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0" r:id="rId2"/>
    <p:sldId id="322" r:id="rId3"/>
    <p:sldId id="302" r:id="rId4"/>
    <p:sldId id="303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6" r:id="rId16"/>
    <p:sldId id="318" r:id="rId17"/>
    <p:sldId id="319" r:id="rId18"/>
    <p:sldId id="320" r:id="rId19"/>
    <p:sldId id="321" r:id="rId20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CC0033"/>
    <a:srgbClr val="008A63"/>
    <a:srgbClr val="002C5B"/>
    <a:srgbClr val="003E8B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0107" autoAdjust="0"/>
  </p:normalViewPr>
  <p:slideViewPr>
    <p:cSldViewPr>
      <p:cViewPr varScale="1">
        <p:scale>
          <a:sx n="62" d="100"/>
          <a:sy n="6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1F39868-C068-4A15-97A9-E7AE35CE73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A708999-B11B-4DE7-B408-266344CF4F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0B032807-89C4-4AF5-9E14-5D68C02851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659471E1-F1CC-43A2-97B3-2BDEB76873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081D21A-10A5-4FFA-9474-D8B281F59A53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9847970-DA0F-4BD8-AE70-FBBC0AD0D2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4C4572-8150-421A-9901-17B82C1618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C89AF35-BC75-4C5F-8638-4DB4222D25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20FEC71-46DC-4844-AB6C-46DB64AD42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C1D7587-CAA3-4BED-88AC-E4265A8920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EB5DAAC-0649-4679-AB50-10AFB7E4A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476CD8E-5876-4A8E-AB7D-1BE9C726F4DC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714AEA4-DCD1-4E92-8777-0C29546AB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478E45-58D3-42B7-9342-E376F5985D90}" type="slidenum">
              <a:rPr lang="da-DK" altLang="en-US"/>
              <a:pPr eaLnBrk="1" hangingPunct="1"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4BA8862-895A-417F-BB17-283D59F3F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4539619-E901-4C07-9DAF-B0AA437FF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84C21AB-2B11-4825-934E-873B9687A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EE92B2-7AB2-4764-9321-AB2AC7B0E95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08FCCB2-F80F-43A9-9776-03177F355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42E2CC3-CDD5-4568-B6FD-C710EF888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47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84A8E27-BFAC-4BFC-8086-7794BA50F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16FBA8-CB45-47B1-A44D-D9BD03397559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728A0F5-91D0-46D4-A86B-20E610D35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53CAA1D-6D3C-4672-8EC4-0421E82B6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20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18D3493-EB55-4244-AF4C-34356D6C1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95DC9D-11DB-44A4-9747-91AD204EB87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BDF6705-EA34-45CE-B2B5-D48D28CD6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392D8B4-3FD0-42C6-9A48-4ED9BC98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22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09A6016-1D48-4197-9BF5-5163F80EA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122059-6534-482A-828A-ADF71BB5A46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07905CD-2A23-409D-828B-39C8AFD22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62E3355-DA5C-4452-9C96-CF8746F01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572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09A6016-1D48-4197-9BF5-5163F80EA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122059-6534-482A-828A-ADF71BB5A469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07905CD-2A23-409D-828B-39C8AFD22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62E3355-DA5C-4452-9C96-CF8746F01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64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09A6016-1D48-4197-9BF5-5163F80EA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122059-6534-482A-828A-ADF71BB5A46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07905CD-2A23-409D-828B-39C8AFD22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62E3355-DA5C-4452-9C96-CF8746F01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545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62B5B81-ABF8-4736-9829-4223BB6C5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BC44D4-DDDE-4DB9-A213-C230FD865D6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C118590-1694-4972-9BC3-211E27DD8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CFFFD73-E2B3-4D1F-9FDE-22D30B9AB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728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C0371A4-CBC2-4AE1-9451-7A9A681DA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28CE46-52BD-41FE-A163-5D8C0011AFC1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86AFD6B-C0B0-4FAB-93E5-5C07A79F7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A3A4F9E-2B9D-4CD2-B899-0D1B301EE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563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B272810-0261-4B7D-84A6-FF422EA2F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BD353A-4111-4E36-A48E-E914905F1BA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EC77364-B8F4-4986-A336-A5ECE6CC7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04D97C0-866D-4266-9AD4-72A2B712B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73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52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716C45E-4183-48E5-8942-94F27CAB8E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427DD9-0023-4015-9689-FC3F3F7711B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0ADF178-56E0-4567-BF22-3E9340F1D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970F515-76C3-4FF4-8ADF-DDE4FD2E5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52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CA552A6-D17F-421D-BBE3-739DAAD4E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FDFD88-AEA0-48A3-8F0D-FD73D929C19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86DC17E-7788-4DCB-9A17-2A3AC0262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8487B98-ED87-400A-B448-FBBFEC252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68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D6BE3E7-4924-4BF6-AD7D-07CEF1C9F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D0CBBB-D267-4E5C-9881-03D9699505F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0A0AF45-BBBE-4120-9BCD-8537AC0B6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9A8082E-5E7B-4522-AFAF-09F6B3D44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48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0E7CB7A-16EC-46A8-A808-9FFF8BCD1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45C267-9B61-4DCC-8B94-3D4CF99DA53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E4FEE52-AD48-43C5-80A1-504C44FF6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C50575B-2EAA-44F7-B85B-22ABC9D4A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7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EB4540E-9E19-4215-99F4-FE34F34D48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B570EA-8FAF-43A5-89AF-E459A69F5E23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520C412-81DC-4A0A-946D-2FCA2517D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A0C2B40-CF10-4764-88A1-026038699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05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4B12BEE-14A1-412A-B480-1C3E5B0AF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08D05B-6D5E-42D5-90AB-480BE3C2753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8C6771E-3231-46BF-B831-728C694F8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E98F05C-E251-4412-B299-58E96263C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24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870AF53-E6A1-4D3A-A908-BE30B4965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22" indent="-288893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573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02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31" indent="-231115" defTabSz="935694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261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490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719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8948" indent="-231115" defTabSz="935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A610B3-F8EB-4490-86D8-489754886D3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0F9D28B-9BFF-472F-8F69-264ED740A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496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B132B53-8331-435D-BE30-420EFCFFD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08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>
            <a:extLst>
              <a:ext uri="{FF2B5EF4-FFF2-40B4-BE49-F238E27FC236}">
                <a16:creationId xmlns:a16="http://schemas.microsoft.com/office/drawing/2014/main" id="{F60BE576-939C-4864-A341-037AB161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>
            <a:extLst>
              <a:ext uri="{FF2B5EF4-FFF2-40B4-BE49-F238E27FC236}">
                <a16:creationId xmlns:a16="http://schemas.microsoft.com/office/drawing/2014/main" id="{00EE60BB-0E4F-47CC-8D34-B6B3F889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id="{907BCA35-954B-4C2F-BD1E-6CBD6B81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B432E19-37F5-4B63-834C-FF422820D6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41522A8-59EC-49A8-BD55-9E095C0F9A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16B46259-F8FA-4C3E-BF05-3E7AD7DE5D7F}" type="slidenum">
              <a:rPr lang="da-DK" altLang="en-US"/>
              <a:pPr/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13147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6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550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7" y="76200"/>
            <a:ext cx="7390838" cy="838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572" y="1295400"/>
            <a:ext cx="3968068" cy="5029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61" y="1295400"/>
            <a:ext cx="3968068" cy="5029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4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9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6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00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>
            <a:extLst>
              <a:ext uri="{FF2B5EF4-FFF2-40B4-BE49-F238E27FC236}">
                <a16:creationId xmlns:a16="http://schemas.microsoft.com/office/drawing/2014/main" id="{B0EDD6C4-50DC-4934-B25F-05BF48B2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>
            <a:extLst>
              <a:ext uri="{FF2B5EF4-FFF2-40B4-BE49-F238E27FC236}">
                <a16:creationId xmlns:a16="http://schemas.microsoft.com/office/drawing/2014/main" id="{4B5F460E-8AF0-421E-9276-967114A62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da-DK" altLang="en-US"/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6515D0E9-9A85-4ED8-A744-B2D0843F8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a-DK" altLang="en-US"/>
          </a:p>
        </p:txBody>
      </p:sp>
      <p:pic>
        <p:nvPicPr>
          <p:cNvPr id="1029" name="Picture 40" descr="IMP_Logo_2Colour">
            <a:extLst>
              <a:ext uri="{FF2B5EF4-FFF2-40B4-BE49-F238E27FC236}">
                <a16:creationId xmlns:a16="http://schemas.microsoft.com/office/drawing/2014/main" id="{227FCEF2-B917-484C-A2D3-CD1D7755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1CCD2F9-B21E-4700-ADBD-F29CED172A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Signals and Systems</a:t>
            </a:r>
            <a:br>
              <a:rPr lang="en-GB" altLang="en-US" b="1" dirty="0"/>
            </a:br>
            <a:br>
              <a:rPr lang="en-GB" altLang="en-US" sz="2400" b="1" dirty="0"/>
            </a:br>
            <a:br>
              <a:rPr lang="en-GB" altLang="en-US" sz="2400" b="1" dirty="0"/>
            </a:br>
            <a:r>
              <a:rPr lang="en-GB" altLang="en-US" sz="2800" b="1" dirty="0">
                <a:solidFill>
                  <a:srgbClr val="008A63"/>
                </a:solidFill>
              </a:rPr>
              <a:t>Lecture 4 </a:t>
            </a:r>
            <a:br>
              <a:rPr lang="en-GB" altLang="en-US" sz="2800" b="1" dirty="0">
                <a:solidFill>
                  <a:srgbClr val="008A63"/>
                </a:solidFill>
              </a:rPr>
            </a:br>
            <a:r>
              <a:rPr lang="en-GB" altLang="en-US" sz="2800" b="1" dirty="0">
                <a:solidFill>
                  <a:srgbClr val="008A63"/>
                </a:solidFill>
              </a:rPr>
              <a:t>Zero-state response</a:t>
            </a:r>
            <a:endParaRPr lang="en-GB" altLang="en-US" sz="2800" dirty="0">
              <a:solidFill>
                <a:srgbClr val="008A63"/>
              </a:solidFill>
            </a:endParaRPr>
          </a:p>
        </p:txBody>
      </p:sp>
      <p:sp>
        <p:nvSpPr>
          <p:cNvPr id="3075" name="Rectangle 15">
            <a:extLst>
              <a:ext uri="{FF2B5EF4-FFF2-40B4-BE49-F238E27FC236}">
                <a16:creationId xmlns:a16="http://schemas.microsoft.com/office/drawing/2014/main" id="{EE70CBC6-0897-4969-B61E-4001B805D20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4868440"/>
            <a:ext cx="7543800" cy="151288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/>
              <a:t>DR TANIA STATHAKI</a:t>
            </a:r>
          </a:p>
          <a:p>
            <a:pPr marL="0" indent="0" eaLnBrk="1" hangingPunct="1"/>
            <a:r>
              <a:rPr lang="en-US" altLang="en-US" sz="1800" dirty="0"/>
              <a:t>READER (ASSOCIATE PROFFESOR) IN SIGNAL PROCESSING</a:t>
            </a:r>
            <a:br>
              <a:rPr lang="en-US" altLang="en-US" sz="2000" dirty="0"/>
            </a:br>
            <a:r>
              <a:rPr lang="en-US" altLang="en-US" dirty="0"/>
              <a:t>IMPERIAL COLLEGE LONDON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5">
            <a:extLst>
              <a:ext uri="{FF2B5EF4-FFF2-40B4-BE49-F238E27FC236}">
                <a16:creationId xmlns:a16="http://schemas.microsoft.com/office/drawing/2014/main" id="{8A8EB657-AB0E-4D37-B75C-821F265B8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71" y="5400112"/>
            <a:ext cx="2764601" cy="13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5" name="Picture 14">
            <a:extLst>
              <a:ext uri="{FF2B5EF4-FFF2-40B4-BE49-F238E27FC236}">
                <a16:creationId xmlns:a16="http://schemas.microsoft.com/office/drawing/2014/main" id="{B7453A83-C64E-484C-8505-33EF3187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8" y="5150916"/>
            <a:ext cx="2387876" cy="159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9337CD5F-35EA-491F-B7C1-B47E92216C5D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5496" y="1660525"/>
                <a:ext cx="8856984" cy="4864819"/>
              </a:xfrm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Given the relationship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</m:t>
                    </m:r>
                    <m:func>
                      <m:func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l-GR" altLang="en-US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l-GR" altLang="en-US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𝜏𝛿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and the fact that the system is linear, time-invariant, we have: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60363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)⇒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el-GR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⇒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l-GR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el-GR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[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]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)⇒[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]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l-GR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9337CD5F-35EA-491F-B7C1-B47E92216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5496" y="1660525"/>
                <a:ext cx="8856984" cy="4864819"/>
              </a:xfrm>
              <a:blipFill>
                <a:blip r:embed="rId5"/>
                <a:stretch>
                  <a:fillRect l="-1652" t="-10902" r="-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10">
            <a:extLst>
              <a:ext uri="{FF2B5EF4-FFF2-40B4-BE49-F238E27FC236}">
                <a16:creationId xmlns:a16="http://schemas.microsoft.com/office/drawing/2014/main" id="{F17A61CD-4601-491A-B4CF-8B9BDB28B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1478"/>
            <a:ext cx="2299925" cy="128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2" name="Picture 11">
            <a:extLst>
              <a:ext uri="{FF2B5EF4-FFF2-40B4-BE49-F238E27FC236}">
                <a16:creationId xmlns:a16="http://schemas.microsoft.com/office/drawing/2014/main" id="{F937E6DD-99EA-425D-B099-201965D1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3" y="2375776"/>
            <a:ext cx="2144545" cy="13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3" name="Picture 12">
            <a:extLst>
              <a:ext uri="{FF2B5EF4-FFF2-40B4-BE49-F238E27FC236}">
                <a16:creationId xmlns:a16="http://schemas.microsoft.com/office/drawing/2014/main" id="{E4683A39-8E92-4825-B53F-E5940045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6" y="3805493"/>
            <a:ext cx="2254484" cy="127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4" name="Picture 13">
            <a:extLst>
              <a:ext uri="{FF2B5EF4-FFF2-40B4-BE49-F238E27FC236}">
                <a16:creationId xmlns:a16="http://schemas.microsoft.com/office/drawing/2014/main" id="{3AF26544-C27C-4864-8973-96FBD5A1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54" y="3866878"/>
            <a:ext cx="2477294" cy="11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2927D749-1CFD-456D-B4A0-DD61A265574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641725" y="1660525"/>
            <a:ext cx="16113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69E7A988-49E7-425C-8F50-D75C69E37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Zero-state response cont.</a:t>
            </a:r>
          </a:p>
        </p:txBody>
      </p:sp>
    </p:spTree>
    <p:extLst>
      <p:ext uri="{BB962C8B-B14F-4D97-AF65-F5344CB8AC3E}">
        <p14:creationId xmlns:p14="http://schemas.microsoft.com/office/powerpoint/2010/main" val="1620355307"/>
      </p:ext>
    </p:extLst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53ACE84F-743B-4C06-9A7A-1A025C1015C0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2590" y="1772816"/>
                <a:ext cx="8365874" cy="4752528"/>
              </a:xfrm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Based on the previous analysis, the input-output relationship of an LTI system as a function of the impulse response is shown below.</a:t>
                </a:r>
              </a:p>
              <a:p>
                <a:pPr marL="357188" indent="0" algn="ctr"/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l-GR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𝜏𝛿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⇒</m:t>
                            </m:r>
                          </m:e>
                        </m:nary>
                      </m:e>
                    </m:func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l-GR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4013" indent="0" algn="ctr"/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l-GR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GB" altLang="en-US" sz="200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l-GR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  <m:r>
                              <a:rPr lang="el-GR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⇒</m:t>
                            </m:r>
                          </m:e>
                        </m:nary>
                      </m:e>
                    </m:func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nary>
                      </m:e>
                    </m:func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53ACE84F-743B-4C06-9A7A-1A025C101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2590" y="1772816"/>
                <a:ext cx="8365874" cy="4752528"/>
              </a:xfrm>
              <a:blipFill>
                <a:blip r:embed="rId3"/>
                <a:stretch>
                  <a:fillRect l="-1749" t="-1540" r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20" name="Picture 15">
            <a:extLst>
              <a:ext uri="{FF2B5EF4-FFF2-40B4-BE49-F238E27FC236}">
                <a16:creationId xmlns:a16="http://schemas.microsoft.com/office/drawing/2014/main" id="{7363B8C8-6986-4A15-8C2F-E5511354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768752" cy="14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317" name="Picture 19">
            <a:extLst>
              <a:ext uri="{FF2B5EF4-FFF2-40B4-BE49-F238E27FC236}">
                <a16:creationId xmlns:a16="http://schemas.microsoft.com/office/drawing/2014/main" id="{98B80E4F-0AFB-4CFE-84CE-00D0E6E8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68" y="3736547"/>
            <a:ext cx="4654088" cy="30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6279FFED-5CFD-4DC4-AE49-FA09379C336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84463" y="2990850"/>
            <a:ext cx="4270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8217E184-B70C-49F5-B731-382BCA81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3355528"/>
            <a:ext cx="4333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84625EC0-1D07-4C57-9CCF-96CB6FA4CA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3650" y="3356992"/>
            <a:ext cx="427038" cy="222250"/>
            <a:chOff x="3996" y="1884"/>
            <a:chExt cx="269" cy="140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9222C78C-5EFA-4B13-809A-5F86EC25FF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96" y="1884"/>
              <a:ext cx="269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201" name="Picture 9">
              <a:extLst>
                <a:ext uri="{FF2B5EF4-FFF2-40B4-BE49-F238E27FC236}">
                  <a16:creationId xmlns:a16="http://schemas.microsoft.com/office/drawing/2014/main" id="{0FA9E325-F7A3-4494-A8B4-83824AE9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884"/>
              <a:ext cx="2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79245EEC-C4FF-4807-AC00-78D737076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Zero-state response cont.</a:t>
            </a:r>
          </a:p>
        </p:txBody>
      </p:sp>
    </p:spTree>
    <p:extLst>
      <p:ext uri="{BB962C8B-B14F-4D97-AF65-F5344CB8AC3E}">
        <p14:creationId xmlns:p14="http://schemas.microsoft.com/office/powerpoint/2010/main" val="470807113"/>
      </p:ext>
    </p:extLst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10">
                <a:extLst>
                  <a:ext uri="{FF2B5EF4-FFF2-40B4-BE49-F238E27FC236}">
                    <a16:creationId xmlns:a16="http://schemas.microsoft.com/office/drawing/2014/main" id="{33A70369-E8D7-42E6-950D-7CEB76E001E2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2589" y="1752160"/>
                <a:ext cx="8359767" cy="4629168"/>
              </a:xfrm>
              <a:noFill/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Therefore,</a:t>
                </a:r>
              </a:p>
              <a:p>
                <a:pPr marL="351815" indent="-351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𝑦</m:t>
                          </m:r>
                          <m:d>
                            <m:d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</m:d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Δ</m:t>
                              </m:r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Δ</m:t>
                                  </m:r>
                                  <m: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Δ</m:t>
                                  </m:r>
                                  <m: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Δ</m:t>
                              </m:r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GB" altLang="en-US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altLang="en-US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GB" altLang="en-US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GB" altLang="en-US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  <m: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−</m:t>
                                      </m:r>
                                      <m:r>
                                        <a:rPr lang="el-GR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GB" altLang="en-US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𝑑</m:t>
                                  </m:r>
                                  <m: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Knowing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, 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we can determine the response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to any input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</a:t>
                </a: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Observe the all-pervasive nature of the system’s characteristic modes, which determines the impulse response of the system.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  <m:func>
                      <m:func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                                           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𝑡</m:t>
                            </m:r>
                          </m:e>
                        </m:d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=</m:t>
                        </m:r>
                        <m:nary>
                          <m:nary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∞</m:t>
                            </m:r>
                          </m:sub>
                          <m: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∞</m:t>
                            </m:r>
                          </m:sup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nary>
                      </m:fName>
                      <m:e/>
                    </m:func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4339" name="Rectangle 10">
                <a:extLst>
                  <a:ext uri="{FF2B5EF4-FFF2-40B4-BE49-F238E27FC236}">
                    <a16:creationId xmlns:a16="http://schemas.microsoft.com/office/drawing/2014/main" id="{33A70369-E8D7-42E6-950D-7CEB76E00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2589" y="1752160"/>
                <a:ext cx="8359767" cy="4629168"/>
              </a:xfrm>
              <a:blipFill>
                <a:blip r:embed="rId3"/>
                <a:stretch>
                  <a:fillRect l="-1751" t="-1579" r="-1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12">
                <a:extLst>
                  <a:ext uri="{FF2B5EF4-FFF2-40B4-BE49-F238E27FC236}">
                    <a16:creationId xmlns:a16="http://schemas.microsoft.com/office/drawing/2014/main" id="{FC21C71A-C5F1-41D3-8274-BA69DBE67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975" y="4561424"/>
                <a:ext cx="1581873" cy="1329530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842C00"/>
                  </a:buClr>
                  <a:buSzPct val="75000"/>
                  <a:buFont typeface="Monotype Sorts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842C00"/>
                  </a:buClr>
                  <a:buSzPct val="100000"/>
                  <a:buFont typeface="Symbol" panose="05050102010706020507" pitchFamily="18" charset="2"/>
                  <a:buChar char="·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42C00"/>
                  </a:buClr>
                  <a:buSzPct val="100000"/>
                  <a:buFont typeface="Monotype Sorts" charset="2"/>
                  <a:buChar char="ä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Monotype Sorts" charset="2"/>
                  <a:buChar char="u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dirty="0">
                    <a:solidFill>
                      <a:srgbClr val="040404"/>
                    </a:solidFill>
                  </a:rPr>
                  <a:t>LTI System</a:t>
                </a:r>
                <a:endParaRPr lang="en-US" altLang="en-US" dirty="0">
                  <a:solidFill>
                    <a:srgbClr val="040404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2216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14340" name="Rectangle 12">
                <a:extLst>
                  <a:ext uri="{FF2B5EF4-FFF2-40B4-BE49-F238E27FC236}">
                    <a16:creationId xmlns:a16="http://schemas.microsoft.com/office/drawing/2014/main" id="{FC21C71A-C5F1-41D3-8274-BA69DBE67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1975" y="4561424"/>
                <a:ext cx="1581873" cy="13295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AutoShape 13">
            <a:extLst>
              <a:ext uri="{FF2B5EF4-FFF2-40B4-BE49-F238E27FC236}">
                <a16:creationId xmlns:a16="http://schemas.microsoft.com/office/drawing/2014/main" id="{D66826DF-F442-4848-B631-89895EAD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093529"/>
            <a:ext cx="360040" cy="265320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 charset="2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14342" name="AutoShape 14">
            <a:extLst>
              <a:ext uri="{FF2B5EF4-FFF2-40B4-BE49-F238E27FC236}">
                <a16:creationId xmlns:a16="http://schemas.microsoft.com/office/drawing/2014/main" id="{CD018785-6C45-4F3C-9BDB-7F3EFCB63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5093529"/>
            <a:ext cx="360040" cy="265319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 charset="2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7801E32-AA64-422E-A9FF-2F544F4B6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Zero-state response cont.</a:t>
            </a:r>
          </a:p>
        </p:txBody>
      </p:sp>
    </p:spTree>
    <p:extLst>
      <p:ext uri="{BB962C8B-B14F-4D97-AF65-F5344CB8AC3E}">
        <p14:creationId xmlns:p14="http://schemas.microsoft.com/office/powerpoint/2010/main" val="2655830918"/>
      </p:ext>
    </p:extLst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>
                <a:extLst>
                  <a:ext uri="{FF2B5EF4-FFF2-40B4-BE49-F238E27FC236}">
                    <a16:creationId xmlns:a16="http://schemas.microsoft.com/office/drawing/2014/main" id="{01D60BEE-7357-43B9-8EBB-A1249A9E0973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2589" y="1824168"/>
                <a:ext cx="8359767" cy="4629168"/>
              </a:xfrm>
              <a:noFill/>
            </p:spPr>
            <p:txBody>
              <a:bodyPr/>
              <a:lstStyle/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 previously derived integral equation occurs frequently in physical sciences, engineering and mathematics.</a:t>
                </a: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endParaRPr lang="en-GB" altLang="en-US" sz="12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It is given the name the </a:t>
                </a: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convolution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</a:t>
                </a: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integral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</a:t>
                </a: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endParaRPr lang="en-GB" altLang="en-US" sz="12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 convolution integral (known simply as convolution) of two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is denoted symbolically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 </a:t>
                </a: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endParaRPr lang="en-GB" altLang="en-US" sz="12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This is defined as</a:t>
                </a:r>
              </a:p>
              <a:p>
                <a:pPr marL="350838" indent="0" algn="ctr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b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nary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5363" name="Rectangle 3">
                <a:extLst>
                  <a:ext uri="{FF2B5EF4-FFF2-40B4-BE49-F238E27FC236}">
                    <a16:creationId xmlns:a16="http://schemas.microsoft.com/office/drawing/2014/main" id="{01D60BEE-7357-43B9-8EBB-A1249A9E0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2589" y="1824168"/>
                <a:ext cx="8359767" cy="4629168"/>
              </a:xfrm>
              <a:blipFill>
                <a:blip r:embed="rId3"/>
                <a:stretch>
                  <a:fillRect l="-1751" t="-1579" r="-1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FBCCB760-1A71-4F8A-9F1D-932DCEF7F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The convolution integral</a:t>
            </a:r>
          </a:p>
        </p:txBody>
      </p:sp>
    </p:spTree>
    <p:extLst>
      <p:ext uri="{BB962C8B-B14F-4D97-AF65-F5344CB8AC3E}">
        <p14:creationId xmlns:p14="http://schemas.microsoft.com/office/powerpoint/2010/main" val="3612293282"/>
      </p:ext>
    </p:extLst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C6561BB5-0F87-43B6-BFDE-AD7BC5E25DFF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2" y="1844824"/>
                <a:ext cx="8784975" cy="4248472"/>
              </a:xfrm>
              <a:noFill/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Commutative property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: The order of operands does not matter.</a:t>
                </a:r>
              </a:p>
              <a:p>
                <a:pPr marL="350838" indent="3175" algn="ctr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b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nary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b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nary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50838" indent="3175"/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l-GR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</m:oMath>
                </a14:m>
                <a:r>
                  <a:rPr lang="en-GB" altLang="en-US" sz="2000" i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 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In that case </a:t>
                </a:r>
                <a14:m>
                  <m:oMath xmlns:m="http://schemas.openxmlformats.org/officeDocument/2006/math">
                    <m:r>
                      <a:rPr lang="el-GR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𝑑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→±∞⇒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acc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</a:t>
                </a:r>
              </a:p>
              <a:p>
                <a:pPr marL="350838" indent="3175"/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Therefore, </a:t>
                </a:r>
              </a:p>
              <a:p>
                <a:pPr marL="350838" indent="3175" algn="ctr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b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nary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b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d>
                        <m:sSub>
                          <m:sSub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d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(−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</m:nary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GB" altLang="en-US" sz="2000" i="1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0838" indent="317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=−</m:t>
                      </m:r>
                      <m:nary>
                        <m:nary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−∞</m:t>
                          </m:r>
                        </m:sup>
                        <m:e>
                          <m:sSub>
                            <m:sSub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𝑧</m:t>
                              </m:r>
                            </m:e>
                          </m:d>
                          <m:sSub>
                            <m:sSub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𝑧</m:t>
                              </m:r>
                            </m:e>
                          </m:d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𝑑𝑧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nary>
                            <m:nary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𝑑𝑧</m:t>
                              </m:r>
                              <m:sSub>
                                <m:sSub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=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altLang="en-US" sz="2000" i="1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Associative property</a:t>
                </a:r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0838" indent="31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]=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[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]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Distributive property</a:t>
                </a:r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∗[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]=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𝑡</m:t>
                              </m:r>
                            </m:e>
                          </m:d>
                          <m: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C6561BB5-0F87-43B6-BFDE-AD7BC5E25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844824"/>
                <a:ext cx="8784975" cy="4248472"/>
              </a:xfrm>
              <a:blipFill>
                <a:blip r:embed="rId3"/>
                <a:stretch>
                  <a:fillRect l="-1664" t="-6169" r="-347" b="-13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C1857417-7A5D-4A89-B33E-1585B202C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Convolution properties</a:t>
            </a:r>
          </a:p>
        </p:txBody>
      </p:sp>
    </p:spTree>
    <p:extLst>
      <p:ext uri="{BB962C8B-B14F-4D97-AF65-F5344CB8AC3E}">
        <p14:creationId xmlns:p14="http://schemas.microsoft.com/office/powerpoint/2010/main" val="3425830751"/>
      </p:ext>
    </p:extLst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C6561BB5-0F87-43B6-BFDE-AD7BC5E25DFF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2589" y="1844824"/>
                <a:ext cx="8359767" cy="4248472"/>
              </a:xfrm>
              <a:noFill/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Shift property</a:t>
                </a:r>
              </a:p>
              <a:p>
                <a:pPr marL="354013" indent="0"/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𝑐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</m:oMath>
                </a14:m>
                <a:endParaRPr lang="en-GB" altLang="en-US" sz="2000" b="0" i="1" dirty="0">
                  <a:solidFill>
                    <a:srgbClr val="040404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354013" indent="0"/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Then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𝑐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</m:d>
                  </m:oMath>
                </a14:m>
                <a:endParaRPr lang="en-GB" altLang="en-US" sz="2000" b="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354013" indent="0"/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Furthermore,</a:t>
                </a:r>
              </a:p>
              <a:p>
                <a:pPr marL="354013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𝑐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altLang="en-US" sz="2000" b="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Convolution with an impulse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: The convolution of a function with the unit impulse function is the function itself. Therefore, the unit impulse function acts as an identity (neutral) element for convolution.</a:t>
                </a:r>
              </a:p>
              <a:p>
                <a:pPr marL="350838" indent="31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GB" altLang="en-US" sz="20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nary>
                        <m:nary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𝑥</m:t>
                          </m:r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</m:d>
                          <m: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  <m:r>
                            <a:rPr lang="el-GR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e>
                      </m:nary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C6561BB5-0F87-43B6-BFDE-AD7BC5E25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2589" y="1844824"/>
                <a:ext cx="8359767" cy="4248472"/>
              </a:xfrm>
              <a:blipFill>
                <a:blip r:embed="rId3"/>
                <a:stretch>
                  <a:fillRect l="-1751" t="-1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C1857417-7A5D-4A89-B33E-1585B202C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Convolution properties cont.</a:t>
            </a:r>
          </a:p>
        </p:txBody>
      </p:sp>
    </p:spTree>
    <p:extLst>
      <p:ext uri="{BB962C8B-B14F-4D97-AF65-F5344CB8AC3E}">
        <p14:creationId xmlns:p14="http://schemas.microsoft.com/office/powerpoint/2010/main" val="2777316390"/>
      </p:ext>
    </p:extLst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C6561BB5-0F87-43B6-BFDE-AD7BC5E25DFF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2589" y="1772816"/>
                <a:ext cx="8359767" cy="4680520"/>
              </a:xfrm>
              <a:noFill/>
            </p:spPr>
            <p:txBody>
              <a:bodyPr/>
              <a:lstStyle/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Width (duration) property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:</a:t>
                </a: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Consider two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i="1" dirty="0">
                    <a:solidFill>
                      <a:srgbClr val="040404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i="1" dirty="0">
                    <a:solidFill>
                      <a:srgbClr val="040404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with durations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respectively.</a:t>
                </a:r>
              </a:p>
              <a:p>
                <a:pPr marL="354013" indent="0" algn="just"/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Then, the duration of the convolution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b="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.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Causality property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: If both system’s impulse response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and input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are causal then: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trlPr>
                                      <a:rPr lang="en-GB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altLang="en-US" sz="20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GB" altLang="en-US" sz="20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lang="en-GB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  <a:sym typeface="Symbol" panose="05050102010706020507" pitchFamily="18" charset="2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GB" altLang="en-US" sz="20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  <a:sym typeface="Symbol" panose="05050102010706020507" pitchFamily="18" charset="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altLang="en-US" sz="20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GB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h</m:t>
                                    </m:r>
                                    <m:r>
                                      <a:rPr lang="en-GB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(</m:t>
                                    </m:r>
                                    <m:r>
                                      <a:rPr lang="en-GB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𝑡</m:t>
                                    </m:r>
                                    <m:r>
                                      <a:rPr lang="en-GB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−</m:t>
                                    </m:r>
                                    <m:r>
                                      <a:rPr lang="en-GB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𝜏</m:t>
                                    </m:r>
                                    <m:r>
                                      <a:rPr lang="en-GB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)</m:t>
                                    </m:r>
                                    <m:r>
                                      <a:rPr lang="en-GB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𝑑</m:t>
                                    </m:r>
                                    <m:r>
                                      <a:rPr lang="el-GR" altLang="en-US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𝜏</m:t>
                                    </m:r>
                                  </m:e>
                                </m:nary>
                              </m:e>
                              <m:e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C6561BB5-0F87-43B6-BFDE-AD7BC5E25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2589" y="1772816"/>
                <a:ext cx="8359767" cy="4680520"/>
              </a:xfrm>
              <a:blipFill>
                <a:blip r:embed="rId3"/>
                <a:stretch>
                  <a:fillRect l="-1751" t="-1563" r="-1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C1857417-7A5D-4A89-B33E-1585B202C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Convolution properties cont.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E424E3A8-7C73-4999-B7B1-0B6EC9C8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98" y="2924944"/>
            <a:ext cx="707779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61443"/>
      </p:ext>
    </p:extLst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>
                <a:extLst>
                  <a:ext uri="{FF2B5EF4-FFF2-40B4-BE49-F238E27FC236}">
                    <a16:creationId xmlns:a16="http://schemas.microsoft.com/office/drawing/2014/main" id="{FC8DA378-2FAE-4920-981C-D140FE18A402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1520" y="1700807"/>
                <a:ext cx="8640960" cy="4968553"/>
              </a:xfrm>
              <a:noFill/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For an LTI system with unit impulse response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−2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                   determine the response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for the input </a:t>
                </a:r>
                <a14:m>
                  <m:oMath xmlns:m="http://schemas.openxmlformats.org/officeDocument/2006/math">
                    <m:r>
                      <a:rPr lang="en-GB" altLang="en-US" sz="2000" i="1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b="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By definition we have:</a:t>
                </a:r>
              </a:p>
              <a:p>
                <a:pPr marL="358775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nary>
                        <m:nary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𝑥</m:t>
                          </m:r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</m:d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  <m:r>
                            <a:rPr lang="el-GR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e>
                      </m:nary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𝑢</m:t>
                          </m:r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𝑡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−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𝑢</m:t>
                          </m:r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𝑡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</m:d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  <m:r>
                            <a:rPr lang="el-GR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altLang="en-US" sz="2000" i="1" dirty="0">
                  <a:solidFill>
                    <a:srgbClr val="040404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58775" indent="-35877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Since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for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≠0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r>
                      <a:rPr lang="en-GB" altLang="en-US" sz="2000" i="1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≥0⇒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, we see </a:t>
                </a:r>
                <a:r>
                  <a:rPr lang="en-GB" altLang="en-US" sz="2000" dirty="0" err="1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that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≠0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which also makes sense only if </a:t>
                </a:r>
                <a14:m>
                  <m:oMath xmlns:m="http://schemas.openxmlformats.org/officeDocument/2006/math"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altLang="en-US" sz="2000" i="1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</a:t>
                </a:r>
              </a:p>
              <a:p>
                <a:pPr marL="358775" indent="-35877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Therefore,</a:t>
                </a:r>
              </a:p>
              <a:p>
                <a:pPr marL="358775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nary>
                        <m:nary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𝑢</m:t>
                          </m:r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𝑡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−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𝑢</m:t>
                          </m:r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𝑡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</m:d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  <m:r>
                            <a:rPr lang="el-GR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𝑢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(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)</m:t>
                          </m:r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𝑡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−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𝑢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(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)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  <m:r>
                            <a:rPr lang="el-GR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altLang="en-US" sz="2000" i="1" dirty="0">
                  <a:solidFill>
                    <a:srgbClr val="040404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58775" indent="0" algn="just"/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sup>
                        </m:sSup>
                        <m:sSup>
                          <m:sSup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𝑒</m:t>
                            </m:r>
                          </m:e>
                          <m: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𝑡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−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</m:sup>
                        </m:s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nary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−2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altLang="en-US" sz="200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sup>
                            </m:sSup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nor/>
                              </m:rPr>
                              <a:rPr lang="en-GB" altLang="en-US" sz="2000" dirty="0">
                                <a:solidFill>
                                  <a:srgbClr val="040404"/>
                                </a:solidFill>
                                <a:ea typeface="ＭＳ Ｐゴシック" panose="020B0600070205080204" pitchFamily="34" charset="-128"/>
                              </a:rPr>
                              <m:t> </m:t>
                            </m:r>
                          </m:sup>
                        </m:s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nary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−2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nor/>
                              </m:rPr>
                              <a:rPr lang="en-GB" altLang="en-US" sz="2000" dirty="0">
                                <a:solidFill>
                                  <a:srgbClr val="040404"/>
                                </a:solidFill>
                                <a:ea typeface="ＭＳ Ｐゴシック" panose="020B0600070205080204" pitchFamily="34" charset="-128"/>
                              </a:rPr>
                              <m:t> </m:t>
                            </m:r>
                          </m:sup>
                        </m:s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nary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−2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200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lang="en-GB" altLang="en-US" sz="20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𝑒</m:t>
                            </m:r>
                          </m:e>
                          <m:sup>
                            <m:r>
                              <a:rPr lang="en-GB" altLang="en-US" sz="20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𝑡</m:t>
                            </m:r>
                          </m:sup>
                        </m:sSup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−1</m:t>
                        </m:r>
                      </m:e>
                    </m:d>
                  </m:oMath>
                </a14:m>
                <a:endParaRPr lang="en-GB" altLang="en-US" sz="2000" b="0" i="1" dirty="0">
                  <a:solidFill>
                    <a:srgbClr val="040404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358775" indent="0" algn="just"/>
                <a14:m>
                  <m:oMath xmlns:m="http://schemas.openxmlformats.org/officeDocument/2006/math"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−2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60363" indent="-360363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Therefore,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(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−2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  <m:r>
                      <m:rPr>
                        <m:nor/>
                      </m:rPr>
                      <a:rPr lang="en-GB" altLang="en-US" sz="2000" dirty="0">
                        <a:solidFill>
                          <a:srgbClr val="040404"/>
                        </a:solidFill>
                        <a:ea typeface="ＭＳ Ｐゴシック" panose="020B0600070205080204" pitchFamily="34" charset="-128"/>
                      </a:rPr>
                      <m:t>.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458" name="Rectangle 2">
                <a:extLst>
                  <a:ext uri="{FF2B5EF4-FFF2-40B4-BE49-F238E27FC236}">
                    <a16:creationId xmlns:a16="http://schemas.microsoft.com/office/drawing/2014/main" id="{FC8DA378-2FAE-4920-981C-D140FE18A4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1700807"/>
                <a:ext cx="8640960" cy="4968553"/>
              </a:xfrm>
              <a:blipFill>
                <a:blip r:embed="rId3"/>
                <a:stretch>
                  <a:fillRect l="-1693" t="-1472" r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id="{51D2F765-9CD5-4AF3-8D79-A44C9A22C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73627656"/>
      </p:ext>
    </p:extLst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FCAFC527-69A5-4F22-97BE-B4E9E83A97F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95536" y="1772816"/>
                <a:ext cx="8352928" cy="4896544"/>
              </a:xfrm>
              <a:noFill/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endParaRPr lang="en-GB" altLang="en-US" sz="2000" b="0" i="1" dirty="0">
                  <a:solidFill>
                    <a:srgbClr val="040404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−2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</a:t>
                </a:r>
                <a:endParaRPr lang="en-GB" altLang="en-US" sz="2000" i="1" dirty="0">
                  <a:solidFill>
                    <a:srgbClr val="040404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en-US" sz="2000" i="1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</m:oMath>
                </a14:m>
                <a:endParaRPr lang="en-GB" altLang="en-US" sz="2000" i="1" dirty="0">
                  <a:solidFill>
                    <a:srgbClr val="040404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(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−2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sup>
                    </m:sSup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FCAFC527-69A5-4F22-97BE-B4E9E83A97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95536" y="1772816"/>
                <a:ext cx="8352928" cy="4896544"/>
              </a:xfrm>
              <a:blipFill>
                <a:blip r:embed="rId3"/>
                <a:stretch>
                  <a:fillRect l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3" name="Picture 10">
            <a:extLst>
              <a:ext uri="{FF2B5EF4-FFF2-40B4-BE49-F238E27FC236}">
                <a16:creationId xmlns:a16="http://schemas.microsoft.com/office/drawing/2014/main" id="{17841B3B-F453-4A2F-AE74-9D8DA577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17032"/>
            <a:ext cx="258127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4" name="Picture 11">
            <a:extLst>
              <a:ext uri="{FF2B5EF4-FFF2-40B4-BE49-F238E27FC236}">
                <a16:creationId xmlns:a16="http://schemas.microsoft.com/office/drawing/2014/main" id="{1BB26F26-D192-4F53-B514-1AFDA4F2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403704" cy="177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5" name="Picture 12">
            <a:extLst>
              <a:ext uri="{FF2B5EF4-FFF2-40B4-BE49-F238E27FC236}">
                <a16:creationId xmlns:a16="http://schemas.microsoft.com/office/drawing/2014/main" id="{B62B78D8-9B99-403E-BACE-8512F34B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77" y="3925841"/>
            <a:ext cx="3045543" cy="259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C5FB3EA-5028-46B6-A27D-0792E3870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Example cont.</a:t>
            </a:r>
          </a:p>
        </p:txBody>
      </p:sp>
    </p:spTree>
    <p:extLst>
      <p:ext uri="{BB962C8B-B14F-4D97-AF65-F5344CB8AC3E}">
        <p14:creationId xmlns:p14="http://schemas.microsoft.com/office/powerpoint/2010/main" val="3631436344"/>
      </p:ext>
    </p:extLst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E59510F-E0F4-4B7B-8882-50D6B85CB1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2589" y="1772815"/>
            <a:ext cx="8359767" cy="4290325"/>
          </a:xfrm>
          <a:noFill/>
        </p:spPr>
        <p:txBody>
          <a:bodyPr/>
          <a:lstStyle/>
          <a:p>
            <a:pPr marL="351815" indent="-351815" algn="just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40404"/>
                </a:solidFill>
                <a:ea typeface="ＭＳ Ｐゴシック" panose="020B0600070205080204" pitchFamily="34" charset="-128"/>
              </a:rPr>
              <a:t>Convolution has been introduced last year in the Signals and Communications course.  We will emphasize into convolution and its physical implication in the next lecture.</a:t>
            </a:r>
          </a:p>
          <a:p>
            <a:pPr marL="351815" indent="-351815" algn="just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40404"/>
                </a:solidFill>
                <a:ea typeface="ＭＳ Ｐゴシック" panose="020B0600070205080204" pitchFamily="34" charset="-128"/>
              </a:rPr>
              <a:t>Zero-state response (as determined through the convolution operation) is very important, and is intimately related to the zero-input response and the characteristic modes of the system.</a:t>
            </a:r>
          </a:p>
          <a:p>
            <a:pPr marL="351815" indent="-351815" algn="just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40404"/>
                </a:solidFill>
                <a:ea typeface="ＭＳ Ｐゴシック" panose="020B0600070205080204" pitchFamily="34" charset="-128"/>
              </a:rPr>
              <a:t>All these are relevant to the 2</a:t>
            </a:r>
            <a:r>
              <a:rPr lang="en-GB" altLang="en-US" sz="2000" baseline="30000" dirty="0">
                <a:solidFill>
                  <a:srgbClr val="040404"/>
                </a:solidFill>
                <a:ea typeface="ＭＳ Ｐゴシック" panose="020B0600070205080204" pitchFamily="34" charset="-128"/>
              </a:rPr>
              <a:t>nd</a:t>
            </a:r>
            <a:r>
              <a:rPr lang="en-GB" altLang="en-US" sz="2000" dirty="0">
                <a:solidFill>
                  <a:srgbClr val="040404"/>
                </a:solidFill>
                <a:ea typeface="ＭＳ Ｐゴシック" panose="020B0600070205080204" pitchFamily="34" charset="-128"/>
              </a:rPr>
              <a:t> year Control course.</a:t>
            </a:r>
          </a:p>
          <a:p>
            <a:pPr marL="351815" indent="-351815" algn="just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40404"/>
                </a:solidFill>
                <a:ea typeface="ＭＳ Ｐゴシック" panose="020B0600070205080204" pitchFamily="34" charset="-128"/>
              </a:rPr>
              <a:t>You will also come across convolution again in your 2</a:t>
            </a:r>
            <a:r>
              <a:rPr lang="en-GB" altLang="en-US" sz="2000" baseline="30000" dirty="0">
                <a:solidFill>
                  <a:srgbClr val="040404"/>
                </a:solidFill>
                <a:ea typeface="ＭＳ Ｐゴシック" panose="020B0600070205080204" pitchFamily="34" charset="-128"/>
              </a:rPr>
              <a:t>nd</a:t>
            </a:r>
            <a:r>
              <a:rPr lang="en-GB" altLang="en-US" sz="2000" dirty="0">
                <a:solidFill>
                  <a:srgbClr val="040404"/>
                </a:solidFill>
                <a:ea typeface="ＭＳ Ｐゴシック" panose="020B0600070205080204" pitchFamily="34" charset="-128"/>
              </a:rPr>
              <a:t> year Communications course and third year DSP course.</a:t>
            </a:r>
            <a:endParaRPr lang="en-GB" altLang="en-US" sz="2000" dirty="0">
              <a:solidFill>
                <a:srgbClr val="040404"/>
              </a:solidFill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C3DCFD-3C21-448D-8857-A2D9CFC8B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Relation to other courses</a:t>
            </a:r>
          </a:p>
        </p:txBody>
      </p:sp>
    </p:spTree>
    <p:extLst>
      <p:ext uri="{BB962C8B-B14F-4D97-AF65-F5344CB8AC3E}">
        <p14:creationId xmlns:p14="http://schemas.microsoft.com/office/powerpoint/2010/main" val="2367739281"/>
      </p:ext>
    </p:extLst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45">
            <a:extLst>
              <a:ext uri="{FF2B5EF4-FFF2-40B4-BE49-F238E27FC236}">
                <a16:creationId xmlns:a16="http://schemas.microsoft.com/office/drawing/2014/main" id="{24BBD34B-47D1-4520-A6EE-9A14DFDA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50" y="4419636"/>
            <a:ext cx="3097350" cy="23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66563" y="1708666"/>
                <a:ext cx="8365877" cy="4960694"/>
              </a:xfrm>
            </p:spPr>
            <p:txBody>
              <a:bodyPr/>
              <a:lstStyle/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Zero-state response assumes that the system is in “rest” state, i.e. all internal system variables are zero.</a:t>
                </a: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Deriving and understanding the zero-state response relies on knowing the so called unit impulse response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.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b="1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Definition: 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The unit impulse response</a:t>
                </a:r>
                <a:r>
                  <a:rPr lang="en-GB" altLang="en-US" sz="2000" i="1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h</m:t>
                    </m:r>
                    <m:d>
                      <m:d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is the system’s response when</a:t>
                </a:r>
                <a:r>
                  <a:rPr lang="en-GB" altLang="en-US" sz="2000" i="1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the input is the Dirac function, i.e.,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d>
                      <m:d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, with all the initial conditions being zero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=0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Any input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d>
                      <m:d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can be broken into a sequence of narrow rectangular pulses. Each pulse produces a system response.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sym typeface="Symbol" panose="05050102010706020507" pitchFamily="18" charset="2"/>
                  </a:rPr>
                  <a:t>If a system is linear and time invariant,</a:t>
                </a:r>
              </a:p>
              <a:p>
                <a:pPr marL="354013" indent="0"/>
                <a:r>
                  <a:rPr lang="en-GB" altLang="en-US" sz="2000" dirty="0">
                    <a:solidFill>
                      <a:srgbClr val="040404"/>
                    </a:solidFill>
                    <a:sym typeface="Symbol" panose="05050102010706020507" pitchFamily="18" charset="2"/>
                  </a:rPr>
                  <a:t>the system’s response to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sym typeface="Symbol" panose="05050102010706020507" pitchFamily="18" charset="2"/>
                  </a:rPr>
                  <a:t> is the sum of its</a:t>
                </a:r>
              </a:p>
              <a:p>
                <a:pPr marL="354013" indent="0"/>
                <a:r>
                  <a:rPr lang="en-GB" altLang="en-US" sz="2000" dirty="0">
                    <a:solidFill>
                      <a:srgbClr val="040404"/>
                    </a:solidFill>
                    <a:sym typeface="Symbol" panose="05050102010706020507" pitchFamily="18" charset="2"/>
                  </a:rPr>
                  <a:t>responses to all narrow pulse components.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is the system’s response to the rectangular</a:t>
                </a:r>
              </a:p>
              <a:p>
                <a:pPr marL="360363" indent="0"/>
                <a:r>
                  <a:rPr lang="en-GB" altLang="en-US" sz="2000" dirty="0">
                    <a:solidFill>
                      <a:srgbClr val="040404"/>
                    </a:solidFill>
                  </a:rPr>
                  <a:t>pulse at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GB" altLang="en-US" sz="2000" dirty="0">
                    <a:solidFill>
                      <a:srgbClr val="040404"/>
                    </a:solidFill>
                  </a:rPr>
                  <a:t>as the pulse width approaches zero.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66563" y="1708666"/>
                <a:ext cx="8365877" cy="4960694"/>
              </a:xfrm>
              <a:blipFill>
                <a:blip r:embed="rId4"/>
                <a:stretch>
                  <a:fillRect l="-1748" t="-1474" r="-1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The importance of impulse response</a:t>
            </a:r>
          </a:p>
        </p:txBody>
      </p:sp>
    </p:spTree>
    <p:extLst>
      <p:ext uri="{BB962C8B-B14F-4D97-AF65-F5344CB8AC3E}">
        <p14:creationId xmlns:p14="http://schemas.microsoft.com/office/powerpoint/2010/main" val="1635463626"/>
      </p:ext>
    </p:extLst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2">
                <a:extLst>
                  <a:ext uri="{FF2B5EF4-FFF2-40B4-BE49-F238E27FC236}">
                    <a16:creationId xmlns:a16="http://schemas.microsoft.com/office/drawing/2014/main" id="{ED95532D-FA94-4F4D-B13E-1CD299E8C5D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95535" y="1824168"/>
                <a:ext cx="8352929" cy="4629168"/>
              </a:xfrm>
            </p:spPr>
            <p:txBody>
              <a:bodyPr/>
              <a:lstStyle/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Given that a system is specified by the following differential equation, determine its unit impulse response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b="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</a:t>
                </a:r>
              </a:p>
              <a:p>
                <a:pPr marL="350838" indent="95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(</m:t>
                      </m:r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𝐷</m:t>
                          </m:r>
                        </m:e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𝑁</m:t>
                          </m:r>
                        </m:sup>
                      </m:sSup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𝐷</m:t>
                          </m:r>
                        </m:e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𝑁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en-GB" altLang="en-US" sz="2000" dirty="0">
                          <a:solidFill>
                            <a:srgbClr val="040404"/>
                          </a:solidFill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…+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𝑁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−1</m:t>
                          </m:r>
                        </m:sub>
                      </m:sSub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𝐷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𝑁</m:t>
                          </m:r>
                        </m:sub>
                      </m:sSub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)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𝑦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altLang="en-US" sz="2000" i="1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0838" indent="9525" algn="ctr"/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GB" altLang="en-US" sz="2000" dirty="0">
                        <a:solidFill>
                          <a:srgbClr val="040404"/>
                        </a:solidFill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𝑁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𝑀</m:t>
                        </m:r>
                      </m:sub>
                    </m:sSub>
                    <m:sSup>
                      <m:sSupPr>
                        <m:ctrlP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p>
                        <m: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𝑀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𝑁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𝑀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+1</m:t>
                        </m:r>
                      </m:sub>
                    </m:sSub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𝑀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GB" altLang="en-US" sz="2000" dirty="0">
                        <a:solidFill>
                          <a:srgbClr val="040404"/>
                        </a:solidFill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 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+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…+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𝑁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𝐷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𝑁</m:t>
                        </m:r>
                      </m:sub>
                    </m:sSub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)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𝑀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1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Remember the general equation of a system: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𝑄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𝐷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𝑦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𝑃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𝐷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1815" indent="-351815"/>
                <a:endParaRPr lang="en-GB" altLang="en-US" sz="1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It can be shown (proof is out of the scope of this course) that the impulse response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h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is given by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h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𝐷</m:t>
                              </m:r>
                            </m:e>
                          </m:d>
                          <m:sSub>
                            <m:sSub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𝑢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1815" indent="-351815"/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	where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𝑢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is the unit step function. But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?</a:t>
                </a: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99" name="Rectangle 2">
                <a:extLst>
                  <a:ext uri="{FF2B5EF4-FFF2-40B4-BE49-F238E27FC236}">
                    <a16:creationId xmlns:a16="http://schemas.microsoft.com/office/drawing/2014/main" id="{ED95532D-FA94-4F4D-B13E-1CD299E8C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95535" y="1824168"/>
                <a:ext cx="8352929" cy="4629168"/>
              </a:xfrm>
              <a:blipFill>
                <a:blip r:embed="rId3"/>
                <a:stretch>
                  <a:fillRect l="-1752" t="-1579" r="-1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D8200068-8670-448A-BCFD-E1662E66DCF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6021" y="777698"/>
                <a:ext cx="7771960" cy="491062"/>
              </a:xfrm>
              <a:noFill/>
            </p:spPr>
            <p:txBody>
              <a:bodyPr/>
              <a:lstStyle/>
              <a:p>
                <a:pPr algn="ctr"/>
                <a:r>
                  <a:rPr lang="en-GB" altLang="en-US" dirty="0">
                    <a:ea typeface="ＭＳ Ｐゴシック" panose="020B0600070205080204" pitchFamily="34" charset="-128"/>
                  </a:rPr>
                  <a:t>How to determine the unit impulse response </a:t>
                </a:r>
                <a14:m>
                  <m:oMath xmlns:m="http://schemas.openxmlformats.org/officeDocument/2006/math">
                    <m:r>
                      <a:rPr lang="en-GB" altLang="en-US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𝒉</m:t>
                    </m:r>
                    <m:r>
                      <a:rPr lang="en-GB" altLang="en-US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𝒕</m:t>
                    </m:r>
                    <m:r>
                      <a:rPr lang="en-GB" altLang="en-US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b="1" dirty="0">
                    <a:ea typeface="ＭＳ Ｐゴシック" panose="020B0600070205080204" pitchFamily="34" charset="-128"/>
                  </a:rPr>
                  <a:t> </a:t>
                </a:r>
                <a:r>
                  <a:rPr lang="en-GB" altLang="en-US" dirty="0"/>
                  <a:t>?</a:t>
                </a:r>
                <a:endParaRPr lang="en-GB" altLang="en-US" b="1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D8200068-8670-448A-BCFD-E1662E66D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6021" y="777698"/>
                <a:ext cx="7771960" cy="491062"/>
              </a:xfrm>
              <a:blipFill>
                <a:blip r:embed="rId4"/>
                <a:stretch>
                  <a:fillRect t="-3750" b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48483"/>
      </p:ext>
    </p:extLst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0FD4958E-A76B-4A36-891C-E8C5D1ECE57D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1520" y="1628800"/>
                <a:ext cx="8640959" cy="4629168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b="1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 </a:t>
                </a: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is the solution to the homogeneous differential equation (what we 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b="1" dirty="0">
                    <a:solidFill>
                      <a:srgbClr val="040404"/>
                    </a:solidFill>
                    <a:ea typeface="ＭＳ Ｐゴシック" charset="0"/>
                    <a:cs typeface="ＭＳ Ｐゴシック" charset="0"/>
                    <a:sym typeface="Symbol" charset="0"/>
                  </a:rPr>
                  <a:t> </a:t>
                </a:r>
                <a:r>
                  <a:rPr lang="en-GB" sz="2000" dirty="0">
                    <a:solidFill>
                      <a:srgbClr val="040404"/>
                    </a:solidFill>
                    <a:ea typeface="ＭＳ Ｐゴシック" charset="0"/>
                    <a:cs typeface="ＭＳ Ｐゴシック" charset="0"/>
                    <a:sym typeface="Symbol" charset="0"/>
                  </a:rPr>
                  <a:t>in the previous lecture)</a:t>
                </a: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 marL="354013" inden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m:t>𝑄</m:t>
                      </m:r>
                      <m:d>
                        <m:dPr>
                          <m:ctrlPr>
                            <a:rPr lang="en-GB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ＭＳ Ｐゴシック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ＭＳ Ｐゴシック" charset="0"/>
                              <a:sym typeface="Symbol" charset="0"/>
                            </a:rPr>
                            <m:t>𝐷</m:t>
                          </m:r>
                        </m:e>
                      </m:d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m:t>=0</m:t>
                      </m:r>
                    </m:oMath>
                  </m:oMathPara>
                </a14:m>
                <a:endParaRPr lang="en-GB" sz="1200" b="1" dirty="0">
                  <a:solidFill>
                    <a:srgbClr val="040404"/>
                  </a:solidFill>
                  <a:latin typeface="+mj-lt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 marL="360363" indent="0"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with the following initial conditions:</a:t>
                </a:r>
              </a:p>
              <a:p>
                <a:pPr marL="354013" indent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𝑦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0</m:t>
                        </m:r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0</m:t>
                        </m:r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0</m:t>
                        </m:r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=…=</m:t>
                    </m:r>
                    <m:sSubSup>
                      <m:sSubSup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𝑦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  <m:t>𝑁</m:t>
                            </m:r>
                            <m: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  <m:t>−2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0</m:t>
                        </m:r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=0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  <m:t>𝑁</m:t>
                            </m:r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0</m:t>
                        </m:r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=1</m:t>
                    </m:r>
                  </m:oMath>
                </a14:m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 marL="0" indent="0">
                  <a:defRPr/>
                </a:pPr>
                <a:endParaRPr lang="en-GB" sz="1200" b="1" dirty="0">
                  <a:solidFill>
                    <a:srgbClr val="040404"/>
                  </a:solidFill>
                  <a:latin typeface="+mj-lt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to associate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with the specific set of initial conditions mentioned above.</a:t>
                </a: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altLang="en-US" sz="12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Remember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b="1" dirty="0">
                    <a:solidFill>
                      <a:srgbClr val="040404"/>
                    </a:solidFill>
                    <a:ea typeface="ＭＳ Ｐゴシック" charset="0"/>
                    <a:cs typeface="ＭＳ Ｐゴシック" charset="0"/>
                    <a:sym typeface="Symbol" charset="0"/>
                  </a:rPr>
                  <a:t> </a:t>
                </a: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is a linear combination of the characteristic modes of the system.</a:t>
                </a:r>
              </a:p>
              <a:p>
                <a:pPr marL="354013" inden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p>
                      </m:sSup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p>
                      </m:sSup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…</m:t>
                      </m:r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𝑁</m:t>
                              </m:r>
                            </m:sub>
                          </m:s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 marL="0" indent="0">
                  <a:defRPr/>
                </a:pPr>
                <a:endParaRPr lang="en-GB" sz="1200" dirty="0">
                  <a:solidFill>
                    <a:srgbClr val="040404"/>
                  </a:solidFill>
                  <a:latin typeface="+mj-lt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The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𝑐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 are determined from the initial conditions.</a:t>
                </a:r>
              </a:p>
              <a:p>
                <a:pPr marL="0" indent="0">
                  <a:defRPr/>
                </a:pPr>
                <a:endParaRPr lang="en-GB" sz="1200" dirty="0">
                  <a:solidFill>
                    <a:srgbClr val="040404"/>
                  </a:solidFill>
                  <a:latin typeface="+mj-lt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Note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𝑦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Symbol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(0)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 is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  <a:sym typeface="Symbol" charset="0"/>
                      </a:rPr>
                      <m:t>𝑘</m:t>
                    </m:r>
                  </m:oMath>
                </a14:m>
                <a:r>
                  <a:rPr lang="en-GB" sz="2000" baseline="30000" dirty="0" err="1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th</a:t>
                </a: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 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i="1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 </a:t>
                </a: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  <a:sym typeface="Symbol" charset="0"/>
                      </a:rPr>
                      <m:t>𝑡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  <a:sym typeface="Symbol" charset="0"/>
                      </a:rPr>
                      <m:t>=0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.</a:t>
                </a:r>
              </a:p>
              <a:p>
                <a:pPr marL="351815" indent="-351815">
                  <a:buFont typeface="Monotype Sorts" charset="0"/>
                  <a:buChar char="u"/>
                  <a:defRPr/>
                </a:pPr>
                <a:endParaRPr lang="en-GB" sz="1662" dirty="0">
                  <a:ea typeface="ＭＳ Ｐゴシック" charset="0"/>
                  <a:cs typeface="ＭＳ Ｐゴシック" charset="0"/>
                  <a:sym typeface="Symbol" charset="0"/>
                </a:endParaRPr>
              </a:p>
            </p:txBody>
          </p:sp>
        </mc:Choice>
        <mc:Fallback xmlns="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0FD4958E-A76B-4A36-891C-E8C5D1ECE5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1628800"/>
                <a:ext cx="8640959" cy="4629168"/>
              </a:xfrm>
              <a:blipFill>
                <a:blip r:embed="rId3"/>
                <a:stretch>
                  <a:fillRect l="-1693" t="-1579" r="-1763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293E43A7-EC7F-4C6D-909E-6E213C23F46C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6021" y="777698"/>
                <a:ext cx="7771960" cy="491062"/>
              </a:xfrm>
              <a:noFill/>
            </p:spPr>
            <p:txBody>
              <a:bodyPr/>
              <a:lstStyle/>
              <a:p>
                <a:pPr algn="ctr"/>
                <a:r>
                  <a:rPr lang="en-GB" altLang="en-US" dirty="0">
                    <a:ea typeface="ＭＳ Ｐゴシック" panose="020B0600070205080204" pitchFamily="34" charset="-128"/>
                  </a:rPr>
                  <a:t>How to determine the unit impulse response </a:t>
                </a:r>
                <a14:m>
                  <m:oMath xmlns:m="http://schemas.openxmlformats.org/officeDocument/2006/math">
                    <m:r>
                      <a:rPr lang="en-GB" altLang="en-US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𝒉</m:t>
                    </m:r>
                    <m:r>
                      <a:rPr lang="en-GB" altLang="en-US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𝒕</m:t>
                    </m:r>
                    <m:r>
                      <a:rPr lang="en-GB" altLang="en-US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b="1" dirty="0">
                    <a:ea typeface="ＭＳ Ｐゴシック" panose="020B0600070205080204" pitchFamily="34" charset="-128"/>
                  </a:rPr>
                  <a:t> ?</a:t>
                </a: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293E43A7-EC7F-4C6D-909E-6E213C23F4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6021" y="777698"/>
                <a:ext cx="7771960" cy="491062"/>
              </a:xfrm>
              <a:blipFill>
                <a:blip r:embed="rId4"/>
                <a:stretch>
                  <a:fillRect t="-3750" b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299058"/>
      </p:ext>
    </p:extLst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2A9F9F6A-17F4-4640-B450-E8739BDAE8E2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2589" y="1824168"/>
                <a:ext cx="8359767" cy="4629168"/>
              </a:xfrm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Determine the impulse response for the system:</a:t>
                </a:r>
              </a:p>
              <a:p>
                <a:pPr marL="350838" indent="31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e>
                      </m:d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𝐷</m:t>
                      </m:r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sym typeface="Symbol" panose="05050102010706020507" pitchFamily="18" charset="2"/>
                </a:endParaRPr>
              </a:p>
              <a:p>
                <a:pPr marL="351815" indent="-351815"/>
                <a:endParaRPr lang="en-GB" altLang="en-US" sz="1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This is a second-order system (i.e.,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𝑁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=2,  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𝑀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) and the characteristic polynomial is:</a:t>
                </a:r>
              </a:p>
              <a:p>
                <a:pPr marL="351815" indent="-351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+3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+2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1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 characteristic roots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=−1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and</a:t>
                </a:r>
                <a:r>
                  <a:rPr lang="en-GB" altLang="en-US" sz="2000" dirty="0">
                    <a:solidFill>
                      <a:srgbClr val="040404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=−2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. </a:t>
                </a:r>
              </a:p>
              <a:p>
                <a:pPr marL="351815" indent="-351815"/>
                <a:endParaRPr lang="en-GB" altLang="en-US" sz="1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−2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</a:t>
                </a:r>
              </a:p>
              <a:p>
                <a:pPr marL="351815" indent="-351815"/>
                <a:endParaRPr lang="en-GB" altLang="en-US" sz="1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Differentiating the above equation yields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−2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−2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</a:t>
                </a:r>
              </a:p>
              <a:p>
                <a:pPr marL="351815" indent="-351815"/>
                <a:endParaRPr lang="en-GB" altLang="en-US" sz="1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 initial conditions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0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0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.</a:t>
                </a: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2A9F9F6A-17F4-4640-B450-E8739BDAE8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2589" y="1824168"/>
                <a:ext cx="8359767" cy="4629168"/>
              </a:xfrm>
              <a:blipFill>
                <a:blip r:embed="rId3"/>
                <a:stretch>
                  <a:fillRect l="-1751" t="-1579" r="-1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DB2A4186-706A-4495-91E0-FFEB726DE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989134645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>
                <a:extLst>
                  <a:ext uri="{FF2B5EF4-FFF2-40B4-BE49-F238E27FC236}">
                    <a16:creationId xmlns:a16="http://schemas.microsoft.com/office/drawing/2014/main" id="{6FB05950-F4F2-4043-B8B2-B7F92C8D606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2589" y="1824168"/>
                <a:ext cx="8359767" cy="4629168"/>
              </a:xfrm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Setting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=0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and substituting the initial conditions yields:</a:t>
                </a:r>
              </a:p>
              <a:p>
                <a:pPr marL="350838" indent="31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0=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0838" indent="31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1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−2</m:t>
                      </m:r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 solution of the above set of equations is:</a:t>
                </a:r>
              </a:p>
              <a:p>
                <a:pPr marL="350838" indent="31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0838" indent="31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−1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Therefore, we obtain: </a:t>
                </a:r>
              </a:p>
              <a:p>
                <a:pPr marL="351815" indent="-351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sup>
                      </m:sSup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−2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is given by: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h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𝑃</m:t>
                          </m:r>
                          <m:d>
                            <m:d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𝐷</m:t>
                              </m:r>
                            </m:e>
                          </m:d>
                          <m:sSub>
                            <m:sSub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𝑢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altLang="en-US" sz="2000" b="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4013" indent="0"/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with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𝐷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𝐷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in this case.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Therefore: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h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𝑃</m:t>
                          </m:r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𝐷</m:t>
                              </m:r>
                            </m:e>
                          </m:d>
                          <m:sSub>
                            <m:sSub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𝑢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(−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sup>
                      </m:sSup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+</m:t>
                      </m:r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−2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sup>
                      </m:sSup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)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𝑢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altLang="en-US" sz="2000" b="0" i="1" dirty="0">
                  <a:solidFill>
                    <a:srgbClr val="040404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60363" indent="0"/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[Note that: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𝐷</m:t>
                        </m:r>
                      </m:e>
                    </m:d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𝐷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𝑦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b>
                      <m:sSub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+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2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−2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]</a:t>
                </a: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195" name="Rectangle 3">
                <a:extLst>
                  <a:ext uri="{FF2B5EF4-FFF2-40B4-BE49-F238E27FC236}">
                    <a16:creationId xmlns:a16="http://schemas.microsoft.com/office/drawing/2014/main" id="{6FB05950-F4F2-4043-B8B2-B7F92C8D60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2589" y="1824168"/>
                <a:ext cx="8359767" cy="4629168"/>
              </a:xfrm>
              <a:blipFill>
                <a:blip r:embed="rId3"/>
                <a:stretch>
                  <a:fillRect l="-1751" t="-1579"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BCA14476-99B3-4BC7-A183-3C6975051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Example cont.</a:t>
            </a:r>
          </a:p>
        </p:txBody>
      </p:sp>
    </p:spTree>
    <p:extLst>
      <p:ext uri="{BB962C8B-B14F-4D97-AF65-F5344CB8AC3E}">
        <p14:creationId xmlns:p14="http://schemas.microsoft.com/office/powerpoint/2010/main" val="3902743415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2">
                <a:extLst>
                  <a:ext uri="{FF2B5EF4-FFF2-40B4-BE49-F238E27FC236}">
                    <a16:creationId xmlns:a16="http://schemas.microsoft.com/office/drawing/2014/main" id="{C18D672F-B189-4CAF-920E-94263B1F0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2492896"/>
                <a:ext cx="8352928" cy="3984651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Consider a linear, time-invariant system with impulse response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The output at time </a:t>
                </a:r>
                <a14:m>
                  <m:oMath xmlns:m="http://schemas.openxmlformats.org/officeDocument/2006/math">
                    <m:r>
                      <a:rPr lang="en-GB" altLang="en-US" sz="24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due to a shifted impulse with amplitude </a:t>
                </a:r>
                <a14:m>
                  <m:oMath xmlns:m="http://schemas.openxmlformats.org/officeDocument/2006/math">
                    <m:r>
                      <a:rPr lang="en-GB" altLang="en-US" sz="24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located at time instant </a:t>
                </a:r>
                <a14:m>
                  <m:oMath xmlns:m="http://schemas.openxmlformats.org/officeDocument/2006/math">
                    <m:r>
                      <a:rPr lang="en-GB" altLang="en-US" sz="2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is the impulse amplitude </a:t>
                </a:r>
                <a14:m>
                  <m:oMath xmlns:m="http://schemas.openxmlformats.org/officeDocument/2006/math">
                    <m:r>
                      <a:rPr lang="en-GB" alt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alt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multiplied by a shifted impulse response located at </a:t>
                </a:r>
                <a14:m>
                  <m:oMath xmlns:m="http://schemas.openxmlformats.org/officeDocument/2006/math">
                    <m:r>
                      <a:rPr lang="en-GB" altLang="en-US" sz="24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as well.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In other words:</a:t>
                </a:r>
              </a:p>
              <a:p>
                <a:pPr marL="354013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altLang="en-US" sz="2000" b="0" dirty="0">
                  <a:solidFill>
                    <a:srgbClr val="040404"/>
                  </a:solidFill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54013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54013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𝑎h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If we generalize the above observation we can say that the output of a linear system to an input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</a:t>
                </a:r>
              </a:p>
              <a:p>
                <a:pPr marL="354013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9" name="Content Placeholder 2">
                <a:extLst>
                  <a:ext uri="{FF2B5EF4-FFF2-40B4-BE49-F238E27FC236}">
                    <a16:creationId xmlns:a16="http://schemas.microsoft.com/office/drawing/2014/main" id="{C18D672F-B189-4CAF-920E-94263B1F0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492896"/>
                <a:ext cx="8352928" cy="3984651"/>
              </a:xfrm>
              <a:blipFill>
                <a:blip r:embed="rId2"/>
                <a:stretch>
                  <a:fillRect l="-1752" t="-1835" r="-1898" b="-6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A7BBA93-691D-4E74-BBB4-397E535BD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1634795"/>
            <a:ext cx="1395493" cy="661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GB" altLang="en-US" sz="2216" dirty="0">
                <a:solidFill>
                  <a:srgbClr val="040404"/>
                </a:solidFill>
              </a:rPr>
              <a:t>Linear System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285ED8-EA04-4F16-A0B0-37E55CE525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55467" y="1979270"/>
            <a:ext cx="2040469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CC115A-80DE-492D-90F2-44BB4B180C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6096" y="1979270"/>
            <a:ext cx="2041936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Box 15">
                <a:extLst>
                  <a:ext uri="{FF2B5EF4-FFF2-40B4-BE49-F238E27FC236}">
                    <a16:creationId xmlns:a16="http://schemas.microsoft.com/office/drawing/2014/main" id="{2ACC1516-892A-43F9-85F0-1EE55EFDC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0948" y="1552706"/>
                <a:ext cx="770852" cy="433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842C00"/>
                  </a:buClr>
                  <a:buSzPct val="75000"/>
                  <a:buFont typeface="Monotype Sorts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842C00"/>
                  </a:buClr>
                  <a:buSzPct val="100000"/>
                  <a:buFont typeface="Symbol" panose="05050102010706020507" pitchFamily="18" charset="2"/>
                  <a:buChar char="·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42C00"/>
                  </a:buClr>
                  <a:buSzPct val="100000"/>
                  <a:buFont typeface="Monotype Sorts" charset="2"/>
                  <a:buChar char="ä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Monotype Sorts" charset="2"/>
                  <a:buChar char="u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2216" dirty="0">
                  <a:solidFill>
                    <a:srgbClr val="040404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23" name="TextBox 15">
                <a:extLst>
                  <a:ext uri="{FF2B5EF4-FFF2-40B4-BE49-F238E27FC236}">
                    <a16:creationId xmlns:a16="http://schemas.microsoft.com/office/drawing/2014/main" id="{2ACC1516-892A-43F9-85F0-1EE55EFDC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948" y="1552706"/>
                <a:ext cx="770852" cy="433324"/>
              </a:xfrm>
              <a:prstGeom prst="rect">
                <a:avLst/>
              </a:prstGeom>
              <a:blipFill>
                <a:blip r:embed="rId3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TextBox 17">
                <a:extLst>
                  <a:ext uri="{FF2B5EF4-FFF2-40B4-BE49-F238E27FC236}">
                    <a16:creationId xmlns:a16="http://schemas.microsoft.com/office/drawing/2014/main" id="{5D9E467B-D573-417A-92AD-12E58602C5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7091" y="1552706"/>
                <a:ext cx="775149" cy="433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842C00"/>
                  </a:buClr>
                  <a:buSzPct val="75000"/>
                  <a:buFont typeface="Monotype Sorts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842C00"/>
                  </a:buClr>
                  <a:buSzPct val="100000"/>
                  <a:buFont typeface="Symbol" panose="05050102010706020507" pitchFamily="18" charset="2"/>
                  <a:buChar char="·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42C00"/>
                  </a:buClr>
                  <a:buSzPct val="100000"/>
                  <a:buFont typeface="Monotype Sorts" charset="2"/>
                  <a:buChar char="ä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Monotype Sorts" charset="2"/>
                  <a:buChar char="u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altLang="en-US" sz="2216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2216" dirty="0">
                  <a:solidFill>
                    <a:srgbClr val="040404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24" name="TextBox 17">
                <a:extLst>
                  <a:ext uri="{FF2B5EF4-FFF2-40B4-BE49-F238E27FC236}">
                    <a16:creationId xmlns:a16="http://schemas.microsoft.com/office/drawing/2014/main" id="{5D9E467B-D573-417A-92AD-12E58602C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7091" y="1552706"/>
                <a:ext cx="775149" cy="433324"/>
              </a:xfrm>
              <a:prstGeom prst="rect">
                <a:avLst/>
              </a:prstGeom>
              <a:blipFill>
                <a:blip r:embed="rId4"/>
                <a:stretch>
                  <a:fillRect r="-787"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">
            <a:extLst>
              <a:ext uri="{FF2B5EF4-FFF2-40B4-BE49-F238E27FC236}">
                <a16:creationId xmlns:a16="http://schemas.microsoft.com/office/drawing/2014/main" id="{C3882711-4E9E-4BF6-B97E-415E3DDBB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Zero-state response</a:t>
            </a:r>
          </a:p>
        </p:txBody>
      </p:sp>
    </p:spTree>
    <p:extLst>
      <p:ext uri="{BB962C8B-B14F-4D97-AF65-F5344CB8AC3E}">
        <p14:creationId xmlns:p14="http://schemas.microsoft.com/office/powerpoint/2010/main" val="116129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6835" name="Rectangle 3">
                <a:extLst>
                  <a:ext uri="{FF2B5EF4-FFF2-40B4-BE49-F238E27FC236}">
                    <a16:creationId xmlns:a16="http://schemas.microsoft.com/office/drawing/2014/main" id="{150BE8DF-B688-4B5B-81AF-D9130D98232F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2" y="1628800"/>
                <a:ext cx="5985083" cy="4629168"/>
              </a:xfrm>
            </p:spPr>
            <p:txBody>
              <a:bodyPr/>
              <a:lstStyle/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We now consider how to determine the system’s response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to any input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when the system is in the zero state (initial conditions are zero).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Define a pulse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of height equal to 1 and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starting at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GB" altLang="en-US" sz="2000" b="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(see top figure on the right).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Any input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can be approximated by a sum of narrow and shifted rectangular pulses.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The pulse starting at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𝑛</m:t>
                    </m:r>
                    <m:r>
                      <m:rPr>
                        <m:sty m:val="p"/>
                      </m:rPr>
                      <a:rPr lang="el-GR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</m:oMath>
                </a14:m>
                <a:r>
                  <a:rPr lang="en-GB" altLang="en-US" sz="2000" i="1" dirty="0">
                    <a:solidFill>
                      <a:srgbClr val="040404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has a height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𝑛</m:t>
                    </m:r>
                    <m:r>
                      <m:rPr>
                        <m:sty m:val="p"/>
                      </m:rPr>
                      <a:rPr lang="el-GR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GB" altLang="en-US" sz="2000" i="1" dirty="0">
                    <a:solidFill>
                      <a:srgbClr val="040404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.</a:t>
                </a:r>
              </a:p>
              <a:p>
                <a:pPr marL="360363" indent="0"/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It can be expressed as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sSub>
                      <m:sSubPr>
                        <m:ctrlP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GB" altLang="en-US" sz="2000" b="0" dirty="0">
                  <a:solidFill>
                    <a:srgbClr val="040404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is approximated by the sum of all such pulses as follows:</a:t>
                </a:r>
              </a:p>
              <a:p>
                <a:pPr marL="357188" indent="0"/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=</m:t>
                    </m:r>
                    <m:func>
                      <m:func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altLang="en-US" sz="2000" b="0" i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  <m:r>
                              <a:rPr lang="el-GR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altLang="en-US" sz="2000" i="1" dirty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GB" altLang="en-US" sz="2000" i="1" dirty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Δ</m:t>
                                </m:r>
                                <m:r>
                                  <a:rPr lang="el-GR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𝜏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or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𝑥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Δ</m:t>
                              </m:r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altLang="en-US" sz="200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00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  <a:sym typeface="Symbol" panose="05050102010706020507" pitchFamily="18" charset="2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en-GB" altLang="en-US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altLang="en-US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  <a:sym typeface="Symbol" panose="05050102010706020507" pitchFamily="18" charset="2"/>
                                            </a:rPr>
                                            <m:t>𝑛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en-US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Δ</m:t>
                                          </m:r>
                                          <m:r>
                                            <a:rPr lang="el-GR" altLang="en-US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altLang="en-US" sz="200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Δ</m:t>
                                      </m:r>
                                      <m:r>
                                        <a:rPr lang="el-GR" altLang="en-US" sz="200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altLang="en-US" sz="200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altLang="en-US" sz="200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Δ</m:t>
                                  </m:r>
                                  <m: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1815" indent="-351815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51815" indent="-351815"/>
                <a:endParaRPr lang="en-GB" altLang="en-US" sz="1662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76835" name="Rectangle 3">
                <a:extLst>
                  <a:ext uri="{FF2B5EF4-FFF2-40B4-BE49-F238E27FC236}">
                    <a16:creationId xmlns:a16="http://schemas.microsoft.com/office/drawing/2014/main" id="{150BE8DF-B688-4B5B-81AF-D9130D982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628800"/>
                <a:ext cx="5985083" cy="4629168"/>
              </a:xfrm>
              <a:blipFill>
                <a:blip r:embed="rId3"/>
                <a:stretch>
                  <a:fillRect l="-2444" t="-1579" r="-1629" b="-1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13">
            <a:extLst>
              <a:ext uri="{FF2B5EF4-FFF2-40B4-BE49-F238E27FC236}">
                <a16:creationId xmlns:a16="http://schemas.microsoft.com/office/drawing/2014/main" id="{DF79435D-7F65-48FA-AD1C-6E246EDF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3059239" cy="276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7CC508DC-A728-4335-9BE6-5496043164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72200" y="1854200"/>
            <a:ext cx="2525713" cy="1574800"/>
            <a:chOff x="4056" y="1168"/>
            <a:chExt cx="1591" cy="992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FCDBB853-2D2D-423D-AEB6-2DFB8567BA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56" y="1168"/>
              <a:ext cx="1591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C4535237-4A24-4F5E-BD12-2A0527BAC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1168"/>
              <a:ext cx="1596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FECB0945-CAE7-42BE-96E6-ADE2598AF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Zero-state response cont.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4559B-74B4-428A-8008-680BFA398294}"/>
              </a:ext>
            </a:extLst>
          </p:cNvPr>
          <p:cNvSpPr/>
          <p:nvPr/>
        </p:nvSpPr>
        <p:spPr bwMode="auto">
          <a:xfrm>
            <a:off x="7020272" y="1772816"/>
            <a:ext cx="43204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B22995-90F9-44A5-B00F-39332E2C7579}"/>
                  </a:ext>
                </a:extLst>
              </p:cNvPr>
              <p:cNvSpPr/>
              <p:nvPr/>
            </p:nvSpPr>
            <p:spPr bwMode="auto">
              <a:xfrm>
                <a:off x="6732240" y="1700808"/>
                <a:ext cx="789637" cy="50405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GB" altLang="en-US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en-US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altLang="en-US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GB" altLang="en-US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en-GB" sz="1600" b="0" i="1" u="none" strike="noStrike" cap="none" normalizeH="0" baseline="0" dirty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B22995-90F9-44A5-B00F-39332E2C7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1700808"/>
                <a:ext cx="789637" cy="504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20944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8472C60D-5346-4F78-9137-40DA84B7353E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2" y="1772816"/>
                <a:ext cx="8365874" cy="4636673"/>
              </a:xfrm>
            </p:spPr>
            <p:txBody>
              <a:bodyPr/>
              <a:lstStyle/>
              <a:p>
                <a:pPr marL="351815" indent="-35181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The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𝑥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den>
                    </m:f>
                    <m:sSub>
                      <m:sSubPr>
                        <m:ctrlP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r>
                      <a:rPr lang="el-GR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represents a pulse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r>
                      <a:rPr lang="el-GR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with height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𝑥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GB" altLang="en-US" sz="2000" i="1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.</a:t>
                </a:r>
              </a:p>
              <a:p>
                <a:pPr marL="351815" indent="-35181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  <m:r>
                      <a:rPr lang="el-GR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→0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, the height of the pulse </a:t>
                </a:r>
                <a14:m>
                  <m:oMath xmlns:m="http://schemas.openxmlformats.org/officeDocument/2006/math"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→∞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60363" indent="0"/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and the width of the pulse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360363" indent="0"/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but the area remains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r>
                      <a:rPr lang="el-GR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and</a:t>
                </a:r>
              </a:p>
              <a:p>
                <a:pPr marL="354013" indent="0"/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𝑥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  <m:r>
                              <a:rPr lang="el-GR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den>
                    </m:f>
                    <m:sSub>
                      <m:sSubPr>
                        <m:ctrlP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r>
                      <a:rPr lang="el-GR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anose="05050102010706020507" pitchFamily="18" charset="2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  <m:r>
                      <a:rPr lang="el-GR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d>
                      <m:d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l-GR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marL="354013" indent="0"/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Therefore,</a:t>
                </a:r>
              </a:p>
              <a:p>
                <a:pPr marL="354013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𝑥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Δ</m:t>
                              </m:r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  <a:sym typeface="Symbol" panose="05050102010706020507" pitchFamily="18" charset="2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en-GB" altLang="en-US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altLang="en-US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  <a:sym typeface="Symbol" panose="05050102010706020507" pitchFamily="18" charset="2"/>
                                            </a:rPr>
                                            <m:t>𝑛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en-US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Δ</m:t>
                                          </m:r>
                                          <m:r>
                                            <a:rPr lang="el-GR" altLang="en-US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Δ</m:t>
                                      </m:r>
                                      <m:r>
                                        <a:rPr lang="el-GR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altLang="en-US" sz="20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altLang="en-US" sz="20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sSub>
                                <m:sSubPr>
                                  <m:ctrlPr>
                                    <a:rPr lang="en-GB" altLang="en-US" sz="20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20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Δ</m:t>
                                  </m:r>
                                  <m: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54013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𝑥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Δ</m:t>
                              </m:r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  <m:r>
                                <a:rPr lang="el-GR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sym typeface="Symbol" panose="05050102010706020507" pitchFamily="18" charset="2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Δ</m:t>
                                  </m:r>
                                  <m: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altLang="en-US" sz="20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altLang="en-US" sz="20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𝜏𝛿</m:t>
                              </m:r>
                              <m:d>
                                <m:dPr>
                                  <m:ctrlPr>
                                    <a:rPr lang="en-GB" altLang="en-US" sz="200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Δ</m:t>
                                  </m:r>
                                  <m:r>
                                    <a:rPr lang="el-GR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8472C60D-5346-4F78-9137-40DA84B73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772816"/>
                <a:ext cx="8365874" cy="4636673"/>
              </a:xfrm>
              <a:blipFill>
                <a:blip r:embed="rId3"/>
                <a:stretch>
                  <a:fillRect l="-1748" r="-1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9" name="Picture 6">
            <a:extLst>
              <a:ext uri="{FF2B5EF4-FFF2-40B4-BE49-F238E27FC236}">
                <a16:creationId xmlns:a16="http://schemas.microsoft.com/office/drawing/2014/main" id="{889E4A6C-4195-46DE-9882-427B8342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96" y="2780928"/>
            <a:ext cx="3790700" cy="34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C322B75-D635-41C4-8FBB-298DCD3F8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21" y="777698"/>
            <a:ext cx="7771960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Zero-state response cont.</a:t>
            </a:r>
          </a:p>
        </p:txBody>
      </p:sp>
    </p:spTree>
    <p:extLst>
      <p:ext uri="{BB962C8B-B14F-4D97-AF65-F5344CB8AC3E}">
        <p14:creationId xmlns:p14="http://schemas.microsoft.com/office/powerpoint/2010/main" val="2204741403"/>
      </p:ext>
    </p:extLst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 1 and 2</Template>
  <TotalTime>13389</TotalTime>
  <Words>1719</Words>
  <Application>Microsoft Office PowerPoint</Application>
  <PresentationFormat>On-screen Show (4:3)</PresentationFormat>
  <Paragraphs>211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Cambria Math</vt:lpstr>
      <vt:lpstr>Impact</vt:lpstr>
      <vt:lpstr>Monotype Sorts</vt:lpstr>
      <vt:lpstr>Symbol</vt:lpstr>
      <vt:lpstr>Times New Roman</vt:lpstr>
      <vt:lpstr>Verdana</vt:lpstr>
      <vt:lpstr>Wingdings</vt:lpstr>
      <vt:lpstr>Standarddesign</vt:lpstr>
      <vt:lpstr>Signals and Systems   Lecture 4  Zero-state response</vt:lpstr>
      <vt:lpstr>The importance of impulse response</vt:lpstr>
      <vt:lpstr>How to determine the unit impulse response h(t) ?</vt:lpstr>
      <vt:lpstr>How to determine the unit impulse response h(t) ?</vt:lpstr>
      <vt:lpstr>Example</vt:lpstr>
      <vt:lpstr>Example cont.</vt:lpstr>
      <vt:lpstr>Zero-state response</vt:lpstr>
      <vt:lpstr>Zero-state response cont.</vt:lpstr>
      <vt:lpstr>Zero-state response cont.</vt:lpstr>
      <vt:lpstr>Zero-state response cont.</vt:lpstr>
      <vt:lpstr>Zero-state response cont.</vt:lpstr>
      <vt:lpstr>Zero-state response cont.</vt:lpstr>
      <vt:lpstr>The convolution integral</vt:lpstr>
      <vt:lpstr>Convolution properties</vt:lpstr>
      <vt:lpstr>Convolution properties cont.</vt:lpstr>
      <vt:lpstr>Convolution properties cont.</vt:lpstr>
      <vt:lpstr>Example</vt:lpstr>
      <vt:lpstr>Example cont.</vt:lpstr>
      <vt:lpstr>Relation to other courses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Signals and Systems   Lectures 1, Tuesday 10th October 2017</dc:title>
  <dc:creator>tania</dc:creator>
  <cp:lastModifiedBy>tania</cp:lastModifiedBy>
  <cp:revision>156</cp:revision>
  <dcterms:created xsi:type="dcterms:W3CDTF">2017-09-17T10:58:49Z</dcterms:created>
  <dcterms:modified xsi:type="dcterms:W3CDTF">2018-09-21T13:48:07Z</dcterms:modified>
</cp:coreProperties>
</file>