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0" r:id="rId2"/>
    <p:sldId id="302" r:id="rId3"/>
    <p:sldId id="303" r:id="rId4"/>
    <p:sldId id="304" r:id="rId5"/>
    <p:sldId id="305" r:id="rId6"/>
    <p:sldId id="306" r:id="rId7"/>
    <p:sldId id="307" r:id="rId8"/>
    <p:sldId id="308" r:id="rId9"/>
    <p:sldId id="309" r:id="rId10"/>
    <p:sldId id="310" r:id="rId11"/>
    <p:sldId id="311" r:id="rId12"/>
    <p:sldId id="313" r:id="rId13"/>
    <p:sldId id="314" r:id="rId14"/>
    <p:sldId id="315" r:id="rId15"/>
    <p:sldId id="316" r:id="rId16"/>
    <p:sldId id="317" r:id="rId17"/>
    <p:sldId id="318" r:id="rId18"/>
    <p:sldId id="319" r:id="rId19"/>
    <p:sldId id="320" r:id="rId20"/>
    <p:sldId id="321" r:id="rId21"/>
  </p:sldIdLst>
  <p:sldSz cx="9144000" cy="6858000" type="screen4x3"/>
  <p:notesSz cx="6669088" cy="9926638"/>
  <p:defaultTextStyle>
    <a:defPPr>
      <a:defRPr lang="da-DK"/>
    </a:defPPr>
    <a:lvl1pPr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1pPr>
    <a:lvl2pPr marL="4572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2pPr>
    <a:lvl3pPr marL="9144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3pPr>
    <a:lvl4pPr marL="13716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4pPr>
    <a:lvl5pPr marL="18288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0404"/>
    <a:srgbClr val="CC0033"/>
    <a:srgbClr val="008A63"/>
    <a:srgbClr val="002C5B"/>
    <a:srgbClr val="003E8B"/>
    <a:srgbClr val="EE990A"/>
    <a:srgbClr val="6E6E6F"/>
    <a:srgbClr val="511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0107" autoAdjust="0"/>
  </p:normalViewPr>
  <p:slideViewPr>
    <p:cSldViewPr>
      <p:cViewPr varScale="1">
        <p:scale>
          <a:sx n="62" d="100"/>
          <a:sy n="62" d="100"/>
        </p:scale>
        <p:origin x="1350" y="7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D1F39868-C068-4A15-97A9-E7AE35CE7369}"/>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89091" name="Rectangle 3">
            <a:extLst>
              <a:ext uri="{FF2B5EF4-FFF2-40B4-BE49-F238E27FC236}">
                <a16:creationId xmlns:a16="http://schemas.microsoft.com/office/drawing/2014/main" id="{7A708999-B11B-4DE7-B408-266344CF4FBE}"/>
              </a:ext>
            </a:extLst>
          </p:cNvPr>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endParaRPr lang="da-DK"/>
          </a:p>
        </p:txBody>
      </p:sp>
      <p:sp>
        <p:nvSpPr>
          <p:cNvPr id="89092" name="Rectangle 4">
            <a:extLst>
              <a:ext uri="{FF2B5EF4-FFF2-40B4-BE49-F238E27FC236}">
                <a16:creationId xmlns:a16="http://schemas.microsoft.com/office/drawing/2014/main" id="{0B032807-89C4-4AF5-9E14-5D68C02851C8}"/>
              </a:ext>
            </a:extLst>
          </p:cNvPr>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89093" name="Rectangle 5">
            <a:extLst>
              <a:ext uri="{FF2B5EF4-FFF2-40B4-BE49-F238E27FC236}">
                <a16:creationId xmlns:a16="http://schemas.microsoft.com/office/drawing/2014/main" id="{659471E1-F1CC-43A2-97B3-2BDEB76873D8}"/>
              </a:ext>
            </a:extLst>
          </p:cNvPr>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anose="02020603050405020304" pitchFamily="18" charset="0"/>
              </a:defRPr>
            </a:lvl1pPr>
          </a:lstStyle>
          <a:p>
            <a:fld id="{E081D21A-10A5-4FFA-9474-D8B281F59A53}" type="slidenum">
              <a:rPr lang="da-DK" altLang="en-US"/>
              <a:pPr/>
              <a:t>‹#›</a:t>
            </a:fld>
            <a:endParaRPr lang="da-DK"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9847970-DA0F-4BD8-AE70-FBBC0AD0D25A}"/>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7171" name="Rectangle 3">
            <a:extLst>
              <a:ext uri="{FF2B5EF4-FFF2-40B4-BE49-F238E27FC236}">
                <a16:creationId xmlns:a16="http://schemas.microsoft.com/office/drawing/2014/main" id="{284C4572-8150-421A-9901-17B82C161829}"/>
              </a:ext>
            </a:extLst>
          </p:cNvPr>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endParaRPr lang="da-DK"/>
          </a:p>
        </p:txBody>
      </p:sp>
      <p:sp>
        <p:nvSpPr>
          <p:cNvPr id="35844" name="Rectangle 4">
            <a:extLst>
              <a:ext uri="{FF2B5EF4-FFF2-40B4-BE49-F238E27FC236}">
                <a16:creationId xmlns:a16="http://schemas.microsoft.com/office/drawing/2014/main" id="{DC89AF35-BC75-4C5F-8638-4DB4222D2555}"/>
              </a:ext>
            </a:extLst>
          </p:cNvPr>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F20FEC71-46DC-4844-AB6C-46DB64AD4209}"/>
              </a:ext>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7174" name="Rectangle 6">
            <a:extLst>
              <a:ext uri="{FF2B5EF4-FFF2-40B4-BE49-F238E27FC236}">
                <a16:creationId xmlns:a16="http://schemas.microsoft.com/office/drawing/2014/main" id="{FC1D7587-CAA3-4BED-88AC-E4265A8920BE}"/>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7175" name="Rectangle 7">
            <a:extLst>
              <a:ext uri="{FF2B5EF4-FFF2-40B4-BE49-F238E27FC236}">
                <a16:creationId xmlns:a16="http://schemas.microsoft.com/office/drawing/2014/main" id="{6EB5DAAC-0649-4679-AB50-10AFB7E4AB73}"/>
              </a:ext>
            </a:extLst>
          </p:cNvPr>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anose="02020603050405020304" pitchFamily="18" charset="0"/>
              </a:defRPr>
            </a:lvl1pPr>
          </a:lstStyle>
          <a:p>
            <a:fld id="{6476CD8E-5876-4A8E-AB7D-1BE9C726F4DC}" type="slidenum">
              <a:rPr lang="da-DK" altLang="en-US"/>
              <a:pPr/>
              <a:t>‹#›</a:t>
            </a:fld>
            <a:endParaRPr lang="da-DK"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714AEA4-DCD1-4E92-8777-0C29546ABF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7478E45-58D3-42B7-9342-E376F5985D90}" type="slidenum">
              <a:rPr lang="da-DK" altLang="en-US"/>
              <a:pPr eaLnBrk="1" hangingPunct="1">
                <a:spcBef>
                  <a:spcPct val="0"/>
                </a:spcBef>
              </a:pPr>
              <a:t>1</a:t>
            </a:fld>
            <a:endParaRPr lang="da-DK" altLang="en-US"/>
          </a:p>
        </p:txBody>
      </p:sp>
      <p:sp>
        <p:nvSpPr>
          <p:cNvPr id="36867" name="Rectangle 2">
            <a:extLst>
              <a:ext uri="{FF2B5EF4-FFF2-40B4-BE49-F238E27FC236}">
                <a16:creationId xmlns:a16="http://schemas.microsoft.com/office/drawing/2014/main" id="{54BA8862-895A-417F-BB17-283D59F3FE4E}"/>
              </a:ext>
            </a:extLst>
          </p:cNvPr>
          <p:cNvSpPr>
            <a:spLocks noGrp="1" noRot="1" noChangeAspect="1" noChangeArrowheads="1" noTextEdit="1"/>
          </p:cNvSpPr>
          <p:nvPr>
            <p:ph type="sldImg"/>
          </p:nvPr>
        </p:nvSpPr>
        <p:spPr>
          <a:xfrm>
            <a:off x="847725" y="744538"/>
            <a:ext cx="3417888" cy="2563812"/>
          </a:xfrm>
          <a:ln/>
        </p:spPr>
      </p:sp>
      <p:sp>
        <p:nvSpPr>
          <p:cNvPr id="36868" name="Rectangle 3">
            <a:extLst>
              <a:ext uri="{FF2B5EF4-FFF2-40B4-BE49-F238E27FC236}">
                <a16:creationId xmlns:a16="http://schemas.microsoft.com/office/drawing/2014/main" id="{94539619-E901-4C07-9DAF-B0AA437FFF02}"/>
              </a:ext>
            </a:extLst>
          </p:cNvPr>
          <p:cNvSpPr>
            <a:spLocks noGrp="1" noChangeArrowheads="1"/>
          </p:cNvSpPr>
          <p:nvPr>
            <p:ph type="body" idx="1"/>
          </p:nvPr>
        </p:nvSpPr>
        <p:spPr>
          <a:xfrm>
            <a:off x="889000" y="3640138"/>
            <a:ext cx="4891088" cy="5541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2817CD27-8BCA-4C02-A6E2-008C7CD6710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2822C58D-4BA5-44F0-8BAC-DA9833AF715B}" type="slidenum">
              <a:rPr lang="en-US" altLang="en-US" sz="1200"/>
              <a:pPr/>
              <a:t>10</a:t>
            </a:fld>
            <a:endParaRPr lang="en-US" altLang="en-US" sz="1200"/>
          </a:p>
        </p:txBody>
      </p:sp>
      <p:sp>
        <p:nvSpPr>
          <p:cNvPr id="23554" name="Rectangle 2">
            <a:extLst>
              <a:ext uri="{FF2B5EF4-FFF2-40B4-BE49-F238E27FC236}">
                <a16:creationId xmlns:a16="http://schemas.microsoft.com/office/drawing/2014/main" id="{7C3D77C9-3A6B-481A-8F40-78BBDB9EB70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752EC9F3-F7DC-4F80-9C60-09E05786B30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6838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B850BF25-D386-42B6-877A-5346ACC90C8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03D1AA71-3B2E-4ACC-9D76-0827912F9594}" type="slidenum">
              <a:rPr lang="en-US" altLang="en-US" sz="1200"/>
              <a:pPr/>
              <a:t>11</a:t>
            </a:fld>
            <a:endParaRPr lang="en-US" altLang="en-US" sz="1200"/>
          </a:p>
        </p:txBody>
      </p:sp>
      <p:sp>
        <p:nvSpPr>
          <p:cNvPr id="25602" name="Rectangle 2">
            <a:extLst>
              <a:ext uri="{FF2B5EF4-FFF2-40B4-BE49-F238E27FC236}">
                <a16:creationId xmlns:a16="http://schemas.microsoft.com/office/drawing/2014/main" id="{B50932C5-4BA8-40C6-A294-AB43A069335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17E2EC21-00C8-45FA-929E-6DFEF6FFC38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862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2817CD27-8BCA-4C02-A6E2-008C7CD6710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2822C58D-4BA5-44F0-8BAC-DA9833AF715B}" type="slidenum">
              <a:rPr lang="en-US" altLang="en-US" sz="1200"/>
              <a:pPr/>
              <a:t>12</a:t>
            </a:fld>
            <a:endParaRPr lang="en-US" altLang="en-US" sz="1200"/>
          </a:p>
        </p:txBody>
      </p:sp>
      <p:sp>
        <p:nvSpPr>
          <p:cNvPr id="23554" name="Rectangle 2">
            <a:extLst>
              <a:ext uri="{FF2B5EF4-FFF2-40B4-BE49-F238E27FC236}">
                <a16:creationId xmlns:a16="http://schemas.microsoft.com/office/drawing/2014/main" id="{7C3D77C9-3A6B-481A-8F40-78BBDB9EB70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752EC9F3-F7DC-4F80-9C60-09E05786B30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86724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939F925A-477D-454A-8C10-CDD75492826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302D6668-D7B5-4C78-A105-E39A68EA9F1D}" type="slidenum">
              <a:rPr lang="en-US" altLang="en-US" sz="1200"/>
              <a:pPr/>
              <a:t>13</a:t>
            </a:fld>
            <a:endParaRPr lang="en-US" altLang="en-US" sz="1200"/>
          </a:p>
        </p:txBody>
      </p:sp>
      <p:sp>
        <p:nvSpPr>
          <p:cNvPr id="29698" name="Rectangle 2">
            <a:extLst>
              <a:ext uri="{FF2B5EF4-FFF2-40B4-BE49-F238E27FC236}">
                <a16:creationId xmlns:a16="http://schemas.microsoft.com/office/drawing/2014/main" id="{163A902B-F8E1-47D4-8CB0-B40483BE0FDC}"/>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B03C08E0-1E4E-4CB4-AC8E-FF5627CC27A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9398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86B6EA2B-4B80-492D-96D0-BF83C2FE421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C3FBD4BE-40CB-480E-AA73-843D357E2219}" type="slidenum">
              <a:rPr lang="en-US" altLang="en-US" sz="1200"/>
              <a:pPr/>
              <a:t>14</a:t>
            </a:fld>
            <a:endParaRPr lang="en-US" altLang="en-US" sz="1200"/>
          </a:p>
        </p:txBody>
      </p:sp>
      <p:sp>
        <p:nvSpPr>
          <p:cNvPr id="31746" name="Rectangle 2">
            <a:extLst>
              <a:ext uri="{FF2B5EF4-FFF2-40B4-BE49-F238E27FC236}">
                <a16:creationId xmlns:a16="http://schemas.microsoft.com/office/drawing/2014/main" id="{BFCEA772-62BE-4BE1-B5CD-CAF0C7616FF2}"/>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05C28627-EC42-4DEE-BC89-3FE2D2E4A64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7959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C11F3E95-60CC-4DDA-A9F5-43DF7FDDB10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ACA7F15F-2449-4A9A-B5B5-7FF6A9C29E9D}" type="slidenum">
              <a:rPr lang="en-US" altLang="en-US" sz="1200"/>
              <a:pPr/>
              <a:t>15</a:t>
            </a:fld>
            <a:endParaRPr lang="en-US" altLang="en-US" sz="1200"/>
          </a:p>
        </p:txBody>
      </p:sp>
      <p:sp>
        <p:nvSpPr>
          <p:cNvPr id="33794" name="Rectangle 2">
            <a:extLst>
              <a:ext uri="{FF2B5EF4-FFF2-40B4-BE49-F238E27FC236}">
                <a16:creationId xmlns:a16="http://schemas.microsoft.com/office/drawing/2014/main" id="{9B95DF69-9220-4A69-8EBC-76675E722FF3}"/>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2ABC8C61-B00B-4131-8BFB-481BD44EAEA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51222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85DA5269-12E3-40E5-8672-6B59BEE026E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181E0C7E-5ABC-4A5A-9505-5C7BD6B00B83}" type="slidenum">
              <a:rPr lang="en-US" altLang="en-US" sz="1200"/>
              <a:pPr/>
              <a:t>16</a:t>
            </a:fld>
            <a:endParaRPr lang="en-US" altLang="en-US" sz="1200"/>
          </a:p>
        </p:txBody>
      </p:sp>
      <p:sp>
        <p:nvSpPr>
          <p:cNvPr id="35842" name="Rectangle 2">
            <a:extLst>
              <a:ext uri="{FF2B5EF4-FFF2-40B4-BE49-F238E27FC236}">
                <a16:creationId xmlns:a16="http://schemas.microsoft.com/office/drawing/2014/main" id="{537B3100-1E7F-444E-A3AB-31C754ADD190}"/>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FBD8F586-8604-46CD-AF83-8F510C9F946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18038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2DA15C7B-7A8B-46FC-9026-EDEB92CBA9D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74F4A6F5-424A-480E-BFF9-EB0CED2335FA}" type="slidenum">
              <a:rPr lang="en-US" altLang="en-US" sz="1200"/>
              <a:pPr/>
              <a:t>17</a:t>
            </a:fld>
            <a:endParaRPr lang="en-US" altLang="en-US" sz="1200"/>
          </a:p>
        </p:txBody>
      </p:sp>
      <p:sp>
        <p:nvSpPr>
          <p:cNvPr id="37890" name="Rectangle 2">
            <a:extLst>
              <a:ext uri="{FF2B5EF4-FFF2-40B4-BE49-F238E27FC236}">
                <a16:creationId xmlns:a16="http://schemas.microsoft.com/office/drawing/2014/main" id="{4053D049-4AD1-49C6-8BF0-7181CBD81707}"/>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25FC5046-1E3C-476E-86C4-925EFA14898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94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D669C272-696D-4F4A-928C-1C461C8EDE9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9941ACF4-7B4B-47E3-8BC1-4BDFAC5D2954}" type="slidenum">
              <a:rPr lang="en-US" altLang="en-US" sz="1200"/>
              <a:pPr/>
              <a:t>18</a:t>
            </a:fld>
            <a:endParaRPr lang="en-US" altLang="en-US" sz="1200"/>
          </a:p>
        </p:txBody>
      </p:sp>
      <p:sp>
        <p:nvSpPr>
          <p:cNvPr id="39938" name="Rectangle 2">
            <a:extLst>
              <a:ext uri="{FF2B5EF4-FFF2-40B4-BE49-F238E27FC236}">
                <a16:creationId xmlns:a16="http://schemas.microsoft.com/office/drawing/2014/main" id="{A38422F5-957A-4E90-A221-99D374AAAA2F}"/>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514E2D71-C04C-4603-AF54-4C97DB0CD34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23616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05C1624A-E735-4C07-94B6-A96A4B4C8FB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44190503-45CF-4F97-A2EB-3D6DBBD22F81}" type="slidenum">
              <a:rPr lang="en-US" altLang="en-US" sz="1200"/>
              <a:pPr/>
              <a:t>19</a:t>
            </a:fld>
            <a:endParaRPr lang="en-US" altLang="en-US" sz="1200"/>
          </a:p>
        </p:txBody>
      </p:sp>
      <p:sp>
        <p:nvSpPr>
          <p:cNvPr id="41986" name="Rectangle 2">
            <a:extLst>
              <a:ext uri="{FF2B5EF4-FFF2-40B4-BE49-F238E27FC236}">
                <a16:creationId xmlns:a16="http://schemas.microsoft.com/office/drawing/2014/main" id="{8623F12A-170D-4301-8880-A790C8E3A9D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D7621A11-297E-4915-A44A-5370410B1BF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82512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79D54C7-6273-4A2E-867B-A2C23ED7611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8FE700E0-AD73-44A2-B35D-E0F5E9BB0AB0}" type="slidenum">
              <a:rPr lang="en-US" altLang="en-US" sz="1200"/>
              <a:pPr/>
              <a:t>2</a:t>
            </a:fld>
            <a:endParaRPr lang="en-US" altLang="en-US" sz="1200"/>
          </a:p>
        </p:txBody>
      </p:sp>
      <p:sp>
        <p:nvSpPr>
          <p:cNvPr id="38915" name="Rectangle 2">
            <a:extLst>
              <a:ext uri="{FF2B5EF4-FFF2-40B4-BE49-F238E27FC236}">
                <a16:creationId xmlns:a16="http://schemas.microsoft.com/office/drawing/2014/main" id="{0D1D9E7C-78E7-474D-B042-918EA7161059}"/>
              </a:ext>
            </a:extLst>
          </p:cNvPr>
          <p:cNvSpPr>
            <a:spLocks noGrp="1" noRot="1" noChangeAspect="1" noChangeArrowheads="1" noTextEdit="1"/>
          </p:cNvSpPr>
          <p:nvPr>
            <p:ph type="sldImg"/>
          </p:nvPr>
        </p:nvSpPr>
        <p:spPr>
          <a:xfrm>
            <a:off x="920750" y="742950"/>
            <a:ext cx="4953000" cy="3714750"/>
          </a:xfrm>
          <a:ln/>
        </p:spPr>
      </p:sp>
      <p:sp>
        <p:nvSpPr>
          <p:cNvPr id="38916" name="Rectangle 3">
            <a:extLst>
              <a:ext uri="{FF2B5EF4-FFF2-40B4-BE49-F238E27FC236}">
                <a16:creationId xmlns:a16="http://schemas.microsoft.com/office/drawing/2014/main" id="{D632928B-C454-4E74-AC4C-0221BDA93F3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47608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9866F73D-74D6-456E-A582-954FEB19168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F85B1A6A-B195-4A7D-BF0E-F9CDD45A40A9}" type="slidenum">
              <a:rPr lang="en-US" altLang="en-US" sz="1200"/>
              <a:pPr/>
              <a:t>20</a:t>
            </a:fld>
            <a:endParaRPr lang="en-US" altLang="en-US" sz="1200"/>
          </a:p>
        </p:txBody>
      </p:sp>
      <p:sp>
        <p:nvSpPr>
          <p:cNvPr id="44034" name="Rectangle 2">
            <a:extLst>
              <a:ext uri="{FF2B5EF4-FFF2-40B4-BE49-F238E27FC236}">
                <a16:creationId xmlns:a16="http://schemas.microsoft.com/office/drawing/2014/main" id="{6915A7E0-9CE1-415E-91DD-FCAF37524171}"/>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6D532C41-9B52-4C51-A65C-00F76051E93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1968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6020581F-7D6B-4E72-ACA7-989398B6FA2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F3CC21C4-D37A-41B5-BABB-F1A3C390CBE7}" type="slidenum">
              <a:rPr lang="en-US" altLang="en-US" sz="1200"/>
              <a:pPr/>
              <a:t>3</a:t>
            </a:fld>
            <a:endParaRPr lang="en-US" altLang="en-US" sz="1200"/>
          </a:p>
        </p:txBody>
      </p:sp>
      <p:sp>
        <p:nvSpPr>
          <p:cNvPr id="9218" name="Rectangle 2">
            <a:extLst>
              <a:ext uri="{FF2B5EF4-FFF2-40B4-BE49-F238E27FC236}">
                <a16:creationId xmlns:a16="http://schemas.microsoft.com/office/drawing/2014/main" id="{2C6F352F-8767-4B66-8CA2-1DFC65E572D3}"/>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F9FCFBD0-6B77-45F4-AF77-68ADD40D999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1029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id="{25BC0E59-BCA4-4D0B-8FAB-64D77D680D8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D56AC8C5-B169-4028-802C-DDCC80904033}" type="slidenum">
              <a:rPr lang="en-US" altLang="en-US" sz="1200"/>
              <a:pPr/>
              <a:t>4</a:t>
            </a:fld>
            <a:endParaRPr lang="en-US" altLang="en-US" sz="1200"/>
          </a:p>
        </p:txBody>
      </p:sp>
      <p:sp>
        <p:nvSpPr>
          <p:cNvPr id="11266" name="Rectangle 2">
            <a:extLst>
              <a:ext uri="{FF2B5EF4-FFF2-40B4-BE49-F238E27FC236}">
                <a16:creationId xmlns:a16="http://schemas.microsoft.com/office/drawing/2014/main" id="{09D925FC-6835-4EBE-81A7-88DE8224AF05}"/>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1FBE56E1-D2A2-42D9-A800-2CDCC62A026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5656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E6F88661-52B4-439A-A642-62E8E03F692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7910ECEF-A26A-4F39-9BCF-7DA63FFE8817}" type="slidenum">
              <a:rPr lang="en-US" altLang="en-US" sz="1200"/>
              <a:pPr/>
              <a:t>5</a:t>
            </a:fld>
            <a:endParaRPr lang="en-US" altLang="en-US" sz="1200"/>
          </a:p>
        </p:txBody>
      </p:sp>
      <p:sp>
        <p:nvSpPr>
          <p:cNvPr id="13314" name="Rectangle 2">
            <a:extLst>
              <a:ext uri="{FF2B5EF4-FFF2-40B4-BE49-F238E27FC236}">
                <a16:creationId xmlns:a16="http://schemas.microsoft.com/office/drawing/2014/main" id="{C3958C78-F7B6-43F1-86EE-18A6F449A372}"/>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532E92F7-A03C-42DC-90E1-BE402BE4F71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101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2A94C86-9A9B-4B63-A768-30DB7D51F63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DA6DAF31-1FEA-4D40-BF2C-524B1D323125}" type="slidenum">
              <a:rPr lang="en-US" altLang="en-US" sz="1200"/>
              <a:pPr/>
              <a:t>6</a:t>
            </a:fld>
            <a:endParaRPr lang="en-US" altLang="en-US" sz="1200"/>
          </a:p>
        </p:txBody>
      </p:sp>
      <p:sp>
        <p:nvSpPr>
          <p:cNvPr id="15362" name="Rectangle 2">
            <a:extLst>
              <a:ext uri="{FF2B5EF4-FFF2-40B4-BE49-F238E27FC236}">
                <a16:creationId xmlns:a16="http://schemas.microsoft.com/office/drawing/2014/main" id="{7548B4A6-1157-426E-8387-A994653798A7}"/>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2256F9D4-CB1B-49A8-BC1E-F8CE2FCB905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1328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2BA97C63-3A64-4159-AC7D-0F021DA0F0F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A025A505-81DF-4354-9B3C-01C29C051DA9}" type="slidenum">
              <a:rPr lang="en-US" altLang="en-US" sz="1200"/>
              <a:pPr/>
              <a:t>7</a:t>
            </a:fld>
            <a:endParaRPr lang="en-US" altLang="en-US" sz="1200"/>
          </a:p>
        </p:txBody>
      </p:sp>
      <p:sp>
        <p:nvSpPr>
          <p:cNvPr id="17410" name="Rectangle 2">
            <a:extLst>
              <a:ext uri="{FF2B5EF4-FFF2-40B4-BE49-F238E27FC236}">
                <a16:creationId xmlns:a16="http://schemas.microsoft.com/office/drawing/2014/main" id="{F72FFC6A-8ADC-4057-8B42-3FB99F24F33E}"/>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22809887-E980-400B-B5C0-C623CCFD0CD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1185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8D6EE88F-05A1-4865-8E42-E28F8F2775E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E20712B3-C74D-4C6B-B4DA-F8E4C0A37CC3}" type="slidenum">
              <a:rPr lang="en-US" altLang="en-US" sz="1200"/>
              <a:pPr/>
              <a:t>8</a:t>
            </a:fld>
            <a:endParaRPr lang="en-US" altLang="en-US" sz="1200"/>
          </a:p>
        </p:txBody>
      </p:sp>
      <p:sp>
        <p:nvSpPr>
          <p:cNvPr id="19458" name="Rectangle 2">
            <a:extLst>
              <a:ext uri="{FF2B5EF4-FFF2-40B4-BE49-F238E27FC236}">
                <a16:creationId xmlns:a16="http://schemas.microsoft.com/office/drawing/2014/main" id="{61425BB5-D3C7-43AF-9A40-600245E0B621}"/>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8E49270E-ECF8-430A-BEEE-0C5F79783A9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0091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DD31752A-2581-4B87-98AD-53FF8F64D73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3200">
                <a:solidFill>
                  <a:schemeClr val="tx1"/>
                </a:solidFill>
                <a:latin typeface="Arial" panose="020B0604020202020204" pitchFamily="34" charset="0"/>
                <a:ea typeface="ＭＳ Ｐゴシック" panose="020B0600070205080204" pitchFamily="34" charset="-128"/>
              </a:defRPr>
            </a:lvl1pPr>
            <a:lvl2pPr marL="742950" indent="-285750" defTabSz="960438">
              <a:defRPr sz="3200">
                <a:solidFill>
                  <a:schemeClr val="tx1"/>
                </a:solidFill>
                <a:latin typeface="Arial" panose="020B0604020202020204" pitchFamily="34" charset="0"/>
                <a:ea typeface="ＭＳ Ｐゴシック" panose="020B0600070205080204" pitchFamily="34" charset="-128"/>
              </a:defRPr>
            </a:lvl2pPr>
            <a:lvl3pPr marL="1143000" indent="-228600" defTabSz="960438">
              <a:defRPr sz="3200">
                <a:solidFill>
                  <a:schemeClr val="tx1"/>
                </a:solidFill>
                <a:latin typeface="Arial" panose="020B0604020202020204" pitchFamily="34" charset="0"/>
                <a:ea typeface="ＭＳ Ｐゴシック" panose="020B0600070205080204" pitchFamily="34" charset="-128"/>
              </a:defRPr>
            </a:lvl3pPr>
            <a:lvl4pPr marL="1600200" indent="-228600" defTabSz="960438">
              <a:defRPr sz="3200">
                <a:solidFill>
                  <a:schemeClr val="tx1"/>
                </a:solidFill>
                <a:latin typeface="Arial" panose="020B0604020202020204" pitchFamily="34" charset="0"/>
                <a:ea typeface="ＭＳ Ｐゴシック" panose="020B0600070205080204" pitchFamily="34" charset="-128"/>
              </a:defRPr>
            </a:lvl4pPr>
            <a:lvl5pPr marL="2057400" indent="-228600" defTabSz="960438">
              <a:defRPr sz="32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2D5144A8-6173-40DE-AFC8-80B5B39A4415}" type="slidenum">
              <a:rPr lang="en-US" altLang="en-US" sz="1200"/>
              <a:pPr/>
              <a:t>9</a:t>
            </a:fld>
            <a:endParaRPr lang="en-US" altLang="en-US" sz="1200"/>
          </a:p>
        </p:txBody>
      </p:sp>
      <p:sp>
        <p:nvSpPr>
          <p:cNvPr id="21506" name="Rectangle 2">
            <a:extLst>
              <a:ext uri="{FF2B5EF4-FFF2-40B4-BE49-F238E27FC236}">
                <a16:creationId xmlns:a16="http://schemas.microsoft.com/office/drawing/2014/main" id="{C591D469-408F-4082-95B0-D9DCAE16EDBD}"/>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7471B187-E9CA-400C-BA19-7D1F24DE781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74253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a:extLst>
              <a:ext uri="{FF2B5EF4-FFF2-40B4-BE49-F238E27FC236}">
                <a16:creationId xmlns:a16="http://schemas.microsoft.com/office/drawing/2014/main" id="{F60BE576-939C-4864-A341-037AB1614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a:extLst>
              <a:ext uri="{FF2B5EF4-FFF2-40B4-BE49-F238E27FC236}">
                <a16:creationId xmlns:a16="http://schemas.microsoft.com/office/drawing/2014/main" id="{00EE60BB-0E4F-47CC-8D34-B6B3F8892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2">
            <a:extLst>
              <a:ext uri="{FF2B5EF4-FFF2-40B4-BE49-F238E27FC236}">
                <a16:creationId xmlns:a16="http://schemas.microsoft.com/office/drawing/2014/main" id="{907BCA35-954B-4C2F-BD1E-6CBD6B8193C2}"/>
              </a:ext>
            </a:extLst>
          </p:cNvPr>
          <p:cNvSpPr>
            <a:spLocks noChangeArrowheads="1"/>
          </p:cNvSpPr>
          <p:nvPr/>
        </p:nvSpPr>
        <p:spPr bwMode="auto">
          <a:xfrm>
            <a:off x="857250" y="3429000"/>
            <a:ext cx="7524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i="1">
                <a:solidFill>
                  <a:srgbClr val="6E6E6F"/>
                </a:solidFill>
                <a:latin typeface="Verdana" panose="020B0604030504040204" pitchFamily="34" charset="0"/>
                <a:cs typeface="Times New Roman" panose="02020603050405020304" pitchFamily="18" charset="0"/>
              </a:defRPr>
            </a:lvl1pPr>
            <a:lvl2pPr marL="742950" indent="-285750" eaLnBrk="0" hangingPunct="0">
              <a:defRPr sz="1600" i="1">
                <a:solidFill>
                  <a:srgbClr val="6E6E6F"/>
                </a:solidFill>
                <a:latin typeface="Verdana" panose="020B0604030504040204" pitchFamily="34" charset="0"/>
                <a:cs typeface="Times New Roman" panose="02020603050405020304" pitchFamily="18" charset="0"/>
              </a:defRPr>
            </a:lvl2pPr>
            <a:lvl3pPr marL="1143000" indent="-228600" eaLnBrk="0" hangingPunct="0">
              <a:defRPr sz="1600" i="1">
                <a:solidFill>
                  <a:srgbClr val="6E6E6F"/>
                </a:solidFill>
                <a:latin typeface="Verdana" panose="020B0604030504040204" pitchFamily="34" charset="0"/>
                <a:cs typeface="Times New Roman" panose="02020603050405020304" pitchFamily="18" charset="0"/>
              </a:defRPr>
            </a:lvl3pPr>
            <a:lvl4pPr marL="1600200" indent="-228600" eaLnBrk="0" hangingPunct="0">
              <a:defRPr sz="1600" i="1">
                <a:solidFill>
                  <a:srgbClr val="6E6E6F"/>
                </a:solidFill>
                <a:latin typeface="Verdana" panose="020B0604030504040204" pitchFamily="34" charset="0"/>
                <a:cs typeface="Times New Roman" panose="02020603050405020304" pitchFamily="18" charset="0"/>
              </a:defRPr>
            </a:lvl4pPr>
            <a:lvl5pPr marL="2057400" indent="-228600" eaLnBrk="0" hangingPunct="0">
              <a:defRPr sz="1600" i="1">
                <a:solidFill>
                  <a:srgbClr val="6E6E6F"/>
                </a:solidFill>
                <a:latin typeface="Verdan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9pPr>
          </a:lstStyle>
          <a:p>
            <a:pPr eaLnBrk="1" hangingPunct="1">
              <a:defRPr/>
            </a:pPr>
            <a:endParaRPr lang="en-US" altLang="en-US" sz="3900" i="0">
              <a:solidFill>
                <a:srgbClr val="C51538"/>
              </a:solidFill>
              <a:latin typeface="Impact" panose="020B0806030902050204"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en-US"/>
              <a:t>Click to edit Master title style</a:t>
            </a:r>
            <a:endParaRPr lang="da-DK"/>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en-US"/>
              <a:t>Click to edit Master subtitle style</a:t>
            </a:r>
            <a:endParaRPr lang="da-DK"/>
          </a:p>
        </p:txBody>
      </p:sp>
      <p:sp>
        <p:nvSpPr>
          <p:cNvPr id="7" name="Rectangle 9">
            <a:extLst>
              <a:ext uri="{FF2B5EF4-FFF2-40B4-BE49-F238E27FC236}">
                <a16:creationId xmlns:a16="http://schemas.microsoft.com/office/drawing/2014/main" id="{BB432E19-37F5-4B63-834C-FF422820D6C2}"/>
              </a:ext>
            </a:extLst>
          </p:cNvPr>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eaLnBrk="1" hangingPunct="1">
              <a:defRPr sz="600" i="0">
                <a:solidFill>
                  <a:srgbClr val="6A6F77"/>
                </a:solidFill>
              </a:defRPr>
            </a:lvl1pPr>
          </a:lstStyle>
          <a:p>
            <a:pPr>
              <a:defRPr/>
            </a:pPr>
            <a:r>
              <a:rPr lang="da-DK"/>
              <a:t>sdfgafgafga</a:t>
            </a:r>
          </a:p>
        </p:txBody>
      </p:sp>
      <p:sp>
        <p:nvSpPr>
          <p:cNvPr id="8" name="Rectangle 11">
            <a:extLst>
              <a:ext uri="{FF2B5EF4-FFF2-40B4-BE49-F238E27FC236}">
                <a16:creationId xmlns:a16="http://schemas.microsoft.com/office/drawing/2014/main" id="{E41522A8-59EC-49A8-BD55-9E095C0F9A9E}"/>
              </a:ext>
            </a:extLst>
          </p:cNvPr>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fld id="{16B46259-F8FA-4C3E-BF05-3E7AD7DE5D7F}" type="slidenum">
              <a:rPr lang="da-DK" altLang="en-US"/>
              <a:pPr/>
              <a:t>‹#›</a:t>
            </a:fld>
            <a:endParaRPr lang="da-DK" altLang="en-US"/>
          </a:p>
        </p:txBody>
      </p:sp>
    </p:spTree>
    <p:extLst>
      <p:ext uri="{BB962C8B-B14F-4D97-AF65-F5344CB8AC3E}">
        <p14:creationId xmlns:p14="http://schemas.microsoft.com/office/powerpoint/2010/main" val="313147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999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996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r>
              <a:rPr lang="en-US" noProof="0"/>
              <a:t>Click icon to add chart</a:t>
            </a:r>
            <a:endParaRPr lang="en-GB" noProof="0"/>
          </a:p>
        </p:txBody>
      </p:sp>
    </p:spTree>
    <p:extLst>
      <p:ext uri="{BB962C8B-B14F-4D97-AF65-F5344CB8AC3E}">
        <p14:creationId xmlns:p14="http://schemas.microsoft.com/office/powerpoint/2010/main" val="4245501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47" y="76200"/>
            <a:ext cx="7390838" cy="8382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533572" y="1295400"/>
            <a:ext cx="3968068" cy="5029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2361" y="1295400"/>
            <a:ext cx="3968068" cy="5029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139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234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413424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649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358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1397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69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58200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5927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a:extLst>
              <a:ext uri="{FF2B5EF4-FFF2-40B4-BE49-F238E27FC236}">
                <a16:creationId xmlns:a16="http://schemas.microsoft.com/office/drawing/2014/main" id="{B0EDD6C4-50DC-4934-B25F-05BF48B29FE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5">
            <a:extLst>
              <a:ext uri="{FF2B5EF4-FFF2-40B4-BE49-F238E27FC236}">
                <a16:creationId xmlns:a16="http://schemas.microsoft.com/office/drawing/2014/main" id="{4B5F460E-8AF0-421E-9276-967114A626E3}"/>
              </a:ext>
            </a:extLst>
          </p:cNvPr>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da-DK" altLang="en-US"/>
          </a:p>
        </p:txBody>
      </p:sp>
      <p:sp>
        <p:nvSpPr>
          <p:cNvPr id="1028" name="Rectangle 26">
            <a:extLst>
              <a:ext uri="{FF2B5EF4-FFF2-40B4-BE49-F238E27FC236}">
                <a16:creationId xmlns:a16="http://schemas.microsoft.com/office/drawing/2014/main" id="{6515D0E9-9A85-4ED8-A744-B2D0843F8948}"/>
              </a:ext>
            </a:extLst>
          </p:cNvPr>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da-DK" altLang="en-US"/>
          </a:p>
        </p:txBody>
      </p:sp>
      <p:pic>
        <p:nvPicPr>
          <p:cNvPr id="1029" name="Picture 40" descr="IMP_Logo_2Colour">
            <a:extLst>
              <a:ext uri="{FF2B5EF4-FFF2-40B4-BE49-F238E27FC236}">
                <a16:creationId xmlns:a16="http://schemas.microsoft.com/office/drawing/2014/main" id="{227FCEF2-B917-484C-A2D3-CD1D775509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0"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1" r:id="rId13"/>
  </p:sldLayoutIdLst>
  <p:txStyles>
    <p:title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p:titleStyle>
    <p:bodyStyle>
      <a:lvl1pPr marL="342900" indent="-342900" algn="l" rtl="0" eaLnBrk="1" fontAlgn="base" hangingPunct="1">
        <a:spcBef>
          <a:spcPct val="20000"/>
        </a:spcBef>
        <a:spcAft>
          <a:spcPct val="0"/>
        </a:spcAft>
        <a:defRPr>
          <a:solidFill>
            <a:srgbClr val="4B4F55"/>
          </a:solidFill>
          <a:latin typeface="+mn-lt"/>
          <a:ea typeface="+mn-ea"/>
          <a:cs typeface="+mn-cs"/>
        </a:defRPr>
      </a:lvl1pPr>
      <a:lvl2pPr marL="571500" indent="-190500" algn="l" rtl="0" eaLnBrk="1" fontAlgn="base" hangingPunct="1">
        <a:spcBef>
          <a:spcPct val="20000"/>
        </a:spcBef>
        <a:spcAft>
          <a:spcPct val="0"/>
        </a:spcAft>
        <a:buChar char="•"/>
        <a:defRPr sz="1600">
          <a:solidFill>
            <a:srgbClr val="4B4F55"/>
          </a:solidFill>
          <a:latin typeface="+mn-lt"/>
        </a:defRPr>
      </a:lvl2pPr>
      <a:lvl3pPr marL="952500" indent="-190500" algn="l" rtl="0" eaLnBrk="1" fontAlgn="base" hangingPunct="1">
        <a:spcBef>
          <a:spcPct val="20000"/>
        </a:spcBef>
        <a:spcAft>
          <a:spcPct val="0"/>
        </a:spcAft>
        <a:buChar char="»"/>
        <a:defRPr sz="1600">
          <a:solidFill>
            <a:srgbClr val="4B4F55"/>
          </a:solidFill>
          <a:latin typeface="+mn-lt"/>
        </a:defRPr>
      </a:lvl3pPr>
      <a:lvl4pPr marL="1333500" indent="-190500" algn="l" rtl="0" eaLnBrk="1" fontAlgn="base" hangingPunct="1">
        <a:spcBef>
          <a:spcPct val="20000"/>
        </a:spcBef>
        <a:spcAft>
          <a:spcPct val="0"/>
        </a:spcAft>
        <a:buFont typeface="Wingdings" panose="05000000000000000000" pitchFamily="2" charset="2"/>
        <a:buChar char="§"/>
        <a:defRPr sz="1400">
          <a:solidFill>
            <a:srgbClr val="4B4F55"/>
          </a:solidFill>
          <a:latin typeface="+mn-lt"/>
        </a:defRPr>
      </a:lvl4pPr>
      <a:lvl5pPr marL="1727200" indent="-203200" algn="l" rtl="0" eaLnBrk="1" fontAlgn="base" hangingPunct="1">
        <a:spcBef>
          <a:spcPct val="20000"/>
        </a:spcBef>
        <a:spcAft>
          <a:spcPct val="0"/>
        </a:spcAft>
        <a:buChar char="°"/>
        <a:defRPr sz="1400">
          <a:solidFill>
            <a:srgbClr val="4B4F55"/>
          </a:solidFill>
          <a:latin typeface="+mn-lt"/>
        </a:defRPr>
      </a:lvl5pPr>
      <a:lvl6pPr marL="2184400" indent="-203200" algn="l" rtl="0" eaLnBrk="1" fontAlgn="base" hangingPunct="1">
        <a:spcBef>
          <a:spcPct val="20000"/>
        </a:spcBef>
        <a:spcAft>
          <a:spcPct val="0"/>
        </a:spcAft>
        <a:buChar char="°"/>
        <a:defRPr sz="1400">
          <a:solidFill>
            <a:srgbClr val="4B4F55"/>
          </a:solidFill>
          <a:latin typeface="+mn-lt"/>
        </a:defRPr>
      </a:lvl6pPr>
      <a:lvl7pPr marL="2641600" indent="-203200" algn="l" rtl="0" eaLnBrk="1" fontAlgn="base" hangingPunct="1">
        <a:spcBef>
          <a:spcPct val="20000"/>
        </a:spcBef>
        <a:spcAft>
          <a:spcPct val="0"/>
        </a:spcAft>
        <a:buChar char="°"/>
        <a:defRPr sz="1400">
          <a:solidFill>
            <a:srgbClr val="4B4F55"/>
          </a:solidFill>
          <a:latin typeface="+mn-lt"/>
        </a:defRPr>
      </a:lvl7pPr>
      <a:lvl8pPr marL="3098800" indent="-203200" algn="l" rtl="0" eaLnBrk="1" fontAlgn="base" hangingPunct="1">
        <a:spcBef>
          <a:spcPct val="20000"/>
        </a:spcBef>
        <a:spcAft>
          <a:spcPct val="0"/>
        </a:spcAft>
        <a:buChar char="°"/>
        <a:defRPr sz="1400">
          <a:solidFill>
            <a:srgbClr val="4B4F55"/>
          </a:solidFill>
          <a:latin typeface="+mn-lt"/>
        </a:defRPr>
      </a:lvl8pPr>
      <a:lvl9pPr marL="3556000" indent="-203200" algn="l" rtl="0" eaLnBrk="1" fontAlgn="base" hangingPunct="1">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50.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SF121.mp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1CCD2F9-B21E-4700-ADBD-F29CED172AD5}"/>
              </a:ext>
            </a:extLst>
          </p:cNvPr>
          <p:cNvSpPr>
            <a:spLocks noGrp="1" noChangeArrowheads="1"/>
          </p:cNvSpPr>
          <p:nvPr>
            <p:ph type="ctrTitle"/>
          </p:nvPr>
        </p:nvSpPr>
        <p:spPr/>
        <p:txBody>
          <a:bodyPr/>
          <a:lstStyle/>
          <a:p>
            <a:pPr eaLnBrk="1" hangingPunct="1"/>
            <a:r>
              <a:rPr lang="en-GB" altLang="en-US" b="1" dirty="0"/>
              <a:t>Signals and Systems</a:t>
            </a:r>
            <a:br>
              <a:rPr lang="en-GB" altLang="en-US" b="1" dirty="0"/>
            </a:br>
            <a:br>
              <a:rPr lang="en-GB" altLang="en-US" sz="2400" b="1" dirty="0"/>
            </a:br>
            <a:br>
              <a:rPr lang="en-GB" altLang="en-US" sz="2400" b="1" dirty="0"/>
            </a:br>
            <a:r>
              <a:rPr lang="en-GB" altLang="en-US" sz="2400" b="1" dirty="0">
                <a:solidFill>
                  <a:srgbClr val="008A63"/>
                </a:solidFill>
              </a:rPr>
              <a:t>Lecture 3</a:t>
            </a:r>
            <a:endParaRPr lang="en-GB" altLang="en-US" sz="2400" dirty="0">
              <a:solidFill>
                <a:srgbClr val="008A63"/>
              </a:solidFill>
            </a:endParaRPr>
          </a:p>
        </p:txBody>
      </p:sp>
      <p:sp>
        <p:nvSpPr>
          <p:cNvPr id="3075" name="Rectangle 15">
            <a:extLst>
              <a:ext uri="{FF2B5EF4-FFF2-40B4-BE49-F238E27FC236}">
                <a16:creationId xmlns:a16="http://schemas.microsoft.com/office/drawing/2014/main" id="{EE70CBC6-0897-4969-B61E-4001B805D208}"/>
              </a:ext>
            </a:extLst>
          </p:cNvPr>
          <p:cNvSpPr>
            <a:spLocks noGrp="1" noChangeArrowheads="1"/>
          </p:cNvSpPr>
          <p:nvPr>
            <p:ph type="subTitle" sz="quarter" idx="1"/>
          </p:nvPr>
        </p:nvSpPr>
        <p:spPr>
          <a:xfrm>
            <a:off x="827088" y="4292600"/>
            <a:ext cx="7543800" cy="1512888"/>
          </a:xfrm>
        </p:spPr>
        <p:txBody>
          <a:bodyPr/>
          <a:lstStyle/>
          <a:p>
            <a:pPr marL="0" indent="0" eaLnBrk="1" hangingPunct="1"/>
            <a:r>
              <a:rPr lang="en-US" altLang="en-US" sz="2400" b="1" dirty="0"/>
              <a:t>DR TANIA STATHAKI</a:t>
            </a:r>
          </a:p>
          <a:p>
            <a:pPr marL="0" indent="0" eaLnBrk="1" hangingPunct="1"/>
            <a:r>
              <a:rPr lang="en-US" altLang="en-US" sz="1800" dirty="0"/>
              <a:t>READER (ASSOCIATE PROFFESOR) IN SIGNAL PROCESSING</a:t>
            </a:r>
            <a:br>
              <a:rPr lang="en-US" altLang="en-US" sz="2000" dirty="0"/>
            </a:br>
            <a:r>
              <a:rPr lang="en-US" altLang="en-US" dirty="0"/>
              <a:t>IMPERIAL COLLEGE LONDON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530" name="Rectangle 3">
                <a:extLst>
                  <a:ext uri="{FF2B5EF4-FFF2-40B4-BE49-F238E27FC236}">
                    <a16:creationId xmlns:a16="http://schemas.microsoft.com/office/drawing/2014/main" id="{DB841D18-9104-47A5-9FFF-0B12E3B9B3A4}"/>
                  </a:ext>
                </a:extLst>
              </p:cNvPr>
              <p:cNvSpPr>
                <a:spLocks noGrp="1" noChangeArrowheads="1"/>
              </p:cNvSpPr>
              <p:nvPr>
                <p:ph type="body" sz="half" idx="1"/>
              </p:nvPr>
            </p:nvSpPr>
            <p:spPr>
              <a:xfrm>
                <a:off x="450018" y="3556247"/>
                <a:ext cx="8227841" cy="3257129"/>
              </a:xfrm>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characteristic polynomial for this system is:</a:t>
                </a:r>
              </a:p>
              <a:p>
                <a:pPr marL="350838" indent="3175"/>
                <a14:m>
                  <m:oMathPara xmlns:m="http://schemas.openxmlformats.org/officeDocument/2006/math">
                    <m:oMathParaPr>
                      <m:jc m:val="centerGroup"/>
                    </m:oMathParaPr>
                    <m:oMath xmlns:m="http://schemas.openxmlformats.org/officeDocument/2006/math">
                      <m:d>
                        <m:dPr>
                          <m:ctrlPr>
                            <a:rPr lang="en-GB" altLang="en-US" sz="2000" i="1" smtClean="0">
                              <a:solidFill>
                                <a:srgbClr val="040404"/>
                              </a:solidFill>
                              <a:latin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sym typeface="Symbol" panose="05050102010706020507" pitchFamily="18" charset="2"/>
                                </a:rPr>
                              </m:ctrlPr>
                            </m:sSup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p>
                              <m:r>
                                <a:rPr lang="en-GB" altLang="en-US" sz="2000" b="0" i="1" smtClean="0">
                                  <a:solidFill>
                                    <a:srgbClr val="040404"/>
                                  </a:solidFill>
                                  <a:latin typeface="Cambria Math" panose="02040503050406030204" pitchFamily="18" charset="0"/>
                                  <a:sym typeface="Symbol" panose="05050102010706020507" pitchFamily="18" charset="2"/>
                                </a:rPr>
                                <m:t>2</m:t>
                              </m:r>
                            </m:sup>
                          </m:sSup>
                          <m:r>
                            <a:rPr lang="en-GB" altLang="en-US" sz="2000" b="0" i="1" smtClean="0">
                              <a:solidFill>
                                <a:srgbClr val="040404"/>
                              </a:solidFill>
                              <a:latin typeface="Cambria Math" panose="02040503050406030204" pitchFamily="18" charset="0"/>
                              <a:sym typeface="Symbol" panose="05050102010706020507" pitchFamily="18" charset="2"/>
                            </a:rPr>
                            <m:t>+6</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+9</m:t>
                          </m:r>
                        </m:e>
                      </m:d>
                      <m:r>
                        <a:rPr lang="en-GB" altLang="en-US" sz="2000" b="0" i="1" smtClean="0">
                          <a:solidFill>
                            <a:srgbClr val="040404"/>
                          </a:solidFill>
                          <a:latin typeface="Cambria Math" panose="02040503050406030204" pitchFamily="18" charset="0"/>
                          <a:sym typeface="Symbol" panose="05050102010706020507" pitchFamily="18" charset="2"/>
                        </a:rPr>
                        <m:t>=</m:t>
                      </m:r>
                      <m:sSup>
                        <m:sSupPr>
                          <m:ctrlPr>
                            <a:rPr lang="en-GB" altLang="en-US" sz="2000" i="1" smtClean="0">
                              <a:solidFill>
                                <a:srgbClr val="040404"/>
                              </a:solidFill>
                              <a:latin typeface="Cambria Math" panose="02040503050406030204" pitchFamily="18" charset="0"/>
                              <a:sym typeface="Symbol" panose="05050102010706020507" pitchFamily="18" charset="2"/>
                            </a:rPr>
                          </m:ctrlPr>
                        </m:sSupPr>
                        <m:e>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+3</m:t>
                              </m:r>
                            </m:e>
                          </m:d>
                        </m:e>
                        <m:sup>
                          <m:r>
                            <a:rPr lang="en-GB" altLang="en-US" sz="2000" b="0" i="1" smtClean="0">
                              <a:solidFill>
                                <a:srgbClr val="040404"/>
                              </a:solidFill>
                              <a:latin typeface="Cambria Math" panose="02040503050406030204" pitchFamily="18" charset="0"/>
                              <a:sym typeface="Symbol" panose="05050102010706020507" pitchFamily="18" charset="2"/>
                            </a:rPr>
                            <m:t>2</m:t>
                          </m:r>
                        </m:sup>
                      </m:sSup>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repeated roots are therefore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1,2</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3</m:t>
                    </m:r>
                  </m:oMath>
                </a14:m>
                <a:r>
                  <a:rPr lang="en-GB" altLang="en-US" sz="2000" dirty="0">
                    <a:solidFill>
                      <a:srgbClr val="040404"/>
                    </a:solidFill>
                    <a:latin typeface="Times New Roman" panose="02020603050405020304" pitchFamily="18" charset="0"/>
                    <a:ea typeface="ＭＳ Ｐゴシック" panose="020B0600070205080204" pitchFamily="34" charset="-128"/>
                    <a:sym typeface="Symbol" panose="05050102010706020507" pitchFamily="18" charset="2"/>
                  </a:rPr>
                  <a:t>.</a:t>
                </a: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zero-input response is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−3</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sup>
                    </m:sSup>
                  </m:oMath>
                </a14:m>
                <a:r>
                  <a:rPr lang="en-GB" altLang="en-US" sz="2000" dirty="0">
                    <a:solidFill>
                      <a:srgbClr val="040404"/>
                    </a:solidFill>
                    <a:ea typeface="ＭＳ Ｐゴシック" panose="020B0600070205080204" pitchFamily="34" charset="-128"/>
                    <a:sym typeface="Symbol" panose="05050102010706020507" pitchFamily="18" charset="2"/>
                  </a:rPr>
                  <a:t>.</a:t>
                </a: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Now,  the constants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oMath>
                </a14:m>
                <a:r>
                  <a:rPr lang="en-GB" altLang="en-US" sz="2000" dirty="0">
                    <a:solidFill>
                      <a:srgbClr val="040404"/>
                    </a:solidFill>
                    <a:ea typeface="ＭＳ Ｐゴシック" panose="020B0600070205080204" pitchFamily="34" charset="-128"/>
                    <a:sym typeface="Symbol" panose="05050102010706020507" pitchFamily="18" charset="2"/>
                  </a:rPr>
                  <a:t> and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 </m:t>
                    </m:r>
                  </m:oMath>
                </a14:m>
                <a:r>
                  <a:rPr lang="en-GB" altLang="en-US" sz="2000" dirty="0">
                    <a:solidFill>
                      <a:srgbClr val="040404"/>
                    </a:solidFill>
                    <a:ea typeface="ＭＳ Ｐゴシック" panose="020B0600070205080204" pitchFamily="34" charset="-128"/>
                    <a:sym typeface="Symbol" panose="05050102010706020507" pitchFamily="18" charset="2"/>
                  </a:rPr>
                  <a:t>are determined using the initial conditions and this gives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=3</m:t>
                    </m:r>
                  </m:oMath>
                </a14:m>
                <a:r>
                  <a:rPr lang="en-GB" altLang="en-US" sz="2000" dirty="0">
                    <a:solidFill>
                      <a:srgbClr val="040404"/>
                    </a:solidFill>
                    <a:ea typeface="ＭＳ Ｐゴシック" panose="020B0600070205080204" pitchFamily="34" charset="-128"/>
                    <a:sym typeface="Symbol" panose="05050102010706020507" pitchFamily="18" charset="2"/>
                  </a:rPr>
                  <a:t> and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r>
                      <a:rPr lang="en-GB" altLang="en-US" sz="2000" b="0" i="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oMath>
                </a14:m>
                <a:r>
                  <a:rPr lang="en-GB" altLang="en-US" sz="2000" dirty="0">
                    <a:solidFill>
                      <a:srgbClr val="040404"/>
                    </a:solidFill>
                    <a:ea typeface="ＭＳ Ｐゴシック" panose="020B0600070205080204" pitchFamily="34" charset="-128"/>
                    <a:sym typeface="Symbol" panose="05050102010706020507" pitchFamily="18" charset="2"/>
                  </a:rPr>
                  <a:t>.</a:t>
                </a: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Therefore,</a:t>
                </a:r>
              </a:p>
              <a:p>
                <a:pPr marL="354013" indent="0" algn="ct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d>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3</m:t>
                    </m:r>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−3</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oMath>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endParaRPr lang="en-GB" altLang="en-US" dirty="0">
                  <a:ea typeface="ＭＳ Ｐゴシック" panose="020B0600070205080204" pitchFamily="34" charset="-128"/>
                  <a:sym typeface="Symbol" panose="05050102010706020507" pitchFamily="18" charset="2"/>
                </a:endParaRPr>
              </a:p>
            </p:txBody>
          </p:sp>
        </mc:Choice>
        <mc:Fallback xmlns="">
          <p:sp>
            <p:nvSpPr>
              <p:cNvPr id="22530" name="Rectangle 3">
                <a:extLst>
                  <a:ext uri="{FF2B5EF4-FFF2-40B4-BE49-F238E27FC236}">
                    <a16:creationId xmlns:a16="http://schemas.microsoft.com/office/drawing/2014/main" id="{DB841D18-9104-47A5-9FFF-0B12E3B9B3A4}"/>
                  </a:ext>
                </a:extLst>
              </p:cNvPr>
              <p:cNvSpPr>
                <a:spLocks noGrp="1" noRot="1" noChangeAspect="1" noMove="1" noResize="1" noEditPoints="1" noAdjustHandles="1" noChangeArrowheads="1" noChangeShapeType="1" noTextEdit="1"/>
              </p:cNvSpPr>
              <p:nvPr>
                <p:ph type="body" sz="half" idx="1"/>
              </p:nvPr>
            </p:nvSpPr>
            <p:spPr>
              <a:xfrm>
                <a:off x="450018" y="3556247"/>
                <a:ext cx="8227841" cy="3257129"/>
              </a:xfrm>
              <a:blipFill>
                <a:blip r:embed="rId3"/>
                <a:stretch>
                  <a:fillRect l="-1778" t="-22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531" name="Rectangle 4">
                <a:extLst>
                  <a:ext uri="{FF2B5EF4-FFF2-40B4-BE49-F238E27FC236}">
                    <a16:creationId xmlns:a16="http://schemas.microsoft.com/office/drawing/2014/main" id="{4157C3C8-75A1-4D44-9A6D-0BC7CF7B623E}"/>
                  </a:ext>
                </a:extLst>
              </p:cNvPr>
              <p:cNvSpPr>
                <a:spLocks noChangeArrowheads="1"/>
              </p:cNvSpPr>
              <p:nvPr/>
            </p:nvSpPr>
            <p:spPr bwMode="auto">
              <a:xfrm>
                <a:off x="431025" y="1745521"/>
                <a:ext cx="8245431" cy="1631216"/>
              </a:xfrm>
              <a:prstGeom prst="rect">
                <a:avLst/>
              </a:prstGeom>
              <a:solidFill>
                <a:srgbClr val="DDDDDD"/>
              </a:solidFill>
              <a:ln>
                <a:noFill/>
              </a:ln>
              <a:extLst>
                <a:ext uri="{91240B29-F687-4F45-9708-019B960494DF}">
                  <a14:hiddenLine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r>
                  <a:rPr lang="en-GB" altLang="en-US" sz="2000" dirty="0">
                    <a:solidFill>
                      <a:srgbClr val="040404"/>
                    </a:solidFill>
                    <a:sym typeface="Symbol" panose="05050102010706020507" pitchFamily="18" charset="2"/>
                  </a:rPr>
                  <a:t>Find </a:t>
                </a:r>
                <a14:m>
                  <m:oMath xmlns:m="http://schemas.openxmlformats.org/officeDocument/2006/math">
                    <m:sSub>
                      <m:sSubPr>
                        <m:ctrlPr>
                          <a:rPr lang="en-GB" altLang="en-US" sz="2000" i="1">
                            <a:solidFill>
                              <a:srgbClr val="040404"/>
                            </a:solidFill>
                            <a:latin typeface="Cambria Math" panose="02040503050406030204" pitchFamily="18" charset="0"/>
                            <a:sym typeface="Symbol" panose="05050102010706020507" pitchFamily="18" charset="2"/>
                          </a:rPr>
                        </m:ctrlPr>
                      </m:sSubPr>
                      <m:e>
                        <m:r>
                          <a:rPr lang="en-GB" altLang="en-US" sz="2000">
                            <a:solidFill>
                              <a:srgbClr val="040404"/>
                            </a:solidFill>
                            <a:latin typeface="Cambria Math" panose="02040503050406030204" pitchFamily="18" charset="0"/>
                            <a:sym typeface="Symbol" panose="05050102010706020507" pitchFamily="18" charset="2"/>
                          </a:rPr>
                          <m:t>𝑦</m:t>
                        </m:r>
                      </m:e>
                      <m:sub>
                        <m:r>
                          <a:rPr lang="en-GB" altLang="en-US" sz="2000">
                            <a:solidFill>
                              <a:srgbClr val="040404"/>
                            </a:solidFill>
                            <a:latin typeface="Cambria Math" panose="02040503050406030204" pitchFamily="18" charset="0"/>
                            <a:sym typeface="Symbol" panose="05050102010706020507" pitchFamily="18" charset="2"/>
                          </a:rPr>
                          <m:t>0</m:t>
                        </m:r>
                      </m:sub>
                    </m:sSub>
                    <m:r>
                      <a:rPr lang="en-GB" altLang="en-US" sz="2000">
                        <a:solidFill>
                          <a:srgbClr val="040404"/>
                        </a:solidFill>
                        <a:latin typeface="Cambria Math" panose="02040503050406030204" pitchFamily="18" charset="0"/>
                        <a:sym typeface="Symbol" panose="05050102010706020507" pitchFamily="18" charset="2"/>
                      </a:rPr>
                      <m:t>(</m:t>
                    </m:r>
                    <m:r>
                      <a:rPr lang="en-GB" altLang="en-US" sz="2000">
                        <a:solidFill>
                          <a:srgbClr val="040404"/>
                        </a:solidFill>
                        <a:latin typeface="Cambria Math" panose="02040503050406030204" pitchFamily="18" charset="0"/>
                        <a:sym typeface="Symbol" panose="05050102010706020507" pitchFamily="18" charset="2"/>
                      </a:rPr>
                      <m:t>𝑡</m:t>
                    </m:r>
                    <m:r>
                      <a:rPr lang="en-GB" altLang="en-US" sz="2000">
                        <a:solidFill>
                          <a:srgbClr val="040404"/>
                        </a:solidFill>
                        <a:latin typeface="Cambria Math" panose="02040503050406030204" pitchFamily="18" charset="0"/>
                        <a:sym typeface="Symbol" panose="05050102010706020507" pitchFamily="18" charset="2"/>
                      </a:rPr>
                      <m:t>)</m:t>
                    </m:r>
                  </m:oMath>
                </a14:m>
                <a:r>
                  <a:rPr lang="en-GB" altLang="en-US" sz="2000" dirty="0">
                    <a:solidFill>
                      <a:srgbClr val="040404"/>
                    </a:solidFill>
                    <a:sym typeface="Symbol" panose="05050102010706020507" pitchFamily="18" charset="2"/>
                  </a:rPr>
                  <a:t>, the zero-input component of the response, for a LTI system described by the following differential equation:</a:t>
                </a:r>
              </a:p>
              <a:p>
                <a:pPr/>
                <a14:m>
                  <m:oMathPara xmlns:m="http://schemas.openxmlformats.org/officeDocument/2006/math">
                    <m:oMathParaPr>
                      <m:jc m:val="centerGroup"/>
                    </m:oMathParaPr>
                    <m:oMath xmlns:m="http://schemas.openxmlformats.org/officeDocument/2006/math">
                      <m:d>
                        <m:dPr>
                          <m:ctrlPr>
                            <a:rPr lang="en-GB" altLang="en-US" sz="2000" i="1">
                              <a:solidFill>
                                <a:srgbClr val="040404"/>
                              </a:solidFill>
                              <a:latin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sym typeface="Symbol" panose="05050102010706020507" pitchFamily="18" charset="2"/>
                                </a:rPr>
                              </m:ctrlPr>
                            </m:sSupPr>
                            <m:e>
                              <m:r>
                                <a:rPr lang="en-GB" altLang="en-US" sz="2000">
                                  <a:solidFill>
                                    <a:srgbClr val="040404"/>
                                  </a:solidFill>
                                  <a:latin typeface="Cambria Math" panose="02040503050406030204" pitchFamily="18" charset="0"/>
                                  <a:sym typeface="Symbol" panose="05050102010706020507" pitchFamily="18" charset="2"/>
                                </a:rPr>
                                <m:t>𝐷</m:t>
                              </m:r>
                            </m:e>
                            <m:sup>
                              <m:r>
                                <a:rPr lang="en-GB" altLang="en-US" sz="2000">
                                  <a:solidFill>
                                    <a:srgbClr val="040404"/>
                                  </a:solidFill>
                                  <a:latin typeface="Cambria Math" panose="02040503050406030204" pitchFamily="18" charset="0"/>
                                  <a:sym typeface="Symbol" panose="05050102010706020507" pitchFamily="18" charset="2"/>
                                </a:rPr>
                                <m:t>2</m:t>
                              </m:r>
                            </m:sup>
                          </m:sSup>
                          <m:r>
                            <a:rPr lang="en-GB" altLang="en-US" sz="2000">
                              <a:solidFill>
                                <a:srgbClr val="040404"/>
                              </a:solidFill>
                              <a:latin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sym typeface="Symbol" panose="05050102010706020507" pitchFamily="18" charset="2"/>
                            </a:rPr>
                            <m:t>6</m:t>
                          </m:r>
                          <m:r>
                            <a:rPr lang="en-GB" altLang="en-US" sz="2000">
                              <a:solidFill>
                                <a:srgbClr val="040404"/>
                              </a:solidFill>
                              <a:latin typeface="Cambria Math" panose="02040503050406030204" pitchFamily="18" charset="0"/>
                              <a:sym typeface="Symbol" panose="05050102010706020507" pitchFamily="18" charset="2"/>
                            </a:rPr>
                            <m:t>𝐷</m:t>
                          </m:r>
                          <m:r>
                            <a:rPr lang="en-GB" altLang="en-US" sz="2000" b="0" i="1" smtClean="0">
                              <a:solidFill>
                                <a:srgbClr val="040404"/>
                              </a:solidFill>
                              <a:latin typeface="Cambria Math" panose="02040503050406030204" pitchFamily="18" charset="0"/>
                              <a:sym typeface="Symbol" panose="05050102010706020507" pitchFamily="18" charset="2"/>
                            </a:rPr>
                            <m:t>+9</m:t>
                          </m:r>
                        </m:e>
                      </m:d>
                      <m:r>
                        <a:rPr lang="en-GB" altLang="en-US" sz="2000">
                          <a:solidFill>
                            <a:srgbClr val="040404"/>
                          </a:solidFill>
                          <a:latin typeface="Cambria Math" panose="02040503050406030204" pitchFamily="18" charset="0"/>
                          <a:sym typeface="Symbol" panose="05050102010706020507" pitchFamily="18" charset="2"/>
                        </a:rPr>
                        <m:t>𝑦</m:t>
                      </m:r>
                      <m:d>
                        <m:dPr>
                          <m:ctrlPr>
                            <a:rPr lang="en-GB" altLang="en-US" sz="2000" i="1">
                              <a:solidFill>
                                <a:srgbClr val="040404"/>
                              </a:solidFill>
                              <a:latin typeface="Cambria Math" panose="02040503050406030204" pitchFamily="18" charset="0"/>
                              <a:sym typeface="Symbol" panose="05050102010706020507" pitchFamily="18" charset="2"/>
                            </a:rPr>
                          </m:ctrlPr>
                        </m:dPr>
                        <m:e>
                          <m:r>
                            <a:rPr lang="en-GB" altLang="en-US" sz="2000">
                              <a:solidFill>
                                <a:srgbClr val="040404"/>
                              </a:solidFill>
                              <a:latin typeface="Cambria Math" panose="02040503050406030204" pitchFamily="18" charset="0"/>
                              <a:sym typeface="Symbol" panose="05050102010706020507" pitchFamily="18" charset="2"/>
                            </a:rPr>
                            <m:t>𝑡</m:t>
                          </m:r>
                        </m:e>
                      </m:d>
                      <m:r>
                        <a:rPr lang="en-GB" altLang="en-US" sz="2000">
                          <a:solidFill>
                            <a:srgbClr val="040404"/>
                          </a:solidFill>
                          <a:latin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sym typeface="Symbol" panose="05050102010706020507" pitchFamily="18" charset="2"/>
                        </a:rPr>
                        <m:t>(3</m:t>
                      </m:r>
                      <m:r>
                        <a:rPr lang="en-GB" altLang="en-US" sz="2000">
                          <a:solidFill>
                            <a:srgbClr val="040404"/>
                          </a:solidFill>
                          <a:latin typeface="Cambria Math" panose="02040503050406030204" pitchFamily="18" charset="0"/>
                          <a:sym typeface="Symbol" panose="05050102010706020507" pitchFamily="18" charset="2"/>
                        </a:rPr>
                        <m:t>𝐷</m:t>
                      </m:r>
                      <m:r>
                        <a:rPr lang="en-GB" altLang="en-US" sz="2000" b="0" i="1" smtClean="0">
                          <a:solidFill>
                            <a:srgbClr val="040404"/>
                          </a:solidFill>
                          <a:latin typeface="Cambria Math" panose="02040503050406030204" pitchFamily="18" charset="0"/>
                          <a:sym typeface="Symbol" panose="05050102010706020507" pitchFamily="18" charset="2"/>
                        </a:rPr>
                        <m:t>+5)</m:t>
                      </m:r>
                      <m:r>
                        <a:rPr lang="en-GB" altLang="en-US" sz="2000">
                          <a:solidFill>
                            <a:srgbClr val="040404"/>
                          </a:solidFill>
                          <a:latin typeface="Cambria Math" panose="02040503050406030204" pitchFamily="18" charset="0"/>
                          <a:sym typeface="Symbol" panose="05050102010706020507" pitchFamily="18" charset="2"/>
                        </a:rPr>
                        <m:t>𝑥</m:t>
                      </m:r>
                      <m:r>
                        <a:rPr lang="en-GB" altLang="en-US" sz="2000">
                          <a:solidFill>
                            <a:srgbClr val="040404"/>
                          </a:solidFill>
                          <a:latin typeface="Cambria Math" panose="02040503050406030204" pitchFamily="18" charset="0"/>
                          <a:sym typeface="Symbol" panose="05050102010706020507" pitchFamily="18" charset="2"/>
                        </a:rPr>
                        <m:t>(</m:t>
                      </m:r>
                      <m:r>
                        <a:rPr lang="en-GB" altLang="en-US" sz="2000">
                          <a:solidFill>
                            <a:srgbClr val="040404"/>
                          </a:solidFill>
                          <a:latin typeface="Cambria Math" panose="02040503050406030204" pitchFamily="18" charset="0"/>
                          <a:sym typeface="Symbol" panose="05050102010706020507" pitchFamily="18" charset="2"/>
                        </a:rPr>
                        <m:t>𝑡</m:t>
                      </m:r>
                      <m:r>
                        <a:rPr lang="en-GB" altLang="en-US" sz="2000">
                          <a:solidFill>
                            <a:srgbClr val="040404"/>
                          </a:solidFill>
                          <a:latin typeface="Cambria Math" panose="02040503050406030204" pitchFamily="18" charset="0"/>
                          <a:sym typeface="Symbol" panose="05050102010706020507" pitchFamily="18" charset="2"/>
                        </a:rPr>
                        <m:t>)</m:t>
                      </m:r>
                    </m:oMath>
                  </m:oMathPara>
                </a14:m>
                <a:endParaRPr lang="en-GB" altLang="en-US" sz="2000" dirty="0">
                  <a:solidFill>
                    <a:srgbClr val="040404"/>
                  </a:solidFill>
                  <a:sym typeface="Symbol" panose="05050102010706020507" pitchFamily="18" charset="2"/>
                </a:endParaRPr>
              </a:p>
              <a:p>
                <a:r>
                  <a:rPr lang="en-GB" altLang="en-US" sz="2000" dirty="0">
                    <a:solidFill>
                      <a:srgbClr val="040404"/>
                    </a:solidFill>
                    <a:sym typeface="Symbol" panose="05050102010706020507" pitchFamily="18" charset="2"/>
                  </a:rPr>
                  <a:t>when the initial conditions are </a:t>
                </a:r>
                <a14:m>
                  <m:oMath xmlns:m="http://schemas.openxmlformats.org/officeDocument/2006/math">
                    <m:sSub>
                      <m:sSubPr>
                        <m:ctrlPr>
                          <a:rPr lang="en-GB" altLang="en-US" sz="2000" i="1">
                            <a:solidFill>
                              <a:srgbClr val="040404"/>
                            </a:solidFill>
                            <a:latin typeface="Cambria Math" panose="02040503050406030204" pitchFamily="18" charset="0"/>
                            <a:sym typeface="Symbol" panose="05050102010706020507" pitchFamily="18" charset="2"/>
                          </a:rPr>
                        </m:ctrlPr>
                      </m:sSubPr>
                      <m:e>
                        <m:r>
                          <a:rPr lang="en-GB" altLang="en-US" sz="2000">
                            <a:solidFill>
                              <a:srgbClr val="040404"/>
                            </a:solidFill>
                            <a:latin typeface="Cambria Math" panose="02040503050406030204" pitchFamily="18" charset="0"/>
                            <a:sym typeface="Symbol" panose="05050102010706020507" pitchFamily="18" charset="2"/>
                          </a:rPr>
                          <m:t>𝑦</m:t>
                        </m:r>
                      </m:e>
                      <m:sub>
                        <m:r>
                          <a:rPr lang="en-GB" altLang="en-US" sz="2000">
                            <a:solidFill>
                              <a:srgbClr val="040404"/>
                            </a:solidFill>
                            <a:latin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sym typeface="Symbol" panose="05050102010706020507" pitchFamily="18" charset="2"/>
                          </a:rPr>
                        </m:ctrlPr>
                      </m:dPr>
                      <m:e>
                        <m:r>
                          <a:rPr lang="en-GB" altLang="en-US" sz="2000">
                            <a:solidFill>
                              <a:srgbClr val="040404"/>
                            </a:solidFill>
                            <a:latin typeface="Cambria Math" panose="02040503050406030204" pitchFamily="18" charset="0"/>
                            <a:sym typeface="Symbol" panose="05050102010706020507" pitchFamily="18" charset="2"/>
                          </a:rPr>
                          <m:t>0</m:t>
                        </m:r>
                      </m:e>
                    </m:d>
                    <m:r>
                      <a:rPr lang="en-GB" altLang="en-US" sz="2000">
                        <a:solidFill>
                          <a:srgbClr val="040404"/>
                        </a:solidFill>
                        <a:latin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sym typeface="Symbol" panose="05050102010706020507" pitchFamily="18" charset="2"/>
                      </a:rPr>
                      <m:t>3</m:t>
                    </m:r>
                    <m:r>
                      <a:rPr lang="en-GB" altLang="en-US" sz="2000">
                        <a:solidFill>
                          <a:srgbClr val="040404"/>
                        </a:solidFill>
                        <a:latin typeface="Cambria Math" panose="02040503050406030204" pitchFamily="18" charset="0"/>
                        <a:sym typeface="Symbol" panose="05050102010706020507" pitchFamily="18" charset="2"/>
                      </a:rPr>
                      <m:t>, </m:t>
                    </m:r>
                    <m:sSub>
                      <m:sSubPr>
                        <m:ctrlPr>
                          <a:rPr lang="en-GB" altLang="en-US" sz="2000" i="1">
                            <a:solidFill>
                              <a:srgbClr val="040404"/>
                            </a:solidFill>
                            <a:latin typeface="Cambria Math" panose="02040503050406030204" pitchFamily="18" charset="0"/>
                            <a:sym typeface="Symbol" panose="05050102010706020507" pitchFamily="18" charset="2"/>
                          </a:rPr>
                        </m:ctrlPr>
                      </m:sSubPr>
                      <m:e>
                        <m:acc>
                          <m:accPr>
                            <m:chr m:val="̇"/>
                            <m:ctrlPr>
                              <a:rPr lang="en-GB" altLang="en-US" sz="2000" i="1">
                                <a:solidFill>
                                  <a:srgbClr val="040404"/>
                                </a:solidFill>
                                <a:latin typeface="Cambria Math" panose="02040503050406030204" pitchFamily="18" charset="0"/>
                                <a:sym typeface="Symbol" panose="05050102010706020507" pitchFamily="18" charset="2"/>
                              </a:rPr>
                            </m:ctrlPr>
                          </m:accPr>
                          <m:e>
                            <m:r>
                              <a:rPr lang="en-GB" altLang="en-US" sz="2000">
                                <a:solidFill>
                                  <a:srgbClr val="040404"/>
                                </a:solidFill>
                                <a:latin typeface="Cambria Math" panose="02040503050406030204" pitchFamily="18" charset="0"/>
                                <a:sym typeface="Symbol" panose="05050102010706020507" pitchFamily="18" charset="2"/>
                              </a:rPr>
                              <m:t>𝑦</m:t>
                            </m:r>
                          </m:e>
                        </m:acc>
                      </m:e>
                      <m:sub>
                        <m:r>
                          <a:rPr lang="en-GB" altLang="en-US" sz="2000">
                            <a:solidFill>
                              <a:srgbClr val="040404"/>
                            </a:solidFill>
                            <a:latin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sym typeface="Symbol" panose="05050102010706020507" pitchFamily="18" charset="2"/>
                          </a:rPr>
                        </m:ctrlPr>
                      </m:dPr>
                      <m:e>
                        <m:r>
                          <a:rPr lang="en-GB" altLang="en-US" sz="2000">
                            <a:solidFill>
                              <a:srgbClr val="040404"/>
                            </a:solidFill>
                            <a:latin typeface="Cambria Math" panose="02040503050406030204" pitchFamily="18" charset="0"/>
                            <a:sym typeface="Symbol" panose="05050102010706020507" pitchFamily="18" charset="2"/>
                          </a:rPr>
                          <m:t>0</m:t>
                        </m:r>
                      </m:e>
                    </m:d>
                    <m:r>
                      <a:rPr lang="en-GB" altLang="en-US" sz="2000">
                        <a:solidFill>
                          <a:srgbClr val="040404"/>
                        </a:solidFill>
                        <a:latin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sym typeface="Symbol" panose="05050102010706020507" pitchFamily="18" charset="2"/>
                      </a:rPr>
                      <m:t>−7</m:t>
                    </m:r>
                  </m:oMath>
                </a14:m>
                <a:r>
                  <a:rPr lang="en-GB" altLang="en-US" sz="2000" dirty="0">
                    <a:solidFill>
                      <a:srgbClr val="040404"/>
                    </a:solidFill>
                    <a:sym typeface="Symbol" panose="05050102010706020507" pitchFamily="18" charset="2"/>
                  </a:rPr>
                  <a:t>.</a:t>
                </a:r>
              </a:p>
              <a:p>
                <a:endParaRPr lang="en-GB" altLang="en-US" sz="2000" dirty="0">
                  <a:solidFill>
                    <a:srgbClr val="040404"/>
                  </a:solidFill>
                  <a:sym typeface="Symbol" panose="05050102010706020507" pitchFamily="18" charset="2"/>
                </a:endParaRPr>
              </a:p>
            </p:txBody>
          </p:sp>
        </mc:Choice>
        <mc:Fallback xmlns="">
          <p:sp>
            <p:nvSpPr>
              <p:cNvPr id="22531" name="Rectangle 4">
                <a:extLst>
                  <a:ext uri="{FF2B5EF4-FFF2-40B4-BE49-F238E27FC236}">
                    <a16:creationId xmlns:a16="http://schemas.microsoft.com/office/drawing/2014/main" id="{4157C3C8-75A1-4D44-9A6D-0BC7CF7B623E}"/>
                  </a:ext>
                </a:extLst>
              </p:cNvPr>
              <p:cNvSpPr>
                <a:spLocks noRot="1" noChangeAspect="1" noMove="1" noResize="1" noEditPoints="1" noAdjustHandles="1" noChangeArrowheads="1" noChangeShapeType="1" noTextEdit="1"/>
              </p:cNvSpPr>
              <p:nvPr/>
            </p:nvSpPr>
            <p:spPr bwMode="auto">
              <a:xfrm>
                <a:off x="431025" y="1745521"/>
                <a:ext cx="8245431" cy="1631216"/>
              </a:xfrm>
              <a:prstGeom prst="rect">
                <a:avLst/>
              </a:prstGeom>
              <a:blipFill>
                <a:blip r:embed="rId4"/>
                <a:stretch>
                  <a:fillRect l="-814" t="-1493"/>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GB">
                    <a:noFill/>
                  </a:rPr>
                  <a:t> </a:t>
                </a:r>
              </a:p>
            </p:txBody>
          </p:sp>
        </mc:Fallback>
      </mc:AlternateContent>
      <p:sp>
        <p:nvSpPr>
          <p:cNvPr id="12" name="Rectangle 2">
            <a:extLst>
              <a:ext uri="{FF2B5EF4-FFF2-40B4-BE49-F238E27FC236}">
                <a16:creationId xmlns:a16="http://schemas.microsoft.com/office/drawing/2014/main" id="{AEA06A88-0887-46D7-9D02-95C72AB0803A}"/>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Example 2</a:t>
            </a:r>
          </a:p>
        </p:txBody>
      </p:sp>
    </p:spTree>
    <p:extLst>
      <p:ext uri="{BB962C8B-B14F-4D97-AF65-F5344CB8AC3E}">
        <p14:creationId xmlns:p14="http://schemas.microsoft.com/office/powerpoint/2010/main" val="3566349467"/>
      </p:ext>
    </p:extLst>
  </p:cSld>
  <p:clrMapOvr>
    <a:masterClrMapping/>
  </p:clrMapOvr>
  <p:transition>
    <p:checke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577" name="Rectangle 2">
                <a:extLst>
                  <a:ext uri="{FF2B5EF4-FFF2-40B4-BE49-F238E27FC236}">
                    <a16:creationId xmlns:a16="http://schemas.microsoft.com/office/drawing/2014/main" id="{BC84E275-BAF3-4894-B012-4AC92230C55B}"/>
                  </a:ext>
                </a:extLst>
              </p:cNvPr>
              <p:cNvSpPr>
                <a:spLocks noGrp="1" noChangeArrowheads="1"/>
              </p:cNvSpPr>
              <p:nvPr>
                <p:ph type="body" sz="half" idx="1"/>
              </p:nvPr>
            </p:nvSpPr>
            <p:spPr>
              <a:xfrm>
                <a:off x="251520" y="1628800"/>
                <a:ext cx="8640959" cy="5229200"/>
              </a:xfrm>
            </p:spPr>
            <p:txBody>
              <a:bodyPr/>
              <a:lstStyle/>
              <a:p>
                <a:pPr marL="351815" indent="-351815">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sym typeface="Symbol" panose="05050102010706020507" pitchFamily="18" charset="2"/>
                  </a:rPr>
                  <a:t>Solutions of the characteristic equation may result in complex roots.</a:t>
                </a:r>
              </a:p>
              <a:p>
                <a:pPr marL="351815" indent="-351815">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sym typeface="Symbol" panose="05050102010706020507" pitchFamily="18" charset="2"/>
                  </a:rPr>
                  <a:t>For real (i.e. physically realizable) systems - in other words, for systems where the coefficients of the characteristic polynomial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rPr>
                      <m:t>𝑄</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Cambria Math" panose="02040503050406030204" pitchFamily="18" charset="0"/>
                          </a:rPr>
                          <m:t>𝜆</m:t>
                        </m:r>
                      </m:e>
                    </m:d>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 are real - all complex roots must occur in conjugate pairs.</a:t>
                </a:r>
              </a:p>
              <a:p>
                <a:pPr marL="351815" indent="-351815">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sym typeface="Symbol" panose="05050102010706020507" pitchFamily="18" charset="2"/>
                  </a:rPr>
                  <a:t>In other words, if </a:t>
                </a:r>
                <a14:m>
                  <m:oMath xmlns:m="http://schemas.openxmlformats.org/officeDocument/2006/math">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𝛼</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𝑗</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𝛽</m:t>
                    </m:r>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 is a root, then there must exist the root </a:t>
                </a:r>
                <a14:m>
                  <m:oMath xmlns:m="http://schemas.openxmlformats.org/officeDocument/2006/math">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𝛼</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𝑗</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𝛽</m:t>
                    </m:r>
                  </m:oMath>
                </a14:m>
                <a:r>
                  <a:rPr lang="en-GB" altLang="en-US" sz="2000" dirty="0">
                    <a:solidFill>
                      <a:srgbClr val="040404"/>
                    </a:solidFill>
                    <a:ea typeface="ＭＳ Ｐゴシック" panose="020B0600070205080204" pitchFamily="34" charset="-128"/>
                    <a:sym typeface="Symbol" panose="05050102010706020507" pitchFamily="18" charset="2"/>
                  </a:rPr>
                  <a:t>. </a:t>
                </a:r>
                <a:endParaRPr lang="en-GB" altLang="en-US" sz="2000" dirty="0">
                  <a:solidFill>
                    <a:srgbClr val="040404"/>
                  </a:solidFill>
                  <a:latin typeface="+mj-lt"/>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sym typeface="Symbol" panose="05050102010706020507" pitchFamily="18" charset="2"/>
                  </a:rPr>
                  <a:t>The zero-input response corresponding to this pair of conjugate roots is:</a:t>
                </a:r>
              </a:p>
              <a:p>
                <a:pPr marL="350838" indent="3175" algn="ct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d>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1</m:t>
                        </m:r>
                      </m:sub>
                    </m:sSub>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𝛼</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𝑗</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𝛽</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oMath>
                </a14:m>
                <a:r>
                  <a:rPr lang="en-GB" altLang="en-US" sz="2000" dirty="0">
                    <a:solidFill>
                      <a:srgbClr val="040404"/>
                    </a:solidFill>
                    <a:ea typeface="Cambria Math" panose="02040503050406030204" pitchFamily="18" charset="0"/>
                    <a:sym typeface="Symbol" panose="05050102010706020507" pitchFamily="18" charset="2"/>
                  </a:rPr>
                  <a:t>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sub>
                    </m:sSub>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𝛼</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𝑗</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𝛽</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a14:m>
                <a:endParaRPr lang="en-GB" altLang="en-US" sz="2000" dirty="0">
                  <a:solidFill>
                    <a:srgbClr val="040404"/>
                  </a:solidFill>
                  <a:latin typeface="+mj-lt"/>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sym typeface="Symbol" panose="05050102010706020507" pitchFamily="18" charset="2"/>
                  </a:rPr>
                  <a:t>For a real system, the response </a:t>
                </a:r>
                <a14:m>
                  <m:oMath xmlns:m="http://schemas.openxmlformats.org/officeDocument/2006/math">
                    <m:sSub>
                      <m:sSubPr>
                        <m:ctrlPr>
                          <a:rPr lang="en-GB" altLang="en-US" sz="2000" i="1">
                            <a:solidFill>
                              <a:srgbClr val="040404"/>
                            </a:solidFill>
                            <a:latin typeface="Cambria Math" panose="02040503050406030204" pitchFamily="18" charset="0"/>
                            <a:sym typeface="Symbol" panose="05050102010706020507" pitchFamily="18" charset="2"/>
                          </a:rPr>
                        </m:ctrlPr>
                      </m:sSubPr>
                      <m:e>
                        <m:r>
                          <a:rPr lang="en-GB" altLang="en-US" sz="2000">
                            <a:solidFill>
                              <a:srgbClr val="040404"/>
                            </a:solidFill>
                            <a:latin typeface="Cambria Math" panose="02040503050406030204" pitchFamily="18" charset="0"/>
                            <a:sym typeface="Symbol" panose="05050102010706020507" pitchFamily="18" charset="2"/>
                          </a:rPr>
                          <m:t>𝑦</m:t>
                        </m:r>
                      </m:e>
                      <m:sub>
                        <m:r>
                          <a:rPr lang="en-GB" altLang="en-US" sz="2000">
                            <a:solidFill>
                              <a:srgbClr val="040404"/>
                            </a:solidFill>
                            <a:latin typeface="Cambria Math" panose="02040503050406030204" pitchFamily="18" charset="0"/>
                            <a:sym typeface="Symbol" panose="05050102010706020507" pitchFamily="18" charset="2"/>
                          </a:rPr>
                          <m:t>0</m:t>
                        </m:r>
                      </m:sub>
                    </m:sSub>
                    <m:r>
                      <a:rPr lang="en-GB" altLang="en-US" sz="2000">
                        <a:solidFill>
                          <a:srgbClr val="040404"/>
                        </a:solidFill>
                        <a:latin typeface="Cambria Math" panose="02040503050406030204" pitchFamily="18" charset="0"/>
                        <a:sym typeface="Symbol" panose="05050102010706020507" pitchFamily="18" charset="2"/>
                      </a:rPr>
                      <m:t>(</m:t>
                    </m:r>
                    <m:r>
                      <a:rPr lang="en-GB" altLang="en-US" sz="2000">
                        <a:solidFill>
                          <a:srgbClr val="040404"/>
                        </a:solidFill>
                        <a:latin typeface="Cambria Math" panose="02040503050406030204" pitchFamily="18" charset="0"/>
                        <a:sym typeface="Symbol" panose="05050102010706020507" pitchFamily="18" charset="2"/>
                      </a:rPr>
                      <m:t>𝑡</m:t>
                    </m:r>
                    <m:r>
                      <a:rPr lang="en-GB" altLang="en-US" sz="2000">
                        <a:solidFill>
                          <a:srgbClr val="040404"/>
                        </a:solidFill>
                        <a:latin typeface="Cambria Math" panose="02040503050406030204" pitchFamily="18" charset="0"/>
                        <a:sym typeface="Symbol" panose="05050102010706020507" pitchFamily="18" charset="2"/>
                      </a:rPr>
                      <m:t>)</m:t>
                    </m:r>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 must also be real. This is possible only if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oMath>
                </a14:m>
                <a:r>
                  <a:rPr lang="en-GB" altLang="en-US" sz="2000" dirty="0">
                    <a:solidFill>
                      <a:srgbClr val="040404"/>
                    </a:solidFill>
                    <a:ea typeface="ＭＳ Ｐゴシック" panose="020B0600070205080204" pitchFamily="34" charset="-128"/>
                    <a:sym typeface="Symbol" panose="05050102010706020507" pitchFamily="18" charset="2"/>
                  </a:rPr>
                  <a:t> and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 </m:t>
                    </m:r>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are conjugates too.</a:t>
                </a:r>
              </a:p>
              <a:p>
                <a:pPr marL="351815" indent="-351815">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sym typeface="Symbol" panose="05050102010706020507" pitchFamily="18" charset="2"/>
                  </a:rPr>
                  <a:t>Let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f>
                      <m:f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num>
                      <m:den>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den>
                    </m:f>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𝑗</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sup>
                    </m:sSup>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 and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num>
                      <m:den>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den>
                    </m:f>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𝑗</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sup>
                    </m:sSup>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a:t>
                </a:r>
              </a:p>
              <a:p>
                <a:pPr marL="351815" indent="-351815">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sym typeface="Symbol" panose="05050102010706020507" pitchFamily="18" charset="2"/>
                  </a:rPr>
                  <a:t>This gives</a:t>
                </a:r>
              </a:p>
              <a:p>
                <a:pPr marL="354013" indent="0"/>
                <a14:m>
                  <m:oMathPara xmlns:m="http://schemas.openxmlformats.org/officeDocument/2006/math">
                    <m:oMathParaPr>
                      <m:jc m:val="centerGroup"/>
                    </m:oMathParaPr>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d>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num>
                        <m:den>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den>
                      </m:f>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𝑗</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sup>
                      </m:sSup>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𝛼</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𝑗</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𝛽</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num>
                        <m:den>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den>
                      </m:f>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𝑗</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sup>
                      </m:sSup>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𝛼</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𝑗</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𝛽</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m:oMathPara>
                </a14:m>
                <a:endParaRPr lang="en-GB" altLang="en-US" sz="2000" dirty="0">
                  <a:solidFill>
                    <a:srgbClr val="040404"/>
                  </a:solidFill>
                  <a:ea typeface="Cambria Math" panose="02040503050406030204" pitchFamily="18" charset="0"/>
                  <a:sym typeface="Symbol" panose="05050102010706020507" pitchFamily="18" charset="2"/>
                </a:endParaRPr>
              </a:p>
              <a:p>
                <a:pPr marL="354013" indent="0"/>
                <a14:m>
                  <m:oMathPara xmlns:m="http://schemas.openxmlformats.org/officeDocument/2006/math">
                    <m:oMathParaPr>
                      <m:jc m:val="centerGroup"/>
                    </m:oMathParaPr>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num>
                        <m:den>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den>
                      </m:f>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𝛼</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𝑗</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𝛽</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up>
                      </m:sSup>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𝑗</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𝛽</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up>
                      </m:sSup>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𝛼</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r>
                        <m:rPr>
                          <m:sty m:val="p"/>
                        </m:rPr>
                        <a:rPr lang="en-GB" altLang="en-US" sz="2000" b="0" i="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cos</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𝛽</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endParaRPr lang="en-GB" altLang="en-US" sz="2000" dirty="0">
                  <a:solidFill>
                    <a:srgbClr val="040404"/>
                  </a:solidFill>
                  <a:latin typeface="+mj-lt"/>
                  <a:ea typeface="ＭＳ Ｐゴシック" panose="020B0600070205080204" pitchFamily="34" charset="-128"/>
                  <a:sym typeface="Symbol" panose="05050102010706020507" pitchFamily="18" charset="2"/>
                </a:endParaRPr>
              </a:p>
            </p:txBody>
          </p:sp>
        </mc:Choice>
        <mc:Fallback xmlns="">
          <p:sp>
            <p:nvSpPr>
              <p:cNvPr id="24577" name="Rectangle 2">
                <a:extLst>
                  <a:ext uri="{FF2B5EF4-FFF2-40B4-BE49-F238E27FC236}">
                    <a16:creationId xmlns:a16="http://schemas.microsoft.com/office/drawing/2014/main" id="{BC84E275-BAF3-4894-B012-4AC92230C55B}"/>
                  </a:ext>
                </a:extLst>
              </p:cNvPr>
              <p:cNvSpPr>
                <a:spLocks noGrp="1" noRot="1" noChangeAspect="1" noMove="1" noResize="1" noEditPoints="1" noAdjustHandles="1" noChangeArrowheads="1" noChangeShapeType="1" noTextEdit="1"/>
              </p:cNvSpPr>
              <p:nvPr>
                <p:ph type="body" sz="half" idx="1"/>
              </p:nvPr>
            </p:nvSpPr>
            <p:spPr>
              <a:xfrm>
                <a:off x="251520" y="1628800"/>
                <a:ext cx="8640959" cy="5229200"/>
              </a:xfrm>
              <a:blipFill>
                <a:blip r:embed="rId3"/>
                <a:stretch>
                  <a:fillRect l="-1693" t="-1399" r="-212"/>
                </a:stretch>
              </a:blipFill>
            </p:spPr>
            <p:txBody>
              <a:bodyPr/>
              <a:lstStyle/>
              <a:p>
                <a:r>
                  <a:rPr lang="en-GB">
                    <a:noFill/>
                  </a:rPr>
                  <a:t> </a:t>
                </a:r>
              </a:p>
            </p:txBody>
          </p:sp>
        </mc:Fallback>
      </mc:AlternateContent>
      <p:sp>
        <p:nvSpPr>
          <p:cNvPr id="9" name="Rectangle 2">
            <a:extLst>
              <a:ext uri="{FF2B5EF4-FFF2-40B4-BE49-F238E27FC236}">
                <a16:creationId xmlns:a16="http://schemas.microsoft.com/office/drawing/2014/main" id="{BDA3FB3B-EDCA-408E-AD2D-D2A9F4B72927}"/>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Complex characteristic roots</a:t>
            </a:r>
          </a:p>
        </p:txBody>
      </p:sp>
    </p:spTree>
    <p:extLst>
      <p:ext uri="{BB962C8B-B14F-4D97-AF65-F5344CB8AC3E}">
        <p14:creationId xmlns:p14="http://schemas.microsoft.com/office/powerpoint/2010/main" val="1548355096"/>
      </p:ext>
    </p:extLst>
  </p:cSld>
  <p:clrMapOvr>
    <a:masterClrMapping/>
  </p:clrMapOvr>
  <p:transition>
    <p:checke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530" name="Rectangle 3">
                <a:extLst>
                  <a:ext uri="{FF2B5EF4-FFF2-40B4-BE49-F238E27FC236}">
                    <a16:creationId xmlns:a16="http://schemas.microsoft.com/office/drawing/2014/main" id="{DB841D18-9104-47A5-9FFF-0B12E3B9B3A4}"/>
                  </a:ext>
                </a:extLst>
              </p:cNvPr>
              <p:cNvSpPr>
                <a:spLocks noGrp="1" noChangeArrowheads="1"/>
              </p:cNvSpPr>
              <p:nvPr>
                <p:ph type="body" sz="half" idx="1"/>
              </p:nvPr>
            </p:nvSpPr>
            <p:spPr>
              <a:xfrm>
                <a:off x="450018" y="3628255"/>
                <a:ext cx="8227841" cy="2753073"/>
              </a:xfrm>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characteristic polynomial for this system is:</a:t>
                </a:r>
              </a:p>
              <a:p>
                <a:pPr marL="350838" indent="3175"/>
                <a14:m>
                  <m:oMath xmlns:m="http://schemas.openxmlformats.org/officeDocument/2006/math">
                    <m:d>
                      <m:dPr>
                        <m:ctrlPr>
                          <a:rPr lang="en-GB" altLang="en-US" sz="2000" i="1" smtClean="0">
                            <a:solidFill>
                              <a:srgbClr val="040404"/>
                            </a:solidFill>
                            <a:latin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sym typeface="Symbol" panose="05050102010706020507" pitchFamily="18" charset="2"/>
                              </a:rPr>
                            </m:ctrlPr>
                          </m:sSup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p>
                            <m:r>
                              <a:rPr lang="en-GB" altLang="en-US" sz="2000" b="0" i="1" smtClean="0">
                                <a:solidFill>
                                  <a:srgbClr val="040404"/>
                                </a:solidFill>
                                <a:latin typeface="Cambria Math" panose="02040503050406030204" pitchFamily="18" charset="0"/>
                                <a:sym typeface="Symbol" panose="05050102010706020507" pitchFamily="18" charset="2"/>
                              </a:rPr>
                              <m:t>2</m:t>
                            </m:r>
                          </m:sup>
                        </m:sSup>
                        <m:r>
                          <a:rPr lang="en-GB" altLang="en-US" sz="2000" b="0" i="1" smtClean="0">
                            <a:solidFill>
                              <a:srgbClr val="040404"/>
                            </a:solidFill>
                            <a:latin typeface="Cambria Math" panose="02040503050406030204" pitchFamily="18" charset="0"/>
                            <a:sym typeface="Symbol" panose="05050102010706020507" pitchFamily="18" charset="2"/>
                          </a:rPr>
                          <m:t>+4</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+40</m:t>
                        </m:r>
                      </m:e>
                    </m:d>
                    <m:r>
                      <a:rPr lang="en-GB" altLang="en-US" sz="2000" b="0" i="1" smtClean="0">
                        <a:solidFill>
                          <a:srgbClr val="040404"/>
                        </a:solidFill>
                        <a:latin typeface="Cambria Math" panose="02040503050406030204" pitchFamily="18" charset="0"/>
                        <a:sym typeface="Symbol" panose="05050102010706020507" pitchFamily="18" charset="2"/>
                      </a:rPr>
                      <m:t>=</m:t>
                    </m:r>
                    <m:d>
                      <m:dPr>
                        <m:ctrlPr>
                          <a:rPr lang="en-GB" altLang="en-US" sz="2000" i="1">
                            <a:solidFill>
                              <a:srgbClr val="040404"/>
                            </a:solidFill>
                            <a:latin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sym typeface="Symbol" panose="05050102010706020507" pitchFamily="18" charset="2"/>
                              </a:rPr>
                            </m:ctrlPr>
                          </m:sSup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p>
                            <m:r>
                              <a:rPr lang="en-GB" altLang="en-US" sz="2000" b="0" i="1" smtClean="0">
                                <a:solidFill>
                                  <a:srgbClr val="040404"/>
                                </a:solidFill>
                                <a:latin typeface="Cambria Math" panose="02040503050406030204" pitchFamily="18" charset="0"/>
                                <a:sym typeface="Symbol" panose="05050102010706020507" pitchFamily="18" charset="2"/>
                              </a:rPr>
                              <m:t>2</m:t>
                            </m:r>
                          </m:sup>
                        </m:sSup>
                        <m:r>
                          <a:rPr lang="en-GB" altLang="en-US" sz="2000" b="0" i="1" smtClean="0">
                            <a:solidFill>
                              <a:srgbClr val="040404"/>
                            </a:solidFill>
                            <a:latin typeface="Cambria Math" panose="02040503050406030204" pitchFamily="18" charset="0"/>
                            <a:sym typeface="Symbol" panose="05050102010706020507" pitchFamily="18" charset="2"/>
                          </a:rPr>
                          <m:t>+4</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+4</m:t>
                        </m:r>
                      </m:e>
                    </m:d>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+36=</m:t>
                    </m:r>
                    <m:sSup>
                      <m:sSupPr>
                        <m:ctrlPr>
                          <a:rPr lang="en-GB" altLang="en-US" sz="2000" i="1" smtClean="0">
                            <a:solidFill>
                              <a:srgbClr val="040404"/>
                            </a:solidFill>
                            <a:latin typeface="Cambria Math" panose="02040503050406030204" pitchFamily="18" charset="0"/>
                            <a:sym typeface="Symbol" panose="05050102010706020507" pitchFamily="18" charset="2"/>
                          </a:rPr>
                        </m:ctrlPr>
                      </m:sSupPr>
                      <m:e>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e>
                        </m:d>
                      </m:e>
                      <m:sup>
                        <m:r>
                          <a:rPr lang="en-GB" altLang="en-US" sz="2000" b="0" i="1" smtClean="0">
                            <a:solidFill>
                              <a:srgbClr val="040404"/>
                            </a:solidFill>
                            <a:latin typeface="Cambria Math" panose="02040503050406030204" pitchFamily="18" charset="0"/>
                            <a:sym typeface="Symbol" panose="05050102010706020507" pitchFamily="18" charset="2"/>
                          </a:rPr>
                          <m:t>2</m:t>
                        </m:r>
                      </m:sup>
                    </m:sSup>
                    <m:r>
                      <a:rPr lang="en-GB" altLang="en-US" sz="2000" b="0" i="1" smtClean="0">
                        <a:solidFill>
                          <a:srgbClr val="040404"/>
                        </a:solidFill>
                        <a:latin typeface="Cambria Math" panose="02040503050406030204" pitchFamily="18" charset="0"/>
                        <a:sym typeface="Symbol" panose="05050102010706020507" pitchFamily="18" charset="2"/>
                      </a:rPr>
                      <m:t>+</m:t>
                    </m:r>
                  </m:oMath>
                </a14:m>
                <a:r>
                  <a:rPr lang="en-GB" altLang="en-US" sz="2000" dirty="0">
                    <a:solidFill>
                      <a:srgbClr val="040404"/>
                    </a:solidFill>
                    <a:sym typeface="Symbol" panose="05050102010706020507" pitchFamily="18" charset="2"/>
                  </a:rPr>
                  <a:t> </a:t>
                </a:r>
                <a14:m>
                  <m:oMath xmlns:m="http://schemas.openxmlformats.org/officeDocument/2006/math">
                    <m:sSup>
                      <m:sSupPr>
                        <m:ctrlPr>
                          <a:rPr lang="en-GB" altLang="en-US" sz="2000" i="1">
                            <a:solidFill>
                              <a:srgbClr val="040404"/>
                            </a:solidFill>
                            <a:latin typeface="Cambria Math" panose="02040503050406030204" pitchFamily="18" charset="0"/>
                            <a:sym typeface="Symbol" panose="05050102010706020507" pitchFamily="18" charset="2"/>
                          </a:rPr>
                        </m:ctrlPr>
                      </m:sSupPr>
                      <m:e>
                        <m:r>
                          <a:rPr lang="en-GB" altLang="en-US" sz="2000" b="0" i="1" smtClean="0">
                            <a:solidFill>
                              <a:srgbClr val="040404"/>
                            </a:solidFill>
                            <a:latin typeface="Cambria Math" panose="02040503050406030204" pitchFamily="18" charset="0"/>
                            <a:sym typeface="Symbol" panose="05050102010706020507" pitchFamily="18" charset="2"/>
                          </a:rPr>
                          <m:t>6</m:t>
                        </m:r>
                      </m:e>
                      <m:sup>
                        <m:r>
                          <a:rPr lang="en-GB" altLang="en-US" sz="2000" b="0" i="1" smtClean="0">
                            <a:solidFill>
                              <a:srgbClr val="040404"/>
                            </a:solidFill>
                            <a:latin typeface="Cambria Math" panose="02040503050406030204" pitchFamily="18" charset="0"/>
                            <a:sym typeface="Symbol" panose="05050102010706020507" pitchFamily="18" charset="2"/>
                          </a:rPr>
                          <m:t>2</m:t>
                        </m:r>
                      </m:sup>
                    </m:sSup>
                  </m:oMath>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0838" indent="3175"/>
                <a14:m>
                  <m:oMathPara xmlns:m="http://schemas.openxmlformats.org/officeDocument/2006/math">
                    <m:oMathParaPr>
                      <m:jc m:val="centerGroup"/>
                    </m:oMathParaPr>
                    <m:oMath xmlns:m="http://schemas.openxmlformats.org/officeDocument/2006/math">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𝑗</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6</m:t>
                          </m:r>
                        </m:e>
                      </m:d>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𝑗</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6</m:t>
                          </m:r>
                        </m:e>
                      </m:d>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complex roots are therefore </a:t>
                </a:r>
                <a14:m>
                  <m:oMath xmlns:m="http://schemas.openxmlformats.org/officeDocument/2006/math">
                    <m:sSub>
                      <m:sSubPr>
                        <m:ctrlPr>
                          <a:rPr lang="en-GB" altLang="en-US" sz="200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dirty="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𝑗</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6 </m:t>
                    </m:r>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and </a:t>
                </a:r>
                <a14:m>
                  <m:oMath xmlns:m="http://schemas.openxmlformats.org/officeDocument/2006/math">
                    <m:sSub>
                      <m:sSubPr>
                        <m:ctrlP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dirty="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dirty="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sub>
                    </m:s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𝑗</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6. </m:t>
                    </m:r>
                  </m:oMath>
                </a14:m>
                <a:endParaRPr lang="en-GB" altLang="en-US" sz="2000" dirty="0">
                  <a:solidFill>
                    <a:srgbClr val="040404"/>
                  </a:solidFill>
                  <a:latin typeface="+mj-lt"/>
                  <a:ea typeface="ＭＳ Ｐゴシック" panose="020B0600070205080204" pitchFamily="34" charset="-128"/>
                  <a:sym typeface="Symbol" panose="05050102010706020507" pitchFamily="18" charset="2"/>
                </a:endParaRPr>
              </a:p>
              <a:p>
                <a:pPr marL="354013" indent="0"/>
                <a:r>
                  <a:rPr lang="en-GB" altLang="en-US" sz="2000" dirty="0">
                    <a:solidFill>
                      <a:srgbClr val="040404"/>
                    </a:solidFill>
                    <a:ea typeface="ＭＳ Ｐゴシック" panose="020B0600070205080204" pitchFamily="34" charset="-128"/>
                    <a:sym typeface="Symbol" panose="05050102010706020507" pitchFamily="18" charset="2"/>
                  </a:rPr>
                  <a:t>The zero-input response in real form is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𝛼</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i="1" dirty="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𝛽</m:t>
                    </m:r>
                    <m:r>
                      <a:rPr lang="en-GB" altLang="en-US" sz="2000" b="0" i="1" dirty="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=6)</m:t>
                    </m:r>
                  </m:oMath>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4013" indent="0"/>
                <a14:m>
                  <m:oMathPara xmlns:m="http://schemas.openxmlformats.org/officeDocument/2006/math">
                    <m:oMathParaPr>
                      <m:jc m:val="centerGroup"/>
                    </m:oMathParaPr>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d>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r>
                        <m:rPr>
                          <m:sty m:val="p"/>
                        </m:rP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cos</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6</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p:txBody>
          </p:sp>
        </mc:Choice>
        <mc:Fallback xmlns="">
          <p:sp>
            <p:nvSpPr>
              <p:cNvPr id="22530" name="Rectangle 3">
                <a:extLst>
                  <a:ext uri="{FF2B5EF4-FFF2-40B4-BE49-F238E27FC236}">
                    <a16:creationId xmlns:a16="http://schemas.microsoft.com/office/drawing/2014/main" id="{DB841D18-9104-47A5-9FFF-0B12E3B9B3A4}"/>
                  </a:ext>
                </a:extLst>
              </p:cNvPr>
              <p:cNvSpPr>
                <a:spLocks noGrp="1" noRot="1" noChangeAspect="1" noMove="1" noResize="1" noEditPoints="1" noAdjustHandles="1" noChangeArrowheads="1" noChangeShapeType="1" noTextEdit="1"/>
              </p:cNvSpPr>
              <p:nvPr>
                <p:ph type="body" sz="half" idx="1"/>
              </p:nvPr>
            </p:nvSpPr>
            <p:spPr>
              <a:xfrm>
                <a:off x="450018" y="3628255"/>
                <a:ext cx="8227841" cy="2753073"/>
              </a:xfrm>
              <a:blipFill>
                <a:blip r:embed="rId3"/>
                <a:stretch>
                  <a:fillRect l="-1778" t="-26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531" name="Rectangle 4">
                <a:extLst>
                  <a:ext uri="{FF2B5EF4-FFF2-40B4-BE49-F238E27FC236}">
                    <a16:creationId xmlns:a16="http://schemas.microsoft.com/office/drawing/2014/main" id="{4157C3C8-75A1-4D44-9A6D-0BC7CF7B623E}"/>
                  </a:ext>
                </a:extLst>
              </p:cNvPr>
              <p:cNvSpPr>
                <a:spLocks noChangeArrowheads="1"/>
              </p:cNvSpPr>
              <p:nvPr/>
            </p:nvSpPr>
            <p:spPr bwMode="auto">
              <a:xfrm>
                <a:off x="431025" y="1745521"/>
                <a:ext cx="8245431" cy="1631216"/>
              </a:xfrm>
              <a:prstGeom prst="rect">
                <a:avLst/>
              </a:prstGeom>
              <a:solidFill>
                <a:srgbClr val="DDDDDD"/>
              </a:solidFill>
              <a:ln>
                <a:noFill/>
              </a:ln>
              <a:extLst>
                <a:ext uri="{91240B29-F687-4F45-9708-019B960494DF}">
                  <a14:hiddenLine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r>
                  <a:rPr lang="en-GB" altLang="en-US" sz="2000" dirty="0">
                    <a:solidFill>
                      <a:srgbClr val="040404"/>
                    </a:solidFill>
                    <a:sym typeface="Symbol" panose="05050102010706020507" pitchFamily="18" charset="2"/>
                  </a:rPr>
                  <a:t>Find </a:t>
                </a:r>
                <a14:m>
                  <m:oMath xmlns:m="http://schemas.openxmlformats.org/officeDocument/2006/math">
                    <m:sSub>
                      <m:sSubPr>
                        <m:ctrlPr>
                          <a:rPr lang="en-GB" altLang="en-US" sz="2000" i="1">
                            <a:solidFill>
                              <a:srgbClr val="040404"/>
                            </a:solidFill>
                            <a:latin typeface="Cambria Math" panose="02040503050406030204" pitchFamily="18" charset="0"/>
                            <a:sym typeface="Symbol" panose="05050102010706020507" pitchFamily="18" charset="2"/>
                          </a:rPr>
                        </m:ctrlPr>
                      </m:sSubPr>
                      <m:e>
                        <m:r>
                          <a:rPr lang="en-GB" altLang="en-US" sz="2000">
                            <a:solidFill>
                              <a:srgbClr val="040404"/>
                            </a:solidFill>
                            <a:latin typeface="Cambria Math" panose="02040503050406030204" pitchFamily="18" charset="0"/>
                            <a:sym typeface="Symbol" panose="05050102010706020507" pitchFamily="18" charset="2"/>
                          </a:rPr>
                          <m:t>𝑦</m:t>
                        </m:r>
                      </m:e>
                      <m:sub>
                        <m:r>
                          <a:rPr lang="en-GB" altLang="en-US" sz="2000">
                            <a:solidFill>
                              <a:srgbClr val="040404"/>
                            </a:solidFill>
                            <a:latin typeface="Cambria Math" panose="02040503050406030204" pitchFamily="18" charset="0"/>
                            <a:sym typeface="Symbol" panose="05050102010706020507" pitchFamily="18" charset="2"/>
                          </a:rPr>
                          <m:t>0</m:t>
                        </m:r>
                      </m:sub>
                    </m:sSub>
                    <m:r>
                      <a:rPr lang="en-GB" altLang="en-US" sz="2000">
                        <a:solidFill>
                          <a:srgbClr val="040404"/>
                        </a:solidFill>
                        <a:latin typeface="Cambria Math" panose="02040503050406030204" pitchFamily="18" charset="0"/>
                        <a:sym typeface="Symbol" panose="05050102010706020507" pitchFamily="18" charset="2"/>
                      </a:rPr>
                      <m:t>(</m:t>
                    </m:r>
                    <m:r>
                      <a:rPr lang="en-GB" altLang="en-US" sz="2000">
                        <a:solidFill>
                          <a:srgbClr val="040404"/>
                        </a:solidFill>
                        <a:latin typeface="Cambria Math" panose="02040503050406030204" pitchFamily="18" charset="0"/>
                        <a:sym typeface="Symbol" panose="05050102010706020507" pitchFamily="18" charset="2"/>
                      </a:rPr>
                      <m:t>𝑡</m:t>
                    </m:r>
                    <m:r>
                      <a:rPr lang="en-GB" altLang="en-US" sz="2000">
                        <a:solidFill>
                          <a:srgbClr val="040404"/>
                        </a:solidFill>
                        <a:latin typeface="Cambria Math" panose="02040503050406030204" pitchFamily="18" charset="0"/>
                        <a:sym typeface="Symbol" panose="05050102010706020507" pitchFamily="18" charset="2"/>
                      </a:rPr>
                      <m:t>)</m:t>
                    </m:r>
                  </m:oMath>
                </a14:m>
                <a:r>
                  <a:rPr lang="en-GB" altLang="en-US" sz="2000" dirty="0">
                    <a:solidFill>
                      <a:srgbClr val="040404"/>
                    </a:solidFill>
                    <a:sym typeface="Symbol" panose="05050102010706020507" pitchFamily="18" charset="2"/>
                  </a:rPr>
                  <a:t>, the zero-input component of the response, for a LTI system described by the following differential equation:</a:t>
                </a:r>
              </a:p>
              <a:p>
                <a:pPr/>
                <a14:m>
                  <m:oMathPara xmlns:m="http://schemas.openxmlformats.org/officeDocument/2006/math">
                    <m:oMathParaPr>
                      <m:jc m:val="centerGroup"/>
                    </m:oMathParaPr>
                    <m:oMath xmlns:m="http://schemas.openxmlformats.org/officeDocument/2006/math">
                      <m:d>
                        <m:dPr>
                          <m:ctrlPr>
                            <a:rPr lang="en-GB" altLang="en-US" sz="2000" i="1">
                              <a:solidFill>
                                <a:srgbClr val="040404"/>
                              </a:solidFill>
                              <a:latin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sym typeface="Symbol" panose="05050102010706020507" pitchFamily="18" charset="2"/>
                                </a:rPr>
                              </m:ctrlPr>
                            </m:sSupPr>
                            <m:e>
                              <m:r>
                                <a:rPr lang="en-GB" altLang="en-US" sz="2000">
                                  <a:solidFill>
                                    <a:srgbClr val="040404"/>
                                  </a:solidFill>
                                  <a:latin typeface="Cambria Math" panose="02040503050406030204" pitchFamily="18" charset="0"/>
                                  <a:sym typeface="Symbol" panose="05050102010706020507" pitchFamily="18" charset="2"/>
                                </a:rPr>
                                <m:t>𝐷</m:t>
                              </m:r>
                            </m:e>
                            <m:sup>
                              <m:r>
                                <a:rPr lang="en-GB" altLang="en-US" sz="2000">
                                  <a:solidFill>
                                    <a:srgbClr val="040404"/>
                                  </a:solidFill>
                                  <a:latin typeface="Cambria Math" panose="02040503050406030204" pitchFamily="18" charset="0"/>
                                  <a:sym typeface="Symbol" panose="05050102010706020507" pitchFamily="18" charset="2"/>
                                </a:rPr>
                                <m:t>2</m:t>
                              </m:r>
                            </m:sup>
                          </m:sSup>
                          <m:r>
                            <a:rPr lang="en-GB" altLang="en-US" sz="2000">
                              <a:solidFill>
                                <a:srgbClr val="040404"/>
                              </a:solidFill>
                              <a:latin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sym typeface="Symbol" panose="05050102010706020507" pitchFamily="18" charset="2"/>
                            </a:rPr>
                            <m:t>4</m:t>
                          </m:r>
                          <m:r>
                            <a:rPr lang="en-GB" altLang="en-US" sz="2000">
                              <a:solidFill>
                                <a:srgbClr val="040404"/>
                              </a:solidFill>
                              <a:latin typeface="Cambria Math" panose="02040503050406030204" pitchFamily="18" charset="0"/>
                              <a:sym typeface="Symbol" panose="05050102010706020507" pitchFamily="18" charset="2"/>
                            </a:rPr>
                            <m:t>𝐷</m:t>
                          </m:r>
                          <m:r>
                            <a:rPr lang="en-GB" altLang="en-US" sz="2000" b="0" i="1" smtClean="0">
                              <a:solidFill>
                                <a:srgbClr val="040404"/>
                              </a:solidFill>
                              <a:latin typeface="Cambria Math" panose="02040503050406030204" pitchFamily="18" charset="0"/>
                              <a:sym typeface="Symbol" panose="05050102010706020507" pitchFamily="18" charset="2"/>
                            </a:rPr>
                            <m:t>+40</m:t>
                          </m:r>
                        </m:e>
                      </m:d>
                      <m:r>
                        <a:rPr lang="en-GB" altLang="en-US" sz="2000">
                          <a:solidFill>
                            <a:srgbClr val="040404"/>
                          </a:solidFill>
                          <a:latin typeface="Cambria Math" panose="02040503050406030204" pitchFamily="18" charset="0"/>
                          <a:sym typeface="Symbol" panose="05050102010706020507" pitchFamily="18" charset="2"/>
                        </a:rPr>
                        <m:t>𝑦</m:t>
                      </m:r>
                      <m:d>
                        <m:dPr>
                          <m:ctrlPr>
                            <a:rPr lang="en-GB" altLang="en-US" sz="2000" i="1">
                              <a:solidFill>
                                <a:srgbClr val="040404"/>
                              </a:solidFill>
                              <a:latin typeface="Cambria Math" panose="02040503050406030204" pitchFamily="18" charset="0"/>
                              <a:sym typeface="Symbol" panose="05050102010706020507" pitchFamily="18" charset="2"/>
                            </a:rPr>
                          </m:ctrlPr>
                        </m:dPr>
                        <m:e>
                          <m:r>
                            <a:rPr lang="en-GB" altLang="en-US" sz="2000">
                              <a:solidFill>
                                <a:srgbClr val="040404"/>
                              </a:solidFill>
                              <a:latin typeface="Cambria Math" panose="02040503050406030204" pitchFamily="18" charset="0"/>
                              <a:sym typeface="Symbol" panose="05050102010706020507" pitchFamily="18" charset="2"/>
                            </a:rPr>
                            <m:t>𝑡</m:t>
                          </m:r>
                        </m:e>
                      </m:d>
                      <m:r>
                        <a:rPr lang="en-GB" altLang="en-US" sz="2000">
                          <a:solidFill>
                            <a:srgbClr val="040404"/>
                          </a:solidFill>
                          <a:latin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sym typeface="Symbol" panose="05050102010706020507" pitchFamily="18" charset="2"/>
                        </a:rPr>
                        <m:t>(</m:t>
                      </m:r>
                      <m:r>
                        <a:rPr lang="en-GB" altLang="en-US" sz="2000">
                          <a:solidFill>
                            <a:srgbClr val="040404"/>
                          </a:solidFill>
                          <a:latin typeface="Cambria Math" panose="02040503050406030204" pitchFamily="18" charset="0"/>
                          <a:sym typeface="Symbol" panose="05050102010706020507" pitchFamily="18" charset="2"/>
                        </a:rPr>
                        <m:t>𝐷</m:t>
                      </m:r>
                      <m:r>
                        <a:rPr lang="en-GB" altLang="en-US" sz="2000" b="0" i="1" smtClean="0">
                          <a:solidFill>
                            <a:srgbClr val="040404"/>
                          </a:solidFill>
                          <a:latin typeface="Cambria Math" panose="02040503050406030204" pitchFamily="18" charset="0"/>
                          <a:sym typeface="Symbol" panose="05050102010706020507" pitchFamily="18" charset="2"/>
                        </a:rPr>
                        <m:t>+2)</m:t>
                      </m:r>
                      <m:r>
                        <a:rPr lang="en-GB" altLang="en-US" sz="2000">
                          <a:solidFill>
                            <a:srgbClr val="040404"/>
                          </a:solidFill>
                          <a:latin typeface="Cambria Math" panose="02040503050406030204" pitchFamily="18" charset="0"/>
                          <a:sym typeface="Symbol" panose="05050102010706020507" pitchFamily="18" charset="2"/>
                        </a:rPr>
                        <m:t>𝑥</m:t>
                      </m:r>
                      <m:r>
                        <a:rPr lang="en-GB" altLang="en-US" sz="2000">
                          <a:solidFill>
                            <a:srgbClr val="040404"/>
                          </a:solidFill>
                          <a:latin typeface="Cambria Math" panose="02040503050406030204" pitchFamily="18" charset="0"/>
                          <a:sym typeface="Symbol" panose="05050102010706020507" pitchFamily="18" charset="2"/>
                        </a:rPr>
                        <m:t>(</m:t>
                      </m:r>
                      <m:r>
                        <a:rPr lang="en-GB" altLang="en-US" sz="2000">
                          <a:solidFill>
                            <a:srgbClr val="040404"/>
                          </a:solidFill>
                          <a:latin typeface="Cambria Math" panose="02040503050406030204" pitchFamily="18" charset="0"/>
                          <a:sym typeface="Symbol" panose="05050102010706020507" pitchFamily="18" charset="2"/>
                        </a:rPr>
                        <m:t>𝑡</m:t>
                      </m:r>
                      <m:r>
                        <a:rPr lang="en-GB" altLang="en-US" sz="2000">
                          <a:solidFill>
                            <a:srgbClr val="040404"/>
                          </a:solidFill>
                          <a:latin typeface="Cambria Math" panose="02040503050406030204" pitchFamily="18" charset="0"/>
                          <a:sym typeface="Symbol" panose="05050102010706020507" pitchFamily="18" charset="2"/>
                        </a:rPr>
                        <m:t>)</m:t>
                      </m:r>
                    </m:oMath>
                  </m:oMathPara>
                </a14:m>
                <a:endParaRPr lang="en-GB" altLang="en-US" sz="2000" dirty="0">
                  <a:solidFill>
                    <a:srgbClr val="040404"/>
                  </a:solidFill>
                  <a:sym typeface="Symbol" panose="05050102010706020507" pitchFamily="18" charset="2"/>
                </a:endParaRPr>
              </a:p>
              <a:p>
                <a:r>
                  <a:rPr lang="en-GB" altLang="en-US" sz="2000" dirty="0">
                    <a:solidFill>
                      <a:srgbClr val="040404"/>
                    </a:solidFill>
                    <a:sym typeface="Symbol" panose="05050102010706020507" pitchFamily="18" charset="2"/>
                  </a:rPr>
                  <a:t>when the initial conditions are </a:t>
                </a:r>
                <a14:m>
                  <m:oMath xmlns:m="http://schemas.openxmlformats.org/officeDocument/2006/math">
                    <m:sSub>
                      <m:sSubPr>
                        <m:ctrlPr>
                          <a:rPr lang="en-GB" altLang="en-US" sz="2000" i="1">
                            <a:solidFill>
                              <a:srgbClr val="040404"/>
                            </a:solidFill>
                            <a:latin typeface="Cambria Math" panose="02040503050406030204" pitchFamily="18" charset="0"/>
                            <a:sym typeface="Symbol" panose="05050102010706020507" pitchFamily="18" charset="2"/>
                          </a:rPr>
                        </m:ctrlPr>
                      </m:sSubPr>
                      <m:e>
                        <m:r>
                          <a:rPr lang="en-GB" altLang="en-US" sz="2000">
                            <a:solidFill>
                              <a:srgbClr val="040404"/>
                            </a:solidFill>
                            <a:latin typeface="Cambria Math" panose="02040503050406030204" pitchFamily="18" charset="0"/>
                            <a:sym typeface="Symbol" panose="05050102010706020507" pitchFamily="18" charset="2"/>
                          </a:rPr>
                          <m:t>𝑦</m:t>
                        </m:r>
                      </m:e>
                      <m:sub>
                        <m:r>
                          <a:rPr lang="en-GB" altLang="en-US" sz="2000">
                            <a:solidFill>
                              <a:srgbClr val="040404"/>
                            </a:solidFill>
                            <a:latin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sym typeface="Symbol" panose="05050102010706020507" pitchFamily="18" charset="2"/>
                          </a:rPr>
                        </m:ctrlPr>
                      </m:dPr>
                      <m:e>
                        <m:r>
                          <a:rPr lang="en-GB" altLang="en-US" sz="2000">
                            <a:solidFill>
                              <a:srgbClr val="040404"/>
                            </a:solidFill>
                            <a:latin typeface="Cambria Math" panose="02040503050406030204" pitchFamily="18" charset="0"/>
                            <a:sym typeface="Symbol" panose="05050102010706020507" pitchFamily="18" charset="2"/>
                          </a:rPr>
                          <m:t>0</m:t>
                        </m:r>
                      </m:e>
                    </m:d>
                    <m:r>
                      <a:rPr lang="en-GB" altLang="en-US" sz="2000">
                        <a:solidFill>
                          <a:srgbClr val="040404"/>
                        </a:solidFill>
                        <a:latin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sym typeface="Symbol" panose="05050102010706020507" pitchFamily="18" charset="2"/>
                      </a:rPr>
                      <m:t>2</m:t>
                    </m:r>
                    <m:r>
                      <a:rPr lang="en-GB" altLang="en-US" sz="2000">
                        <a:solidFill>
                          <a:srgbClr val="040404"/>
                        </a:solidFill>
                        <a:latin typeface="Cambria Math" panose="02040503050406030204" pitchFamily="18" charset="0"/>
                        <a:sym typeface="Symbol" panose="05050102010706020507" pitchFamily="18" charset="2"/>
                      </a:rPr>
                      <m:t>, </m:t>
                    </m:r>
                    <m:sSub>
                      <m:sSubPr>
                        <m:ctrlPr>
                          <a:rPr lang="en-GB" altLang="en-US" sz="2000" i="1">
                            <a:solidFill>
                              <a:srgbClr val="040404"/>
                            </a:solidFill>
                            <a:latin typeface="Cambria Math" panose="02040503050406030204" pitchFamily="18" charset="0"/>
                            <a:sym typeface="Symbol" panose="05050102010706020507" pitchFamily="18" charset="2"/>
                          </a:rPr>
                        </m:ctrlPr>
                      </m:sSubPr>
                      <m:e>
                        <m:acc>
                          <m:accPr>
                            <m:chr m:val="̇"/>
                            <m:ctrlPr>
                              <a:rPr lang="en-GB" altLang="en-US" sz="2000" i="1">
                                <a:solidFill>
                                  <a:srgbClr val="040404"/>
                                </a:solidFill>
                                <a:latin typeface="Cambria Math" panose="02040503050406030204" pitchFamily="18" charset="0"/>
                                <a:sym typeface="Symbol" panose="05050102010706020507" pitchFamily="18" charset="2"/>
                              </a:rPr>
                            </m:ctrlPr>
                          </m:accPr>
                          <m:e>
                            <m:r>
                              <a:rPr lang="en-GB" altLang="en-US" sz="2000">
                                <a:solidFill>
                                  <a:srgbClr val="040404"/>
                                </a:solidFill>
                                <a:latin typeface="Cambria Math" panose="02040503050406030204" pitchFamily="18" charset="0"/>
                                <a:sym typeface="Symbol" panose="05050102010706020507" pitchFamily="18" charset="2"/>
                              </a:rPr>
                              <m:t>𝑦</m:t>
                            </m:r>
                          </m:e>
                        </m:acc>
                      </m:e>
                      <m:sub>
                        <m:r>
                          <a:rPr lang="en-GB" altLang="en-US" sz="2000">
                            <a:solidFill>
                              <a:srgbClr val="040404"/>
                            </a:solidFill>
                            <a:latin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sym typeface="Symbol" panose="05050102010706020507" pitchFamily="18" charset="2"/>
                          </a:rPr>
                        </m:ctrlPr>
                      </m:dPr>
                      <m:e>
                        <m:r>
                          <a:rPr lang="en-GB" altLang="en-US" sz="2000">
                            <a:solidFill>
                              <a:srgbClr val="040404"/>
                            </a:solidFill>
                            <a:latin typeface="Cambria Math" panose="02040503050406030204" pitchFamily="18" charset="0"/>
                            <a:sym typeface="Symbol" panose="05050102010706020507" pitchFamily="18" charset="2"/>
                          </a:rPr>
                          <m:t>0</m:t>
                        </m:r>
                      </m:e>
                    </m:d>
                    <m:r>
                      <a:rPr lang="en-GB" altLang="en-US" sz="2000">
                        <a:solidFill>
                          <a:srgbClr val="040404"/>
                        </a:solidFill>
                        <a:latin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sym typeface="Symbol" panose="05050102010706020507" pitchFamily="18" charset="2"/>
                      </a:rPr>
                      <m:t>16.78</m:t>
                    </m:r>
                  </m:oMath>
                </a14:m>
                <a:r>
                  <a:rPr lang="en-GB" altLang="en-US" sz="2000" dirty="0">
                    <a:solidFill>
                      <a:srgbClr val="040404"/>
                    </a:solidFill>
                    <a:sym typeface="Symbol" panose="05050102010706020507" pitchFamily="18" charset="2"/>
                  </a:rPr>
                  <a:t>.</a:t>
                </a:r>
              </a:p>
              <a:p>
                <a:endParaRPr lang="en-GB" altLang="en-US" sz="2000" dirty="0">
                  <a:solidFill>
                    <a:srgbClr val="040404"/>
                  </a:solidFill>
                  <a:sym typeface="Symbol" panose="05050102010706020507" pitchFamily="18" charset="2"/>
                </a:endParaRPr>
              </a:p>
            </p:txBody>
          </p:sp>
        </mc:Choice>
        <mc:Fallback xmlns="">
          <p:sp>
            <p:nvSpPr>
              <p:cNvPr id="22531" name="Rectangle 4">
                <a:extLst>
                  <a:ext uri="{FF2B5EF4-FFF2-40B4-BE49-F238E27FC236}">
                    <a16:creationId xmlns:a16="http://schemas.microsoft.com/office/drawing/2014/main" id="{4157C3C8-75A1-4D44-9A6D-0BC7CF7B623E}"/>
                  </a:ext>
                </a:extLst>
              </p:cNvPr>
              <p:cNvSpPr>
                <a:spLocks noRot="1" noChangeAspect="1" noMove="1" noResize="1" noEditPoints="1" noAdjustHandles="1" noChangeArrowheads="1" noChangeShapeType="1" noTextEdit="1"/>
              </p:cNvSpPr>
              <p:nvPr/>
            </p:nvSpPr>
            <p:spPr bwMode="auto">
              <a:xfrm>
                <a:off x="431025" y="1745521"/>
                <a:ext cx="8245431" cy="1631216"/>
              </a:xfrm>
              <a:prstGeom prst="rect">
                <a:avLst/>
              </a:prstGeom>
              <a:blipFill>
                <a:blip r:embed="rId4"/>
                <a:stretch>
                  <a:fillRect l="-814" t="-1493"/>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GB">
                    <a:noFill/>
                  </a:rPr>
                  <a:t> </a:t>
                </a:r>
              </a:p>
            </p:txBody>
          </p:sp>
        </mc:Fallback>
      </mc:AlternateContent>
      <p:sp>
        <p:nvSpPr>
          <p:cNvPr id="12" name="Rectangle 2">
            <a:extLst>
              <a:ext uri="{FF2B5EF4-FFF2-40B4-BE49-F238E27FC236}">
                <a16:creationId xmlns:a16="http://schemas.microsoft.com/office/drawing/2014/main" id="{AEA06A88-0887-46D7-9D02-95C72AB0803A}"/>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Example 3</a:t>
            </a:r>
          </a:p>
        </p:txBody>
      </p:sp>
    </p:spTree>
    <p:extLst>
      <p:ext uri="{BB962C8B-B14F-4D97-AF65-F5344CB8AC3E}">
        <p14:creationId xmlns:p14="http://schemas.microsoft.com/office/powerpoint/2010/main" val="2391275744"/>
      </p:ext>
    </p:extLst>
  </p:cSld>
  <p:clrMapOvr>
    <a:masterClrMapping/>
  </p:clrMapOvr>
  <p:transition>
    <p:checke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674" name="Rectangle 3">
                <a:extLst>
                  <a:ext uri="{FF2B5EF4-FFF2-40B4-BE49-F238E27FC236}">
                    <a16:creationId xmlns:a16="http://schemas.microsoft.com/office/drawing/2014/main" id="{84431EAA-7440-4FF4-AB0B-B273F4D4C6AB}"/>
                  </a:ext>
                </a:extLst>
              </p:cNvPr>
              <p:cNvSpPr>
                <a:spLocks noGrp="1" noChangeArrowheads="1"/>
              </p:cNvSpPr>
              <p:nvPr>
                <p:ph type="body" sz="half" idx="1"/>
              </p:nvPr>
            </p:nvSpPr>
            <p:spPr>
              <a:xfrm>
                <a:off x="382589" y="1628800"/>
                <a:ext cx="8365875" cy="5112568"/>
              </a:xfrm>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To find the constants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oMath>
                </a14:m>
                <a:r>
                  <a:rPr lang="en-GB" altLang="en-US" sz="2000" dirty="0">
                    <a:solidFill>
                      <a:srgbClr val="040404"/>
                    </a:solidFill>
                    <a:ea typeface="ＭＳ Ｐゴシック" panose="020B0600070205080204" pitchFamily="34" charset="-128"/>
                    <a:sym typeface="Symbol" panose="05050102010706020507" pitchFamily="18" charset="2"/>
                  </a:rPr>
                  <a:t> and </a:t>
                </a:r>
                <a14:m>
                  <m:oMath xmlns:m="http://schemas.openxmlformats.org/officeDocument/2006/math">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oMath>
                </a14:m>
                <a:r>
                  <a:rPr lang="en-GB" altLang="en-US" sz="2000" dirty="0">
                    <a:solidFill>
                      <a:srgbClr val="040404"/>
                    </a:solidFill>
                    <a:ea typeface="ＭＳ Ｐゴシック" panose="020B0600070205080204" pitchFamily="34" charset="-128"/>
                    <a:sym typeface="Symbol" panose="05050102010706020507" pitchFamily="18" charset="2"/>
                  </a:rPr>
                  <a:t>, we use the initial conditions</a:t>
                </a:r>
                <a:endParaRPr lang="en-GB" altLang="en-US" sz="2000" dirty="0">
                  <a:solidFill>
                    <a:srgbClr val="040404"/>
                  </a:solidFill>
                  <a:sym typeface="Symbol" panose="05050102010706020507" pitchFamily="18" charset="2"/>
                </a:endParaRPr>
              </a:p>
              <a:p>
                <a:pPr marL="354013" indent="0"/>
                <a14:m>
                  <m:oMathPara xmlns:m="http://schemas.openxmlformats.org/officeDocument/2006/math">
                    <m:oMathParaPr>
                      <m:jc m:val="centerGroup"/>
                    </m:oMathParaPr>
                    <m:oMath xmlns:m="http://schemas.openxmlformats.org/officeDocument/2006/math">
                      <m:sSub>
                        <m:sSubPr>
                          <m:ctrlPr>
                            <a:rPr lang="en-GB" altLang="en-US" sz="2000" i="1">
                              <a:solidFill>
                                <a:srgbClr val="040404"/>
                              </a:solidFill>
                              <a:latin typeface="Cambria Math" panose="02040503050406030204" pitchFamily="18" charset="0"/>
                              <a:sym typeface="Symbol" panose="05050102010706020507" pitchFamily="18" charset="2"/>
                            </a:rPr>
                          </m:ctrlPr>
                        </m:sSubPr>
                        <m:e>
                          <m:r>
                            <a:rPr lang="en-GB" altLang="en-US" sz="2000">
                              <a:solidFill>
                                <a:srgbClr val="040404"/>
                              </a:solidFill>
                              <a:latin typeface="Cambria Math" panose="02040503050406030204" pitchFamily="18" charset="0"/>
                              <a:sym typeface="Symbol" panose="05050102010706020507" pitchFamily="18" charset="2"/>
                            </a:rPr>
                            <m:t>𝑦</m:t>
                          </m:r>
                        </m:e>
                        <m:sub>
                          <m:r>
                            <a:rPr lang="en-GB" altLang="en-US" sz="2000">
                              <a:solidFill>
                                <a:srgbClr val="040404"/>
                              </a:solidFill>
                              <a:latin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sym typeface="Symbol" panose="05050102010706020507" pitchFamily="18" charset="2"/>
                            </a:rPr>
                          </m:ctrlPr>
                        </m:dPr>
                        <m:e>
                          <m:r>
                            <a:rPr lang="en-GB" altLang="en-US" sz="2000">
                              <a:solidFill>
                                <a:srgbClr val="040404"/>
                              </a:solidFill>
                              <a:latin typeface="Cambria Math" panose="02040503050406030204" pitchFamily="18" charset="0"/>
                              <a:sym typeface="Symbol" panose="05050102010706020507" pitchFamily="18" charset="2"/>
                            </a:rPr>
                            <m:t>0</m:t>
                          </m:r>
                        </m:e>
                      </m:d>
                      <m:r>
                        <a:rPr lang="en-GB" altLang="en-US" sz="2000">
                          <a:solidFill>
                            <a:srgbClr val="040404"/>
                          </a:solidFill>
                          <a:latin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sym typeface="Symbol" panose="05050102010706020507" pitchFamily="18" charset="2"/>
                        </a:rPr>
                        <m:t>2</m:t>
                      </m:r>
                      <m:r>
                        <a:rPr lang="en-GB" altLang="en-US" sz="2000">
                          <a:solidFill>
                            <a:srgbClr val="040404"/>
                          </a:solidFill>
                          <a:latin typeface="Cambria Math" panose="02040503050406030204" pitchFamily="18" charset="0"/>
                          <a:sym typeface="Symbol" panose="05050102010706020507" pitchFamily="18" charset="2"/>
                        </a:rPr>
                        <m:t>, </m:t>
                      </m:r>
                      <m:sSub>
                        <m:sSubPr>
                          <m:ctrlPr>
                            <a:rPr lang="en-GB" altLang="en-US" sz="2000" i="1">
                              <a:solidFill>
                                <a:srgbClr val="040404"/>
                              </a:solidFill>
                              <a:latin typeface="Cambria Math" panose="02040503050406030204" pitchFamily="18" charset="0"/>
                              <a:sym typeface="Symbol" panose="05050102010706020507" pitchFamily="18" charset="2"/>
                            </a:rPr>
                          </m:ctrlPr>
                        </m:sSubPr>
                        <m:e>
                          <m:acc>
                            <m:accPr>
                              <m:chr m:val="̇"/>
                              <m:ctrlPr>
                                <a:rPr lang="en-GB" altLang="en-US" sz="2000" i="1">
                                  <a:solidFill>
                                    <a:srgbClr val="040404"/>
                                  </a:solidFill>
                                  <a:latin typeface="Cambria Math" panose="02040503050406030204" pitchFamily="18" charset="0"/>
                                  <a:sym typeface="Symbol" panose="05050102010706020507" pitchFamily="18" charset="2"/>
                                </a:rPr>
                              </m:ctrlPr>
                            </m:accPr>
                            <m:e>
                              <m:r>
                                <a:rPr lang="en-GB" altLang="en-US" sz="2000">
                                  <a:solidFill>
                                    <a:srgbClr val="040404"/>
                                  </a:solidFill>
                                  <a:latin typeface="Cambria Math" panose="02040503050406030204" pitchFamily="18" charset="0"/>
                                  <a:sym typeface="Symbol" panose="05050102010706020507" pitchFamily="18" charset="2"/>
                                </a:rPr>
                                <m:t>𝑦</m:t>
                              </m:r>
                            </m:e>
                          </m:acc>
                        </m:e>
                        <m:sub>
                          <m:r>
                            <a:rPr lang="en-GB" altLang="en-US" sz="2000">
                              <a:solidFill>
                                <a:srgbClr val="040404"/>
                              </a:solidFill>
                              <a:latin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sym typeface="Symbol" panose="05050102010706020507" pitchFamily="18" charset="2"/>
                            </a:rPr>
                          </m:ctrlPr>
                        </m:dPr>
                        <m:e>
                          <m:r>
                            <a:rPr lang="en-GB" altLang="en-US" sz="2000">
                              <a:solidFill>
                                <a:srgbClr val="040404"/>
                              </a:solidFill>
                              <a:latin typeface="Cambria Math" panose="02040503050406030204" pitchFamily="18" charset="0"/>
                              <a:sym typeface="Symbol" panose="05050102010706020507" pitchFamily="18" charset="2"/>
                            </a:rPr>
                            <m:t>0</m:t>
                          </m:r>
                        </m:e>
                      </m:d>
                      <m:r>
                        <a:rPr lang="en-GB" altLang="en-US" sz="2000">
                          <a:solidFill>
                            <a:srgbClr val="040404"/>
                          </a:solidFill>
                          <a:latin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sym typeface="Symbol" panose="05050102010706020507" pitchFamily="18" charset="2"/>
                        </a:rPr>
                        <m:t>16.78</m:t>
                      </m:r>
                    </m:oMath>
                  </m:oMathPara>
                </a14:m>
                <a:endParaRPr lang="en-GB" altLang="en-US" sz="2000" dirty="0">
                  <a:solidFill>
                    <a:srgbClr val="040404"/>
                  </a:solidFill>
                  <a:sym typeface="Symbol" panose="05050102010706020507" pitchFamily="18" charset="2"/>
                </a:endParaRPr>
              </a:p>
              <a:p>
                <a:pPr marL="354013" indent="-354013">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Differentiating equation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d>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r>
                      <m:rPr>
                        <m:sty m:val="p"/>
                      </m:rP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cos</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⁡(6</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 </m:t>
                    </m:r>
                  </m:oMath>
                </a14:m>
                <a:r>
                  <a:rPr lang="en-GB" altLang="en-US" sz="2000" dirty="0">
                    <a:solidFill>
                      <a:srgbClr val="040404"/>
                    </a:solidFill>
                    <a:ea typeface="ＭＳ Ｐゴシック" panose="020B0600070205080204" pitchFamily="34" charset="-128"/>
                    <a:sym typeface="Symbol" panose="05050102010706020507" pitchFamily="18" charset="2"/>
                  </a:rPr>
                  <a:t> gives:</a:t>
                </a:r>
              </a:p>
              <a:p>
                <a:pPr marL="354013" indent="0"/>
                <a14:m>
                  <m:oMathPara xmlns:m="http://schemas.openxmlformats.org/officeDocument/2006/math">
                    <m:oMathParaPr>
                      <m:jc m:val="centerGroup"/>
                    </m:oMathParaPr>
                    <m:oMath xmlns:m="http://schemas.openxmlformats.org/officeDocument/2006/math">
                      <m:sSub>
                        <m:sSubPr>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acc>
                            <m:accPr>
                              <m:chr m:val="̇"/>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acc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acc>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d>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func>
                        <m:func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funcPr>
                        <m:fName>
                          <m:r>
                            <m:rPr>
                              <m:sty m:val="p"/>
                            </m:rP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cos</m:t>
                          </m:r>
                        </m:fName>
                        <m:e>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6</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e>
                          </m:d>
                        </m:e>
                      </m:func>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−6</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r>
                        <m:rPr>
                          <m:sty m:val="p"/>
                        </m:rPr>
                        <a:rPr lang="en-GB" altLang="en-US" sz="2000" b="0" i="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sin</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⁡(6</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Using the initial conditions, we obtain:</a:t>
                </a:r>
              </a:p>
              <a:p>
                <a:pPr marL="350838" indent="3175"/>
                <a14:m>
                  <m:oMathPara xmlns:m="http://schemas.openxmlformats.org/officeDocument/2006/math">
                    <m:oMathParaPr>
                      <m:jc m:val="centerGroup"/>
                    </m:oMathParaPr>
                    <m:oMath xmlns:m="http://schemas.openxmlformats.org/officeDocument/2006/math">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func>
                        <m:funcPr>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funcPr>
                        <m:fName>
                          <m:r>
                            <m:rPr>
                              <m:sty m:val="p"/>
                            </m:rP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cos</m:t>
                          </m:r>
                        </m:fName>
                        <m:e>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e>
                      </m:func>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0838" indent="3175"/>
                <a14:m>
                  <m:oMathPara xmlns:m="http://schemas.openxmlformats.org/officeDocument/2006/math">
                    <m:oMathParaPr>
                      <m:jc m:val="centerGroup"/>
                    </m:oMathParaPr>
                    <m:oMath xmlns:m="http://schemas.openxmlformats.org/officeDocument/2006/math">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16.78=</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func>
                        <m:func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funcPr>
                        <m:fName>
                          <m:r>
                            <m:rPr>
                              <m:sty m:val="p"/>
                            </m:rP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cos</m:t>
                          </m:r>
                        </m:fName>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e>
                      </m:func>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−6</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func>
                        <m:func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funcPr>
                        <m:fName>
                          <m:r>
                            <m:rPr>
                              <m:sty m:val="p"/>
                            </m:rPr>
                            <a:rPr lang="en-GB" altLang="en-US" sz="2000" b="0" i="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sin</m:t>
                          </m:r>
                        </m:fName>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e>
                      </m:func>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This reduces to:</a:t>
                </a:r>
              </a:p>
              <a:p>
                <a:pPr marL="350838" indent="3175"/>
                <a14:m>
                  <m:oMathPara xmlns:m="http://schemas.openxmlformats.org/officeDocument/2006/math">
                    <m:oMathParaPr>
                      <m:jc m:val="centerGroup"/>
                    </m:oMathParaPr>
                    <m:oMath xmlns:m="http://schemas.openxmlformats.org/officeDocument/2006/math">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func>
                        <m:func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funcPr>
                        <m:fName>
                          <m:r>
                            <m:rPr>
                              <m:sty m:val="p"/>
                            </m:rP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cos</m:t>
                          </m:r>
                        </m:fName>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e>
                      </m:func>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0838" indent="3175"/>
                <a14:m>
                  <m:oMathPara xmlns:m="http://schemas.openxmlformats.org/officeDocument/2006/math">
                    <m:oMathParaPr>
                      <m:jc m:val="centerGroup"/>
                    </m:oMathParaPr>
                    <m:oMath xmlns:m="http://schemas.openxmlformats.org/officeDocument/2006/math">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func>
                        <m:func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funcPr>
                        <m:fName>
                          <m:r>
                            <m:rPr>
                              <m:sty m:val="p"/>
                            </m:rP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sin</m:t>
                          </m:r>
                        </m:fName>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=−3.463</m:t>
                          </m:r>
                        </m:e>
                      </m:func>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Hence,</a:t>
                </a:r>
              </a:p>
              <a:p>
                <a:pPr marL="350838" indent="3175"/>
                <a14:m>
                  <m:oMathPara xmlns:m="http://schemas.openxmlformats.org/officeDocument/2006/math">
                    <m:oMathParaPr>
                      <m:jc m:val="centerGroup"/>
                    </m:oMathParaPr>
                    <m:oMath xmlns:m="http://schemas.openxmlformats.org/officeDocument/2006/math">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p>
                        <m:sSup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p>
                        <m:sSup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(−3.463)</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=16</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=4</m:t>
                      </m:r>
                    </m:oMath>
                  </m:oMathPara>
                </a14:m>
                <a:endParaRPr lang="en-GB" altLang="en-US" sz="2000" b="0" dirty="0">
                  <a:solidFill>
                    <a:srgbClr val="040404"/>
                  </a:solidFill>
                  <a:ea typeface="Cambria Math" panose="02040503050406030204" pitchFamily="18" charset="0"/>
                  <a:sym typeface="Symbol" panose="05050102010706020507" pitchFamily="18" charset="2"/>
                </a:endParaRPr>
              </a:p>
              <a:p>
                <a:pPr marL="350838" indent="3175"/>
                <a14:m>
                  <m:oMathPara xmlns:m="http://schemas.openxmlformats.org/officeDocument/2006/math">
                    <m:oMathParaPr>
                      <m:jc m:val="centerGroup"/>
                    </m:oMathParaPr>
                    <m:oMath xmlns:m="http://schemas.openxmlformats.org/officeDocument/2006/math">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func>
                        <m:funcPr>
                          <m:ctrlP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funcPr>
                        <m:fName>
                          <m:sSup>
                            <m:sSupPr>
                              <m:ctrlP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pPr>
                            <m:e>
                              <m:r>
                                <m:rPr>
                                  <m:sty m:val="p"/>
                                </m:rPr>
                                <a:rPr lang="en-GB" altLang="en-US" sz="2000" b="0" i="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tan</m:t>
                              </m:r>
                            </m:e>
                            <m:sup>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−1</m:t>
                              </m:r>
                            </m:sup>
                          </m:sSup>
                        </m:fName>
                        <m:e>
                          <m:d>
                            <m:dPr>
                              <m:ctrlP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f>
                                <m:fPr>
                                  <m:ctrlP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fPr>
                                <m:num>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−3.463</m:t>
                                  </m:r>
                                </m:num>
                                <m:den>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den>
                              </m:f>
                            </m:e>
                          </m:d>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f>
                            <m:fPr>
                              <m:ctrlP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fPr>
                            <m:num>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𝜋</m:t>
                              </m:r>
                            </m:num>
                            <m:den>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3</m:t>
                              </m:r>
                            </m:den>
                          </m:f>
                        </m:e>
                      </m:func>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Finally, the solution is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d>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4</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r>
                      <m:rPr>
                        <m:sty m:val="p"/>
                      </m:rP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cos</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⁡(6</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f>
                      <m:fPr>
                        <m:ctrlPr>
                          <a:rPr lang="en-GB" altLang="en-US" sz="200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i="1" dirty="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𝜋</m:t>
                        </m:r>
                      </m:num>
                      <m:den>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3</m:t>
                        </m:r>
                      </m:den>
                    </m:f>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a:t>
                </a:r>
              </a:p>
              <a:p>
                <a:pPr marL="351815" indent="-351815"/>
                <a:endParaRPr lang="en-GB" altLang="en-US" dirty="0">
                  <a:ea typeface="ＭＳ Ｐゴシック" panose="020B0600070205080204" pitchFamily="34" charset="-128"/>
                  <a:sym typeface="Symbol" panose="05050102010706020507" pitchFamily="18" charset="2"/>
                </a:endParaRPr>
              </a:p>
            </p:txBody>
          </p:sp>
        </mc:Choice>
        <mc:Fallback xmlns="">
          <p:sp>
            <p:nvSpPr>
              <p:cNvPr id="28674" name="Rectangle 3">
                <a:extLst>
                  <a:ext uri="{FF2B5EF4-FFF2-40B4-BE49-F238E27FC236}">
                    <a16:creationId xmlns:a16="http://schemas.microsoft.com/office/drawing/2014/main" id="{84431EAA-7440-4FF4-AB0B-B273F4D4C6AB}"/>
                  </a:ext>
                </a:extLst>
              </p:cNvPr>
              <p:cNvSpPr>
                <a:spLocks noGrp="1" noRot="1" noChangeAspect="1" noMove="1" noResize="1" noEditPoints="1" noAdjustHandles="1" noChangeArrowheads="1" noChangeShapeType="1" noTextEdit="1"/>
              </p:cNvSpPr>
              <p:nvPr>
                <p:ph type="body" sz="half" idx="1"/>
              </p:nvPr>
            </p:nvSpPr>
            <p:spPr>
              <a:xfrm>
                <a:off x="382589" y="1628800"/>
                <a:ext cx="8365875" cy="5112568"/>
              </a:xfrm>
              <a:blipFill>
                <a:blip r:embed="rId3"/>
                <a:stretch>
                  <a:fillRect l="-1749" t="-1430" b="-954"/>
                </a:stretch>
              </a:blipFill>
            </p:spPr>
            <p:txBody>
              <a:bodyPr/>
              <a:lstStyle/>
              <a:p>
                <a:r>
                  <a:rPr lang="en-GB">
                    <a:noFill/>
                  </a:rPr>
                  <a:t> </a:t>
                </a:r>
              </a:p>
            </p:txBody>
          </p:sp>
        </mc:Fallback>
      </mc:AlternateContent>
      <p:sp>
        <p:nvSpPr>
          <p:cNvPr id="14" name="Rectangle 2">
            <a:extLst>
              <a:ext uri="{FF2B5EF4-FFF2-40B4-BE49-F238E27FC236}">
                <a16:creationId xmlns:a16="http://schemas.microsoft.com/office/drawing/2014/main" id="{E5D3E129-6FD7-4BC1-8A5F-6005BF8C6868}"/>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Example 3 cont.</a:t>
            </a:r>
          </a:p>
        </p:txBody>
      </p:sp>
    </p:spTree>
    <p:extLst>
      <p:ext uri="{BB962C8B-B14F-4D97-AF65-F5344CB8AC3E}">
        <p14:creationId xmlns:p14="http://schemas.microsoft.com/office/powerpoint/2010/main" val="2838057158"/>
      </p:ext>
    </p:extLst>
  </p:cSld>
  <p:clrMapOvr>
    <a:masterClrMapping/>
  </p:clrMapOvr>
  <p:transition>
    <p:checke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22" name="Rectangle 3">
                <a:extLst>
                  <a:ext uri="{FF2B5EF4-FFF2-40B4-BE49-F238E27FC236}">
                    <a16:creationId xmlns:a16="http://schemas.microsoft.com/office/drawing/2014/main" id="{EEB7F761-BD34-4A33-A3D6-26A8302056EE}"/>
                  </a:ext>
                </a:extLst>
              </p:cNvPr>
              <p:cNvSpPr>
                <a:spLocks noGrp="1" noChangeArrowheads="1"/>
              </p:cNvSpPr>
              <p:nvPr>
                <p:ph type="body" sz="half" idx="1"/>
              </p:nvPr>
            </p:nvSpPr>
            <p:spPr>
              <a:xfrm>
                <a:off x="382589" y="1772816"/>
                <a:ext cx="8365875" cy="4315244"/>
              </a:xfrm>
            </p:spPr>
            <p:txBody>
              <a:bodyPr/>
              <a:lstStyle/>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Why do we need auxiliary (or boundary) conditions in order to solve for the zero-input response?</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Differential operation is not invertible because some information is lost.</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Therefore, in order to get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from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oMath>
                </a14:m>
                <a:r>
                  <a:rPr lang="en-GB" altLang="en-US" sz="2000" dirty="0">
                    <a:solidFill>
                      <a:srgbClr val="040404"/>
                    </a:solidFill>
                    <a:ea typeface="ＭＳ Ｐゴシック" panose="020B0600070205080204" pitchFamily="34" charset="-128"/>
                    <a:sym typeface="Symbol" panose="05050102010706020507" pitchFamily="18" charset="2"/>
                  </a:rPr>
                  <a:t>, one extra piece of information such as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r>
                  <a:rPr lang="en-GB" altLang="en-US" sz="2000" dirty="0">
                    <a:solidFill>
                      <a:srgbClr val="040404"/>
                    </a:solidFill>
                    <a:ea typeface="ＭＳ Ｐゴシック" panose="020B0600070205080204" pitchFamily="34" charset="-128"/>
                    <a:sym typeface="Symbol" panose="05050102010706020507" pitchFamily="18" charset="2"/>
                  </a:rPr>
                  <a:t> is needed.</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Similarly, if we need to determine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from </a:t>
                </a:r>
                <a14:m>
                  <m:oMath xmlns:m="http://schemas.openxmlformats.org/officeDocument/2006/math">
                    <m:f>
                      <m:f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den>
                    </m:f>
                  </m:oMath>
                </a14:m>
                <a:r>
                  <a:rPr lang="en-GB" altLang="en-US" sz="2000" dirty="0">
                    <a:solidFill>
                      <a:srgbClr val="040404"/>
                    </a:solidFill>
                    <a:ea typeface="ＭＳ Ｐゴシック" panose="020B0600070205080204" pitchFamily="34" charset="-128"/>
                    <a:sym typeface="Symbol" panose="05050102010706020507" pitchFamily="18" charset="2"/>
                  </a:rPr>
                  <a:t> we need 2 pieces of information.</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In general, to determine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uniquely from its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oMath>
                </a14:m>
                <a:r>
                  <a:rPr lang="en-GB" altLang="en-US" sz="2000" baseline="30000" dirty="0" err="1">
                    <a:solidFill>
                      <a:srgbClr val="040404"/>
                    </a:solidFill>
                    <a:ea typeface="ＭＳ Ｐゴシック" panose="020B0600070205080204" pitchFamily="34" charset="-128"/>
                    <a:sym typeface="Symbol" panose="05050102010706020507" pitchFamily="18" charset="2"/>
                  </a:rPr>
                  <a:t>th</a:t>
                </a:r>
                <a:r>
                  <a:rPr lang="en-GB" altLang="en-US" sz="2000" dirty="0">
                    <a:solidFill>
                      <a:srgbClr val="040404"/>
                    </a:solidFill>
                    <a:ea typeface="ＭＳ Ｐゴシック" panose="020B0600070205080204" pitchFamily="34" charset="-128"/>
                    <a:sym typeface="Symbol" panose="05050102010706020507" pitchFamily="18" charset="2"/>
                  </a:rPr>
                  <a:t> derivative, we need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oMath>
                </a14:m>
                <a:r>
                  <a:rPr lang="en-GB" altLang="en-US" sz="2000" dirty="0">
                    <a:solidFill>
                      <a:srgbClr val="040404"/>
                    </a:solidFill>
                    <a:ea typeface="ＭＳ Ｐゴシック" panose="020B0600070205080204" pitchFamily="34" charset="-128"/>
                    <a:sym typeface="Symbol" panose="05050102010706020507" pitchFamily="18" charset="2"/>
                  </a:rPr>
                  <a:t> additional constraints.</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These constraints are called auxiliary conditions.</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When these conditions are given at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r>
                  <a:rPr lang="en-GB" altLang="en-US" sz="2000" dirty="0">
                    <a:solidFill>
                      <a:srgbClr val="040404"/>
                    </a:solidFill>
                    <a:ea typeface="ＭＳ Ｐゴシック" panose="020B0600070205080204" pitchFamily="34" charset="-128"/>
                    <a:sym typeface="Symbol" panose="05050102010706020507" pitchFamily="18" charset="2"/>
                  </a:rPr>
                  <a:t>, they are called initial conditions.</a:t>
                </a:r>
              </a:p>
            </p:txBody>
          </p:sp>
        </mc:Choice>
        <mc:Fallback xmlns="">
          <p:sp>
            <p:nvSpPr>
              <p:cNvPr id="30722" name="Rectangle 3">
                <a:extLst>
                  <a:ext uri="{FF2B5EF4-FFF2-40B4-BE49-F238E27FC236}">
                    <a16:creationId xmlns:a16="http://schemas.microsoft.com/office/drawing/2014/main" id="{EEB7F761-BD34-4A33-A3D6-26A8302056EE}"/>
                  </a:ext>
                </a:extLst>
              </p:cNvPr>
              <p:cNvSpPr>
                <a:spLocks noGrp="1" noRot="1" noChangeAspect="1" noMove="1" noResize="1" noEditPoints="1" noAdjustHandles="1" noChangeArrowheads="1" noChangeShapeType="1" noTextEdit="1"/>
              </p:cNvSpPr>
              <p:nvPr>
                <p:ph type="body" sz="half" idx="1"/>
              </p:nvPr>
            </p:nvSpPr>
            <p:spPr>
              <a:xfrm>
                <a:off x="382589" y="1772816"/>
                <a:ext cx="8365875" cy="4315244"/>
              </a:xfrm>
              <a:blipFill>
                <a:blip r:embed="rId3"/>
                <a:stretch>
                  <a:fillRect l="-1749" t="-1695" r="-1822" b="-1554"/>
                </a:stretch>
              </a:blipFill>
            </p:spPr>
            <p:txBody>
              <a:bodyPr/>
              <a:lstStyle/>
              <a:p>
                <a:r>
                  <a:rPr lang="en-GB">
                    <a:noFill/>
                  </a:rPr>
                  <a:t> </a:t>
                </a:r>
              </a:p>
            </p:txBody>
          </p:sp>
        </mc:Fallback>
      </mc:AlternateContent>
      <p:sp>
        <p:nvSpPr>
          <p:cNvPr id="6" name="Rectangle 2">
            <a:extLst>
              <a:ext uri="{FF2B5EF4-FFF2-40B4-BE49-F238E27FC236}">
                <a16:creationId xmlns:a16="http://schemas.microsoft.com/office/drawing/2014/main" id="{F459453B-AC23-4934-ADF0-B564940E37DF}"/>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Comments on auxiliary conditions</a:t>
            </a:r>
          </a:p>
        </p:txBody>
      </p:sp>
    </p:spTree>
    <p:extLst>
      <p:ext uri="{BB962C8B-B14F-4D97-AF65-F5344CB8AC3E}">
        <p14:creationId xmlns:p14="http://schemas.microsoft.com/office/powerpoint/2010/main" val="1566213162"/>
      </p:ext>
    </p:extLst>
  </p:cSld>
  <p:clrMapOvr>
    <a:masterClrMapping/>
  </p:clrMapOvr>
  <p:transition>
    <p:checke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0" name="Rectangle 3">
                <a:extLst>
                  <a:ext uri="{FF2B5EF4-FFF2-40B4-BE49-F238E27FC236}">
                    <a16:creationId xmlns:a16="http://schemas.microsoft.com/office/drawing/2014/main" id="{E4F0DEBD-6648-4F70-949B-45B8D13580D8}"/>
                  </a:ext>
                </a:extLst>
              </p:cNvPr>
              <p:cNvSpPr>
                <a:spLocks noGrp="1" noChangeArrowheads="1"/>
              </p:cNvSpPr>
              <p:nvPr>
                <p:ph type="body" sz="half" idx="1"/>
              </p:nvPr>
            </p:nvSpPr>
            <p:spPr>
              <a:xfrm>
                <a:off x="251521" y="1844824"/>
                <a:ext cx="8640960" cy="2964584"/>
              </a:xfrm>
            </p:spPr>
            <p:txBody>
              <a:bodyPr/>
              <a:lstStyle/>
              <a:p>
                <a:pPr marL="457200" indent="-457200"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In much of our analysis, the input is assumed to start at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r>
                  <a:rPr lang="en-GB" altLang="en-US" sz="2000" dirty="0">
                    <a:solidFill>
                      <a:srgbClr val="040404"/>
                    </a:solidFill>
                    <a:ea typeface="ＭＳ Ｐゴシック" panose="020B0600070205080204" pitchFamily="34" charset="-128"/>
                    <a:sym typeface="Symbol" panose="05050102010706020507" pitchFamily="18" charset="2"/>
                  </a:rPr>
                  <a:t>. </a:t>
                </a:r>
              </a:p>
              <a:p>
                <a:pPr marL="457200" indent="-457200"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There are subtle differences between time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r>
                  <a:rPr lang="en-GB" altLang="en-US" sz="2000" i="1" dirty="0">
                    <a:solidFill>
                      <a:srgbClr val="040404"/>
                    </a:solidFill>
                    <a:ea typeface="ＭＳ Ｐゴシック" panose="020B0600070205080204" pitchFamily="34" charset="-128"/>
                    <a:sym typeface="Symbol" panose="05050102010706020507" pitchFamily="18" charset="2"/>
                  </a:rPr>
                  <a:t> </a:t>
                </a:r>
                <a:r>
                  <a:rPr lang="en-GB" altLang="en-US" sz="2000" dirty="0">
                    <a:solidFill>
                      <a:srgbClr val="040404"/>
                    </a:solidFill>
                    <a:ea typeface="ＭＳ Ｐゴシック" panose="020B0600070205080204" pitchFamily="34" charset="-128"/>
                    <a:sym typeface="Symbol" panose="05050102010706020507" pitchFamily="18" charset="2"/>
                  </a:rPr>
                  <a:t>exactly, time just before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r>
                  <a:rPr lang="en-GB" altLang="en-US" sz="2000" dirty="0">
                    <a:solidFill>
                      <a:srgbClr val="040404"/>
                    </a:solidFill>
                    <a:ea typeface="ＭＳ Ｐゴシック" panose="020B0600070205080204" pitchFamily="34" charset="-128"/>
                    <a:sym typeface="Symbol" panose="05050102010706020507" pitchFamily="18" charset="2"/>
                  </a:rPr>
                  <a:t> denoted by </a:t>
                </a:r>
                <a14:m>
                  <m:oMath xmlns:m="http://schemas.openxmlformats.org/officeDocument/2006/math">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up>
                    </m:sSup>
                  </m:oMath>
                </a14:m>
                <a:r>
                  <a:rPr lang="en-GB" altLang="en-US" sz="2000" i="1" dirty="0">
                    <a:solidFill>
                      <a:srgbClr val="040404"/>
                    </a:solidFill>
                    <a:ea typeface="ＭＳ Ｐゴシック" panose="020B0600070205080204" pitchFamily="34" charset="-128"/>
                    <a:sym typeface="Symbol" panose="05050102010706020507" pitchFamily="18" charset="2"/>
                  </a:rPr>
                  <a:t> </a:t>
                </a:r>
                <a:r>
                  <a:rPr lang="en-GB" altLang="en-US" sz="2000" dirty="0">
                    <a:solidFill>
                      <a:srgbClr val="040404"/>
                    </a:solidFill>
                    <a:ea typeface="ＭＳ Ｐゴシック" panose="020B0600070205080204" pitchFamily="34" charset="-128"/>
                    <a:sym typeface="Symbol" panose="05050102010706020507" pitchFamily="18" charset="2"/>
                  </a:rPr>
                  <a:t>and time just after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r>
                  <a:rPr lang="en-GB" altLang="en-US" sz="2000" dirty="0">
                    <a:solidFill>
                      <a:srgbClr val="040404"/>
                    </a:solidFill>
                    <a:ea typeface="ＭＳ Ｐゴシック" panose="020B0600070205080204" pitchFamily="34" charset="-128"/>
                    <a:sym typeface="Symbol" panose="05050102010706020507" pitchFamily="18" charset="2"/>
                  </a:rPr>
                  <a:t> denoted by </a:t>
                </a:r>
                <a14:m>
                  <m:oMath xmlns:m="http://schemas.openxmlformats.org/officeDocument/2006/math">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up>
                    </m:sSup>
                  </m:oMath>
                </a14:m>
                <a:r>
                  <a:rPr lang="en-GB" altLang="en-US" sz="2000" dirty="0">
                    <a:solidFill>
                      <a:srgbClr val="040404"/>
                    </a:solidFill>
                    <a:ea typeface="ＭＳ Ｐゴシック" panose="020B0600070205080204" pitchFamily="34" charset="-128"/>
                    <a:sym typeface="Symbol" panose="05050102010706020507" pitchFamily="18" charset="2"/>
                  </a:rPr>
                  <a:t>.</a:t>
                </a:r>
              </a:p>
              <a:p>
                <a:pPr marL="457200" indent="-457200"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At </a:t>
                </a:r>
                <a14:m>
                  <m:oMath xmlns:m="http://schemas.openxmlformats.org/officeDocument/2006/math">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up>
                    </m:s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 </m:t>
                    </m:r>
                  </m:oMath>
                </a14:m>
                <a:r>
                  <a:rPr lang="en-GB" altLang="en-US" sz="2000" dirty="0">
                    <a:solidFill>
                      <a:srgbClr val="040404"/>
                    </a:solidFill>
                    <a:ea typeface="ＭＳ Ｐゴシック" panose="020B0600070205080204" pitchFamily="34" charset="-128"/>
                    <a:sym typeface="Symbol" panose="05050102010706020507" pitchFamily="18" charset="2"/>
                  </a:rPr>
                  <a:t>the total response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consists solely of the zero-input component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d>
                  </m:oMath>
                </a14:m>
                <a:r>
                  <a:rPr lang="en-GB" altLang="en-US" sz="2000" dirty="0">
                    <a:solidFill>
                      <a:srgbClr val="040404"/>
                    </a:solidFill>
                    <a:ea typeface="ＭＳ Ｐゴシック" panose="020B0600070205080204" pitchFamily="34" charset="-128"/>
                    <a:sym typeface="Symbol" panose="05050102010706020507" pitchFamily="18" charset="2"/>
                  </a:rPr>
                  <a:t> because the input has not started yet. Thus,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d>
                          <m:dPr>
                            <m:ctrlP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up>
                            </m:sSup>
                          </m:e>
                        </m:d>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up>
                        </m:sSup>
                      </m:e>
                    </m:d>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acc>
                          <m:accPr>
                            <m:chr m:val="̇"/>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acc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acc>
                        <m:d>
                          <m:dPr>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up>
                            </m:sSup>
                          </m:e>
                        </m:d>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acc>
                          <m:accPr>
                            <m:chr m:val="̇"/>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acc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acc>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up>
                        </m:sSup>
                      </m:e>
                    </m:d>
                  </m:oMath>
                </a14:m>
                <a:r>
                  <a:rPr lang="en-GB" altLang="en-US" sz="2000" dirty="0">
                    <a:solidFill>
                      <a:srgbClr val="040404"/>
                    </a:solidFill>
                    <a:ea typeface="ＭＳ Ｐゴシック" panose="020B0600070205080204" pitchFamily="34" charset="-128"/>
                    <a:sym typeface="Symbol" panose="05050102010706020507" pitchFamily="18" charset="2"/>
                  </a:rPr>
                  <a:t> and so on.</a:t>
                </a:r>
              </a:p>
              <a:p>
                <a:pPr marL="457200" indent="-457200"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Applying an input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at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r>
                  <a:rPr lang="en-GB" altLang="en-US" sz="2000" dirty="0">
                    <a:solidFill>
                      <a:srgbClr val="040404"/>
                    </a:solidFill>
                    <a:ea typeface="ＭＳ Ｐゴシック" panose="020B0600070205080204" pitchFamily="34" charset="-128"/>
                    <a:sym typeface="Symbol" panose="05050102010706020507" pitchFamily="18" charset="2"/>
                  </a:rPr>
                  <a:t>, while not affecting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d>
                  </m:oMath>
                </a14:m>
                <a:r>
                  <a:rPr lang="en-GB" altLang="en-US" sz="2000" dirty="0">
                    <a:solidFill>
                      <a:srgbClr val="040404"/>
                    </a:solidFill>
                    <a:ea typeface="ＭＳ Ｐゴシック" panose="020B0600070205080204" pitchFamily="34" charset="-128"/>
                    <a:sym typeface="Symbol" panose="05050102010706020507" pitchFamily="18" charset="2"/>
                  </a:rPr>
                  <a:t>, i.e.,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up>
                        </m:sSup>
                      </m:e>
                    </m:d>
                    <m:r>
                      <a:rPr lang="en-GB" altLang="en-US" sz="2000" b="0" i="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m:rPr>
                        <m:sty m:val="p"/>
                      </m:rPr>
                      <a:rPr lang="en-GB" altLang="en-US" sz="2000" b="0" i="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y</m:t>
                    </m:r>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up>
                        </m:sSup>
                      </m:e>
                    </m:d>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acc>
                          <m:accPr>
                            <m:chr m:val="̇"/>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acc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acc>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up>
                        </m:sSup>
                      </m:e>
                    </m:d>
                    <m:r>
                      <a:rPr lang="en-GB" altLang="en-US" sz="2000" b="0" i="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acc>
                          <m:accPr>
                            <m:chr m:val="̇"/>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acc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acc>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up>
                        </m:sSup>
                      </m:e>
                    </m:d>
                  </m:oMath>
                </a14:m>
                <a:r>
                  <a:rPr lang="en-GB" altLang="en-US" sz="2000" dirty="0">
                    <a:solidFill>
                      <a:srgbClr val="040404"/>
                    </a:solidFill>
                    <a:ea typeface="ＭＳ Ｐゴシック" panose="020B0600070205080204" pitchFamily="34" charset="-128"/>
                    <a:sym typeface="Symbol" panose="05050102010706020507" pitchFamily="18" charset="2"/>
                  </a:rPr>
                  <a:t> etc., in general WILL affect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oMath>
                </a14:m>
                <a:r>
                  <a:rPr lang="en-GB" altLang="en-US" sz="2000" dirty="0">
                    <a:solidFill>
                      <a:srgbClr val="040404"/>
                    </a:solidFill>
                    <a:ea typeface="ＭＳ Ｐゴシック" panose="020B0600070205080204" pitchFamily="34" charset="-128"/>
                    <a:sym typeface="Symbol" panose="05050102010706020507" pitchFamily="18" charset="2"/>
                  </a:rPr>
                  <a:t>.</a:t>
                </a:r>
                <a:endParaRPr lang="en-GB" altLang="en-US" sz="2000" dirty="0">
                  <a:ea typeface="ＭＳ Ｐゴシック" panose="020B0600070205080204" pitchFamily="34" charset="-128"/>
                  <a:sym typeface="Symbol" panose="05050102010706020507" pitchFamily="18" charset="2"/>
                </a:endParaRPr>
              </a:p>
              <a:p>
                <a:pPr marL="457200" indent="-457200" algn="just">
                  <a:buFont typeface="Arial" panose="020B0604020202020204" pitchFamily="34" charset="0"/>
                  <a:buChar char="•"/>
                </a:pPr>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endParaRPr lang="en-GB" altLang="en-US" dirty="0">
                  <a:ea typeface="ＭＳ Ｐゴシック" panose="020B0600070205080204" pitchFamily="34" charset="-128"/>
                  <a:sym typeface="Symbol" panose="05050102010706020507" pitchFamily="18" charset="2"/>
                </a:endParaRPr>
              </a:p>
              <a:p>
                <a:pPr marL="351815" indent="-351815"/>
                <a:endParaRPr lang="en-GB" altLang="en-US" dirty="0">
                  <a:ea typeface="ＭＳ Ｐゴシック" panose="020B0600070205080204" pitchFamily="34" charset="-128"/>
                  <a:sym typeface="Symbol" panose="05050102010706020507" pitchFamily="18" charset="2"/>
                </a:endParaRPr>
              </a:p>
            </p:txBody>
          </p:sp>
        </mc:Choice>
        <mc:Fallback xmlns="">
          <p:sp>
            <p:nvSpPr>
              <p:cNvPr id="32770" name="Rectangle 3">
                <a:extLst>
                  <a:ext uri="{FF2B5EF4-FFF2-40B4-BE49-F238E27FC236}">
                    <a16:creationId xmlns:a16="http://schemas.microsoft.com/office/drawing/2014/main" id="{E4F0DEBD-6648-4F70-949B-45B8D13580D8}"/>
                  </a:ext>
                </a:extLst>
              </p:cNvPr>
              <p:cNvSpPr>
                <a:spLocks noGrp="1" noRot="1" noChangeAspect="1" noMove="1" noResize="1" noEditPoints="1" noAdjustHandles="1" noChangeArrowheads="1" noChangeShapeType="1" noTextEdit="1"/>
              </p:cNvSpPr>
              <p:nvPr>
                <p:ph type="body" sz="half" idx="1"/>
              </p:nvPr>
            </p:nvSpPr>
            <p:spPr>
              <a:xfrm>
                <a:off x="251521" y="1844824"/>
                <a:ext cx="8640960" cy="2964584"/>
              </a:xfrm>
              <a:blipFill>
                <a:blip r:embed="rId3"/>
                <a:stretch>
                  <a:fillRect l="-1693" t="-2469" r="-1763"/>
                </a:stretch>
              </a:blipFill>
            </p:spPr>
            <p:txBody>
              <a:bodyPr/>
              <a:lstStyle/>
              <a:p>
                <a:r>
                  <a:rPr lang="en-GB">
                    <a:noFill/>
                  </a:rPr>
                  <a:t> </a:t>
                </a:r>
              </a:p>
            </p:txBody>
          </p:sp>
        </mc:Fallback>
      </mc:AlternateContent>
      <p:sp>
        <p:nvSpPr>
          <p:cNvPr id="32771" name="Line 4">
            <a:extLst>
              <a:ext uri="{FF2B5EF4-FFF2-40B4-BE49-F238E27FC236}">
                <a16:creationId xmlns:a16="http://schemas.microsoft.com/office/drawing/2014/main" id="{FF81C4B0-1FAB-46DA-9DF4-AE6CE028D2E7}"/>
              </a:ext>
            </a:extLst>
          </p:cNvPr>
          <p:cNvSpPr>
            <a:spLocks noChangeShapeType="1"/>
          </p:cNvSpPr>
          <p:nvPr/>
        </p:nvSpPr>
        <p:spPr bwMode="auto">
          <a:xfrm>
            <a:off x="1247443" y="6381328"/>
            <a:ext cx="671507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1477"/>
          </a:p>
        </p:txBody>
      </p:sp>
      <p:sp>
        <p:nvSpPr>
          <p:cNvPr id="32772" name="Text Box 5">
            <a:extLst>
              <a:ext uri="{FF2B5EF4-FFF2-40B4-BE49-F238E27FC236}">
                <a16:creationId xmlns:a16="http://schemas.microsoft.com/office/drawing/2014/main" id="{B65518A6-3E8A-4425-A42D-46CEEC8683EC}"/>
              </a:ext>
            </a:extLst>
          </p:cNvPr>
          <p:cNvSpPr txBox="1">
            <a:spLocks noChangeArrowheads="1"/>
          </p:cNvSpPr>
          <p:nvPr/>
        </p:nvSpPr>
        <p:spPr bwMode="auto">
          <a:xfrm>
            <a:off x="7364454" y="6177235"/>
            <a:ext cx="1130174"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GB" altLang="en-US" sz="1662" dirty="0">
                <a:solidFill>
                  <a:srgbClr val="040404"/>
                </a:solidFill>
              </a:rPr>
              <a:t>time</a:t>
            </a:r>
            <a:endParaRPr lang="en-US" altLang="en-US" sz="1662" dirty="0">
              <a:solidFill>
                <a:srgbClr val="040404"/>
              </a:solidFill>
            </a:endParaRPr>
          </a:p>
        </p:txBody>
      </p:sp>
      <p:sp>
        <p:nvSpPr>
          <p:cNvPr id="32773" name="Line 6">
            <a:extLst>
              <a:ext uri="{FF2B5EF4-FFF2-40B4-BE49-F238E27FC236}">
                <a16:creationId xmlns:a16="http://schemas.microsoft.com/office/drawing/2014/main" id="{A3ED2476-8EF9-4D7D-816F-527A02BCCC46}"/>
              </a:ext>
            </a:extLst>
          </p:cNvPr>
          <p:cNvSpPr>
            <a:spLocks noChangeShapeType="1"/>
          </p:cNvSpPr>
          <p:nvPr/>
        </p:nvSpPr>
        <p:spPr bwMode="auto">
          <a:xfrm flipV="1">
            <a:off x="4506037" y="5013176"/>
            <a:ext cx="7476" cy="136815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1477"/>
          </a:p>
        </p:txBody>
      </p:sp>
      <mc:AlternateContent xmlns:mc="http://schemas.openxmlformats.org/markup-compatibility/2006" xmlns:a14="http://schemas.microsoft.com/office/drawing/2010/main">
        <mc:Choice Requires="a14">
          <p:sp>
            <p:nvSpPr>
              <p:cNvPr id="32774" name="Text Box 7">
                <a:extLst>
                  <a:ext uri="{FF2B5EF4-FFF2-40B4-BE49-F238E27FC236}">
                    <a16:creationId xmlns:a16="http://schemas.microsoft.com/office/drawing/2014/main" id="{D49077A0-AF9B-471D-AA5C-0DE7C74E0A89}"/>
                  </a:ext>
                </a:extLst>
              </p:cNvPr>
              <p:cNvSpPr txBox="1">
                <a:spLocks noChangeArrowheads="1"/>
              </p:cNvSpPr>
              <p:nvPr/>
            </p:nvSpPr>
            <p:spPr bwMode="auto">
              <a:xfrm>
                <a:off x="3973932" y="6537275"/>
                <a:ext cx="1130173" cy="34810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14:m>
                  <m:oMathPara xmlns:m="http://schemas.openxmlformats.org/officeDocument/2006/math">
                    <m:oMathParaPr>
                      <m:jc m:val="centerGroup"/>
                    </m:oMathParaPr>
                    <m:oMath xmlns:m="http://schemas.openxmlformats.org/officeDocument/2006/math">
                      <m:r>
                        <a:rPr lang="en-GB" altLang="en-US" sz="1662" b="0" i="1" smtClean="0">
                          <a:solidFill>
                            <a:srgbClr val="040404"/>
                          </a:solidFill>
                          <a:latin typeface="Cambria Math" panose="02040503050406030204" pitchFamily="18" charset="0"/>
                        </a:rPr>
                        <m:t>𝑡</m:t>
                      </m:r>
                      <m:r>
                        <a:rPr lang="en-GB" altLang="en-US" sz="1662" b="0" i="1" smtClean="0">
                          <a:solidFill>
                            <a:srgbClr val="040404"/>
                          </a:solidFill>
                          <a:latin typeface="Cambria Math" panose="02040503050406030204" pitchFamily="18" charset="0"/>
                        </a:rPr>
                        <m:t>=0</m:t>
                      </m:r>
                    </m:oMath>
                  </m:oMathPara>
                </a14:m>
                <a:endParaRPr lang="en-US" altLang="en-US" sz="1662" dirty="0">
                  <a:solidFill>
                    <a:srgbClr val="040404"/>
                  </a:solidFill>
                </a:endParaRPr>
              </a:p>
            </p:txBody>
          </p:sp>
        </mc:Choice>
        <mc:Fallback xmlns="">
          <p:sp>
            <p:nvSpPr>
              <p:cNvPr id="32774" name="Text Box 7">
                <a:extLst>
                  <a:ext uri="{FF2B5EF4-FFF2-40B4-BE49-F238E27FC236}">
                    <a16:creationId xmlns:a16="http://schemas.microsoft.com/office/drawing/2014/main" id="{D49077A0-AF9B-471D-AA5C-0DE7C74E0A89}"/>
                  </a:ext>
                </a:extLst>
              </p:cNvPr>
              <p:cNvSpPr txBox="1">
                <a:spLocks noRot="1" noChangeAspect="1" noMove="1" noResize="1" noEditPoints="1" noAdjustHandles="1" noChangeArrowheads="1" noChangeShapeType="1" noTextEdit="1"/>
              </p:cNvSpPr>
              <p:nvPr/>
            </p:nvSpPr>
            <p:spPr bwMode="auto">
              <a:xfrm>
                <a:off x="3973932" y="6537275"/>
                <a:ext cx="1130173" cy="348109"/>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775" name="Text Box 8">
                <a:extLst>
                  <a:ext uri="{FF2B5EF4-FFF2-40B4-BE49-F238E27FC236}">
                    <a16:creationId xmlns:a16="http://schemas.microsoft.com/office/drawing/2014/main" id="{66042CDB-405D-4AA7-9106-32D7DD2A572D}"/>
                  </a:ext>
                </a:extLst>
              </p:cNvPr>
              <p:cNvSpPr txBox="1">
                <a:spLocks noChangeArrowheads="1"/>
              </p:cNvSpPr>
              <p:nvPr/>
            </p:nvSpPr>
            <p:spPr bwMode="auto">
              <a:xfrm>
                <a:off x="3226208" y="5442280"/>
                <a:ext cx="1130173" cy="362984"/>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14:m>
                  <m:oMathPara xmlns:m="http://schemas.openxmlformats.org/officeDocument/2006/math">
                    <m:oMathParaPr>
                      <m:jc m:val="centerGroup"/>
                    </m:oMathParaPr>
                    <m:oMath xmlns:m="http://schemas.openxmlformats.org/officeDocument/2006/math">
                      <m:sSup>
                        <m:sSupPr>
                          <m:ctrlPr>
                            <a:rPr lang="en-GB" altLang="en-US" sz="1800" i="1">
                              <a:solidFill>
                                <a:srgbClr val="040404"/>
                              </a:solidFill>
                              <a:latin typeface="Cambria Math" panose="02040503050406030204" pitchFamily="18" charset="0"/>
                              <a:sym typeface="Symbol" panose="05050102010706020507" pitchFamily="18" charset="2"/>
                            </a:rPr>
                          </m:ctrlPr>
                        </m:sSupPr>
                        <m:e>
                          <m:r>
                            <a:rPr lang="en-GB" altLang="en-US" sz="1800">
                              <a:solidFill>
                                <a:srgbClr val="040404"/>
                              </a:solidFill>
                              <a:latin typeface="Cambria Math" panose="02040503050406030204" pitchFamily="18" charset="0"/>
                              <a:sym typeface="Symbol" panose="05050102010706020507" pitchFamily="18" charset="2"/>
                            </a:rPr>
                            <m:t>𝑡</m:t>
                          </m:r>
                          <m:r>
                            <a:rPr lang="en-GB" altLang="en-US" sz="1800">
                              <a:solidFill>
                                <a:srgbClr val="040404"/>
                              </a:solidFill>
                              <a:latin typeface="Cambria Math" panose="02040503050406030204" pitchFamily="18" charset="0"/>
                              <a:sym typeface="Symbol" panose="05050102010706020507" pitchFamily="18" charset="2"/>
                            </a:rPr>
                            <m:t>=0</m:t>
                          </m:r>
                        </m:e>
                        <m:sup>
                          <m:r>
                            <a:rPr lang="en-GB" altLang="en-US" sz="1800">
                              <a:solidFill>
                                <a:srgbClr val="040404"/>
                              </a:solidFill>
                              <a:latin typeface="Cambria Math" panose="02040503050406030204" pitchFamily="18" charset="0"/>
                              <a:sym typeface="Symbol" panose="05050102010706020507" pitchFamily="18" charset="2"/>
                            </a:rPr>
                            <m:t>−</m:t>
                          </m:r>
                        </m:sup>
                      </m:sSup>
                    </m:oMath>
                  </m:oMathPara>
                </a14:m>
                <a:endParaRPr lang="en-US" altLang="en-US" sz="2955" baseline="30000" dirty="0">
                  <a:solidFill>
                    <a:srgbClr val="040404"/>
                  </a:solidFill>
                  <a:sym typeface="Symbol" panose="05050102010706020507" pitchFamily="18" charset="2"/>
                </a:endParaRPr>
              </a:p>
            </p:txBody>
          </p:sp>
        </mc:Choice>
        <mc:Fallback xmlns="">
          <p:sp>
            <p:nvSpPr>
              <p:cNvPr id="32775" name="Text Box 8">
                <a:extLst>
                  <a:ext uri="{FF2B5EF4-FFF2-40B4-BE49-F238E27FC236}">
                    <a16:creationId xmlns:a16="http://schemas.microsoft.com/office/drawing/2014/main" id="{66042CDB-405D-4AA7-9106-32D7DD2A572D}"/>
                  </a:ext>
                </a:extLst>
              </p:cNvPr>
              <p:cNvSpPr txBox="1">
                <a:spLocks noRot="1" noChangeAspect="1" noMove="1" noResize="1" noEditPoints="1" noAdjustHandles="1" noChangeArrowheads="1" noChangeShapeType="1" noTextEdit="1"/>
              </p:cNvSpPr>
              <p:nvPr/>
            </p:nvSpPr>
            <p:spPr bwMode="auto">
              <a:xfrm>
                <a:off x="3226208" y="5442280"/>
                <a:ext cx="1130173" cy="362984"/>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776" name="Text Box 10">
                <a:extLst>
                  <a:ext uri="{FF2B5EF4-FFF2-40B4-BE49-F238E27FC236}">
                    <a16:creationId xmlns:a16="http://schemas.microsoft.com/office/drawing/2014/main" id="{E145767C-5282-4059-ACBE-263126CE7797}"/>
                  </a:ext>
                </a:extLst>
              </p:cNvPr>
              <p:cNvSpPr txBox="1">
                <a:spLocks noChangeArrowheads="1"/>
              </p:cNvSpPr>
              <p:nvPr/>
            </p:nvSpPr>
            <p:spPr bwMode="auto">
              <a:xfrm>
                <a:off x="4860032" y="5373216"/>
                <a:ext cx="1130174" cy="362984"/>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14:m>
                  <m:oMathPara xmlns:m="http://schemas.openxmlformats.org/officeDocument/2006/math">
                    <m:oMathParaPr>
                      <m:jc m:val="centerGroup"/>
                    </m:oMathParaPr>
                    <m:oMath xmlns:m="http://schemas.openxmlformats.org/officeDocument/2006/math">
                      <m:sSup>
                        <m:sSupPr>
                          <m:ctrlPr>
                            <a:rPr lang="en-GB" altLang="en-US" sz="1800" i="1">
                              <a:solidFill>
                                <a:srgbClr val="040404"/>
                              </a:solidFill>
                              <a:latin typeface="Cambria Math" panose="02040503050406030204" pitchFamily="18" charset="0"/>
                              <a:sym typeface="Symbol" panose="05050102010706020507" pitchFamily="18" charset="2"/>
                            </a:rPr>
                          </m:ctrlPr>
                        </m:sSupPr>
                        <m:e>
                          <m:r>
                            <a:rPr lang="en-GB" altLang="en-US" sz="1800">
                              <a:solidFill>
                                <a:srgbClr val="040404"/>
                              </a:solidFill>
                              <a:latin typeface="Cambria Math" panose="02040503050406030204" pitchFamily="18" charset="0"/>
                              <a:sym typeface="Symbol" panose="05050102010706020507" pitchFamily="18" charset="2"/>
                            </a:rPr>
                            <m:t>𝑡</m:t>
                          </m:r>
                          <m:r>
                            <a:rPr lang="en-GB" altLang="en-US" sz="1800">
                              <a:solidFill>
                                <a:srgbClr val="040404"/>
                              </a:solidFill>
                              <a:latin typeface="Cambria Math" panose="02040503050406030204" pitchFamily="18" charset="0"/>
                              <a:sym typeface="Symbol" panose="05050102010706020507" pitchFamily="18" charset="2"/>
                            </a:rPr>
                            <m:t>=0</m:t>
                          </m:r>
                        </m:e>
                        <m:sup>
                          <m:r>
                            <a:rPr lang="en-GB" altLang="en-US" sz="1800">
                              <a:solidFill>
                                <a:srgbClr val="040404"/>
                              </a:solidFill>
                              <a:latin typeface="Cambria Math" panose="02040503050406030204" pitchFamily="18" charset="0"/>
                              <a:sym typeface="Symbol" panose="05050102010706020507" pitchFamily="18" charset="2"/>
                            </a:rPr>
                            <m:t>+</m:t>
                          </m:r>
                        </m:sup>
                      </m:sSup>
                    </m:oMath>
                  </m:oMathPara>
                </a14:m>
                <a:endParaRPr lang="en-US" altLang="en-US" sz="2955" baseline="30000" dirty="0">
                  <a:sym typeface="Symbol" panose="05050102010706020507" pitchFamily="18" charset="2"/>
                </a:endParaRPr>
              </a:p>
            </p:txBody>
          </p:sp>
        </mc:Choice>
        <mc:Fallback xmlns="">
          <p:sp>
            <p:nvSpPr>
              <p:cNvPr id="32776" name="Text Box 10">
                <a:extLst>
                  <a:ext uri="{FF2B5EF4-FFF2-40B4-BE49-F238E27FC236}">
                    <a16:creationId xmlns:a16="http://schemas.microsoft.com/office/drawing/2014/main" id="{E145767C-5282-4059-ACBE-263126CE7797}"/>
                  </a:ext>
                </a:extLst>
              </p:cNvPr>
              <p:cNvSpPr txBox="1">
                <a:spLocks noRot="1" noChangeAspect="1" noMove="1" noResize="1" noEditPoints="1" noAdjustHandles="1" noChangeArrowheads="1" noChangeShapeType="1" noTextEdit="1"/>
              </p:cNvSpPr>
              <p:nvPr/>
            </p:nvSpPr>
            <p:spPr bwMode="auto">
              <a:xfrm>
                <a:off x="4860032" y="5373216"/>
                <a:ext cx="1130174" cy="362984"/>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GB">
                    <a:noFill/>
                  </a:rPr>
                  <a:t> </a:t>
                </a:r>
              </a:p>
            </p:txBody>
          </p:sp>
        </mc:Fallback>
      </mc:AlternateContent>
      <p:sp>
        <p:nvSpPr>
          <p:cNvPr id="32777" name="Line 11">
            <a:extLst>
              <a:ext uri="{FF2B5EF4-FFF2-40B4-BE49-F238E27FC236}">
                <a16:creationId xmlns:a16="http://schemas.microsoft.com/office/drawing/2014/main" id="{4B07DD62-CA00-4274-A50B-E9FCE6787F94}"/>
              </a:ext>
            </a:extLst>
          </p:cNvPr>
          <p:cNvSpPr>
            <a:spLocks noChangeShapeType="1"/>
          </p:cNvSpPr>
          <p:nvPr/>
        </p:nvSpPr>
        <p:spPr bwMode="auto">
          <a:xfrm>
            <a:off x="3780673" y="5761214"/>
            <a:ext cx="731461" cy="599534"/>
          </a:xfrm>
          <a:prstGeom prst="line">
            <a:avLst/>
          </a:prstGeom>
          <a:noFill/>
          <a:ln w="38100">
            <a:solidFill>
              <a:srgbClr val="CC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sp>
        <p:nvSpPr>
          <p:cNvPr id="32778" name="Line 12">
            <a:extLst>
              <a:ext uri="{FF2B5EF4-FFF2-40B4-BE49-F238E27FC236}">
                <a16:creationId xmlns:a16="http://schemas.microsoft.com/office/drawing/2014/main" id="{34E81150-1AC2-4369-BD67-5ED0DF41685B}"/>
              </a:ext>
            </a:extLst>
          </p:cNvPr>
          <p:cNvSpPr>
            <a:spLocks noChangeShapeType="1"/>
          </p:cNvSpPr>
          <p:nvPr/>
        </p:nvSpPr>
        <p:spPr bwMode="auto">
          <a:xfrm flipH="1">
            <a:off x="4513513" y="5715830"/>
            <a:ext cx="797425" cy="665498"/>
          </a:xfrm>
          <a:prstGeom prst="line">
            <a:avLst/>
          </a:prstGeom>
          <a:noFill/>
          <a:ln w="38100">
            <a:solidFill>
              <a:srgbClr val="CC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sp>
        <p:nvSpPr>
          <p:cNvPr id="32779" name="Line 13">
            <a:extLst>
              <a:ext uri="{FF2B5EF4-FFF2-40B4-BE49-F238E27FC236}">
                <a16:creationId xmlns:a16="http://schemas.microsoft.com/office/drawing/2014/main" id="{C6681C87-52FB-4A37-9D87-67D28BBBD37C}"/>
              </a:ext>
            </a:extLst>
          </p:cNvPr>
          <p:cNvSpPr>
            <a:spLocks noChangeShapeType="1"/>
          </p:cNvSpPr>
          <p:nvPr/>
        </p:nvSpPr>
        <p:spPr bwMode="auto">
          <a:xfrm flipV="1">
            <a:off x="4504572" y="6362997"/>
            <a:ext cx="1465" cy="306363"/>
          </a:xfrm>
          <a:prstGeom prst="line">
            <a:avLst/>
          </a:prstGeom>
          <a:noFill/>
          <a:ln w="38100">
            <a:solidFill>
              <a:srgbClr val="CC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E6C1873C-19F6-4999-9986-6B9FDE460B84}"/>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The meaning of </a:t>
                </a:r>
                <a14:m>
                  <m:oMath xmlns:m="http://schemas.openxmlformats.org/officeDocument/2006/math">
                    <m:sSup>
                      <m:sSupPr>
                        <m:ctrlPr>
                          <a:rPr lang="en-GB" altLang="en-US" b="1" i="1" smtClean="0">
                            <a:latin typeface="Cambria Math" panose="02040503050406030204" pitchFamily="18" charset="0"/>
                            <a:ea typeface="ＭＳ Ｐゴシック" panose="020B0600070205080204" pitchFamily="34" charset="-128"/>
                          </a:rPr>
                        </m:ctrlPr>
                      </m:sSupPr>
                      <m:e>
                        <m:r>
                          <a:rPr lang="en-GB" altLang="en-US" b="1" i="1" smtClean="0">
                            <a:latin typeface="Cambria Math" panose="02040503050406030204" pitchFamily="18" charset="0"/>
                            <a:ea typeface="ＭＳ Ｐゴシック" panose="020B0600070205080204" pitchFamily="34" charset="-128"/>
                          </a:rPr>
                          <m:t>𝟎</m:t>
                        </m:r>
                      </m:e>
                      <m:sup>
                        <m:r>
                          <a:rPr lang="en-GB" altLang="en-US" b="1" i="1" smtClean="0">
                            <a:latin typeface="Cambria Math" panose="02040503050406030204" pitchFamily="18" charset="0"/>
                            <a:ea typeface="ＭＳ Ｐゴシック" panose="020B0600070205080204" pitchFamily="34" charset="-128"/>
                          </a:rPr>
                          <m:t>+</m:t>
                        </m:r>
                      </m:sup>
                    </m:sSup>
                  </m:oMath>
                </a14:m>
                <a:r>
                  <a:rPr lang="en-GB" altLang="en-US" b="1" dirty="0">
                    <a:ea typeface="ＭＳ Ｐゴシック" panose="020B0600070205080204" pitchFamily="34" charset="-128"/>
                  </a:rPr>
                  <a:t> </a:t>
                </a:r>
                <a:r>
                  <a:rPr lang="en-GB" altLang="en-US" dirty="0">
                    <a:ea typeface="ＭＳ Ｐゴシック" panose="020B0600070205080204" pitchFamily="34" charset="-128"/>
                  </a:rPr>
                  <a:t>and</a:t>
                </a:r>
                <a:r>
                  <a:rPr lang="en-GB" altLang="en-US" b="1" dirty="0">
                    <a:ea typeface="ＭＳ Ｐゴシック" panose="020B0600070205080204" pitchFamily="34" charset="-128"/>
                  </a:rPr>
                  <a:t> </a:t>
                </a:r>
                <a14:m>
                  <m:oMath xmlns:m="http://schemas.openxmlformats.org/officeDocument/2006/math">
                    <m:sSup>
                      <m:sSupPr>
                        <m:ctrlPr>
                          <a:rPr lang="en-GB" altLang="en-US" b="1" i="1" smtClean="0">
                            <a:latin typeface="Cambria Math" panose="02040503050406030204" pitchFamily="18" charset="0"/>
                            <a:ea typeface="ＭＳ Ｐゴシック" panose="020B0600070205080204" pitchFamily="34" charset="-128"/>
                          </a:rPr>
                        </m:ctrlPr>
                      </m:sSupPr>
                      <m:e>
                        <m:r>
                          <a:rPr lang="en-GB" altLang="en-US" b="1" i="1" smtClean="0">
                            <a:latin typeface="Cambria Math" panose="02040503050406030204" pitchFamily="18" charset="0"/>
                            <a:ea typeface="ＭＳ Ｐゴシック" panose="020B0600070205080204" pitchFamily="34" charset="-128"/>
                          </a:rPr>
                          <m:t>𝟎</m:t>
                        </m:r>
                      </m:e>
                      <m:sup>
                        <m:r>
                          <a:rPr lang="en-GB" altLang="en-US" b="1" i="1" smtClean="0">
                            <a:latin typeface="Cambria Math" panose="02040503050406030204" pitchFamily="18" charset="0"/>
                            <a:ea typeface="ＭＳ Ｐゴシック" panose="020B0600070205080204" pitchFamily="34" charset="-128"/>
                          </a:rPr>
                          <m:t>−</m:t>
                        </m:r>
                      </m:sup>
                    </m:sSup>
                  </m:oMath>
                </a14:m>
                <a:endParaRPr lang="en-GB" altLang="en-US" b="1" dirty="0">
                  <a:ea typeface="ＭＳ Ｐゴシック" panose="020B0600070205080204" pitchFamily="34" charset="-128"/>
                </a:endParaRPr>
              </a:p>
            </p:txBody>
          </p:sp>
        </mc:Choice>
        <mc:Fallback xmlns="">
          <p:sp>
            <p:nvSpPr>
              <p:cNvPr id="14" name="Rectangle 2">
                <a:extLst>
                  <a:ext uri="{FF2B5EF4-FFF2-40B4-BE49-F238E27FC236}">
                    <a16:creationId xmlns:a16="http://schemas.microsoft.com/office/drawing/2014/main" id="{E6C1873C-19F6-4999-9986-6B9FDE460B84}"/>
                  </a:ext>
                </a:extLst>
              </p:cNvPr>
              <p:cNvSpPr>
                <a:spLocks noGrp="1" noRot="1" noChangeAspect="1" noMove="1" noResize="1" noEditPoints="1" noAdjustHandles="1" noChangeArrowheads="1" noChangeShapeType="1" noTextEdit="1"/>
              </p:cNvSpPr>
              <p:nvPr>
                <p:ph type="title"/>
              </p:nvPr>
            </p:nvSpPr>
            <p:spPr>
              <a:xfrm>
                <a:off x="686021" y="777698"/>
                <a:ext cx="7771960" cy="491062"/>
              </a:xfrm>
              <a:blipFill>
                <a:blip r:embed="rId7"/>
                <a:stretch>
                  <a:fillRect t="-3750" b="-40000"/>
                </a:stretch>
              </a:blipFill>
            </p:spPr>
            <p:txBody>
              <a:bodyPr/>
              <a:lstStyle/>
              <a:p>
                <a:r>
                  <a:rPr lang="en-GB">
                    <a:noFill/>
                  </a:rPr>
                  <a:t> </a:t>
                </a:r>
              </a:p>
            </p:txBody>
          </p:sp>
        </mc:Fallback>
      </mc:AlternateContent>
    </p:spTree>
    <p:extLst>
      <p:ext uri="{BB962C8B-B14F-4D97-AF65-F5344CB8AC3E}">
        <p14:creationId xmlns:p14="http://schemas.microsoft.com/office/powerpoint/2010/main" val="722350943"/>
      </p:ext>
    </p:extLst>
  </p:cSld>
  <p:clrMapOvr>
    <a:masterClrMapping/>
  </p:clrMapOvr>
  <p:transition>
    <p:checke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8ABAD8-39B0-4AB6-AD0F-2293D3616CD1}"/>
              </a:ext>
            </a:extLst>
          </p:cNvPr>
          <p:cNvSpPr txBox="1">
            <a:spLocks noChangeArrowheads="1"/>
          </p:cNvSpPr>
          <p:nvPr/>
        </p:nvSpPr>
        <p:spPr bwMode="auto">
          <a:xfrm>
            <a:off x="683568" y="836712"/>
            <a:ext cx="7771960" cy="4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a:lstStyle>
          <a:p>
            <a:pPr algn="ctr"/>
            <a:r>
              <a:rPr lang="en-GB" altLang="en-US" i="0" kern="0" dirty="0">
                <a:ea typeface="ＭＳ Ｐゴシック" panose="020B0600070205080204" pitchFamily="34" charset="-128"/>
              </a:rPr>
              <a:t>Insights into zero-input behaviour</a:t>
            </a:r>
          </a:p>
        </p:txBody>
      </p:sp>
      <p:sp>
        <p:nvSpPr>
          <p:cNvPr id="34818" name="Rectangle 3">
            <a:extLst>
              <a:ext uri="{FF2B5EF4-FFF2-40B4-BE49-F238E27FC236}">
                <a16:creationId xmlns:a16="http://schemas.microsoft.com/office/drawing/2014/main" id="{5C98F368-37E0-42AC-A3BB-966806EE88BB}"/>
              </a:ext>
            </a:extLst>
          </p:cNvPr>
          <p:cNvSpPr>
            <a:spLocks noGrp="1" noChangeArrowheads="1"/>
          </p:cNvSpPr>
          <p:nvPr>
            <p:ph type="body" sz="half" idx="1"/>
          </p:nvPr>
        </p:nvSpPr>
        <p:spPr>
          <a:xfrm>
            <a:off x="323528" y="1628800"/>
            <a:ext cx="8496943" cy="4588124"/>
          </a:xfrm>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Assume (a mechanical) system is initially at rest.</a:t>
            </a:r>
          </a:p>
          <a:p>
            <a:pPr marL="351815" indent="-351815">
              <a:buFont typeface="Arial" panose="020B0604020202020204" pitchFamily="34" charset="0"/>
              <a:buChar char="•"/>
            </a:pPr>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If we disturb a system momentarily and then remove the disturbance so that the system goes back to zero-input, the system will not come back to rest instantaneously.</a:t>
            </a:r>
          </a:p>
          <a:p>
            <a:pPr marL="351815" indent="-351815">
              <a:buFont typeface="Arial" panose="020B0604020202020204" pitchFamily="34" charset="0"/>
              <a:buChar char="•"/>
            </a:pPr>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In general, it will go back to rest over a period of time, and only through some special type of motion that is characteristic of the system.</a:t>
            </a:r>
          </a:p>
          <a:p>
            <a:pPr marL="351815" indent="-351815">
              <a:buFont typeface="Arial" panose="020B0604020202020204" pitchFamily="34" charset="0"/>
              <a:buChar char="•"/>
            </a:pPr>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Such response must be sustained without any external source (because the disturbance has been removed).</a:t>
            </a:r>
          </a:p>
          <a:p>
            <a:pPr marL="351815" indent="-351815">
              <a:buFont typeface="Arial" panose="020B0604020202020204" pitchFamily="34" charset="0"/>
              <a:buChar char="•"/>
            </a:pPr>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In fact the system uses a linear combination of the characteristic modes to come back to the rest position while satisfying some boundary (or initial) conditions.</a:t>
            </a:r>
          </a:p>
          <a:p>
            <a:pPr marL="351815" indent="-351815"/>
            <a:endParaRPr lang="en-GB" altLang="en-US" dirty="0">
              <a:solidFill>
                <a:srgbClr val="040404"/>
              </a:solidFill>
              <a:ea typeface="ＭＳ Ｐゴシック" panose="020B0600070205080204" pitchFamily="34" charset="-128"/>
              <a:sym typeface="Symbol" panose="05050102010706020507" pitchFamily="18" charset="2"/>
            </a:endParaRPr>
          </a:p>
          <a:p>
            <a:pPr marL="351815" indent="-351815"/>
            <a:endParaRPr lang="en-GB" altLang="en-US" dirty="0">
              <a:ea typeface="ＭＳ Ｐゴシック" panose="020B0600070205080204" pitchFamily="34" charset="-128"/>
              <a:sym typeface="Symbol" panose="05050102010706020507" pitchFamily="18" charset="2"/>
            </a:endParaRPr>
          </a:p>
        </p:txBody>
      </p:sp>
    </p:spTree>
    <p:extLst>
      <p:ext uri="{BB962C8B-B14F-4D97-AF65-F5344CB8AC3E}">
        <p14:creationId xmlns:p14="http://schemas.microsoft.com/office/powerpoint/2010/main" val="3036803289"/>
      </p:ext>
    </p:extLst>
  </p:cSld>
  <p:clrMapOvr>
    <a:masterClrMapping/>
  </p:clrMapOvr>
  <p:transition>
    <p:checke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7" name="Picture 4">
            <a:extLst>
              <a:ext uri="{FF2B5EF4-FFF2-40B4-BE49-F238E27FC236}">
                <a16:creationId xmlns:a16="http://schemas.microsoft.com/office/drawing/2014/main" id="{E29BA545-10C5-4071-8704-748A6951F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558" y="2382182"/>
            <a:ext cx="2985946" cy="155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mc:AlternateContent xmlns:mc="http://schemas.openxmlformats.org/markup-compatibility/2006" xmlns:a14="http://schemas.microsoft.com/office/drawing/2010/main">
        <mc:Choice Requires="a14">
          <p:sp>
            <p:nvSpPr>
              <p:cNvPr id="36866" name="Rectangle 3">
                <a:extLst>
                  <a:ext uri="{FF2B5EF4-FFF2-40B4-BE49-F238E27FC236}">
                    <a16:creationId xmlns:a16="http://schemas.microsoft.com/office/drawing/2014/main" id="{62E12703-528B-4F65-BDB2-87860B724E85}"/>
                  </a:ext>
                </a:extLst>
              </p:cNvPr>
              <p:cNvSpPr>
                <a:spLocks noGrp="1" noChangeArrowheads="1"/>
              </p:cNvSpPr>
              <p:nvPr>
                <p:ph type="body" sz="half" idx="1"/>
              </p:nvPr>
            </p:nvSpPr>
            <p:spPr>
              <a:xfrm>
                <a:off x="520623" y="1700808"/>
                <a:ext cx="8227841" cy="4588124"/>
              </a:xfrm>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This example demonstrates that any combination of characteristic modes can be sustained by the system with no external input.</a:t>
                </a: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Consider this RL circuit.</a:t>
                </a: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loop equation is </a:t>
                </a:r>
                <a14:m>
                  <m:oMath xmlns:m="http://schemas.openxmlformats.org/officeDocument/2006/math">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It has a single characteristic root </a:t>
                </a:r>
                <a14:m>
                  <m:oMath xmlns:m="http://schemas.openxmlformats.org/officeDocument/2006/math">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oMath>
                </a14:m>
                <a:endParaRPr lang="en-GB" altLang="en-US" sz="2000" b="0" dirty="0">
                  <a:solidFill>
                    <a:srgbClr val="040404"/>
                  </a:solidFill>
                  <a:ea typeface="Cambria Math" panose="02040503050406030204" pitchFamily="18" charset="0"/>
                  <a:sym typeface="Symbol" panose="05050102010706020507" pitchFamily="18" charset="2"/>
                </a:endParaRPr>
              </a:p>
              <a:p>
                <a:pPr marL="350838" indent="3175"/>
                <a:r>
                  <a:rPr lang="en-GB" altLang="en-US" sz="2000" dirty="0">
                    <a:solidFill>
                      <a:srgbClr val="040404"/>
                    </a:solidFill>
                    <a:ea typeface="ＭＳ Ｐゴシック" panose="020B0600070205080204" pitchFamily="34" charset="-128"/>
                    <a:sym typeface="Symbol" panose="05050102010706020507" pitchFamily="18" charset="2"/>
                  </a:rPr>
                  <a:t>and the characteristic mode is </a:t>
                </a:r>
                <a14:m>
                  <m:oMath xmlns:m="http://schemas.openxmlformats.org/officeDocument/2006/math">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sup>
                    </m:sSup>
                  </m:oMath>
                </a14:m>
                <a:r>
                  <a:rPr lang="en-GB" altLang="en-US" sz="2000" dirty="0">
                    <a:solidFill>
                      <a:srgbClr val="040404"/>
                    </a:solidFill>
                    <a:ea typeface="ＭＳ Ｐゴシック" panose="020B0600070205080204" pitchFamily="34" charset="-128"/>
                    <a:sym typeface="Symbol" panose="05050102010706020507" pitchFamily="18" charset="2"/>
                  </a:rPr>
                  <a:t>.</a:t>
                </a:r>
              </a:p>
              <a:p>
                <a:pPr marL="354013" indent="-354013">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Therefore, the loop current equation is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sSup>
                      <m:sSup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sup>
                    </m:sSup>
                  </m:oMath>
                </a14:m>
                <a:r>
                  <a:rPr lang="en-GB" altLang="en-US" sz="2000" dirty="0">
                    <a:solidFill>
                      <a:srgbClr val="040404"/>
                    </a:solidFill>
                    <a:ea typeface="ＭＳ Ｐゴシック" panose="020B0600070205080204" pitchFamily="34" charset="-128"/>
                    <a:sym typeface="Symbol" panose="05050102010706020507" pitchFamily="18" charset="2"/>
                  </a:rPr>
                  <a:t>.</a:t>
                </a:r>
              </a:p>
              <a:p>
                <a:pPr marL="354013" indent="-354013">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Now, let us compute the input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required to sustain this loop current:</a:t>
                </a:r>
              </a:p>
              <a:p>
                <a:pPr marL="354013" indent="0" algn="ct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𝐿</m:t>
                    </m:r>
                    <m:f>
                      <m:f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𝑅𝑦</m:t>
                    </m:r>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m:rPr>
                        <m:nor/>
                      </m:rPr>
                      <a:rPr lang="en-GB" altLang="en-US" sz="2000" dirty="0">
                        <a:solidFill>
                          <a:srgbClr val="040404"/>
                        </a:solidFill>
                        <a:ea typeface="ＭＳ Ｐゴシック" panose="020B0600070205080204" pitchFamily="34" charset="-128"/>
                        <a:sym typeface="Symbol" panose="05050102010706020507" pitchFamily="18" charset="2"/>
                      </a:rPr>
                      <m:t> </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sup>
                    </m:sSup>
                  </m:oMath>
                </a14:m>
                <a:r>
                  <a:rPr lang="en-GB" altLang="en-US" sz="2000" b="0" dirty="0">
                    <a:solidFill>
                      <a:srgbClr val="040404"/>
                    </a:solidFill>
                    <a:ea typeface="ＭＳ Ｐゴシック" panose="020B0600070205080204" pitchFamily="34" charset="-128"/>
                    <a:sym typeface="Symbol" panose="05050102010706020507" pitchFamily="18" charset="2"/>
                  </a:rPr>
                  <a:t>+</a:t>
                </a:r>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sup>
                    </m:sSup>
                    <m:r>
                      <a:rPr lang="en-GB" altLang="en-US" sz="2000" b="0" i="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endParaRPr lang="en-GB" altLang="en-US" sz="2000" b="0" dirty="0">
                  <a:solidFill>
                    <a:srgbClr val="040404"/>
                  </a:solidFill>
                  <a:ea typeface="ＭＳ Ｐゴシック" panose="020B0600070205080204" pitchFamily="34" charset="-128"/>
                  <a:sym typeface="Symbol" panose="05050102010706020507" pitchFamily="18" charset="2"/>
                </a:endParaRPr>
              </a:p>
              <a:p>
                <a:pPr marL="0" indent="0"/>
                <a:endParaRPr lang="en-GB" altLang="en-US" sz="2000" b="0" dirty="0">
                  <a:solidFill>
                    <a:srgbClr val="040404"/>
                  </a:solidFill>
                  <a:ea typeface="ＭＳ Ｐゴシック" panose="020B0600070205080204" pitchFamily="34" charset="-128"/>
                  <a:sym typeface="Symbol" panose="05050102010706020507" pitchFamily="18" charset="2"/>
                </a:endParaRPr>
              </a:p>
              <a:p>
                <a:pPr marL="0" indent="0"/>
                <a:endParaRPr lang="en-GB" altLang="en-US" sz="2000" dirty="0">
                  <a:solidFill>
                    <a:srgbClr val="040404"/>
                  </a:solidFill>
                  <a:ea typeface="ＭＳ Ｐゴシック" panose="020B0600070205080204" pitchFamily="34" charset="-128"/>
                  <a:sym typeface="Symbol" panose="05050102010706020507" pitchFamily="18" charset="2"/>
                </a:endParaRPr>
              </a:p>
            </p:txBody>
          </p:sp>
        </mc:Choice>
        <mc:Fallback xmlns="">
          <p:sp>
            <p:nvSpPr>
              <p:cNvPr id="36866" name="Rectangle 3">
                <a:extLst>
                  <a:ext uri="{FF2B5EF4-FFF2-40B4-BE49-F238E27FC236}">
                    <a16:creationId xmlns:a16="http://schemas.microsoft.com/office/drawing/2014/main" id="{62E12703-528B-4F65-BDB2-87860B724E85}"/>
                  </a:ext>
                </a:extLst>
              </p:cNvPr>
              <p:cNvSpPr>
                <a:spLocks noGrp="1" noRot="1" noChangeAspect="1" noMove="1" noResize="1" noEditPoints="1" noAdjustHandles="1" noChangeArrowheads="1" noChangeShapeType="1" noTextEdit="1"/>
              </p:cNvSpPr>
              <p:nvPr>
                <p:ph type="body" sz="half" idx="1"/>
              </p:nvPr>
            </p:nvSpPr>
            <p:spPr>
              <a:xfrm>
                <a:off x="520623" y="1700808"/>
                <a:ext cx="8227841" cy="4588124"/>
              </a:xfrm>
              <a:blipFill>
                <a:blip r:embed="rId4"/>
                <a:stretch>
                  <a:fillRect l="-1778" t="-1594"/>
                </a:stretch>
              </a:blipFill>
            </p:spPr>
            <p:txBody>
              <a:bodyPr/>
              <a:lstStyle/>
              <a:p>
                <a:r>
                  <a:rPr lang="en-GB">
                    <a:noFill/>
                  </a:rPr>
                  <a:t> </a:t>
                </a:r>
              </a:p>
            </p:txBody>
          </p:sp>
        </mc:Fallback>
      </mc:AlternateContent>
      <p:sp>
        <p:nvSpPr>
          <p:cNvPr id="36872" name="Rectangle 9">
            <a:extLst>
              <a:ext uri="{FF2B5EF4-FFF2-40B4-BE49-F238E27FC236}">
                <a16:creationId xmlns:a16="http://schemas.microsoft.com/office/drawing/2014/main" id="{BFAF1273-4126-4A86-AA28-093F0604E710}"/>
              </a:ext>
            </a:extLst>
          </p:cNvPr>
          <p:cNvSpPr>
            <a:spLocks noChangeArrowheads="1"/>
          </p:cNvSpPr>
          <p:nvPr/>
        </p:nvSpPr>
        <p:spPr bwMode="auto">
          <a:xfrm>
            <a:off x="686022" y="5661248"/>
            <a:ext cx="7771960" cy="707886"/>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r>
              <a:rPr lang="en-GB" altLang="en-US" sz="2000" b="1" dirty="0">
                <a:solidFill>
                  <a:schemeClr val="bg1"/>
                </a:solidFill>
                <a:sym typeface="Symbol" panose="05050102010706020507" pitchFamily="18" charset="2"/>
              </a:rPr>
              <a:t>The loop current is sustained by the RL circuit on its own without any external input voltage.</a:t>
            </a:r>
            <a:endParaRPr lang="en-US" altLang="en-US" sz="2000" b="1" dirty="0">
              <a:solidFill>
                <a:schemeClr val="bg1"/>
              </a:solidFill>
              <a:sym typeface="Symbol" panose="05050102010706020507" pitchFamily="18" charset="2"/>
            </a:endParaRPr>
          </a:p>
        </p:txBody>
      </p:sp>
      <p:sp>
        <p:nvSpPr>
          <p:cNvPr id="11" name="Rectangle 2">
            <a:extLst>
              <a:ext uri="{FF2B5EF4-FFF2-40B4-BE49-F238E27FC236}">
                <a16:creationId xmlns:a16="http://schemas.microsoft.com/office/drawing/2014/main" id="{D9A7556E-F720-44DD-9D55-7AA562484A75}"/>
              </a:ext>
            </a:extLst>
          </p:cNvPr>
          <p:cNvSpPr>
            <a:spLocks noGrp="1" noChangeArrowheads="1"/>
          </p:cNvSpPr>
          <p:nvPr>
            <p:ph type="title"/>
          </p:nvPr>
        </p:nvSpPr>
        <p:spPr>
          <a:xfrm>
            <a:off x="686021" y="777698"/>
            <a:ext cx="7771960" cy="491062"/>
          </a:xfrm>
          <a:noFill/>
        </p:spPr>
        <p:txBody>
          <a:bodyPr/>
          <a:lstStyle/>
          <a:p>
            <a:pPr algn="ctr"/>
            <a:r>
              <a:rPr lang="en-GB" altLang="en-US" dirty="0"/>
              <a:t>Example 4</a:t>
            </a:r>
          </a:p>
        </p:txBody>
      </p:sp>
    </p:spTree>
    <p:extLst>
      <p:ext uri="{BB962C8B-B14F-4D97-AF65-F5344CB8AC3E}">
        <p14:creationId xmlns:p14="http://schemas.microsoft.com/office/powerpoint/2010/main" val="2022251364"/>
      </p:ext>
    </p:extLst>
  </p:cSld>
  <p:clrMapOvr>
    <a:masterClrMapping/>
  </p:clrMapOvr>
  <p:transition>
    <p:checke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914" name="Rectangle 3">
                <a:extLst>
                  <a:ext uri="{FF2B5EF4-FFF2-40B4-BE49-F238E27FC236}">
                    <a16:creationId xmlns:a16="http://schemas.microsoft.com/office/drawing/2014/main" id="{AEB6709C-0FBD-4FC6-9CC6-A2037BDAA3AE}"/>
                  </a:ext>
                </a:extLst>
              </p:cNvPr>
              <p:cNvSpPr>
                <a:spLocks noGrp="1" noChangeArrowheads="1"/>
              </p:cNvSpPr>
              <p:nvPr>
                <p:ph type="body" sz="half" idx="1"/>
              </p:nvPr>
            </p:nvSpPr>
            <p:spPr>
              <a:xfrm>
                <a:off x="179512" y="1628800"/>
                <a:ext cx="8784976" cy="4968552"/>
              </a:xfrm>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Consider now an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𝐿𝐶</m:t>
                    </m:r>
                  </m:oMath>
                </a14:m>
                <a:r>
                  <a:rPr lang="en-GB" altLang="en-US" sz="2000" dirty="0">
                    <a:solidFill>
                      <a:srgbClr val="040404"/>
                    </a:solidFill>
                    <a:ea typeface="ＭＳ Ｐゴシック" panose="020B0600070205080204" pitchFamily="34" charset="-128"/>
                    <a:sym typeface="Symbol" panose="05050102010706020507" pitchFamily="18" charset="2"/>
                  </a:rPr>
                  <a:t> circuit with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𝐿</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𝐻</m:t>
                    </m:r>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𝐶</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𝐹</m:t>
                    </m:r>
                  </m:oMath>
                </a14:m>
                <a:r>
                  <a:rPr lang="en-GB" altLang="en-US" sz="2000" dirty="0">
                    <a:solidFill>
                      <a:srgbClr val="040404"/>
                    </a:solidFill>
                    <a:ea typeface="ＭＳ Ｐゴシック" panose="020B0600070205080204" pitchFamily="34" charset="-128"/>
                    <a:sym typeface="Symbol" panose="05050102010706020507" pitchFamily="18" charset="2"/>
                  </a:rPr>
                  <a:t>.</a:t>
                </a: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current across the loop is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rPr>
                      <m:t>𝑦</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oMath>
                </a14:m>
                <a:r>
                  <a:rPr lang="en-GB" altLang="en-US" sz="2000" dirty="0">
                    <a:solidFill>
                      <a:srgbClr val="040404"/>
                    </a:solidFill>
                    <a:ea typeface="ＭＳ Ｐゴシック" panose="020B0600070205080204" pitchFamily="34" charset="-128"/>
                    <a:sym typeface="Symbol" panose="05050102010706020507" pitchFamily="18" charset="2"/>
                  </a:rPr>
                  <a:t>. Therefore,</a:t>
                </a:r>
              </a:p>
              <a:p>
                <a:pPr marL="360363" indent="0"/>
                <a14:m>
                  <m:oMath xmlns:m="http://schemas.openxmlformats.org/officeDocument/2006/math">
                    <m:sSub>
                      <m:sSub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𝑣</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𝐿</m:t>
                        </m:r>
                      </m:sub>
                    </m:sSub>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𝑣</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𝐶</m:t>
                        </m:r>
                      </m:sub>
                    </m:sSub>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𝐿</m:t>
                    </m:r>
                    <m:f>
                      <m:f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rPr>
                  <a:t> </a:t>
                </a:r>
                <a14:m>
                  <m:oMath xmlns:m="http://schemas.openxmlformats.org/officeDocument/2006/math">
                    <m:f>
                      <m:fPr>
                        <m:ctrlPr>
                          <a:rPr lang="en-GB" altLang="en-US" sz="2000" i="1">
                            <a:solidFill>
                              <a:srgbClr val="040404"/>
                            </a:solidFill>
                            <a:latin typeface="Cambria Math" panose="02040503050406030204" pitchFamily="18" charset="0"/>
                            <a:ea typeface="ＭＳ Ｐゴシック" panose="020B0600070205080204" pitchFamily="34" charset="-128"/>
                          </a:rPr>
                        </m:ctrlPr>
                      </m:fPr>
                      <m:num>
                        <m:r>
                          <a:rPr lang="en-GB" altLang="en-US" sz="2000" i="1">
                            <a:solidFill>
                              <a:srgbClr val="040404"/>
                            </a:solidFill>
                            <a:latin typeface="Cambria Math" panose="02040503050406030204" pitchFamily="18" charset="0"/>
                            <a:ea typeface="ＭＳ Ｐゴシック" panose="020B0600070205080204" pitchFamily="34" charset="-128"/>
                          </a:rPr>
                          <m:t>1</m:t>
                        </m:r>
                      </m:num>
                      <m:den>
                        <m:r>
                          <a:rPr lang="en-GB" altLang="en-US" sz="2000" i="1">
                            <a:solidFill>
                              <a:srgbClr val="040404"/>
                            </a:solidFill>
                            <a:latin typeface="Cambria Math" panose="02040503050406030204" pitchFamily="18" charset="0"/>
                            <a:ea typeface="ＭＳ Ｐゴシック" panose="020B0600070205080204" pitchFamily="34" charset="-128"/>
                          </a:rPr>
                          <m:t>𝐶</m:t>
                        </m:r>
                      </m:den>
                    </m:f>
                    <m:nary>
                      <m:naryPr>
                        <m:ctrlPr>
                          <a:rPr lang="en-GB" altLang="en-US" sz="2000" i="1">
                            <a:solidFill>
                              <a:srgbClr val="040404"/>
                            </a:solidFill>
                            <a:latin typeface="Cambria Math" panose="02040503050406030204" pitchFamily="18" charset="0"/>
                            <a:ea typeface="ＭＳ Ｐゴシック" panose="020B0600070205080204" pitchFamily="34" charset="-128"/>
                          </a:rPr>
                        </m:ctrlPr>
                      </m:naryPr>
                      <m:sub>
                        <m:r>
                          <a:rPr lang="en-GB" altLang="en-US" sz="2000" i="1">
                            <a:solidFill>
                              <a:srgbClr val="040404"/>
                            </a:solidFill>
                            <a:latin typeface="Cambria Math" panose="02040503050406030204" pitchFamily="18" charset="0"/>
                            <a:ea typeface="Cambria Math" panose="02040503050406030204" pitchFamily="18" charset="0"/>
                          </a:rPr>
                          <m:t>0</m:t>
                        </m:r>
                      </m:sub>
                      <m:sup>
                        <m:r>
                          <a:rPr lang="en-GB" altLang="en-US" sz="2000" i="1">
                            <a:solidFill>
                              <a:srgbClr val="040404"/>
                            </a:solidFill>
                            <a:latin typeface="Cambria Math" panose="02040503050406030204" pitchFamily="18" charset="0"/>
                            <a:ea typeface="ＭＳ Ｐゴシック" panose="020B0600070205080204" pitchFamily="34" charset="-128"/>
                          </a:rPr>
                          <m:t>𝑡</m:t>
                        </m:r>
                      </m:sup>
                      <m:e>
                        <m:r>
                          <a:rPr lang="en-GB" altLang="en-US" sz="2000" b="0" i="1" smtClean="0">
                            <a:solidFill>
                              <a:srgbClr val="040404"/>
                            </a:solidFill>
                            <a:latin typeface="Cambria Math" panose="02040503050406030204" pitchFamily="18" charset="0"/>
                            <a:ea typeface="ＭＳ Ｐゴシック" panose="020B0600070205080204" pitchFamily="34" charset="-128"/>
                          </a:rPr>
                          <m:t>𝑦</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Cambria Math" panose="02040503050406030204" pitchFamily="18" charset="0"/>
                              </a:rPr>
                              <m:t>𝜏</m:t>
                            </m:r>
                          </m:e>
                        </m:d>
                        <m:r>
                          <a:rPr lang="en-GB" altLang="en-US" sz="2000" i="1">
                            <a:solidFill>
                              <a:srgbClr val="040404"/>
                            </a:solidFill>
                            <a:latin typeface="Cambria Math" panose="02040503050406030204" pitchFamily="18" charset="0"/>
                            <a:ea typeface="Cambria Math" panose="02040503050406030204" pitchFamily="18" charset="0"/>
                          </a:rPr>
                          <m:t>𝑑</m:t>
                        </m:r>
                        <m:r>
                          <a:rPr lang="en-GB" altLang="en-US" sz="2000" i="1">
                            <a:solidFill>
                              <a:srgbClr val="040404"/>
                            </a:solidFill>
                            <a:latin typeface="Cambria Math" panose="02040503050406030204" pitchFamily="18" charset="0"/>
                            <a:ea typeface="Cambria Math" panose="02040503050406030204" pitchFamily="18" charset="0"/>
                          </a:rPr>
                          <m:t>𝜏</m:t>
                        </m:r>
                      </m:e>
                    </m:nary>
                    <m:r>
                      <a:rPr lang="en-GB" altLang="en-US" sz="2000" b="0" i="1" smtClean="0">
                        <a:solidFill>
                          <a:srgbClr val="040404"/>
                        </a:solidFill>
                        <a:latin typeface="Cambria Math" panose="02040503050406030204" pitchFamily="18" charset="0"/>
                        <a:ea typeface="Cambria Math" panose="02040503050406030204" pitchFamily="18" charset="0"/>
                      </a:rPr>
                      <m:t>=</m:t>
                    </m:r>
                    <m:r>
                      <a:rPr lang="en-GB" altLang="en-US" sz="2000" b="0" i="1" smtClean="0">
                        <a:solidFill>
                          <a:srgbClr val="040404"/>
                        </a:solidFill>
                        <a:latin typeface="Cambria Math" panose="02040503050406030204" pitchFamily="18" charset="0"/>
                        <a:ea typeface="Cambria Math" panose="02040503050406030204" pitchFamily="18" charset="0"/>
                      </a:rPr>
                      <m:t>𝑥</m:t>
                    </m:r>
                    <m:r>
                      <a:rPr lang="en-GB" altLang="en-US" sz="2000" b="0" i="1" smtClean="0">
                        <a:solidFill>
                          <a:srgbClr val="040404"/>
                        </a:solidFill>
                        <a:latin typeface="Cambria Math" panose="02040503050406030204" pitchFamily="18" charset="0"/>
                        <a:ea typeface="Cambria Math" panose="02040503050406030204" pitchFamily="18" charset="0"/>
                      </a:rPr>
                      <m:t>(</m:t>
                    </m:r>
                    <m:r>
                      <a:rPr lang="en-GB" altLang="en-US" sz="2000" b="0" i="1" smtClean="0">
                        <a:solidFill>
                          <a:srgbClr val="040404"/>
                        </a:solidFill>
                        <a:latin typeface="Cambria Math" panose="02040503050406030204" pitchFamily="18" charset="0"/>
                        <a:ea typeface="Cambria Math" panose="02040503050406030204" pitchFamily="18" charset="0"/>
                      </a:rPr>
                      <m:t>𝑡</m:t>
                    </m:r>
                    <m:r>
                      <a:rPr lang="en-GB" altLang="en-US" sz="2000" b="0" i="1" smtClean="0">
                        <a:solidFill>
                          <a:srgbClr val="040404"/>
                        </a:solidFill>
                        <a:latin typeface="Cambria Math" panose="02040503050406030204" pitchFamily="18" charset="0"/>
                        <a:ea typeface="Cambria Math" panose="02040503050406030204" pitchFamily="18" charset="0"/>
                      </a:rPr>
                      <m:t>)⇒</m:t>
                    </m:r>
                  </m:oMath>
                </a14:m>
                <a:endParaRPr lang="en-GB" altLang="en-US" sz="2000" i="1" dirty="0">
                  <a:solidFill>
                    <a:srgbClr val="040404"/>
                  </a:solidFill>
                  <a:latin typeface="Cambria Math" panose="02040503050406030204" pitchFamily="18" charset="0"/>
                  <a:ea typeface="Cambria Math" panose="02040503050406030204" pitchFamily="18" charset="0"/>
                </a:endParaRPr>
              </a:p>
              <a:p>
                <a:pPr marL="360363" indent="0"/>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𝐿</m:t>
                    </m:r>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den>
                    </m:f>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m:rPr>
                        <m:nor/>
                      </m:rPr>
                      <a:rPr lang="en-GB" altLang="en-US" sz="2000" dirty="0">
                        <a:solidFill>
                          <a:srgbClr val="040404"/>
                        </a:solidFill>
                        <a:ea typeface="ＭＳ Ｐゴシック" panose="020B0600070205080204" pitchFamily="34" charset="-128"/>
                      </a:rPr>
                      <m:t> </m:t>
                    </m:r>
                    <m:f>
                      <m:fPr>
                        <m:ctrlPr>
                          <a:rPr lang="en-GB" altLang="en-US" sz="2000" i="1">
                            <a:solidFill>
                              <a:srgbClr val="040404"/>
                            </a:solidFill>
                            <a:latin typeface="Cambria Math" panose="02040503050406030204" pitchFamily="18" charset="0"/>
                            <a:ea typeface="ＭＳ Ｐゴシック" panose="020B0600070205080204" pitchFamily="34" charset="-128"/>
                          </a:rPr>
                        </m:ctrlPr>
                      </m:fPr>
                      <m:num>
                        <m:r>
                          <a:rPr lang="en-GB" altLang="en-US" sz="2000" i="1">
                            <a:solidFill>
                              <a:srgbClr val="040404"/>
                            </a:solidFill>
                            <a:latin typeface="Cambria Math" panose="02040503050406030204" pitchFamily="18" charset="0"/>
                            <a:ea typeface="ＭＳ Ｐゴシック" panose="020B0600070205080204" pitchFamily="34" charset="-128"/>
                          </a:rPr>
                          <m:t>1</m:t>
                        </m:r>
                      </m:num>
                      <m:den>
                        <m:r>
                          <a:rPr lang="en-GB" altLang="en-US" sz="2000" i="1">
                            <a:solidFill>
                              <a:srgbClr val="040404"/>
                            </a:solidFill>
                            <a:latin typeface="Cambria Math" panose="02040503050406030204" pitchFamily="18" charset="0"/>
                            <a:ea typeface="ＭＳ Ｐゴシック" panose="020B0600070205080204" pitchFamily="34" charset="-128"/>
                          </a:rPr>
                          <m:t>𝐶</m:t>
                        </m:r>
                      </m:den>
                    </m:f>
                    <m:r>
                      <a:rPr lang="en-GB" altLang="en-US" sz="2000" i="1">
                        <a:solidFill>
                          <a:srgbClr val="040404"/>
                        </a:solidFill>
                        <a:latin typeface="Cambria Math" panose="02040503050406030204" pitchFamily="18" charset="0"/>
                        <a:ea typeface="ＭＳ Ｐゴシック" panose="020B0600070205080204" pitchFamily="34" charset="-128"/>
                      </a:rPr>
                      <m:t>𝑦</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rPr>
                      <m:t>=</m:t>
                    </m:r>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oMath>
                </a14:m>
                <a:r>
                  <a:rPr lang="en-GB" altLang="en-US" sz="2000" dirty="0">
                    <a:solidFill>
                      <a:srgbClr val="040404"/>
                    </a:solidFill>
                    <a:ea typeface="ＭＳ Ｐゴシック" panose="020B0600070205080204" pitchFamily="34" charset="-128"/>
                  </a:rPr>
                  <a:t> </a:t>
                </a:r>
              </a:p>
              <a:p>
                <a:pPr marL="360363" indent="-360363">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loop equation is </a:t>
                </a:r>
                <a14:m>
                  <m:oMath xmlns:m="http://schemas.openxmlformats.org/officeDocument/2006/math">
                    <m:d>
                      <m:dPr>
                        <m:ctrlPr>
                          <a:rPr lang="en-GB" altLang="en-US" sz="2000" i="1">
                            <a:solidFill>
                              <a:srgbClr val="040404"/>
                            </a:solidFill>
                            <a:latin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sym typeface="Symbol" panose="05050102010706020507" pitchFamily="18" charset="2"/>
                              </a:rPr>
                            </m:ctrlPr>
                          </m:sSupPr>
                          <m:e>
                            <m:r>
                              <a:rPr lang="en-GB" altLang="en-US" sz="2000">
                                <a:solidFill>
                                  <a:srgbClr val="040404"/>
                                </a:solidFill>
                                <a:latin typeface="Cambria Math" panose="02040503050406030204" pitchFamily="18" charset="0"/>
                                <a:sym typeface="Symbol" panose="05050102010706020507" pitchFamily="18" charset="2"/>
                              </a:rPr>
                              <m:t>𝐷</m:t>
                            </m:r>
                          </m:e>
                          <m:sup>
                            <m:r>
                              <a:rPr lang="en-GB" altLang="en-US" sz="2000">
                                <a:solidFill>
                                  <a:srgbClr val="040404"/>
                                </a:solidFill>
                                <a:latin typeface="Cambria Math" panose="02040503050406030204" pitchFamily="18" charset="0"/>
                                <a:sym typeface="Symbol" panose="05050102010706020507" pitchFamily="18" charset="2"/>
                              </a:rPr>
                              <m:t>2</m:t>
                            </m:r>
                          </m:sup>
                        </m:sSup>
                        <m:r>
                          <a:rPr lang="en-GB" altLang="en-US" sz="2000" b="0" i="0" smtClean="0">
                            <a:solidFill>
                              <a:srgbClr val="040404"/>
                            </a:solidFill>
                            <a:latin typeface="Cambria Math" panose="02040503050406030204" pitchFamily="18" charset="0"/>
                            <a:sym typeface="Symbol" panose="05050102010706020507" pitchFamily="18" charset="2"/>
                          </a:rPr>
                          <m:t>+1</m:t>
                        </m:r>
                      </m:e>
                    </m:d>
                    <m:r>
                      <a:rPr lang="en-GB" altLang="en-US" sz="2000">
                        <a:solidFill>
                          <a:srgbClr val="040404"/>
                        </a:solidFill>
                        <a:latin typeface="Cambria Math" panose="02040503050406030204" pitchFamily="18" charset="0"/>
                        <a:sym typeface="Symbol" panose="05050102010706020507" pitchFamily="18" charset="2"/>
                      </a:rPr>
                      <m:t>𝑦</m:t>
                    </m:r>
                    <m:d>
                      <m:dPr>
                        <m:ctrlPr>
                          <a:rPr lang="en-GB" altLang="en-US" sz="2000" i="1">
                            <a:solidFill>
                              <a:srgbClr val="040404"/>
                            </a:solidFill>
                            <a:latin typeface="Cambria Math" panose="02040503050406030204" pitchFamily="18" charset="0"/>
                            <a:sym typeface="Symbol" panose="05050102010706020507" pitchFamily="18" charset="2"/>
                          </a:rPr>
                        </m:ctrlPr>
                      </m:dPr>
                      <m:e>
                        <m:r>
                          <a:rPr lang="en-GB" altLang="en-US" sz="2000">
                            <a:solidFill>
                              <a:srgbClr val="040404"/>
                            </a:solidFill>
                            <a:latin typeface="Cambria Math" panose="02040503050406030204" pitchFamily="18" charset="0"/>
                            <a:sym typeface="Symbol" panose="05050102010706020507" pitchFamily="18" charset="2"/>
                          </a:rPr>
                          <m:t>𝑡</m:t>
                        </m:r>
                      </m:e>
                    </m:d>
                    <m:r>
                      <a:rPr lang="en-GB" altLang="en-US" sz="2000">
                        <a:solidFill>
                          <a:srgbClr val="040404"/>
                        </a:solidFill>
                        <a:latin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sym typeface="Symbol" panose="05050102010706020507" pitchFamily="18" charset="2"/>
                      </a:rPr>
                      <m:t>𝐷</m:t>
                    </m:r>
                    <m:r>
                      <a:rPr lang="en-GB" altLang="en-US" sz="2000">
                        <a:solidFill>
                          <a:srgbClr val="040404"/>
                        </a:solidFill>
                        <a:latin typeface="Cambria Math" panose="02040503050406030204" pitchFamily="18" charset="0"/>
                        <a:sym typeface="Symbol" panose="05050102010706020507" pitchFamily="18" charset="2"/>
                      </a:rPr>
                      <m:t>𝑥</m:t>
                    </m:r>
                    <m:r>
                      <a:rPr lang="en-GB" altLang="en-US" sz="2000">
                        <a:solidFill>
                          <a:srgbClr val="040404"/>
                        </a:solidFill>
                        <a:latin typeface="Cambria Math" panose="02040503050406030204" pitchFamily="18" charset="0"/>
                        <a:sym typeface="Symbol" panose="05050102010706020507" pitchFamily="18" charset="2"/>
                      </a:rPr>
                      <m:t>(</m:t>
                    </m:r>
                    <m:r>
                      <a:rPr lang="en-GB" altLang="en-US" sz="2000">
                        <a:solidFill>
                          <a:srgbClr val="040404"/>
                        </a:solidFill>
                        <a:latin typeface="Cambria Math" panose="02040503050406030204" pitchFamily="18" charset="0"/>
                        <a:sym typeface="Symbol" panose="05050102010706020507" pitchFamily="18" charset="2"/>
                      </a:rPr>
                      <m:t>𝑡</m:t>
                    </m:r>
                    <m:r>
                      <a:rPr lang="en-GB" altLang="en-US" sz="2000">
                        <a:solidFill>
                          <a:srgbClr val="040404"/>
                        </a:solidFill>
                        <a:latin typeface="Cambria Math" panose="02040503050406030204" pitchFamily="18" charset="0"/>
                        <a:sym typeface="Symbol" panose="05050102010706020507" pitchFamily="18" charset="2"/>
                      </a:rPr>
                      <m:t>)</m:t>
                    </m:r>
                  </m:oMath>
                </a14:m>
                <a:r>
                  <a:rPr lang="en-GB" altLang="en-US" sz="2000" dirty="0">
                    <a:solidFill>
                      <a:srgbClr val="040404"/>
                    </a:solidFill>
                    <a:sym typeface="Symbol" panose="05050102010706020507" pitchFamily="18" charset="2"/>
                  </a:rPr>
                  <a:t>.</a:t>
                </a: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It has two complex conjugate characteristic</a:t>
                </a:r>
              </a:p>
              <a:p>
                <a:pPr marL="360363" indent="0"/>
                <a:r>
                  <a:rPr lang="en-GB" altLang="en-US" sz="2000" dirty="0">
                    <a:solidFill>
                      <a:srgbClr val="040404"/>
                    </a:solidFill>
                    <a:ea typeface="ＭＳ Ｐゴシック" panose="020B0600070205080204" pitchFamily="34" charset="-128"/>
                    <a:sym typeface="Symbol" panose="05050102010706020507" pitchFamily="18" charset="2"/>
                  </a:rPr>
                  <a:t>roots </a:t>
                </a:r>
                <a14:m>
                  <m:oMath xmlns:m="http://schemas.openxmlformats.org/officeDocument/2006/math">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𝑗</m:t>
                    </m:r>
                  </m:oMath>
                </a14:m>
                <a:r>
                  <a:rPr lang="en-GB" altLang="en-US" sz="2000" dirty="0">
                    <a:solidFill>
                      <a:srgbClr val="040404"/>
                    </a:solidFill>
                    <a:ea typeface="ＭＳ Ｐゴシック" panose="020B0600070205080204" pitchFamily="34" charset="-128"/>
                    <a:sym typeface="Symbol" panose="05050102010706020507" pitchFamily="18" charset="2"/>
                  </a:rPr>
                  <a:t>, and the characteristic modes are </a:t>
                </a:r>
                <a14:m>
                  <m:oMath xmlns:m="http://schemas.openxmlformats.org/officeDocument/2006/math">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𝑗𝑡</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𝑗𝑡</m:t>
                        </m:r>
                      </m:sup>
                    </m:sSup>
                  </m:oMath>
                </a14:m>
                <a:r>
                  <a:rPr lang="en-GB" altLang="en-US" sz="2000" dirty="0">
                    <a:solidFill>
                      <a:srgbClr val="040404"/>
                    </a:solidFill>
                    <a:ea typeface="ＭＳ Ｐゴシック" panose="020B0600070205080204" pitchFamily="34" charset="-128"/>
                    <a:sym typeface="Symbol" panose="05050102010706020507" pitchFamily="18" charset="2"/>
                  </a:rPr>
                  <a:t>.</a:t>
                </a: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Therefore, the loop current equation is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r>
                      <m:rPr>
                        <m:sty m:val="p"/>
                      </m:rPr>
                      <a:rPr lang="en-GB" altLang="en-US" sz="2000" b="0" i="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cos</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a:t>
                </a:r>
              </a:p>
              <a:p>
                <a:pPr marL="354013" indent="-354013">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Now, let us compute the input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required to sustain this loop current:</a:t>
                </a:r>
              </a:p>
              <a:p>
                <a:pPr marL="354013" indent="0" algn="ctr"/>
                <a14:m>
                  <m:oMath xmlns:m="http://schemas.openxmlformats.org/officeDocument/2006/math">
                    <m:f>
                      <m:f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𝐿</m:t>
                    </m:r>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den>
                    </m:f>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f>
                      <m:fPr>
                        <m:ctrlPr>
                          <a:rPr lang="en-GB" altLang="en-US" sz="200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num>
                      <m:den>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𝐶</m:t>
                        </m:r>
                      </m:den>
                    </m:f>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r>
                          <m:rPr>
                            <m:sty m:val="p"/>
                          </m:rP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cos</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m:rPr>
                            <m:nor/>
                          </m:rPr>
                          <a:rPr lang="en-GB" altLang="en-US" sz="2000" b="0" i="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den>
                    </m:f>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r>
                      <m:rPr>
                        <m:sty m:val="p"/>
                      </m:rP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cos</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𝜃</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endParaRPr lang="en-GB" altLang="en-US" sz="2000" dirty="0">
                  <a:solidFill>
                    <a:srgbClr val="040404"/>
                  </a:solidFill>
                  <a:ea typeface="ＭＳ Ｐゴシック" panose="020B0600070205080204" pitchFamily="34" charset="-128"/>
                  <a:sym typeface="Symbol" panose="05050102010706020507" pitchFamily="18" charset="2"/>
                </a:endParaRPr>
              </a:p>
            </p:txBody>
          </p:sp>
        </mc:Choice>
        <mc:Fallback xmlns="">
          <p:sp>
            <p:nvSpPr>
              <p:cNvPr id="38914" name="Rectangle 3">
                <a:extLst>
                  <a:ext uri="{FF2B5EF4-FFF2-40B4-BE49-F238E27FC236}">
                    <a16:creationId xmlns:a16="http://schemas.microsoft.com/office/drawing/2014/main" id="{AEB6709C-0FBD-4FC6-9CC6-A2037BDAA3AE}"/>
                  </a:ext>
                </a:extLst>
              </p:cNvPr>
              <p:cNvSpPr>
                <a:spLocks noGrp="1" noRot="1" noChangeAspect="1" noMove="1" noResize="1" noEditPoints="1" noAdjustHandles="1" noChangeArrowheads="1" noChangeShapeType="1" noTextEdit="1"/>
              </p:cNvSpPr>
              <p:nvPr>
                <p:ph type="body" sz="half" idx="1"/>
              </p:nvPr>
            </p:nvSpPr>
            <p:spPr>
              <a:xfrm>
                <a:off x="179512" y="1628800"/>
                <a:ext cx="8784976" cy="4968552"/>
              </a:xfrm>
              <a:blipFill>
                <a:blip r:embed="rId3"/>
                <a:stretch>
                  <a:fillRect l="-1664" t="-1472"/>
                </a:stretch>
              </a:blipFill>
            </p:spPr>
            <p:txBody>
              <a:bodyPr/>
              <a:lstStyle/>
              <a:p>
                <a:r>
                  <a:rPr lang="en-GB">
                    <a:noFill/>
                  </a:rPr>
                  <a:t> </a:t>
                </a:r>
              </a:p>
            </p:txBody>
          </p:sp>
        </mc:Fallback>
      </mc:AlternateContent>
      <p:sp>
        <p:nvSpPr>
          <p:cNvPr id="38915" name="Rectangle 9">
            <a:extLst>
              <a:ext uri="{FF2B5EF4-FFF2-40B4-BE49-F238E27FC236}">
                <a16:creationId xmlns:a16="http://schemas.microsoft.com/office/drawing/2014/main" id="{8118B787-9E80-4D70-AE47-D262E6EDA535}"/>
              </a:ext>
            </a:extLst>
          </p:cNvPr>
          <p:cNvSpPr>
            <a:spLocks noChangeArrowheads="1"/>
          </p:cNvSpPr>
          <p:nvPr/>
        </p:nvSpPr>
        <p:spPr bwMode="auto">
          <a:xfrm>
            <a:off x="683568" y="6021288"/>
            <a:ext cx="7848872" cy="707886"/>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a:r>
              <a:rPr lang="en-GB" altLang="en-US" sz="2000" b="1" dirty="0">
                <a:solidFill>
                  <a:schemeClr val="bg1"/>
                </a:solidFill>
                <a:sym typeface="Symbol" panose="05050102010706020507" pitchFamily="18" charset="2"/>
              </a:rPr>
              <a:t>As previously, the loop current is indefinitely sustained by the LC circuit on its own without any external input voltage.</a:t>
            </a:r>
            <a:endParaRPr lang="en-US" altLang="en-US" sz="2000" b="1" dirty="0">
              <a:solidFill>
                <a:schemeClr val="bg1"/>
              </a:solidFill>
              <a:sym typeface="Symbol" panose="05050102010706020507" pitchFamily="18" charset="2"/>
            </a:endParaRPr>
          </a:p>
        </p:txBody>
      </p:sp>
      <p:sp>
        <p:nvSpPr>
          <p:cNvPr id="10" name="Rectangle 2">
            <a:extLst>
              <a:ext uri="{FF2B5EF4-FFF2-40B4-BE49-F238E27FC236}">
                <a16:creationId xmlns:a16="http://schemas.microsoft.com/office/drawing/2014/main" id="{1627E1B6-5FDF-4174-AF01-3A7C8E7002D7}"/>
              </a:ext>
            </a:extLst>
          </p:cNvPr>
          <p:cNvSpPr>
            <a:spLocks noGrp="1" noChangeArrowheads="1"/>
          </p:cNvSpPr>
          <p:nvPr>
            <p:ph type="title"/>
          </p:nvPr>
        </p:nvSpPr>
        <p:spPr>
          <a:xfrm>
            <a:off x="676555" y="695075"/>
            <a:ext cx="7771960" cy="491062"/>
          </a:xfrm>
          <a:noFill/>
        </p:spPr>
        <p:txBody>
          <a:bodyPr/>
          <a:lstStyle/>
          <a:p>
            <a:pPr algn="ctr"/>
            <a:r>
              <a:rPr lang="en-GB" altLang="en-US" dirty="0"/>
              <a:t>Example 5</a:t>
            </a:r>
          </a:p>
        </p:txBody>
      </p:sp>
      <p:pic>
        <p:nvPicPr>
          <p:cNvPr id="5" name="Picture 4">
            <a:extLst>
              <a:ext uri="{FF2B5EF4-FFF2-40B4-BE49-F238E27FC236}">
                <a16:creationId xmlns:a16="http://schemas.microsoft.com/office/drawing/2014/main" id="{9C1CB8CF-81E3-4424-A46E-ADDD4910132D}"/>
              </a:ext>
            </a:extLst>
          </p:cNvPr>
          <p:cNvPicPr>
            <a:picLocks noChangeAspect="1"/>
          </p:cNvPicPr>
          <p:nvPr/>
        </p:nvPicPr>
        <p:blipFill>
          <a:blip r:embed="rId4"/>
          <a:stretch>
            <a:fillRect/>
          </a:stretch>
        </p:blipFill>
        <p:spPr>
          <a:xfrm>
            <a:off x="6300192" y="2185417"/>
            <a:ext cx="2533650" cy="1171575"/>
          </a:xfrm>
          <a:prstGeom prst="rect">
            <a:avLst/>
          </a:prstGeom>
        </p:spPr>
      </p:pic>
    </p:spTree>
    <p:extLst>
      <p:ext uri="{BB962C8B-B14F-4D97-AF65-F5344CB8AC3E}">
        <p14:creationId xmlns:p14="http://schemas.microsoft.com/office/powerpoint/2010/main" val="931148545"/>
      </p:ext>
    </p:extLst>
  </p:cSld>
  <p:clrMapOvr>
    <a:masterClrMapping/>
  </p:clrMapOvr>
  <p:transition>
    <p:checke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9B0A6387-2D3E-4FAB-8A55-B372745CD301}"/>
              </a:ext>
            </a:extLst>
          </p:cNvPr>
          <p:cNvSpPr>
            <a:spLocks noGrp="1" noChangeArrowheads="1"/>
          </p:cNvSpPr>
          <p:nvPr>
            <p:ph type="body" sz="half" idx="1"/>
          </p:nvPr>
        </p:nvSpPr>
        <p:spPr>
          <a:xfrm>
            <a:off x="323528" y="1937220"/>
            <a:ext cx="3790700" cy="4588124"/>
          </a:xfrm>
        </p:spPr>
        <p:txBody>
          <a:bodyPr/>
          <a:lstStyle/>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Any signal consisting of a system’s characteristic mode is sustained by the system on its own.  </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In other words, the system offers NO obstacle to such signals.</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It is like asking an alcoholic to be a whisky taster.</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Driving a system with an input of the form of the characteristic mode will cause resonance behaviour.</a:t>
            </a:r>
          </a:p>
          <a:p>
            <a:pPr marL="351815" indent="-351815"/>
            <a:endParaRPr lang="en-GB" altLang="en-US" sz="2000" dirty="0">
              <a:solidFill>
                <a:srgbClr val="040404"/>
              </a:solidFill>
              <a:ea typeface="ＭＳ Ｐゴシック" panose="020B0600070205080204" pitchFamily="34" charset="-128"/>
              <a:sym typeface="Symbol" panose="05050102010706020507" pitchFamily="18" charset="2"/>
            </a:endParaRPr>
          </a:p>
        </p:txBody>
      </p:sp>
      <p:pic>
        <p:nvPicPr>
          <p:cNvPr id="40963" name="Picture 10">
            <a:hlinkClick r:id="rId3" action="ppaction://hlinkfile"/>
            <a:extLst>
              <a:ext uri="{FF2B5EF4-FFF2-40B4-BE49-F238E27FC236}">
                <a16:creationId xmlns:a16="http://schemas.microsoft.com/office/drawing/2014/main" id="{9C9958AC-8271-4AC6-8959-3E24B43EE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988840"/>
            <a:ext cx="4404892" cy="388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Rectangle 2">
            <a:extLst>
              <a:ext uri="{FF2B5EF4-FFF2-40B4-BE49-F238E27FC236}">
                <a16:creationId xmlns:a16="http://schemas.microsoft.com/office/drawing/2014/main" id="{B447A336-D964-4E2A-A7E4-5D3B05BC4F66}"/>
              </a:ext>
            </a:extLst>
          </p:cNvPr>
          <p:cNvSpPr>
            <a:spLocks noGrp="1" noChangeArrowheads="1"/>
          </p:cNvSpPr>
          <p:nvPr>
            <p:ph type="title"/>
          </p:nvPr>
        </p:nvSpPr>
        <p:spPr>
          <a:xfrm>
            <a:off x="676555" y="695075"/>
            <a:ext cx="7771960" cy="491062"/>
          </a:xfrm>
          <a:noFill/>
        </p:spPr>
        <p:txBody>
          <a:bodyPr/>
          <a:lstStyle/>
          <a:p>
            <a:pPr algn="ctr"/>
            <a:r>
              <a:rPr lang="en-GB" altLang="en-US" dirty="0"/>
              <a:t>The resonance behaviour</a:t>
            </a:r>
          </a:p>
        </p:txBody>
      </p:sp>
    </p:spTree>
    <p:extLst>
      <p:ext uri="{BB962C8B-B14F-4D97-AF65-F5344CB8AC3E}">
        <p14:creationId xmlns:p14="http://schemas.microsoft.com/office/powerpoint/2010/main" val="3800678517"/>
      </p:ext>
    </p:extLst>
  </p:cSld>
  <p:clrMapOvr>
    <a:masterClrMapping/>
  </p:clrMapOvr>
  <p:transition>
    <p:checke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6" name="Rectangle 4">
                <a:extLst>
                  <a:ext uri="{FF2B5EF4-FFF2-40B4-BE49-F238E27FC236}">
                    <a16:creationId xmlns:a16="http://schemas.microsoft.com/office/drawing/2014/main" id="{99998D4D-89F5-46C6-B5DD-281C61797102}"/>
                  </a:ext>
                </a:extLst>
              </p:cNvPr>
              <p:cNvSpPr>
                <a:spLocks noGrp="1" noChangeArrowheads="1"/>
              </p:cNvSpPr>
              <p:nvPr>
                <p:ph type="body" idx="1"/>
              </p:nvPr>
            </p:nvSpPr>
            <p:spPr>
              <a:xfrm>
                <a:off x="251520" y="1772816"/>
                <a:ext cx="8640960" cy="4824536"/>
              </a:xfrm>
              <a:noFill/>
            </p:spPr>
            <p:txBody>
              <a:bodyPr/>
              <a:lstStyle/>
              <a:p>
                <a:pPr marL="350838" indent="-350838">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rPr>
                  <a:t>Remember that for a linear system:</a:t>
                </a:r>
                <a:endParaRPr lang="en-GB" altLang="en-US" sz="2000" dirty="0">
                  <a:solidFill>
                    <a:srgbClr val="040404"/>
                  </a:solidFill>
                  <a:latin typeface="+mj-lt"/>
                  <a:ea typeface="ＭＳ Ｐゴシック" panose="020B0600070205080204" pitchFamily="34" charset="-128"/>
                  <a:sym typeface="Symbol" panose="05050102010706020507" pitchFamily="18" charset="2"/>
                </a:endParaRPr>
              </a:p>
              <a:p>
                <a:pPr marL="354013" lvl="1" indent="0">
                  <a:buNone/>
                </a:pPr>
                <a:r>
                  <a:rPr lang="en-GB" altLang="en-US" sz="2000" dirty="0">
                    <a:solidFill>
                      <a:srgbClr val="040404"/>
                    </a:solidFill>
                    <a:latin typeface="+mj-lt"/>
                    <a:ea typeface="ＭＳ Ｐゴシック" panose="020B0600070205080204" pitchFamily="34" charset="-128"/>
                    <a:sym typeface="Symbol" panose="05050102010706020507" pitchFamily="18" charset="2"/>
                  </a:rPr>
                  <a:t>	</a:t>
                </a:r>
                <a:r>
                  <a:rPr lang="en-GB" altLang="en-US" sz="2000" b="1" dirty="0">
                    <a:solidFill>
                      <a:srgbClr val="040404"/>
                    </a:solidFill>
                    <a:latin typeface="+mj-lt"/>
                    <a:ea typeface="ＭＳ Ｐゴシック" panose="020B0600070205080204" pitchFamily="34" charset="-128"/>
                    <a:sym typeface="Symbol" panose="05050102010706020507" pitchFamily="18" charset="2"/>
                  </a:rPr>
                  <a:t>Total response = zero-input response + zero-state response</a:t>
                </a:r>
              </a:p>
              <a:p>
                <a:pPr marL="351815" indent="-351815" algn="just">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sym typeface="Symbol" panose="05050102010706020507" pitchFamily="18" charset="2"/>
                  </a:rPr>
                  <a:t>In this lecture, we will focus on a linear system’s zero-input response,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 which is the solution of the system’s equation when input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a:t>
                </a:r>
              </a:p>
              <a:p>
                <a:pPr marL="351815" indent="-351815" algn="just">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sym typeface="Symbol" panose="05050102010706020507" pitchFamily="18" charset="2"/>
                  </a:rPr>
                  <a:t>We will focus on systems which are described by:</a:t>
                </a:r>
              </a:p>
              <a:p>
                <a:pPr marL="350838" indent="9525" algn="ct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 </a:t>
                </a:r>
                <a14:m>
                  <m:oMath xmlns:m="http://schemas.openxmlformats.org/officeDocument/2006/math">
                    <m:r>
                      <a:rPr lang="en-GB" altLang="en-US" sz="2000" b="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oMath>
                </a14:m>
                <a:endParaRPr lang="en-GB" altLang="en-US" sz="2000" i="1" dirty="0">
                  <a:solidFill>
                    <a:srgbClr val="040404"/>
                  </a:solidFill>
                  <a:latin typeface="+mj-lt"/>
                  <a:ea typeface="ＭＳ Ｐゴシック" panose="020B0600070205080204" pitchFamily="34" charset="-128"/>
                  <a:sym typeface="Symbol" panose="05050102010706020507" pitchFamily="18" charset="2"/>
                </a:endParaRPr>
              </a:p>
              <a:p>
                <a:pPr marL="350838" indent="9525" algn="ct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sub>
                    </m:sSub>
                    <m:sSup>
                      <m:sSupPr>
                        <m:ctrlPr>
                          <a:rPr lang="en-GB" altLang="en-US" sz="200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 </a:t>
                </a:r>
                <a14:m>
                  <m:oMath xmlns:m="http://schemas.openxmlformats.org/officeDocument/2006/math">
                    <m:r>
                      <a:rPr lang="en-GB" altLang="en-US" sz="2000" b="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oMath>
                </a14:m>
                <a:endParaRPr lang="en-GB" altLang="en-US" sz="2000" dirty="0">
                  <a:solidFill>
                    <a:srgbClr val="040404"/>
                  </a:solidFill>
                  <a:latin typeface="+mj-lt"/>
                  <a:ea typeface="ＭＳ Ｐゴシック" panose="020B0600070205080204" pitchFamily="34" charset="-128"/>
                  <a:sym typeface="Symbol" panose="05050102010706020507" pitchFamily="18" charset="2"/>
                </a:endParaRPr>
              </a:p>
              <a:p>
                <a:pPr>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sym typeface="Symbol" panose="05050102010706020507" pitchFamily="18" charset="2"/>
                  </a:rPr>
                  <a:t>Alternatively</a:t>
                </a:r>
              </a:p>
              <a:p>
                <a:pPr marL="354013" indent="0"/>
                <a14:m>
                  <m:oMathPara xmlns:m="http://schemas.openxmlformats.org/officeDocument/2006/math">
                    <m:oMathParaPr>
                      <m:jc m:val="centerGroup"/>
                    </m:oMathParaPr>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𝑄</m:t>
                      </m:r>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𝑃</m:t>
                      </m:r>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m:oMathPara>
                </a14:m>
                <a:endParaRPr lang="en-GB" altLang="en-US" sz="2000" dirty="0">
                  <a:solidFill>
                    <a:srgbClr val="040404"/>
                  </a:solidFill>
                  <a:latin typeface="+mj-lt"/>
                  <a:ea typeface="ＭＳ Ｐゴシック" panose="020B0600070205080204" pitchFamily="34" charset="-128"/>
                  <a:sym typeface="Symbol" panose="05050102010706020507" pitchFamily="18" charset="2"/>
                </a:endParaRPr>
              </a:p>
              <a:p>
                <a:pPr>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sym typeface="Symbol" panose="05050102010706020507" pitchFamily="18" charset="2"/>
                  </a:rPr>
                  <a:t>Therefore if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 we obtain:</a:t>
                </a:r>
              </a:p>
              <a:p>
                <a:pPr marL="354013" indent="0"/>
                <a14:m>
                  <m:oMathPara xmlns:m="http://schemas.openxmlformats.org/officeDocument/2006/math">
                    <m:oMathParaPr>
                      <m:jc m:val="centerGroup"/>
                    </m:oMathParaPr>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𝑄</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d>
                      <m:sSub>
                        <m:sSubPr>
                          <m:ctrlPr>
                            <a:rPr lang="en-GB" altLang="en-US" sz="200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0838" indent="9525" algn="ct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p>
                    </m:s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endPar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endParaRPr>
              </a:p>
            </p:txBody>
          </p:sp>
        </mc:Choice>
        <mc:Fallback xmlns="">
          <p:sp>
            <p:nvSpPr>
              <p:cNvPr id="18436" name="Rectangle 4">
                <a:extLst>
                  <a:ext uri="{FF2B5EF4-FFF2-40B4-BE49-F238E27FC236}">
                    <a16:creationId xmlns:a16="http://schemas.microsoft.com/office/drawing/2014/main" id="{99998D4D-89F5-46C6-B5DD-281C61797102}"/>
                  </a:ext>
                </a:extLst>
              </p:cNvPr>
              <p:cNvSpPr>
                <a:spLocks noGrp="1" noRot="1" noChangeAspect="1" noMove="1" noResize="1" noEditPoints="1" noAdjustHandles="1" noChangeArrowheads="1" noChangeShapeType="1" noTextEdit="1"/>
              </p:cNvSpPr>
              <p:nvPr>
                <p:ph type="body" idx="1"/>
              </p:nvPr>
            </p:nvSpPr>
            <p:spPr>
              <a:xfrm>
                <a:off x="251520" y="1772816"/>
                <a:ext cx="8640960" cy="4824536"/>
              </a:xfrm>
              <a:blipFill>
                <a:blip r:embed="rId3"/>
                <a:stretch>
                  <a:fillRect l="-1693" t="-1517" r="-1763"/>
                </a:stretch>
              </a:blipFill>
            </p:spPr>
            <p:txBody>
              <a:bodyPr/>
              <a:lstStyle/>
              <a:p>
                <a:r>
                  <a:rPr lang="en-GB">
                    <a:noFill/>
                  </a:rPr>
                  <a:t> </a:t>
                </a:r>
              </a:p>
            </p:txBody>
          </p:sp>
        </mc:Fallback>
      </mc:AlternateContent>
      <p:sp>
        <p:nvSpPr>
          <p:cNvPr id="12" name="Rectangle 2">
            <a:extLst>
              <a:ext uri="{FF2B5EF4-FFF2-40B4-BE49-F238E27FC236}">
                <a16:creationId xmlns:a16="http://schemas.microsoft.com/office/drawing/2014/main" id="{FBC7DDDA-A96D-4B78-8A8A-A330C03247A3}"/>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Zero-input response basics</a:t>
            </a:r>
          </a:p>
        </p:txBody>
      </p:sp>
    </p:spTree>
    <p:extLst>
      <p:ext uri="{BB962C8B-B14F-4D97-AF65-F5344CB8AC3E}">
        <p14:creationId xmlns:p14="http://schemas.microsoft.com/office/powerpoint/2010/main" val="2602971349"/>
      </p:ext>
    </p:extLst>
  </p:cSld>
  <p:clrMapOvr>
    <a:masterClrMapping/>
  </p:clrMapOvr>
  <p:transition>
    <p:checke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3">
            <a:extLst>
              <a:ext uri="{FF2B5EF4-FFF2-40B4-BE49-F238E27FC236}">
                <a16:creationId xmlns:a16="http://schemas.microsoft.com/office/drawing/2014/main" id="{9A05D89B-A668-4426-8681-32707C663883}"/>
              </a:ext>
            </a:extLst>
          </p:cNvPr>
          <p:cNvSpPr>
            <a:spLocks noGrp="1" noChangeArrowheads="1"/>
          </p:cNvSpPr>
          <p:nvPr>
            <p:ph type="body" sz="half" idx="1"/>
          </p:nvPr>
        </p:nvSpPr>
        <p:spPr>
          <a:xfrm>
            <a:off x="395536" y="1865212"/>
            <a:ext cx="8227841" cy="4588124"/>
          </a:xfrm>
        </p:spPr>
        <p:txBody>
          <a:bodyPr/>
          <a:lstStyle/>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Zero-input response is very important to understanding control systems.  However, the 2</a:t>
            </a:r>
            <a:r>
              <a:rPr lang="en-GB" altLang="en-US" sz="2000" baseline="30000" dirty="0">
                <a:solidFill>
                  <a:srgbClr val="040404"/>
                </a:solidFill>
                <a:ea typeface="ＭＳ Ｐゴシック" panose="020B0600070205080204" pitchFamily="34" charset="-128"/>
                <a:sym typeface="Symbol" panose="05050102010706020507" pitchFamily="18" charset="2"/>
              </a:rPr>
              <a:t>nd</a:t>
            </a:r>
            <a:r>
              <a:rPr lang="en-GB" altLang="en-US" sz="2000" dirty="0">
                <a:solidFill>
                  <a:srgbClr val="040404"/>
                </a:solidFill>
                <a:ea typeface="ＭＳ Ｐゴシック" panose="020B0600070205080204" pitchFamily="34" charset="-128"/>
                <a:sym typeface="Symbol" panose="05050102010706020507" pitchFamily="18" charset="2"/>
              </a:rPr>
              <a:t> year Control course will approach the subject from a different point of view.</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You should also have come across some of these concepts last year in Circuit Analysis course, but not from a “black box” system point of view.</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Ideas in this lecture is essential for deep understanding of the next two lectures on impulse response and on convolution, both you have touched on in your first year course on Signals and Communications.</a:t>
            </a:r>
          </a:p>
        </p:txBody>
      </p:sp>
      <p:sp>
        <p:nvSpPr>
          <p:cNvPr id="5" name="Rectangle 2">
            <a:extLst>
              <a:ext uri="{FF2B5EF4-FFF2-40B4-BE49-F238E27FC236}">
                <a16:creationId xmlns:a16="http://schemas.microsoft.com/office/drawing/2014/main" id="{BA7147ED-7686-4199-85F8-96B496DC7DA0}"/>
              </a:ext>
            </a:extLst>
          </p:cNvPr>
          <p:cNvSpPr>
            <a:spLocks noGrp="1" noChangeArrowheads="1"/>
          </p:cNvSpPr>
          <p:nvPr>
            <p:ph type="title"/>
          </p:nvPr>
        </p:nvSpPr>
        <p:spPr>
          <a:xfrm>
            <a:off x="676555" y="695075"/>
            <a:ext cx="7771960" cy="491062"/>
          </a:xfrm>
          <a:noFill/>
        </p:spPr>
        <p:txBody>
          <a:bodyPr/>
          <a:lstStyle/>
          <a:p>
            <a:pPr algn="ctr"/>
            <a:r>
              <a:rPr lang="en-GB" altLang="en-US" dirty="0"/>
              <a:t>Relating to other courses</a:t>
            </a:r>
          </a:p>
        </p:txBody>
      </p:sp>
    </p:spTree>
    <p:extLst>
      <p:ext uri="{BB962C8B-B14F-4D97-AF65-F5344CB8AC3E}">
        <p14:creationId xmlns:p14="http://schemas.microsoft.com/office/powerpoint/2010/main" val="4866582"/>
      </p:ext>
    </p:extLst>
  </p:cSld>
  <p:clrMapOvr>
    <a:masterClrMapping/>
  </p:clrMapOvr>
  <p:transition>
    <p:checke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193" name="Rectangle 3">
                <a:extLst>
                  <a:ext uri="{FF2B5EF4-FFF2-40B4-BE49-F238E27FC236}">
                    <a16:creationId xmlns:a16="http://schemas.microsoft.com/office/drawing/2014/main" id="{A1C07C46-154B-4B1F-A3ED-4B89F7207AB8}"/>
                  </a:ext>
                </a:extLst>
              </p:cNvPr>
              <p:cNvSpPr>
                <a:spLocks noGrp="1" noChangeArrowheads="1"/>
              </p:cNvSpPr>
              <p:nvPr>
                <p:ph type="body" sz="half" idx="1"/>
              </p:nvPr>
            </p:nvSpPr>
            <p:spPr>
              <a:xfrm>
                <a:off x="395536" y="1809509"/>
                <a:ext cx="8227841" cy="4643827"/>
              </a:xfrm>
            </p:spPr>
            <p:txBody>
              <a:bodyPr/>
              <a:lstStyle/>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rPr>
                  <a:t>From Differential Equations Theory, it is known that we may solve the equation</a:t>
                </a:r>
              </a:p>
              <a:p>
                <a:pPr marL="354013" indent="0" algn="ct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p>
                    </m:s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a:t>   </a:t>
                </a:r>
                <a:r>
                  <a:rPr lang="en-GB" altLang="en-US" sz="2000" dirty="0">
                    <a:solidFill>
                      <a:srgbClr val="040404"/>
                    </a:solidFill>
                    <a:ea typeface="ＭＳ Ｐゴシック" panose="020B0600070205080204" pitchFamily="34" charset="-128"/>
                  </a:rPr>
                  <a:t> (3.1)</a:t>
                </a:r>
              </a:p>
              <a:p>
                <a:pPr marL="350838" indent="3175" algn="just"/>
                <a:r>
                  <a:rPr lang="en-GB" altLang="en-US" sz="2000" dirty="0">
                    <a:solidFill>
                      <a:srgbClr val="040404"/>
                    </a:solidFill>
                    <a:ea typeface="ＭＳ Ｐゴシック" panose="020B0600070205080204" pitchFamily="34" charset="-128"/>
                  </a:rPr>
                  <a:t>by letting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rPr>
                          <m:t>0</m:t>
                        </m:r>
                      </m:sub>
                    </m:sSub>
                    <m:d>
                      <m:dPr>
                        <m:ctrlPr>
                          <a:rPr lang="en-GB" altLang="en-US" sz="2000" b="0" i="1" smtClean="0">
                            <a:solidFill>
                              <a:srgbClr val="040404"/>
                            </a:solidFill>
                            <a:latin typeface="Cambria Math" panose="02040503050406030204" pitchFamily="18" charset="0"/>
                            <a:ea typeface="ＭＳ Ｐゴシック" panose="020B0600070205080204" pitchFamily="34" charset="-128"/>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𝑐</m:t>
                    </m:r>
                    <m:sSup>
                      <m:sSupPr>
                        <m:ctrlPr>
                          <a:rPr lang="en-GB" altLang="en-US" sz="2000" b="0" i="1" smtClean="0">
                            <a:solidFill>
                              <a:srgbClr val="040404"/>
                            </a:solidFill>
                            <a:latin typeface="Cambria Math" panose="02040503050406030204" pitchFamily="18" charset="0"/>
                            <a:ea typeface="ＭＳ Ｐゴシック" panose="020B0600070205080204" pitchFamily="34" charset="-128"/>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rPr>
                          <m:t>𝑒</m:t>
                        </m:r>
                      </m:e>
                      <m:sup>
                        <m:r>
                          <a:rPr lang="en-GB" altLang="en-US" sz="2000" b="0" i="1" smtClean="0">
                            <a:solidFill>
                              <a:srgbClr val="040404"/>
                            </a:solidFill>
                            <a:latin typeface="Cambria Math" panose="02040503050406030204" pitchFamily="18" charset="0"/>
                            <a:ea typeface="Cambria Math" panose="02040503050406030204" pitchFamily="18" charset="0"/>
                          </a:rPr>
                          <m:t>𝜆</m:t>
                        </m:r>
                        <m:r>
                          <a:rPr lang="en-GB" altLang="en-US" sz="2000" b="0" i="1" smtClean="0">
                            <a:solidFill>
                              <a:srgbClr val="040404"/>
                            </a:solidFill>
                            <a:latin typeface="Cambria Math" panose="02040503050406030204" pitchFamily="18" charset="0"/>
                            <a:ea typeface="Cambria Math" panose="02040503050406030204" pitchFamily="18" charset="0"/>
                          </a:rPr>
                          <m:t>𝑡</m:t>
                        </m:r>
                      </m:sup>
                    </m:sSup>
                  </m:oMath>
                </a14:m>
                <a:r>
                  <a:rPr lang="en-GB" altLang="en-US" sz="2000" dirty="0">
                    <a:solidFill>
                      <a:srgbClr val="040404"/>
                    </a:solidFill>
                    <a:ea typeface="ＭＳ Ｐゴシック" panose="020B0600070205080204" pitchFamily="34" charset="-128"/>
                  </a:rPr>
                  <a:t>, where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𝑐</m:t>
                    </m:r>
                  </m:oMath>
                </a14:m>
                <a:r>
                  <a:rPr lang="en-GB" altLang="en-US" sz="2000" dirty="0">
                    <a:solidFill>
                      <a:srgbClr val="040404"/>
                    </a:solidFill>
                    <a:ea typeface="ＭＳ Ｐゴシック" panose="020B0600070205080204" pitchFamily="34" charset="-128"/>
                  </a:rPr>
                  <a:t> and </a:t>
                </a:r>
                <a14:m>
                  <m:oMath xmlns:m="http://schemas.openxmlformats.org/officeDocument/2006/math">
                    <m:r>
                      <a:rPr lang="en-GB" altLang="en-US" sz="2000" i="1" smtClean="0">
                        <a:solidFill>
                          <a:srgbClr val="040404"/>
                        </a:solidFill>
                        <a:latin typeface="Cambria Math" panose="02040503050406030204" pitchFamily="18" charset="0"/>
                        <a:ea typeface="Cambria Math" panose="02040503050406030204" pitchFamily="18" charset="0"/>
                      </a:rPr>
                      <m:t>𝜆</m:t>
                    </m:r>
                  </m:oMath>
                </a14:m>
                <a:r>
                  <a:rPr lang="en-GB" altLang="en-US" sz="2000" dirty="0">
                    <a:solidFill>
                      <a:srgbClr val="040404"/>
                    </a:solidFill>
                    <a:ea typeface="ＭＳ Ｐゴシック" panose="020B0600070205080204" pitchFamily="34" charset="-128"/>
                  </a:rPr>
                  <a:t> are constant parameters.                                   </a:t>
                </a:r>
                <a:endParaRPr lang="en-GB" altLang="en-US" sz="2000" b="1" dirty="0">
                  <a:solidFill>
                    <a:srgbClr val="040404"/>
                  </a:solidFill>
                  <a:ea typeface="ＭＳ Ｐゴシック" panose="020B0600070205080204" pitchFamily="34" charset="-128"/>
                  <a:sym typeface="Symbol" panose="05050102010706020507" pitchFamily="18" charset="2"/>
                </a:endParaRP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rPr>
                  <a:t>In that case we have:</a:t>
                </a:r>
              </a:p>
              <a:p>
                <a:pPr marL="351815" indent="-351815"/>
                <a14:m>
                  <m:oMathPara xmlns:m="http://schemas.openxmlformats.org/officeDocument/2006/math">
                    <m:oMathParaPr>
                      <m:jc m:val="centerGroup"/>
                    </m:oMathParaPr>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sSub>
                        <m:sSub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f>
                        <m:f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sSub>
                            <m:sSub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sSup>
                        <m:sSupPr>
                          <m:ctrlP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p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𝑒</m:t>
                          </m:r>
                        </m:e>
                        <m:sup>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14:m>
                  <m:oMathPara xmlns:m="http://schemas.openxmlformats.org/officeDocument/2006/math">
                    <m:oMathParaPr>
                      <m:jc m:val="centerGroup"/>
                    </m:oMathParaPr>
                    <m:oMath xmlns:m="http://schemas.openxmlformats.org/officeDocument/2006/math">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den>
                      </m:f>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sSup>
                        <m:sSup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p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𝑒</m:t>
                          </m:r>
                        </m:e>
                        <m:sup>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14:m>
                  <m:oMathPara xmlns:m="http://schemas.openxmlformats.org/officeDocument/2006/math">
                    <m:oMathParaPr>
                      <m:jc m:val="centerGroup"/>
                    </m:oMathParaPr>
                    <m:oMath xmlns:m="http://schemas.openxmlformats.org/officeDocument/2006/math">
                      <m: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14:m>
                  <m:oMathPara xmlns:m="http://schemas.openxmlformats.org/officeDocument/2006/math">
                    <m:oMathParaPr>
                      <m:jc m:val="centerGroup"/>
                    </m:oMathParaPr>
                    <m:oMath xmlns:m="http://schemas.openxmlformats.org/officeDocument/2006/math">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p>
                      </m:sSup>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p>
                          </m:sSup>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p>
                          </m:sSup>
                        </m:den>
                      </m:f>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p>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𝑁</m:t>
                          </m:r>
                        </m:sup>
                      </m:sSup>
                      <m:sSup>
                        <m:sSup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p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𝑒</m:t>
                          </m:r>
                        </m:e>
                        <m:sup>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m:oMathPara>
                </a14:m>
                <a:endParaRPr lang="en-GB" altLang="en-US" sz="2000" dirty="0">
                  <a:ea typeface="ＭＳ Ｐゴシック" panose="020B0600070205080204" pitchFamily="34" charset="-128"/>
                  <a:sym typeface="Symbol" panose="05050102010706020507" pitchFamily="18" charset="2"/>
                </a:endParaRPr>
              </a:p>
              <a:p>
                <a:pPr marL="351815" indent="-351815"/>
                <a:endParaRPr lang="en-GB" altLang="en-US" sz="2000" dirty="0">
                  <a:ea typeface="ＭＳ Ｐゴシック" panose="020B0600070205080204" pitchFamily="34" charset="-128"/>
                  <a:sym typeface="Symbol" panose="05050102010706020507" pitchFamily="18" charset="2"/>
                </a:endParaRPr>
              </a:p>
            </p:txBody>
          </p:sp>
        </mc:Choice>
        <mc:Fallback xmlns="">
          <p:sp>
            <p:nvSpPr>
              <p:cNvPr id="8193" name="Rectangle 3">
                <a:extLst>
                  <a:ext uri="{FF2B5EF4-FFF2-40B4-BE49-F238E27FC236}">
                    <a16:creationId xmlns:a16="http://schemas.microsoft.com/office/drawing/2014/main" id="{A1C07C46-154B-4B1F-A3ED-4B89F7207AB8}"/>
                  </a:ext>
                </a:extLst>
              </p:cNvPr>
              <p:cNvSpPr>
                <a:spLocks noGrp="1" noRot="1" noChangeAspect="1" noMove="1" noResize="1" noEditPoints="1" noAdjustHandles="1" noChangeArrowheads="1" noChangeShapeType="1" noTextEdit="1"/>
              </p:cNvSpPr>
              <p:nvPr>
                <p:ph type="body" sz="half" idx="1"/>
              </p:nvPr>
            </p:nvSpPr>
            <p:spPr>
              <a:xfrm>
                <a:off x="395536" y="1809509"/>
                <a:ext cx="8227841" cy="4643827"/>
              </a:xfrm>
              <a:blipFill>
                <a:blip r:embed="rId3"/>
                <a:stretch>
                  <a:fillRect l="-1778" t="-1575" r="-1778"/>
                </a:stretch>
              </a:blipFill>
            </p:spPr>
            <p:txBody>
              <a:bodyPr/>
              <a:lstStyle/>
              <a:p>
                <a:r>
                  <a:rPr lang="en-GB">
                    <a:noFill/>
                  </a:rPr>
                  <a:t> </a:t>
                </a:r>
              </a:p>
            </p:txBody>
          </p:sp>
        </mc:Fallback>
      </mc:AlternateContent>
      <p:sp>
        <p:nvSpPr>
          <p:cNvPr id="8201" name="AutoShape 18">
            <a:extLst>
              <a:ext uri="{FF2B5EF4-FFF2-40B4-BE49-F238E27FC236}">
                <a16:creationId xmlns:a16="http://schemas.microsoft.com/office/drawing/2014/main" id="{51A25CED-36AC-4CF3-BDC8-C1F57BEEB45F}"/>
              </a:ext>
            </a:extLst>
          </p:cNvPr>
          <p:cNvSpPr>
            <a:spLocks/>
          </p:cNvSpPr>
          <p:nvPr/>
        </p:nvSpPr>
        <p:spPr bwMode="auto">
          <a:xfrm rot="10800000">
            <a:off x="6168317" y="3571921"/>
            <a:ext cx="199356" cy="1995027"/>
          </a:xfrm>
          <a:prstGeom prst="leftBrace">
            <a:avLst>
              <a:gd name="adj1" fmla="val 83395"/>
              <a:gd name="adj2" fmla="val 50000"/>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endParaRPr lang="en-US" altLang="en-US" sz="2955"/>
          </a:p>
        </p:txBody>
      </p:sp>
      <p:sp>
        <p:nvSpPr>
          <p:cNvPr id="8202" name="Rectangle 20">
            <a:extLst>
              <a:ext uri="{FF2B5EF4-FFF2-40B4-BE49-F238E27FC236}">
                <a16:creationId xmlns:a16="http://schemas.microsoft.com/office/drawing/2014/main" id="{E45DADD8-13C1-4F70-BFDA-D1E89FA1B2D8}"/>
              </a:ext>
            </a:extLst>
          </p:cNvPr>
          <p:cNvSpPr>
            <a:spLocks noChangeArrowheads="1"/>
          </p:cNvSpPr>
          <p:nvPr/>
        </p:nvSpPr>
        <p:spPr bwMode="auto">
          <a:xfrm>
            <a:off x="6367673" y="4377035"/>
            <a:ext cx="212695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842C00"/>
              </a:buClr>
              <a:buSzPct val="75000"/>
              <a:buFont typeface="Monotype Sorts" charset="2"/>
              <a:buNone/>
            </a:pPr>
            <a:r>
              <a:rPr lang="en-GB" altLang="en-US" sz="1662" dirty="0">
                <a:solidFill>
                  <a:srgbClr val="040404"/>
                </a:solidFill>
              </a:rPr>
              <a:t>Substitute into </a:t>
            </a:r>
            <a:r>
              <a:rPr lang="en-GB" altLang="en-US" sz="1662" i="0" dirty="0">
                <a:solidFill>
                  <a:srgbClr val="040404"/>
                </a:solidFill>
              </a:rPr>
              <a:t>(</a:t>
            </a:r>
            <a:r>
              <a:rPr lang="en-GB" altLang="en-US" sz="1662" dirty="0">
                <a:solidFill>
                  <a:srgbClr val="040404"/>
                </a:solidFill>
              </a:rPr>
              <a:t>3.1</a:t>
            </a:r>
            <a:r>
              <a:rPr lang="en-GB" altLang="en-US" sz="1662" i="0" dirty="0">
                <a:solidFill>
                  <a:srgbClr val="040404"/>
                </a:solidFill>
              </a:rPr>
              <a:t>)</a:t>
            </a:r>
          </a:p>
        </p:txBody>
      </p:sp>
      <p:sp>
        <p:nvSpPr>
          <p:cNvPr id="13" name="Rectangle 2">
            <a:extLst>
              <a:ext uri="{FF2B5EF4-FFF2-40B4-BE49-F238E27FC236}">
                <a16:creationId xmlns:a16="http://schemas.microsoft.com/office/drawing/2014/main" id="{04A07CCE-E343-4E31-A0AB-0FF5CA3BFF7F}"/>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General solution to the zero-input response equation</a:t>
            </a:r>
          </a:p>
        </p:txBody>
      </p:sp>
    </p:spTree>
    <p:extLst>
      <p:ext uri="{BB962C8B-B14F-4D97-AF65-F5344CB8AC3E}">
        <p14:creationId xmlns:p14="http://schemas.microsoft.com/office/powerpoint/2010/main" val="318452367"/>
      </p:ext>
    </p:extLst>
  </p:cSld>
  <p:clrMapOvr>
    <a:masterClrMapping/>
  </p:clrMapOvr>
  <p:transition>
    <p:checke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1" name="Rectangle 2">
                <a:extLst>
                  <a:ext uri="{FF2B5EF4-FFF2-40B4-BE49-F238E27FC236}">
                    <a16:creationId xmlns:a16="http://schemas.microsoft.com/office/drawing/2014/main" id="{29EB3631-F8CD-407D-B03B-808A927D68B0}"/>
                  </a:ext>
                </a:extLst>
              </p:cNvPr>
              <p:cNvSpPr>
                <a:spLocks noGrp="1" noChangeArrowheads="1"/>
              </p:cNvSpPr>
              <p:nvPr>
                <p:ph type="body" sz="half" idx="1"/>
              </p:nvPr>
            </p:nvSpPr>
            <p:spPr>
              <a:xfrm>
                <a:off x="461564" y="1809509"/>
                <a:ext cx="8214892" cy="4643827"/>
              </a:xfrm>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rPr>
                  <a:t>We get:</a:t>
                </a:r>
              </a:p>
              <a:p>
                <a:pPr marL="350838" indent="3175" algn="ct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p>
                    </m:s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r>
                      <a:rPr lang="en-GB" altLang="en-US" sz="200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 </m:t>
                    </m:r>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r>
                      <a:rPr lang="en-GB" altLang="en-US" sz="2000" i="1" dirty="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oMath>
                </a14:m>
                <a:endParaRPr lang="en-GB" altLang="en-US" sz="2000" dirty="0">
                  <a:solidFill>
                    <a:srgbClr val="040404"/>
                  </a:solidFill>
                  <a:ea typeface="Cambria Math" panose="02040503050406030204" pitchFamily="18" charset="0"/>
                  <a:sym typeface="Symbol" panose="05050102010706020507" pitchFamily="18" charset="2"/>
                </a:endParaRPr>
              </a:p>
              <a:p>
                <a:pPr marL="350838" indent="3175" algn="ct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p>
                    </m:s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endParaRPr lang="en-GB" altLang="en-US" sz="2000" dirty="0">
                  <a:solidFill>
                    <a:srgbClr val="040404"/>
                  </a:solidFill>
                  <a:ea typeface="ＭＳ Ｐゴシック" panose="020B0600070205080204" pitchFamily="34" charset="-128"/>
                </a:endParaRP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rPr>
                  <a:t>This is identical to the polynomial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𝑄</m:t>
                    </m:r>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𝐷</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ＭＳ Ｐゴシック" panose="020B0600070205080204" pitchFamily="34" charset="-128"/>
                  </a:rPr>
                  <a:t> with </a:t>
                </a:r>
                <a14:m>
                  <m:oMath xmlns:m="http://schemas.openxmlformats.org/officeDocument/2006/math">
                    <m:r>
                      <a:rPr lang="en-GB" altLang="en-US" sz="2000" i="1" smtClean="0">
                        <a:solidFill>
                          <a:srgbClr val="040404"/>
                        </a:solidFill>
                        <a:latin typeface="Cambria Math" panose="02040503050406030204" pitchFamily="18" charset="0"/>
                        <a:ea typeface="Cambria Math" panose="02040503050406030204" pitchFamily="18" charset="0"/>
                      </a:rPr>
                      <m:t>𝜆</m:t>
                    </m:r>
                  </m:oMath>
                </a14:m>
                <a:r>
                  <a:rPr lang="en-GB" altLang="en-US" sz="2000" dirty="0">
                    <a:solidFill>
                      <a:srgbClr val="040404"/>
                    </a:solidFill>
                    <a:ea typeface="ＭＳ Ｐゴシック" panose="020B0600070205080204" pitchFamily="34" charset="-128"/>
                  </a:rPr>
                  <a:t> replacing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𝐷</m:t>
                    </m:r>
                  </m:oMath>
                </a14:m>
                <a:r>
                  <a:rPr lang="en-GB" altLang="en-US" sz="2000" dirty="0">
                    <a:solidFill>
                      <a:srgbClr val="040404"/>
                    </a:solidFill>
                    <a:ea typeface="ＭＳ Ｐゴシック" panose="020B0600070205080204" pitchFamily="34" charset="-128"/>
                  </a:rPr>
                  <a:t>, i.e.,</a:t>
                </a:r>
              </a:p>
              <a:p>
                <a:pPr marL="354013" indent="0"/>
                <a14:m>
                  <m:oMathPara xmlns:m="http://schemas.openxmlformats.org/officeDocument/2006/math">
                    <m:oMathParaPr>
                      <m:jc m:val="centerGroup"/>
                    </m:oMathParaPr>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𝑄</m:t>
                      </m:r>
                      <m:d>
                        <m:dPr>
                          <m:ctrlPr>
                            <a:rPr lang="en-GB" altLang="en-US" sz="2000" b="0" i="1" smtClean="0">
                              <a:solidFill>
                                <a:srgbClr val="040404"/>
                              </a:solidFill>
                              <a:latin typeface="Cambria Math" panose="02040503050406030204" pitchFamily="18" charset="0"/>
                              <a:ea typeface="ＭＳ Ｐゴシック" panose="020B0600070205080204" pitchFamily="34" charset="-128"/>
                            </a:rPr>
                          </m:ctrlPr>
                        </m:dPr>
                        <m:e>
                          <m:r>
                            <a:rPr lang="en-GB" altLang="en-US" sz="2000" b="0" i="1" smtClean="0">
                              <a:solidFill>
                                <a:srgbClr val="040404"/>
                              </a:solidFill>
                              <a:latin typeface="Cambria Math" panose="02040503050406030204" pitchFamily="18" charset="0"/>
                              <a:ea typeface="Cambria Math" panose="02040503050406030204" pitchFamily="18" charset="0"/>
                            </a:rPr>
                            <m:t>𝜆</m:t>
                          </m:r>
                        </m:e>
                      </m:d>
                      <m:r>
                        <a:rPr lang="en-GB" altLang="en-US" sz="2000" b="0" i="1" smtClean="0">
                          <a:solidFill>
                            <a:srgbClr val="040404"/>
                          </a:solidFill>
                          <a:latin typeface="Cambria Math" panose="02040503050406030204" pitchFamily="18" charset="0"/>
                          <a:ea typeface="Cambria Math" panose="02040503050406030204" pitchFamily="18" charset="0"/>
                        </a:rPr>
                        <m:t>=0</m:t>
                      </m:r>
                    </m:oMath>
                  </m:oMathPara>
                </a14:m>
                <a:endParaRPr lang="en-GB" altLang="en-US" sz="2000" dirty="0">
                  <a:solidFill>
                    <a:srgbClr val="040404"/>
                  </a:solidFill>
                  <a:ea typeface="ＭＳ Ｐゴシック" panose="020B0600070205080204" pitchFamily="34" charset="-128"/>
                </a:endParaRP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rPr>
                  <a:t>We can now express</a:t>
                </a:r>
                <a14:m>
                  <m:oMath xmlns:m="http://schemas.openxmlformats.org/officeDocument/2006/math">
                    <m:r>
                      <a:rPr lang="en-GB" altLang="en-US" sz="2000" b="0" i="0" smtClean="0">
                        <a:solidFill>
                          <a:srgbClr val="040404"/>
                        </a:solidFill>
                        <a:latin typeface="Cambria Math" panose="02040503050406030204" pitchFamily="18" charset="0"/>
                        <a:ea typeface="ＭＳ Ｐゴシック" panose="020B0600070205080204" pitchFamily="34" charset="-128"/>
                      </a:rPr>
                      <m:t> </m:t>
                    </m:r>
                    <m:r>
                      <a:rPr lang="en-GB" altLang="en-US" sz="2000" i="1">
                        <a:solidFill>
                          <a:srgbClr val="040404"/>
                        </a:solidFill>
                        <a:latin typeface="Cambria Math" panose="02040503050406030204" pitchFamily="18" charset="0"/>
                        <a:ea typeface="ＭＳ Ｐゴシック" panose="020B0600070205080204" pitchFamily="34" charset="-128"/>
                      </a:rPr>
                      <m:t>𝑄</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Cambria Math" panose="02040503050406030204" pitchFamily="18" charset="0"/>
                          </a:rPr>
                          <m:t>𝜆</m:t>
                        </m:r>
                      </m:e>
                    </m:d>
                    <m:r>
                      <a:rPr lang="en-GB" altLang="en-US" sz="2000" i="1">
                        <a:solidFill>
                          <a:srgbClr val="040404"/>
                        </a:solidFill>
                        <a:latin typeface="Cambria Math" panose="02040503050406030204" pitchFamily="18" charset="0"/>
                        <a:ea typeface="Cambria Math" panose="02040503050406030204" pitchFamily="18" charset="0"/>
                      </a:rPr>
                      <m:t>=0</m:t>
                    </m:r>
                  </m:oMath>
                </a14:m>
                <a:r>
                  <a:rPr lang="en-GB" altLang="en-US" sz="2000" dirty="0">
                    <a:solidFill>
                      <a:srgbClr val="040404"/>
                    </a:solidFill>
                    <a:ea typeface="ＭＳ Ｐゴシック" panose="020B0600070205080204" pitchFamily="34" charset="-128"/>
                    <a:sym typeface="Symbol" panose="05050102010706020507" pitchFamily="18" charset="2"/>
                  </a:rPr>
                  <a:t> in factorized form:</a:t>
                </a:r>
              </a:p>
              <a:p>
                <a:pPr marL="350838" indent="0" algn="ct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𝑄</m:t>
                    </m:r>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d>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d>
                      <m:dPr>
                        <m:ctrlP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Sub>
                          <m:sSubPr>
                            <m:ctrlP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1</m:t>
                            </m:r>
                          </m:sub>
                        </m:sSub>
                      </m:e>
                    </m:d>
                    <m:d>
                      <m:dPr>
                        <m:ctrlP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sub>
                        </m:sSub>
                      </m:e>
                    </m:d>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d>
                      <m:dPr>
                        <m:ctrlP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𝑁</m:t>
                            </m:r>
                          </m:sub>
                        </m:sSub>
                      </m:e>
                    </m:d>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oMath>
                </a14:m>
                <a:r>
                  <a:rPr lang="en-GB" altLang="en-US" sz="2000" dirty="0">
                    <a:solidFill>
                      <a:srgbClr val="040404"/>
                    </a:solidFill>
                    <a:ea typeface="ＭＳ Ｐゴシック" panose="020B0600070205080204" pitchFamily="34" charset="-128"/>
                    <a:sym typeface="Symbol" panose="05050102010706020507" pitchFamily="18" charset="2"/>
                  </a:rPr>
                  <a:t>   (3.2)</a:t>
                </a:r>
              </a:p>
              <a:p>
                <a:pPr marL="351815" indent="-351815"/>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Therefore, there are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oMath>
                </a14:m>
                <a:r>
                  <a:rPr lang="en-GB" altLang="en-US" sz="2000" dirty="0">
                    <a:solidFill>
                      <a:srgbClr val="040404"/>
                    </a:solidFill>
                    <a:ea typeface="ＭＳ Ｐゴシック" panose="020B0600070205080204" pitchFamily="34" charset="-128"/>
                    <a:sym typeface="Symbol" panose="05050102010706020507" pitchFamily="18" charset="2"/>
                  </a:rPr>
                  <a:t> solutions for </a:t>
                </a:r>
                <a14:m>
                  <m:oMath xmlns:m="http://schemas.openxmlformats.org/officeDocument/2006/math">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oMath>
                </a14:m>
                <a:r>
                  <a:rPr lang="en-GB" altLang="en-US" sz="2000" dirty="0">
                    <a:solidFill>
                      <a:srgbClr val="040404"/>
                    </a:solidFill>
                    <a:ea typeface="ＭＳ Ｐゴシック" panose="020B0600070205080204" pitchFamily="34" charset="-128"/>
                    <a:sym typeface="Symbol" panose="05050102010706020507" pitchFamily="18" charset="2"/>
                  </a:rPr>
                  <a:t>, which we can denote with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 </m:t>
                    </m:r>
                    <m:sSub>
                      <m:sSub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 …,</m:t>
                    </m:r>
                    <m:sSub>
                      <m:sSub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oMath>
                </a14:m>
                <a:r>
                  <a:rPr lang="en-GB" altLang="en-US" sz="2000" dirty="0">
                    <a:solidFill>
                      <a:srgbClr val="040404"/>
                    </a:solidFill>
                    <a:ea typeface="ＭＳ Ｐゴシック" panose="020B0600070205080204" pitchFamily="34" charset="-128"/>
                    <a:sym typeface="Symbol" panose="05050102010706020507" pitchFamily="18" charset="2"/>
                  </a:rPr>
                  <a:t>. At first we assume that all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𝑖</m:t>
                        </m:r>
                      </m:sub>
                    </m:sSub>
                  </m:oMath>
                </a14:m>
                <a:r>
                  <a:rPr lang="en-GB" altLang="en-US" sz="2000" dirty="0">
                    <a:solidFill>
                      <a:srgbClr val="040404"/>
                    </a:solidFill>
                    <a:ea typeface="ＭＳ Ｐゴシック" panose="020B0600070205080204" pitchFamily="34" charset="-128"/>
                    <a:sym typeface="Symbol" panose="05050102010706020507" pitchFamily="18" charset="2"/>
                  </a:rPr>
                  <a:t> are distinct.</a:t>
                </a:r>
              </a:p>
            </p:txBody>
          </p:sp>
        </mc:Choice>
        <mc:Fallback xmlns="">
          <p:sp>
            <p:nvSpPr>
              <p:cNvPr id="10241" name="Rectangle 2">
                <a:extLst>
                  <a:ext uri="{FF2B5EF4-FFF2-40B4-BE49-F238E27FC236}">
                    <a16:creationId xmlns:a16="http://schemas.microsoft.com/office/drawing/2014/main" id="{29EB3631-F8CD-407D-B03B-808A927D68B0}"/>
                  </a:ext>
                </a:extLst>
              </p:cNvPr>
              <p:cNvSpPr>
                <a:spLocks noGrp="1" noRot="1" noChangeAspect="1" noMove="1" noResize="1" noEditPoints="1" noAdjustHandles="1" noChangeArrowheads="1" noChangeShapeType="1" noTextEdit="1"/>
              </p:cNvSpPr>
              <p:nvPr>
                <p:ph type="body" sz="half" idx="1"/>
              </p:nvPr>
            </p:nvSpPr>
            <p:spPr>
              <a:xfrm>
                <a:off x="461564" y="1809509"/>
                <a:ext cx="8214892" cy="4643827"/>
              </a:xfrm>
              <a:blipFill>
                <a:blip r:embed="rId3"/>
                <a:stretch>
                  <a:fillRect l="-1782" t="-1575" r="-1856"/>
                </a:stretch>
              </a:blipFill>
            </p:spPr>
            <p:txBody>
              <a:bodyPr/>
              <a:lstStyle/>
              <a:p>
                <a:r>
                  <a:rPr lang="en-GB">
                    <a:noFill/>
                  </a:rPr>
                  <a:t> </a:t>
                </a:r>
              </a:p>
            </p:txBody>
          </p:sp>
        </mc:Fallback>
      </mc:AlternateContent>
      <p:sp>
        <p:nvSpPr>
          <p:cNvPr id="10" name="Rectangle 2">
            <a:extLst>
              <a:ext uri="{FF2B5EF4-FFF2-40B4-BE49-F238E27FC236}">
                <a16:creationId xmlns:a16="http://schemas.microsoft.com/office/drawing/2014/main" id="{F0032E63-F09D-4D3C-8756-42D41870D4DA}"/>
              </a:ext>
            </a:extLst>
          </p:cNvPr>
          <p:cNvSpPr>
            <a:spLocks noGrp="1" noChangeArrowheads="1"/>
          </p:cNvSpPr>
          <p:nvPr>
            <p:ph type="title"/>
          </p:nvPr>
        </p:nvSpPr>
        <p:spPr>
          <a:xfrm>
            <a:off x="539552" y="777698"/>
            <a:ext cx="8062444" cy="491062"/>
          </a:xfrm>
          <a:noFill/>
        </p:spPr>
        <p:txBody>
          <a:bodyPr/>
          <a:lstStyle/>
          <a:p>
            <a:pPr algn="ctr"/>
            <a:r>
              <a:rPr lang="en-GB" altLang="en-US" dirty="0">
                <a:ea typeface="ＭＳ Ｐゴシック" panose="020B0600070205080204" pitchFamily="34" charset="-128"/>
              </a:rPr>
              <a:t>General solution to the zero-input response equation cont.</a:t>
            </a:r>
          </a:p>
        </p:txBody>
      </p:sp>
    </p:spTree>
    <p:extLst>
      <p:ext uri="{BB962C8B-B14F-4D97-AF65-F5344CB8AC3E}">
        <p14:creationId xmlns:p14="http://schemas.microsoft.com/office/powerpoint/2010/main" val="3559920929"/>
      </p:ext>
    </p:extLst>
  </p:cSld>
  <p:clrMapOvr>
    <a:masterClrMapping/>
  </p:clrMapOvr>
  <p:transition>
    <p:checke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289" name="Rectangle 2">
                <a:extLst>
                  <a:ext uri="{FF2B5EF4-FFF2-40B4-BE49-F238E27FC236}">
                    <a16:creationId xmlns:a16="http://schemas.microsoft.com/office/drawing/2014/main" id="{25676F11-F858-4E84-9620-5F6498571866}"/>
                  </a:ext>
                </a:extLst>
              </p:cNvPr>
              <p:cNvSpPr>
                <a:spLocks noGrp="1" noChangeArrowheads="1"/>
              </p:cNvSpPr>
              <p:nvPr>
                <p:ph type="body" sz="half" idx="1"/>
              </p:nvPr>
            </p:nvSpPr>
            <p:spPr>
              <a:xfrm>
                <a:off x="395536" y="1809509"/>
                <a:ext cx="8365877" cy="4643827"/>
              </a:xfrm>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rPr>
                  <a:t>Therefore, the equation</a:t>
                </a:r>
              </a:p>
              <a:p>
                <a:pPr marL="350838" indent="3175" algn="ct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p>
                    </m:s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endParaRPr lang="en-GB" altLang="en-US" sz="2000" dirty="0">
                  <a:solidFill>
                    <a:srgbClr val="040404"/>
                  </a:solidFill>
                  <a:ea typeface="ＭＳ Ｐゴシック" panose="020B0600070205080204" pitchFamily="34" charset="-128"/>
                </a:endParaRPr>
              </a:p>
              <a:p>
                <a:pPr marL="351815" indent="-351815" algn="just"/>
                <a:r>
                  <a:rPr lang="en-GB" altLang="en-US" sz="2000" dirty="0">
                    <a:solidFill>
                      <a:srgbClr val="040404"/>
                    </a:solidFill>
                    <a:ea typeface="ＭＳ Ｐゴシック" panose="020B0600070205080204" pitchFamily="34" charset="-128"/>
                  </a:rPr>
                  <a:t>	has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𝑁</m:t>
                    </m:r>
                  </m:oMath>
                </a14:m>
                <a:r>
                  <a:rPr lang="en-GB" altLang="en-US" sz="2000" dirty="0">
                    <a:solidFill>
                      <a:srgbClr val="040404"/>
                    </a:solidFill>
                    <a:ea typeface="ＭＳ Ｐゴシック" panose="020B0600070205080204" pitchFamily="34" charset="-128"/>
                  </a:rPr>
                  <a:t> possible solutions </a:t>
                </a:r>
                <a14:m>
                  <m:oMath xmlns:m="http://schemas.openxmlformats.org/officeDocument/2006/math">
                    <m:sSub>
                      <m:sSubPr>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1</m:t>
                        </m:r>
                      </m:sub>
                    </m:sSub>
                    <m:sSup>
                      <m:sSup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p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𝑒</m:t>
                        </m:r>
                      </m:e>
                      <m:sup>
                        <m:sSub>
                          <m:sSubPr>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1</m:t>
                            </m:r>
                          </m:sub>
                        </m:s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sub>
                    </m:sSub>
                    <m:sSup>
                      <m:sSup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p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𝑒</m:t>
                        </m:r>
                      </m:e>
                      <m:sup>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sub>
                        </m:s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𝑁</m:t>
                        </m:r>
                      </m:sub>
                    </m:sSub>
                    <m:sSup>
                      <m:sSup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p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𝑒</m:t>
                        </m:r>
                      </m:e>
                      <m:sup>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𝑁</m:t>
                            </m:r>
                          </m:sub>
                        </m:s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a14:m>
                <a:r>
                  <a:rPr lang="en-GB" altLang="en-US" sz="2000" dirty="0">
                    <a:solidFill>
                      <a:srgbClr val="040404"/>
                    </a:solidFill>
                    <a:ea typeface="ＭＳ Ｐゴシック" panose="020B0600070205080204" pitchFamily="34" charset="-128"/>
                  </a:rPr>
                  <a:t> where</a:t>
                </a:r>
              </a:p>
              <a:p>
                <a:pPr marL="350838" indent="3175" algn="just"/>
                <a14:m>
                  <m:oMath xmlns:m="http://schemas.openxmlformats.org/officeDocument/2006/math">
                    <m:sSub>
                      <m:sSubPr>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1</m:t>
                        </m:r>
                      </m:sub>
                    </m:sSub>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sub>
                    </m:sSub>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𝑁</m:t>
                        </m:r>
                      </m:sub>
                    </m:sSub>
                  </m:oMath>
                </a14:m>
                <a:r>
                  <a:rPr lang="en-GB" altLang="en-US" sz="2000" dirty="0">
                    <a:solidFill>
                      <a:srgbClr val="040404"/>
                    </a:solidFill>
                    <a:ea typeface="ＭＳ Ｐゴシック" panose="020B0600070205080204" pitchFamily="34" charset="-128"/>
                  </a:rPr>
                  <a:t> are arbitrary constants.</a:t>
                </a:r>
              </a:p>
              <a:p>
                <a:pPr marL="351815" indent="-351815" algn="just"/>
                <a:endParaRPr lang="en-GB" altLang="en-US" sz="2000" dirty="0">
                  <a:solidFill>
                    <a:srgbClr val="040404"/>
                  </a:solidFill>
                  <a:ea typeface="ＭＳ Ｐゴシック" panose="020B0600070205080204" pitchFamily="34" charset="-128"/>
                </a:endParaRP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rPr>
                  <a:t>It can be shown that the general solution is the sum of all these terms:</a:t>
                </a:r>
              </a:p>
              <a:p>
                <a:pPr marL="354013" indent="0"/>
                <a14:m>
                  <m:oMathPara xmlns:m="http://schemas.openxmlformats.org/officeDocument/2006/math">
                    <m:oMathParaPr>
                      <m:jc m:val="centerGroup"/>
                    </m:oMathParaPr>
                    <m:oMath xmlns:m="http://schemas.openxmlformats.org/officeDocument/2006/math">
                      <m:sSub>
                        <m:sSubPr>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d>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Sub>
                        <m:sSubPr>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1</m:t>
                          </m:r>
                        </m:sub>
                      </m:sSub>
                      <m:sSup>
                        <m:sSup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p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𝑒</m:t>
                          </m:r>
                        </m:e>
                        <m:sup>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1</m:t>
                              </m:r>
                            </m:sub>
                          </m:s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r>
                        <a:rPr lang="en-GB" altLang="en-US" sz="2000" b="0" i="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sub>
                      </m:sSub>
                      <m:sSup>
                        <m:sSup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p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𝑒</m:t>
                          </m:r>
                        </m:e>
                        <m:sup>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sub>
                          </m:s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r>
                        <a:rPr lang="en-GB" altLang="en-US" sz="2000" b="0" i="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𝑁</m:t>
                          </m:r>
                        </m:sub>
                      </m:sSub>
                      <m:sSup>
                        <m:sSup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p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𝑒</m:t>
                          </m:r>
                        </m:e>
                        <m:sup>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𝑁</m:t>
                              </m:r>
                            </m:sub>
                          </m:s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m:oMathPara>
                </a14:m>
                <a:endParaRPr lang="en-GB" altLang="en-US" sz="2000" dirty="0">
                  <a:solidFill>
                    <a:srgbClr val="040404"/>
                  </a:solidFill>
                  <a:ea typeface="ＭＳ Ｐゴシック" panose="020B0600070205080204" pitchFamily="34" charset="-128"/>
                </a:endParaRPr>
              </a:p>
              <a:p>
                <a:pPr marL="351815" indent="-351815"/>
                <a:endParaRPr lang="en-GB" altLang="en-US" sz="2000" dirty="0">
                  <a:solidFill>
                    <a:srgbClr val="040404"/>
                  </a:solidFill>
                  <a:ea typeface="ＭＳ Ｐゴシック" panose="020B0600070205080204" pitchFamily="34" charset="-128"/>
                </a:endParaRP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rPr>
                  <a:t>In order to determine the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𝑁</m:t>
                    </m:r>
                  </m:oMath>
                </a14:m>
                <a:r>
                  <a:rPr lang="en-GB" altLang="en-US" sz="2000" dirty="0">
                    <a:solidFill>
                      <a:srgbClr val="040404"/>
                    </a:solidFill>
                    <a:ea typeface="ＭＳ Ｐゴシック" panose="020B0600070205080204" pitchFamily="34" charset="-128"/>
                  </a:rPr>
                  <a:t> arbitrary constants, we need to have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𝑁</m:t>
                    </m:r>
                  </m:oMath>
                </a14:m>
                <a:r>
                  <a:rPr lang="en-GB" altLang="en-US" sz="2000" b="1" dirty="0">
                    <a:solidFill>
                      <a:srgbClr val="040404"/>
                    </a:solidFill>
                    <a:ea typeface="ＭＳ Ｐゴシック" panose="020B0600070205080204" pitchFamily="34" charset="-128"/>
                  </a:rPr>
                  <a:t> </a:t>
                </a:r>
                <a:r>
                  <a:rPr lang="en-GB" altLang="en-US" sz="2000" dirty="0">
                    <a:solidFill>
                      <a:srgbClr val="040404"/>
                    </a:solidFill>
                    <a:ea typeface="ＭＳ Ｐゴシック" panose="020B0600070205080204" pitchFamily="34" charset="-128"/>
                  </a:rPr>
                  <a:t>constraints. These are called initial or boundary or auxiliary conditions.</a:t>
                </a:r>
              </a:p>
              <a:p>
                <a:pPr marL="351815" indent="-351815"/>
                <a:r>
                  <a:rPr lang="en-GB" altLang="en-US" sz="2000" dirty="0">
                    <a:solidFill>
                      <a:srgbClr val="040404"/>
                    </a:solidFill>
                    <a:ea typeface="ＭＳ Ｐゴシック" panose="020B0600070205080204" pitchFamily="34" charset="-128"/>
                  </a:rPr>
                  <a:t>    </a:t>
                </a:r>
              </a:p>
              <a:p>
                <a:pPr marL="351815" indent="-351815"/>
                <a:r>
                  <a:rPr lang="en-GB" altLang="en-US" sz="2000" dirty="0">
                    <a:solidFill>
                      <a:srgbClr val="040404"/>
                    </a:solidFill>
                    <a:ea typeface="ＭＳ Ｐゴシック" panose="020B0600070205080204" pitchFamily="34" charset="-128"/>
                  </a:rPr>
                  <a:t>		</a:t>
                </a:r>
                <a:endParaRPr lang="en-GB" altLang="en-US" sz="2000" dirty="0">
                  <a:solidFill>
                    <a:srgbClr val="040404"/>
                  </a:solidFill>
                  <a:ea typeface="ＭＳ Ｐゴシック" panose="020B0600070205080204" pitchFamily="34" charset="-128"/>
                  <a:sym typeface="Symbol" panose="05050102010706020507" pitchFamily="18" charset="2"/>
                </a:endParaRPr>
              </a:p>
            </p:txBody>
          </p:sp>
        </mc:Choice>
        <mc:Fallback xmlns="">
          <p:sp>
            <p:nvSpPr>
              <p:cNvPr id="12289" name="Rectangle 2">
                <a:extLst>
                  <a:ext uri="{FF2B5EF4-FFF2-40B4-BE49-F238E27FC236}">
                    <a16:creationId xmlns:a16="http://schemas.microsoft.com/office/drawing/2014/main" id="{25676F11-F858-4E84-9620-5F6498571866}"/>
                  </a:ext>
                </a:extLst>
              </p:cNvPr>
              <p:cNvSpPr>
                <a:spLocks noGrp="1" noRot="1" noChangeAspect="1" noMove="1" noResize="1" noEditPoints="1" noAdjustHandles="1" noChangeArrowheads="1" noChangeShapeType="1" noTextEdit="1"/>
              </p:cNvSpPr>
              <p:nvPr>
                <p:ph type="body" sz="half" idx="1"/>
              </p:nvPr>
            </p:nvSpPr>
            <p:spPr>
              <a:xfrm>
                <a:off x="395536" y="1809509"/>
                <a:ext cx="8365877" cy="4643827"/>
              </a:xfrm>
              <a:blipFill>
                <a:blip r:embed="rId3"/>
                <a:stretch>
                  <a:fillRect l="-1749" t="-1575" r="-1020"/>
                </a:stretch>
              </a:blipFill>
            </p:spPr>
            <p:txBody>
              <a:bodyPr/>
              <a:lstStyle/>
              <a:p>
                <a:r>
                  <a:rPr lang="en-GB">
                    <a:noFill/>
                  </a:rPr>
                  <a:t> </a:t>
                </a:r>
              </a:p>
            </p:txBody>
          </p:sp>
        </mc:Fallback>
      </mc:AlternateContent>
      <p:sp>
        <p:nvSpPr>
          <p:cNvPr id="10" name="Rectangle 2">
            <a:extLst>
              <a:ext uri="{FF2B5EF4-FFF2-40B4-BE49-F238E27FC236}">
                <a16:creationId xmlns:a16="http://schemas.microsoft.com/office/drawing/2014/main" id="{64E21D56-5CFC-477F-A134-789F0EDD2693}"/>
              </a:ext>
            </a:extLst>
          </p:cNvPr>
          <p:cNvSpPr>
            <a:spLocks noGrp="1" noChangeArrowheads="1"/>
          </p:cNvSpPr>
          <p:nvPr>
            <p:ph type="title"/>
          </p:nvPr>
        </p:nvSpPr>
        <p:spPr>
          <a:xfrm>
            <a:off x="395536" y="777698"/>
            <a:ext cx="8365877" cy="491062"/>
          </a:xfrm>
          <a:noFill/>
        </p:spPr>
        <p:txBody>
          <a:bodyPr/>
          <a:lstStyle/>
          <a:p>
            <a:pPr algn="ctr"/>
            <a:r>
              <a:rPr lang="en-GB" altLang="en-US" dirty="0">
                <a:ea typeface="ＭＳ Ｐゴシック" panose="020B0600070205080204" pitchFamily="34" charset="-128"/>
              </a:rPr>
              <a:t>General solution to the zero-input response equation cont.</a:t>
            </a:r>
          </a:p>
        </p:txBody>
      </p:sp>
    </p:spTree>
    <p:extLst>
      <p:ext uri="{BB962C8B-B14F-4D97-AF65-F5344CB8AC3E}">
        <p14:creationId xmlns:p14="http://schemas.microsoft.com/office/powerpoint/2010/main" val="2702619918"/>
      </p:ext>
    </p:extLst>
  </p:cSld>
  <p:clrMapOvr>
    <a:masterClrMapping/>
  </p:clrMapOvr>
  <p:transition>
    <p:checke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7" name="Rectangle 2">
                <a:extLst>
                  <a:ext uri="{FF2B5EF4-FFF2-40B4-BE49-F238E27FC236}">
                    <a16:creationId xmlns:a16="http://schemas.microsoft.com/office/drawing/2014/main" id="{6A2AA926-B589-4379-965F-E1F3A20ADBA2}"/>
                  </a:ext>
                </a:extLst>
              </p:cNvPr>
              <p:cNvSpPr>
                <a:spLocks noGrp="1" noChangeArrowheads="1"/>
              </p:cNvSpPr>
              <p:nvPr>
                <p:ph type="body" sz="half" idx="1"/>
              </p:nvPr>
            </p:nvSpPr>
            <p:spPr>
              <a:xfrm>
                <a:off x="467544" y="1881517"/>
                <a:ext cx="8227841" cy="4643827"/>
              </a:xfrm>
            </p:spPr>
            <p:txBody>
              <a:bodyPr/>
              <a:lstStyle/>
              <a:p>
                <a:pPr marL="351815" indent="-351815" algn="just">
                  <a:buFont typeface="Arial" panose="020B0604020202020204" pitchFamily="34" charset="0"/>
                  <a:buChar char="•"/>
                </a:pPr>
                <a:r>
                  <a:rPr lang="en-GB" altLang="en-US" sz="2000" b="0" dirty="0">
                    <a:solidFill>
                      <a:srgbClr val="040404"/>
                    </a:solidFill>
                    <a:ea typeface="ＭＳ Ｐゴシック" panose="020B0600070205080204" pitchFamily="34" charset="-128"/>
                  </a:rPr>
                  <a:t>The polynomial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𝑄</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b="0" i="1">
                            <a:solidFill>
                              <a:srgbClr val="040404"/>
                            </a:solidFill>
                            <a:latin typeface="Cambria Math" panose="02040503050406030204" pitchFamily="18" charset="0"/>
                            <a:ea typeface="Cambria Math" panose="02040503050406030204" pitchFamily="18" charset="0"/>
                          </a:rPr>
                          <m:t>𝜆</m:t>
                        </m:r>
                      </m:e>
                    </m:d>
                  </m:oMath>
                </a14:m>
                <a:r>
                  <a:rPr lang="en-GB" altLang="en-US" sz="2000" dirty="0">
                    <a:solidFill>
                      <a:srgbClr val="040404"/>
                    </a:solidFill>
                    <a:ea typeface="ＭＳ Ｐゴシック" panose="020B0600070205080204" pitchFamily="34" charset="-128"/>
                    <a:sym typeface="Symbol" panose="05050102010706020507" pitchFamily="18" charset="2"/>
                  </a:rPr>
                  <a:t> is called the characteristic polynomial of the system.</a:t>
                </a:r>
              </a:p>
              <a:p>
                <a:pPr marL="351815" indent="-351815" algn="just">
                  <a:buFont typeface="Arial" panose="020B0604020202020204" pitchFamily="34" charset="0"/>
                  <a:buChar char="•"/>
                </a:pPr>
                <a14:m>
                  <m:oMath xmlns:m="http://schemas.openxmlformats.org/officeDocument/2006/math">
                    <m:r>
                      <a:rPr lang="en-GB" altLang="en-US" sz="2000" b="0" i="1">
                        <a:solidFill>
                          <a:srgbClr val="040404"/>
                        </a:solidFill>
                        <a:latin typeface="Cambria Math" panose="02040503050406030204" pitchFamily="18" charset="0"/>
                        <a:ea typeface="ＭＳ Ｐゴシック" panose="020B0600070205080204" pitchFamily="34" charset="-128"/>
                      </a:rPr>
                      <m:t>𝑄</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b="0" i="1">
                            <a:solidFill>
                              <a:srgbClr val="040404"/>
                            </a:solidFill>
                            <a:latin typeface="Cambria Math" panose="02040503050406030204" pitchFamily="18" charset="0"/>
                            <a:ea typeface="Cambria Math" panose="02040503050406030204" pitchFamily="18" charset="0"/>
                          </a:rPr>
                          <m:t>𝜆</m:t>
                        </m:r>
                      </m:e>
                    </m:d>
                    <m:r>
                      <a:rPr lang="en-GB" altLang="en-US" sz="2000" b="0" i="1" smtClean="0">
                        <a:solidFill>
                          <a:srgbClr val="040404"/>
                        </a:solidFill>
                        <a:latin typeface="Cambria Math" panose="02040503050406030204" pitchFamily="18" charset="0"/>
                        <a:ea typeface="Cambria Math" panose="02040503050406030204" pitchFamily="18" charset="0"/>
                      </a:rPr>
                      <m:t>=0</m:t>
                    </m:r>
                    <m:r>
                      <a:rPr lang="en-GB" altLang="en-US" sz="2000" b="0" i="1">
                        <a:solidFill>
                          <a:srgbClr val="040404"/>
                        </a:solidFill>
                        <a:latin typeface="Cambria Math" panose="02040503050406030204" pitchFamily="18" charset="0"/>
                        <a:ea typeface="Cambria Math" panose="02040503050406030204" pitchFamily="18" charset="0"/>
                      </a:rPr>
                      <m:t> </m:t>
                    </m:r>
                  </m:oMath>
                </a14:m>
                <a:r>
                  <a:rPr lang="en-GB" altLang="en-US" sz="2000" dirty="0">
                    <a:solidFill>
                      <a:srgbClr val="040404"/>
                    </a:solidFill>
                    <a:ea typeface="ＭＳ Ｐゴシック" panose="020B0600070205080204" pitchFamily="34" charset="-128"/>
                    <a:sym typeface="Symbol" panose="05050102010706020507" pitchFamily="18" charset="2"/>
                  </a:rPr>
                  <a:t>is the characteristic equation of the system.</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roots of the characteristic equation </a:t>
                </a:r>
                <a14:m>
                  <m:oMath xmlns:m="http://schemas.openxmlformats.org/officeDocument/2006/math">
                    <m:r>
                      <a:rPr lang="en-GB" altLang="en-US" sz="2000" b="0" i="1">
                        <a:solidFill>
                          <a:srgbClr val="040404"/>
                        </a:solidFill>
                        <a:latin typeface="Cambria Math" panose="02040503050406030204" pitchFamily="18" charset="0"/>
                        <a:ea typeface="ＭＳ Ｐゴシック" panose="020B0600070205080204" pitchFamily="34" charset="-128"/>
                      </a:rPr>
                      <m:t>𝑄</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b="0" i="1">
                            <a:solidFill>
                              <a:srgbClr val="040404"/>
                            </a:solidFill>
                            <a:latin typeface="Cambria Math" panose="02040503050406030204" pitchFamily="18" charset="0"/>
                            <a:ea typeface="Cambria Math" panose="02040503050406030204" pitchFamily="18" charset="0"/>
                          </a:rPr>
                          <m:t>𝜆</m:t>
                        </m:r>
                      </m:e>
                    </m:d>
                    <m:r>
                      <a:rPr lang="en-GB" altLang="en-US" sz="2000" b="0" i="1">
                        <a:solidFill>
                          <a:srgbClr val="040404"/>
                        </a:solidFill>
                        <a:latin typeface="Cambria Math" panose="02040503050406030204" pitchFamily="18" charset="0"/>
                        <a:ea typeface="Cambria Math" panose="02040503050406030204" pitchFamily="18" charset="0"/>
                      </a:rPr>
                      <m:t>=0 </m:t>
                    </m:r>
                  </m:oMath>
                </a14:m>
                <a:r>
                  <a:rPr lang="en-GB" altLang="en-US" sz="2000" dirty="0">
                    <a:solidFill>
                      <a:srgbClr val="040404"/>
                    </a:solidFill>
                    <a:ea typeface="ＭＳ Ｐゴシック" panose="020B0600070205080204" pitchFamily="34" charset="-128"/>
                    <a:sym typeface="Symbol" panose="05050102010706020507" pitchFamily="18" charset="2"/>
                  </a:rPr>
                  <a:t>,  i.e.,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 </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 …,</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oMath>
                </a14:m>
                <a:r>
                  <a:rPr lang="en-GB" altLang="en-US" sz="2000" dirty="0">
                    <a:solidFill>
                      <a:srgbClr val="040404"/>
                    </a:solidFill>
                    <a:ea typeface="ＭＳ Ｐゴシック" panose="020B0600070205080204" pitchFamily="34" charset="-128"/>
                    <a:sym typeface="Symbol" panose="05050102010706020507" pitchFamily="18" charset="2"/>
                  </a:rPr>
                  <a:t>,  are extremely important.</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They are called by different names:</a:t>
                </a:r>
              </a:p>
              <a:p>
                <a:pPr marL="722313" indent="-368300" algn="just">
                  <a:buFont typeface="Wingdings" panose="05000000000000000000" pitchFamily="2" charset="2"/>
                  <a:buChar char="§"/>
                </a:pPr>
                <a:r>
                  <a:rPr lang="en-GB" altLang="en-US" sz="2000" dirty="0">
                    <a:solidFill>
                      <a:srgbClr val="040404"/>
                    </a:solidFill>
                    <a:ea typeface="ＭＳ Ｐゴシック" panose="020B0600070205080204" pitchFamily="34" charset="-128"/>
                    <a:sym typeface="Symbol" panose="05050102010706020507" pitchFamily="18" charset="2"/>
                  </a:rPr>
                  <a:t>Characteristic values</a:t>
                </a:r>
              </a:p>
              <a:p>
                <a:pPr marL="722313" indent="-368300" algn="just">
                  <a:buFont typeface="Wingdings" panose="05000000000000000000" pitchFamily="2" charset="2"/>
                  <a:buChar char="§"/>
                </a:pPr>
                <a:r>
                  <a:rPr lang="en-GB" altLang="en-US" sz="2000" dirty="0">
                    <a:solidFill>
                      <a:srgbClr val="040404"/>
                    </a:solidFill>
                    <a:ea typeface="ＭＳ Ｐゴシック" panose="020B0600070205080204" pitchFamily="34" charset="-128"/>
                    <a:sym typeface="Symbol" panose="05050102010706020507" pitchFamily="18" charset="2"/>
                  </a:rPr>
                  <a:t>Eigenvalues</a:t>
                </a:r>
              </a:p>
              <a:p>
                <a:pPr marL="722313" indent="-368300" algn="just">
                  <a:buFont typeface="Wingdings" panose="05000000000000000000" pitchFamily="2" charset="2"/>
                  <a:buChar char="§"/>
                </a:pPr>
                <a:r>
                  <a:rPr lang="en-GB" altLang="en-US" sz="2000" dirty="0">
                    <a:solidFill>
                      <a:srgbClr val="040404"/>
                    </a:solidFill>
                    <a:ea typeface="ＭＳ Ｐゴシック" panose="020B0600070205080204" pitchFamily="34" charset="-128"/>
                    <a:sym typeface="Symbol" panose="05050102010706020507" pitchFamily="18" charset="2"/>
                  </a:rPr>
                  <a:t>Natural frequencies</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exponentials </a:t>
                </a:r>
                <a14:m>
                  <m:oMath xmlns:m="http://schemas.openxmlformats.org/officeDocument/2006/math">
                    <m:sSup>
                      <m:sSupPr>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pPr>
                      <m:e>
                        <m:r>
                          <a:rPr lang="en-GB" altLang="en-US" sz="2000" b="0" i="1">
                            <a:solidFill>
                              <a:srgbClr val="040404"/>
                            </a:solidFill>
                            <a:latin typeface="Cambria Math" panose="02040503050406030204" pitchFamily="18" charset="0"/>
                            <a:ea typeface="Cambria Math" panose="02040503050406030204" pitchFamily="18" charset="0"/>
                            <a:sym typeface="Symbol" panose="05050102010706020507" pitchFamily="18" charset="2"/>
                          </a:rPr>
                          <m:t>𝑒</m:t>
                        </m:r>
                      </m:e>
                      <m:sup>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b="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𝑖</m:t>
                            </m:r>
                          </m:sub>
                        </m:sSub>
                        <m:r>
                          <a:rPr lang="en-GB" altLang="en-US" sz="2000" b="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𝑖</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=1,2,…,</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oMath>
                </a14:m>
                <a:r>
                  <a:rPr lang="en-GB" altLang="en-US" sz="2000" dirty="0">
                    <a:solidFill>
                      <a:srgbClr val="040404"/>
                    </a:solidFill>
                    <a:ea typeface="ＭＳ Ｐゴシック" panose="020B0600070205080204" pitchFamily="34" charset="-128"/>
                    <a:sym typeface="Symbol" panose="05050102010706020507" pitchFamily="18" charset="2"/>
                  </a:rPr>
                  <a:t> are the characteristic modes (also known as natural modes) of the system.</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Characteristic modes determine the system’s behaviour.</a:t>
                </a:r>
              </a:p>
            </p:txBody>
          </p:sp>
        </mc:Choice>
        <mc:Fallback xmlns="">
          <p:sp>
            <p:nvSpPr>
              <p:cNvPr id="14337" name="Rectangle 2">
                <a:extLst>
                  <a:ext uri="{FF2B5EF4-FFF2-40B4-BE49-F238E27FC236}">
                    <a16:creationId xmlns:a16="http://schemas.microsoft.com/office/drawing/2014/main" id="{6A2AA926-B589-4379-965F-E1F3A20ADBA2}"/>
                  </a:ext>
                </a:extLst>
              </p:cNvPr>
              <p:cNvSpPr>
                <a:spLocks noGrp="1" noRot="1" noChangeAspect="1" noMove="1" noResize="1" noEditPoints="1" noAdjustHandles="1" noChangeArrowheads="1" noChangeShapeType="1" noTextEdit="1"/>
              </p:cNvSpPr>
              <p:nvPr>
                <p:ph type="body" sz="half" idx="1"/>
              </p:nvPr>
            </p:nvSpPr>
            <p:spPr>
              <a:xfrm>
                <a:off x="467544" y="1881517"/>
                <a:ext cx="8227841" cy="4643827"/>
              </a:xfrm>
              <a:blipFill>
                <a:blip r:embed="rId3"/>
                <a:stretch>
                  <a:fillRect l="-1779" t="-1577" r="-1853"/>
                </a:stretch>
              </a:blipFill>
            </p:spPr>
            <p:txBody>
              <a:bodyPr/>
              <a:lstStyle/>
              <a:p>
                <a:r>
                  <a:rPr lang="en-GB">
                    <a:noFill/>
                  </a:rPr>
                  <a:t> </a:t>
                </a:r>
              </a:p>
            </p:txBody>
          </p:sp>
        </mc:Fallback>
      </mc:AlternateContent>
      <p:sp>
        <p:nvSpPr>
          <p:cNvPr id="8" name="Rectangle 2">
            <a:extLst>
              <a:ext uri="{FF2B5EF4-FFF2-40B4-BE49-F238E27FC236}">
                <a16:creationId xmlns:a16="http://schemas.microsoft.com/office/drawing/2014/main" id="{7CD37D58-F1A1-47D3-8C54-D9F0031FDD8F}"/>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Characteristic polynomial</a:t>
            </a:r>
          </a:p>
        </p:txBody>
      </p:sp>
    </p:spTree>
    <p:extLst>
      <p:ext uri="{BB962C8B-B14F-4D97-AF65-F5344CB8AC3E}">
        <p14:creationId xmlns:p14="http://schemas.microsoft.com/office/powerpoint/2010/main" val="4138723102"/>
      </p:ext>
    </p:extLst>
  </p:cSld>
  <p:clrMapOvr>
    <a:masterClrMapping/>
  </p:clrMapOvr>
  <p:transition>
    <p:checke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5" name="Picture 19">
            <a:extLst>
              <a:ext uri="{FF2B5EF4-FFF2-40B4-BE49-F238E27FC236}">
                <a16:creationId xmlns:a16="http://schemas.microsoft.com/office/drawing/2014/main" id="{170C4B8D-A6E4-450F-B95E-F6A923D64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765" y="1772206"/>
            <a:ext cx="3973932" cy="208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mc:AlternateContent xmlns:mc="http://schemas.openxmlformats.org/markup-compatibility/2006" xmlns:a14="http://schemas.microsoft.com/office/drawing/2010/main">
        <mc:Choice Requires="a14">
          <p:sp>
            <p:nvSpPr>
              <p:cNvPr id="16387" name="Rectangle 2">
                <a:extLst>
                  <a:ext uri="{FF2B5EF4-FFF2-40B4-BE49-F238E27FC236}">
                    <a16:creationId xmlns:a16="http://schemas.microsoft.com/office/drawing/2014/main" id="{AB5127E5-FF81-44DB-94AD-CF2CD43625B5}"/>
                  </a:ext>
                </a:extLst>
              </p:cNvPr>
              <p:cNvSpPr>
                <a:spLocks noGrp="1" noChangeArrowheads="1"/>
              </p:cNvSpPr>
              <p:nvPr>
                <p:ph type="body" sz="half" idx="1"/>
              </p:nvPr>
            </p:nvSpPr>
            <p:spPr>
              <a:xfrm>
                <a:off x="382589" y="4065640"/>
                <a:ext cx="8361233" cy="2459704"/>
              </a:xfrm>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rPr>
                  <a:t>For zero-input response, we want to find the solution to:</a:t>
                </a:r>
              </a:p>
              <a:p>
                <a:pPr marL="350838" indent="3175"/>
                <a14:m>
                  <m:oMathPara xmlns:m="http://schemas.openxmlformats.org/officeDocument/2006/math">
                    <m:oMathParaPr>
                      <m:jc m:val="centerGroup"/>
                    </m:oMathParaPr>
                    <m:oMath xmlns:m="http://schemas.openxmlformats.org/officeDocument/2006/math">
                      <m:d>
                        <m:dPr>
                          <m:ctrlPr>
                            <a:rPr lang="en-GB" altLang="en-US" sz="2000" i="1">
                              <a:solidFill>
                                <a:srgbClr val="040404"/>
                              </a:solidFill>
                              <a:latin typeface="Cambria Math" panose="02040503050406030204" pitchFamily="18" charset="0"/>
                              <a:sym typeface="Symbol" panose="05050102010706020507" pitchFamily="18" charset="2"/>
                            </a:rPr>
                          </m:ctrlPr>
                        </m:dPr>
                        <m:e>
                          <m:sSup>
                            <m:sSupPr>
                              <m:ctrlPr>
                                <a:rPr lang="en-GB" altLang="en-US" sz="2000" i="1">
                                  <a:solidFill>
                                    <a:srgbClr val="040404"/>
                                  </a:solidFill>
                                  <a:latin typeface="Cambria Math" panose="02040503050406030204" pitchFamily="18" charset="0"/>
                                  <a:sym typeface="Symbol" panose="05050102010706020507" pitchFamily="18" charset="2"/>
                                </a:rPr>
                              </m:ctrlPr>
                            </m:sSupPr>
                            <m:e>
                              <m:r>
                                <a:rPr lang="en-GB" altLang="en-US" sz="2000" b="0" i="1" smtClean="0">
                                  <a:solidFill>
                                    <a:srgbClr val="040404"/>
                                  </a:solidFill>
                                  <a:latin typeface="Cambria Math" panose="02040503050406030204" pitchFamily="18" charset="0"/>
                                  <a:sym typeface="Symbol" panose="05050102010706020507" pitchFamily="18" charset="2"/>
                                </a:rPr>
                                <m:t>𝐷</m:t>
                              </m:r>
                            </m:e>
                            <m:sup>
                              <m:r>
                                <a:rPr lang="en-GB" altLang="en-US" sz="2000" b="0" i="1" smtClean="0">
                                  <a:solidFill>
                                    <a:srgbClr val="040404"/>
                                  </a:solidFill>
                                  <a:latin typeface="Cambria Math" panose="02040503050406030204" pitchFamily="18" charset="0"/>
                                  <a:sym typeface="Symbol" panose="05050102010706020507" pitchFamily="18" charset="2"/>
                                </a:rPr>
                                <m:t>2</m:t>
                              </m:r>
                            </m:sup>
                          </m:sSup>
                          <m:r>
                            <a:rPr lang="en-GB" altLang="en-US" sz="2000" b="0" i="1" smtClean="0">
                              <a:solidFill>
                                <a:srgbClr val="040404"/>
                              </a:solidFill>
                              <a:latin typeface="Cambria Math" panose="02040503050406030204" pitchFamily="18" charset="0"/>
                              <a:sym typeface="Symbol" panose="05050102010706020507" pitchFamily="18" charset="2"/>
                            </a:rPr>
                            <m:t>+3</m:t>
                          </m:r>
                          <m:r>
                            <a:rPr lang="en-GB" altLang="en-US" sz="2000" b="0" i="1" smtClean="0">
                              <a:solidFill>
                                <a:srgbClr val="040404"/>
                              </a:solidFill>
                              <a:latin typeface="Cambria Math" panose="02040503050406030204" pitchFamily="18" charset="0"/>
                              <a:sym typeface="Symbol" panose="05050102010706020507" pitchFamily="18" charset="2"/>
                            </a:rPr>
                            <m:t>𝐷</m:t>
                          </m:r>
                          <m:r>
                            <a:rPr lang="en-GB" altLang="en-US" sz="2000" b="0" i="1" smtClean="0">
                              <a:solidFill>
                                <a:srgbClr val="040404"/>
                              </a:solidFill>
                              <a:latin typeface="Cambria Math" panose="02040503050406030204" pitchFamily="18" charset="0"/>
                              <a:sym typeface="Symbol" panose="05050102010706020507" pitchFamily="18" charset="2"/>
                            </a:rPr>
                            <m:t>+2</m:t>
                          </m:r>
                        </m:e>
                      </m:d>
                      <m:sSub>
                        <m:sSubPr>
                          <m:ctrlPr>
                            <a:rPr lang="en-GB" altLang="en-US" sz="2000" i="1" dirty="0" smtClean="0">
                              <a:solidFill>
                                <a:srgbClr val="040404"/>
                              </a:solidFill>
                              <a:latin typeface="Cambria Math" panose="02040503050406030204" pitchFamily="18" charset="0"/>
                              <a:sym typeface="Symbol" panose="05050102010706020507" pitchFamily="18" charset="2"/>
                            </a:rPr>
                          </m:ctrlPr>
                        </m:sSubPr>
                        <m:e>
                          <m:r>
                            <a:rPr lang="en-GB" altLang="en-US" sz="2000" b="0" i="1" dirty="0" smtClean="0">
                              <a:solidFill>
                                <a:srgbClr val="040404"/>
                              </a:solidFill>
                              <a:latin typeface="Cambria Math" panose="02040503050406030204" pitchFamily="18" charset="0"/>
                              <a:sym typeface="Symbol" panose="05050102010706020507" pitchFamily="18" charset="2"/>
                            </a:rPr>
                            <m:t>𝑦</m:t>
                          </m:r>
                        </m:e>
                        <m:sub>
                          <m:r>
                            <a:rPr lang="en-GB" altLang="en-US" sz="2000" b="0" i="1" dirty="0" smtClean="0">
                              <a:solidFill>
                                <a:srgbClr val="040404"/>
                              </a:solidFill>
                              <a:latin typeface="Cambria Math" panose="02040503050406030204" pitchFamily="18" charset="0"/>
                              <a:sym typeface="Symbol" panose="05050102010706020507" pitchFamily="18" charset="2"/>
                            </a:rPr>
                            <m:t>0</m:t>
                          </m:r>
                        </m:sub>
                      </m:sSub>
                      <m:r>
                        <a:rPr lang="en-GB" altLang="en-US" sz="2000" b="0" i="1" dirty="0" smtClean="0">
                          <a:solidFill>
                            <a:srgbClr val="040404"/>
                          </a:solidFill>
                          <a:latin typeface="Cambria Math" panose="02040503050406030204" pitchFamily="18" charset="0"/>
                          <a:sym typeface="Symbol" panose="05050102010706020507" pitchFamily="18" charset="2"/>
                        </a:rPr>
                        <m:t>(</m:t>
                      </m:r>
                      <m:r>
                        <a:rPr lang="en-GB" altLang="en-US" sz="2000" b="0" i="1" dirty="0" smtClean="0">
                          <a:solidFill>
                            <a:srgbClr val="040404"/>
                          </a:solidFill>
                          <a:latin typeface="Cambria Math" panose="02040503050406030204" pitchFamily="18" charset="0"/>
                          <a:sym typeface="Symbol" panose="05050102010706020507" pitchFamily="18" charset="2"/>
                        </a:rPr>
                        <m:t>𝑡</m:t>
                      </m:r>
                      <m:r>
                        <a:rPr lang="en-GB" altLang="en-US" sz="2000" b="0" i="1" dirty="0" smtClean="0">
                          <a:solidFill>
                            <a:srgbClr val="040404"/>
                          </a:solidFill>
                          <a:latin typeface="Cambria Math" panose="02040503050406030204" pitchFamily="18" charset="0"/>
                          <a:sym typeface="Symbol" panose="05050102010706020507" pitchFamily="18" charset="2"/>
                        </a:rPr>
                        <m:t>)=0</m:t>
                      </m:r>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characteristic equation for this system is:</a:t>
                </a:r>
              </a:p>
              <a:p>
                <a:pPr marL="350838" indent="3175"/>
                <a14:m>
                  <m:oMathPara xmlns:m="http://schemas.openxmlformats.org/officeDocument/2006/math">
                    <m:oMathParaPr>
                      <m:jc m:val="centerGroup"/>
                    </m:oMathParaPr>
                    <m:oMath xmlns:m="http://schemas.openxmlformats.org/officeDocument/2006/math">
                      <m:d>
                        <m:dPr>
                          <m:ctrlPr>
                            <a:rPr lang="en-GB" altLang="en-US" sz="2000" i="1">
                              <a:solidFill>
                                <a:srgbClr val="040404"/>
                              </a:solidFill>
                              <a:latin typeface="Cambria Math" panose="02040503050406030204" pitchFamily="18" charset="0"/>
                              <a:sym typeface="Symbol" panose="05050102010706020507" pitchFamily="18" charset="2"/>
                            </a:rPr>
                          </m:ctrlPr>
                        </m:dPr>
                        <m:e>
                          <m:sSup>
                            <m:sSupPr>
                              <m:ctrlPr>
                                <a:rPr lang="en-GB" altLang="en-US" sz="2000" i="1" smtClean="0">
                                  <a:solidFill>
                                    <a:srgbClr val="040404"/>
                                  </a:solidFill>
                                  <a:latin typeface="Cambria Math" panose="02040503050406030204" pitchFamily="18" charset="0"/>
                                  <a:sym typeface="Symbol" panose="05050102010706020507" pitchFamily="18" charset="2"/>
                                </a:rPr>
                              </m:ctrlPr>
                            </m:sSup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p>
                              <m:r>
                                <a:rPr lang="en-GB" altLang="en-US" sz="2000" b="0" i="1" smtClean="0">
                                  <a:solidFill>
                                    <a:srgbClr val="040404"/>
                                  </a:solidFill>
                                  <a:latin typeface="Cambria Math" panose="02040503050406030204" pitchFamily="18" charset="0"/>
                                  <a:sym typeface="Symbol" panose="05050102010706020507" pitchFamily="18" charset="2"/>
                                </a:rPr>
                                <m:t>2</m:t>
                              </m:r>
                            </m:sup>
                          </m:sSup>
                          <m:r>
                            <a:rPr lang="en-GB" altLang="en-US" sz="2000" b="0" i="1" smtClean="0">
                              <a:solidFill>
                                <a:srgbClr val="040404"/>
                              </a:solidFill>
                              <a:latin typeface="Cambria Math" panose="02040503050406030204" pitchFamily="18" charset="0"/>
                              <a:sym typeface="Symbol" panose="05050102010706020507" pitchFamily="18" charset="2"/>
                            </a:rPr>
                            <m:t>+3</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e>
                      </m:d>
                      <m:r>
                        <a:rPr lang="en-GB" altLang="en-US" sz="2000" b="0" i="1" smtClean="0">
                          <a:solidFill>
                            <a:srgbClr val="040404"/>
                          </a:solidFill>
                          <a:latin typeface="Cambria Math" panose="02040503050406030204" pitchFamily="18" charset="0"/>
                          <a:sym typeface="Symbol" panose="05050102010706020507" pitchFamily="18" charset="2"/>
                        </a:rPr>
                        <m:t>=</m:t>
                      </m:r>
                      <m:d>
                        <m:dPr>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+1</m:t>
                          </m:r>
                        </m:e>
                      </m:d>
                      <m:d>
                        <m:dPr>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e>
                      </m:d>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Therefore, the characteristic roots are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oMath>
                </a14:m>
                <a:r>
                  <a:rPr lang="en-GB" altLang="en-US" sz="2000" dirty="0">
                    <a:solidFill>
                      <a:srgbClr val="040404"/>
                    </a:solidFill>
                    <a:latin typeface="Times New Roman" panose="02020603050405020304" pitchFamily="18" charset="0"/>
                    <a:ea typeface="ＭＳ Ｐゴシック" panose="020B0600070205080204" pitchFamily="34" charset="-128"/>
                    <a:sym typeface="Symbol" panose="05050102010706020507" pitchFamily="18" charset="2"/>
                  </a:rPr>
                  <a:t> </a:t>
                </a:r>
                <a:r>
                  <a:rPr lang="en-GB" altLang="en-US" sz="2000" dirty="0">
                    <a:solidFill>
                      <a:srgbClr val="040404"/>
                    </a:solidFill>
                    <a:latin typeface="+mj-lt"/>
                    <a:ea typeface="ＭＳ Ｐゴシック" panose="020B0600070205080204" pitchFamily="34" charset="-128"/>
                    <a:sym typeface="Symbol" panose="05050102010706020507" pitchFamily="18" charset="2"/>
                  </a:rPr>
                  <a:t>and</a:t>
                </a:r>
                <a:r>
                  <a:rPr lang="en-GB" altLang="en-US" sz="2000" dirty="0">
                    <a:solidFill>
                      <a:srgbClr val="040404"/>
                    </a:solidFill>
                    <a:latin typeface="Times New Roman" panose="02020603050405020304" pitchFamily="18" charset="0"/>
                    <a:ea typeface="ＭＳ Ｐゴシック" panose="020B0600070205080204" pitchFamily="34" charset="-128"/>
                    <a:sym typeface="Symbol" panose="05050102010706020507" pitchFamily="18" charset="2"/>
                  </a:rPr>
                  <a:t>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oMath>
                </a14:m>
                <a:r>
                  <a:rPr lang="en-GB" altLang="en-US" sz="2000" dirty="0">
                    <a:solidFill>
                      <a:srgbClr val="040404"/>
                    </a:solidFill>
                    <a:latin typeface="Times New Roman" panose="02020603050405020304" pitchFamily="18" charset="0"/>
                    <a:ea typeface="ＭＳ Ｐゴシック" panose="020B0600070205080204" pitchFamily="34" charset="-128"/>
                    <a:sym typeface="Symbol" panose="05050102010706020507" pitchFamily="18" charset="2"/>
                  </a:rPr>
                  <a:t>.</a:t>
                </a: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zero-input response is</a:t>
                </a:r>
              </a:p>
              <a:p>
                <a:pPr marL="0" indent="0"/>
                <a14:m>
                  <m:oMathPara xmlns:m="http://schemas.openxmlformats.org/officeDocument/2006/math">
                    <m:oMathParaPr>
                      <m:jc m:val="centerGroup"/>
                    </m:oMathParaPr>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sup>
                      </m:sSup>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endParaRPr lang="en-GB" altLang="en-US" dirty="0">
                  <a:ea typeface="ＭＳ Ｐゴシック" panose="020B0600070205080204" pitchFamily="34" charset="-128"/>
                  <a:sym typeface="Symbol" panose="05050102010706020507" pitchFamily="18" charset="2"/>
                </a:endParaRPr>
              </a:p>
            </p:txBody>
          </p:sp>
        </mc:Choice>
        <mc:Fallback xmlns="">
          <p:sp>
            <p:nvSpPr>
              <p:cNvPr id="16387" name="Rectangle 2">
                <a:extLst>
                  <a:ext uri="{FF2B5EF4-FFF2-40B4-BE49-F238E27FC236}">
                    <a16:creationId xmlns:a16="http://schemas.microsoft.com/office/drawing/2014/main" id="{AB5127E5-FF81-44DB-94AD-CF2CD43625B5}"/>
                  </a:ext>
                </a:extLst>
              </p:cNvPr>
              <p:cNvSpPr>
                <a:spLocks noGrp="1" noRot="1" noChangeAspect="1" noMove="1" noResize="1" noEditPoints="1" noAdjustHandles="1" noChangeArrowheads="1" noChangeShapeType="1" noTextEdit="1"/>
              </p:cNvSpPr>
              <p:nvPr>
                <p:ph type="body" sz="half" idx="1"/>
              </p:nvPr>
            </p:nvSpPr>
            <p:spPr>
              <a:xfrm>
                <a:off x="382589" y="4065640"/>
                <a:ext cx="8361233" cy="2459704"/>
              </a:xfrm>
              <a:blipFill>
                <a:blip r:embed="rId4"/>
                <a:stretch>
                  <a:fillRect l="-1751" t="-29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388" name="Rectangle 5">
                <a:extLst>
                  <a:ext uri="{FF2B5EF4-FFF2-40B4-BE49-F238E27FC236}">
                    <a16:creationId xmlns:a16="http://schemas.microsoft.com/office/drawing/2014/main" id="{8A033D49-42A3-4DB2-B204-C507D1075C88}"/>
                  </a:ext>
                </a:extLst>
              </p:cNvPr>
              <p:cNvSpPr>
                <a:spLocks noChangeArrowheads="1"/>
              </p:cNvSpPr>
              <p:nvPr/>
            </p:nvSpPr>
            <p:spPr bwMode="auto">
              <a:xfrm>
                <a:off x="420502" y="1743673"/>
                <a:ext cx="4655554" cy="2117375"/>
              </a:xfrm>
              <a:prstGeom prst="rect">
                <a:avLst/>
              </a:prstGeom>
              <a:solidFill>
                <a:srgbClr val="DDDDDD"/>
              </a:solidFill>
              <a:ln>
                <a:noFill/>
              </a:ln>
              <a:extLst>
                <a:ext uri="{91240B29-F687-4F45-9708-019B960494DF}">
                  <a14:hiddenLine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r>
                  <a:rPr lang="en-GB" altLang="en-US" sz="1847" dirty="0">
                    <a:solidFill>
                      <a:srgbClr val="040404"/>
                    </a:solidFill>
                    <a:sym typeface="Symbol" panose="05050102010706020507" pitchFamily="18" charset="2"/>
                  </a:rPr>
                  <a:t>Find </a:t>
                </a:r>
                <a14:m>
                  <m:oMath xmlns:m="http://schemas.openxmlformats.org/officeDocument/2006/math">
                    <m:sSub>
                      <m:sSubPr>
                        <m:ctrlPr>
                          <a:rPr lang="en-GB" altLang="en-US" sz="1847" i="1" smtClean="0">
                            <a:solidFill>
                              <a:srgbClr val="040404"/>
                            </a:solidFill>
                            <a:latin typeface="Cambria Math" panose="02040503050406030204" pitchFamily="18" charset="0"/>
                            <a:sym typeface="Symbol" panose="05050102010706020507" pitchFamily="18" charset="2"/>
                          </a:rPr>
                        </m:ctrlPr>
                      </m:sSubPr>
                      <m:e>
                        <m:r>
                          <a:rPr lang="en-GB" altLang="en-US" sz="1847" b="0" i="1" smtClean="0">
                            <a:solidFill>
                              <a:srgbClr val="040404"/>
                            </a:solidFill>
                            <a:latin typeface="Cambria Math" panose="02040503050406030204" pitchFamily="18" charset="0"/>
                            <a:sym typeface="Symbol" panose="05050102010706020507" pitchFamily="18" charset="2"/>
                          </a:rPr>
                          <m:t>𝑦</m:t>
                        </m:r>
                      </m:e>
                      <m:sub>
                        <m:r>
                          <a:rPr lang="en-GB" altLang="en-US" sz="1847" b="0" i="1" smtClean="0">
                            <a:solidFill>
                              <a:srgbClr val="040404"/>
                            </a:solidFill>
                            <a:latin typeface="Cambria Math" panose="02040503050406030204" pitchFamily="18" charset="0"/>
                            <a:sym typeface="Symbol" panose="05050102010706020507" pitchFamily="18" charset="2"/>
                          </a:rPr>
                          <m:t>0</m:t>
                        </m:r>
                      </m:sub>
                    </m:sSub>
                    <m:r>
                      <a:rPr lang="en-GB" altLang="en-US" sz="1847" b="0" i="1" smtClean="0">
                        <a:solidFill>
                          <a:srgbClr val="040404"/>
                        </a:solidFill>
                        <a:latin typeface="Cambria Math" panose="02040503050406030204" pitchFamily="18" charset="0"/>
                        <a:sym typeface="Symbol" panose="05050102010706020507" pitchFamily="18" charset="2"/>
                      </a:rPr>
                      <m:t>(</m:t>
                    </m:r>
                    <m:r>
                      <a:rPr lang="en-GB" altLang="en-US" sz="1847" b="0" i="1" smtClean="0">
                        <a:solidFill>
                          <a:srgbClr val="040404"/>
                        </a:solidFill>
                        <a:latin typeface="Cambria Math" panose="02040503050406030204" pitchFamily="18" charset="0"/>
                        <a:sym typeface="Symbol" panose="05050102010706020507" pitchFamily="18" charset="2"/>
                      </a:rPr>
                      <m:t>𝑡</m:t>
                    </m:r>
                    <m:r>
                      <a:rPr lang="en-GB" altLang="en-US" sz="1847" b="0" i="1" smtClean="0">
                        <a:solidFill>
                          <a:srgbClr val="040404"/>
                        </a:solidFill>
                        <a:latin typeface="Cambria Math" panose="02040503050406030204" pitchFamily="18" charset="0"/>
                        <a:sym typeface="Symbol" panose="05050102010706020507" pitchFamily="18" charset="2"/>
                      </a:rPr>
                      <m:t>)</m:t>
                    </m:r>
                  </m:oMath>
                </a14:m>
                <a:r>
                  <a:rPr lang="en-GB" altLang="en-US" sz="1847" dirty="0">
                    <a:solidFill>
                      <a:srgbClr val="040404"/>
                    </a:solidFill>
                    <a:sym typeface="Symbol" panose="05050102010706020507" pitchFamily="18" charset="2"/>
                  </a:rPr>
                  <a:t>, the zero-input component of the response, for a LTI system described by the following differential equation:</a:t>
                </a:r>
              </a:p>
              <a:p>
                <a:pPr/>
                <a14:m>
                  <m:oMathPara xmlns:m="http://schemas.openxmlformats.org/officeDocument/2006/math">
                    <m:oMathParaPr>
                      <m:jc m:val="centerGroup"/>
                    </m:oMathParaPr>
                    <m:oMath xmlns:m="http://schemas.openxmlformats.org/officeDocument/2006/math">
                      <m:d>
                        <m:dPr>
                          <m:ctrlPr>
                            <a:rPr lang="en-GB" altLang="en-US" sz="1847" b="0" i="1" smtClean="0">
                              <a:solidFill>
                                <a:srgbClr val="040404"/>
                              </a:solidFill>
                              <a:latin typeface="Cambria Math" panose="02040503050406030204" pitchFamily="18" charset="0"/>
                              <a:sym typeface="Symbol" panose="05050102010706020507" pitchFamily="18" charset="2"/>
                            </a:rPr>
                          </m:ctrlPr>
                        </m:dPr>
                        <m:e>
                          <m:sSup>
                            <m:sSupPr>
                              <m:ctrlPr>
                                <a:rPr lang="en-GB" altLang="en-US" sz="1847" b="0" i="1" smtClean="0">
                                  <a:solidFill>
                                    <a:srgbClr val="040404"/>
                                  </a:solidFill>
                                  <a:latin typeface="Cambria Math" panose="02040503050406030204" pitchFamily="18" charset="0"/>
                                  <a:sym typeface="Symbol" panose="05050102010706020507" pitchFamily="18" charset="2"/>
                                </a:rPr>
                              </m:ctrlPr>
                            </m:sSupPr>
                            <m:e>
                              <m:r>
                                <a:rPr lang="en-GB" altLang="en-US" sz="1847" b="0" i="1" smtClean="0">
                                  <a:solidFill>
                                    <a:srgbClr val="040404"/>
                                  </a:solidFill>
                                  <a:latin typeface="Cambria Math" panose="02040503050406030204" pitchFamily="18" charset="0"/>
                                  <a:sym typeface="Symbol" panose="05050102010706020507" pitchFamily="18" charset="2"/>
                                </a:rPr>
                                <m:t>𝐷</m:t>
                              </m:r>
                            </m:e>
                            <m:sup>
                              <m:r>
                                <a:rPr lang="en-GB" altLang="en-US" sz="1847" b="0" i="1" smtClean="0">
                                  <a:solidFill>
                                    <a:srgbClr val="040404"/>
                                  </a:solidFill>
                                  <a:latin typeface="Cambria Math" panose="02040503050406030204" pitchFamily="18" charset="0"/>
                                  <a:sym typeface="Symbol" panose="05050102010706020507" pitchFamily="18" charset="2"/>
                                </a:rPr>
                                <m:t>2</m:t>
                              </m:r>
                            </m:sup>
                          </m:sSup>
                          <m:r>
                            <a:rPr lang="en-GB" altLang="en-US" sz="1847" b="0" i="1" smtClean="0">
                              <a:solidFill>
                                <a:srgbClr val="040404"/>
                              </a:solidFill>
                              <a:latin typeface="Cambria Math" panose="02040503050406030204" pitchFamily="18" charset="0"/>
                              <a:sym typeface="Symbol" panose="05050102010706020507" pitchFamily="18" charset="2"/>
                            </a:rPr>
                            <m:t>+3</m:t>
                          </m:r>
                          <m:r>
                            <a:rPr lang="en-GB" altLang="en-US" sz="1847" b="0" i="1" smtClean="0">
                              <a:solidFill>
                                <a:srgbClr val="040404"/>
                              </a:solidFill>
                              <a:latin typeface="Cambria Math" panose="02040503050406030204" pitchFamily="18" charset="0"/>
                              <a:sym typeface="Symbol" panose="05050102010706020507" pitchFamily="18" charset="2"/>
                            </a:rPr>
                            <m:t>𝐷</m:t>
                          </m:r>
                          <m:r>
                            <a:rPr lang="en-GB" altLang="en-US" sz="1847" b="0" i="1" smtClean="0">
                              <a:solidFill>
                                <a:srgbClr val="040404"/>
                              </a:solidFill>
                              <a:latin typeface="Cambria Math" panose="02040503050406030204" pitchFamily="18" charset="0"/>
                              <a:sym typeface="Symbol" panose="05050102010706020507" pitchFamily="18" charset="2"/>
                            </a:rPr>
                            <m:t>+2</m:t>
                          </m:r>
                        </m:e>
                      </m:d>
                      <m:r>
                        <a:rPr lang="en-GB" altLang="en-US" sz="1847" b="0" i="1" smtClean="0">
                          <a:solidFill>
                            <a:srgbClr val="040404"/>
                          </a:solidFill>
                          <a:latin typeface="Cambria Math" panose="02040503050406030204" pitchFamily="18" charset="0"/>
                          <a:sym typeface="Symbol" panose="05050102010706020507" pitchFamily="18" charset="2"/>
                        </a:rPr>
                        <m:t>𝑦</m:t>
                      </m:r>
                      <m:d>
                        <m:dPr>
                          <m:ctrlPr>
                            <a:rPr lang="en-GB" altLang="en-US" sz="1847" b="0" i="1" smtClean="0">
                              <a:solidFill>
                                <a:srgbClr val="040404"/>
                              </a:solidFill>
                              <a:latin typeface="Cambria Math" panose="02040503050406030204" pitchFamily="18" charset="0"/>
                              <a:sym typeface="Symbol" panose="05050102010706020507" pitchFamily="18" charset="2"/>
                            </a:rPr>
                          </m:ctrlPr>
                        </m:dPr>
                        <m:e>
                          <m:r>
                            <a:rPr lang="en-GB" altLang="en-US" sz="1847" b="0" i="1" smtClean="0">
                              <a:solidFill>
                                <a:srgbClr val="040404"/>
                              </a:solidFill>
                              <a:latin typeface="Cambria Math" panose="02040503050406030204" pitchFamily="18" charset="0"/>
                              <a:sym typeface="Symbol" panose="05050102010706020507" pitchFamily="18" charset="2"/>
                            </a:rPr>
                            <m:t>𝑡</m:t>
                          </m:r>
                        </m:e>
                      </m:d>
                      <m:r>
                        <a:rPr lang="en-GB" altLang="en-US" sz="1847" b="0" i="1" smtClean="0">
                          <a:solidFill>
                            <a:srgbClr val="040404"/>
                          </a:solidFill>
                          <a:latin typeface="Cambria Math" panose="02040503050406030204" pitchFamily="18" charset="0"/>
                          <a:sym typeface="Symbol" panose="05050102010706020507" pitchFamily="18" charset="2"/>
                        </a:rPr>
                        <m:t>=</m:t>
                      </m:r>
                      <m:r>
                        <a:rPr lang="en-GB" altLang="en-US" sz="1847" b="0" i="1" smtClean="0">
                          <a:solidFill>
                            <a:srgbClr val="040404"/>
                          </a:solidFill>
                          <a:latin typeface="Cambria Math" panose="02040503050406030204" pitchFamily="18" charset="0"/>
                          <a:sym typeface="Symbol" panose="05050102010706020507" pitchFamily="18" charset="2"/>
                        </a:rPr>
                        <m:t>𝐷𝑥</m:t>
                      </m:r>
                      <m:r>
                        <a:rPr lang="en-GB" altLang="en-US" sz="1847" b="0" i="1" smtClean="0">
                          <a:solidFill>
                            <a:srgbClr val="040404"/>
                          </a:solidFill>
                          <a:latin typeface="Cambria Math" panose="02040503050406030204" pitchFamily="18" charset="0"/>
                          <a:sym typeface="Symbol" panose="05050102010706020507" pitchFamily="18" charset="2"/>
                        </a:rPr>
                        <m:t>(</m:t>
                      </m:r>
                      <m:r>
                        <a:rPr lang="en-GB" altLang="en-US" sz="1847" b="0" i="1" smtClean="0">
                          <a:solidFill>
                            <a:srgbClr val="040404"/>
                          </a:solidFill>
                          <a:latin typeface="Cambria Math" panose="02040503050406030204" pitchFamily="18" charset="0"/>
                          <a:sym typeface="Symbol" panose="05050102010706020507" pitchFamily="18" charset="2"/>
                        </a:rPr>
                        <m:t>𝑡</m:t>
                      </m:r>
                      <m:r>
                        <a:rPr lang="en-GB" altLang="en-US" sz="1847" b="0" i="1" smtClean="0">
                          <a:solidFill>
                            <a:srgbClr val="040404"/>
                          </a:solidFill>
                          <a:latin typeface="Cambria Math" panose="02040503050406030204" pitchFamily="18" charset="0"/>
                          <a:sym typeface="Symbol" panose="05050102010706020507" pitchFamily="18" charset="2"/>
                        </a:rPr>
                        <m:t>)</m:t>
                      </m:r>
                    </m:oMath>
                  </m:oMathPara>
                </a14:m>
                <a:endParaRPr lang="en-GB" altLang="en-US" sz="1847" dirty="0">
                  <a:solidFill>
                    <a:srgbClr val="040404"/>
                  </a:solidFill>
                  <a:sym typeface="Symbol" panose="05050102010706020507" pitchFamily="18" charset="2"/>
                </a:endParaRPr>
              </a:p>
              <a:p>
                <a:r>
                  <a:rPr lang="en-GB" altLang="en-US" sz="1847" dirty="0">
                    <a:solidFill>
                      <a:srgbClr val="040404"/>
                    </a:solidFill>
                    <a:sym typeface="Symbol" panose="05050102010706020507" pitchFamily="18" charset="2"/>
                  </a:rPr>
                  <a:t>when the initial conditions are:</a:t>
                </a:r>
              </a:p>
              <a:p>
                <a:pPr/>
                <a14:m>
                  <m:oMathPara xmlns:m="http://schemas.openxmlformats.org/officeDocument/2006/math">
                    <m:oMathParaPr>
                      <m:jc m:val="centerGroup"/>
                    </m:oMathParaPr>
                    <m:oMath xmlns:m="http://schemas.openxmlformats.org/officeDocument/2006/math">
                      <m:sSub>
                        <m:sSubPr>
                          <m:ctrlPr>
                            <a:rPr lang="en-GB" altLang="en-US" sz="1847" i="1" smtClean="0">
                              <a:solidFill>
                                <a:srgbClr val="040404"/>
                              </a:solidFill>
                              <a:latin typeface="Cambria Math" panose="02040503050406030204" pitchFamily="18" charset="0"/>
                              <a:sym typeface="Symbol" panose="05050102010706020507" pitchFamily="18" charset="2"/>
                            </a:rPr>
                          </m:ctrlPr>
                        </m:sSubPr>
                        <m:e>
                          <m:r>
                            <a:rPr lang="en-GB" altLang="en-US" sz="1847" b="0" i="1" smtClean="0">
                              <a:solidFill>
                                <a:srgbClr val="040404"/>
                              </a:solidFill>
                              <a:latin typeface="Cambria Math" panose="02040503050406030204" pitchFamily="18" charset="0"/>
                              <a:sym typeface="Symbol" panose="05050102010706020507" pitchFamily="18" charset="2"/>
                            </a:rPr>
                            <m:t>𝑦</m:t>
                          </m:r>
                        </m:e>
                        <m:sub>
                          <m:r>
                            <a:rPr lang="en-GB" altLang="en-US" sz="1847" b="0" i="1" smtClean="0">
                              <a:solidFill>
                                <a:srgbClr val="040404"/>
                              </a:solidFill>
                              <a:latin typeface="Cambria Math" panose="02040503050406030204" pitchFamily="18" charset="0"/>
                              <a:sym typeface="Symbol" panose="05050102010706020507" pitchFamily="18" charset="2"/>
                            </a:rPr>
                            <m:t>0</m:t>
                          </m:r>
                        </m:sub>
                      </m:sSub>
                      <m:d>
                        <m:dPr>
                          <m:ctrlPr>
                            <a:rPr lang="en-GB" altLang="en-US" sz="1847" b="0" i="1" smtClean="0">
                              <a:solidFill>
                                <a:srgbClr val="040404"/>
                              </a:solidFill>
                              <a:latin typeface="Cambria Math" panose="02040503050406030204" pitchFamily="18" charset="0"/>
                              <a:sym typeface="Symbol" panose="05050102010706020507" pitchFamily="18" charset="2"/>
                            </a:rPr>
                          </m:ctrlPr>
                        </m:dPr>
                        <m:e>
                          <m:r>
                            <a:rPr lang="en-GB" altLang="en-US" sz="1847" b="0" i="1" smtClean="0">
                              <a:solidFill>
                                <a:srgbClr val="040404"/>
                              </a:solidFill>
                              <a:latin typeface="Cambria Math" panose="02040503050406030204" pitchFamily="18" charset="0"/>
                              <a:sym typeface="Symbol" panose="05050102010706020507" pitchFamily="18" charset="2"/>
                            </a:rPr>
                            <m:t>0</m:t>
                          </m:r>
                        </m:e>
                      </m:d>
                      <m:r>
                        <a:rPr lang="en-GB" altLang="en-US" sz="1847" b="0" i="1" smtClean="0">
                          <a:solidFill>
                            <a:srgbClr val="040404"/>
                          </a:solidFill>
                          <a:latin typeface="Cambria Math" panose="02040503050406030204" pitchFamily="18" charset="0"/>
                          <a:sym typeface="Symbol" panose="05050102010706020507" pitchFamily="18" charset="2"/>
                        </a:rPr>
                        <m:t>=0, </m:t>
                      </m:r>
                      <m:sSub>
                        <m:sSubPr>
                          <m:ctrlPr>
                            <a:rPr lang="en-GB" altLang="en-US" sz="1847" b="0" i="1" smtClean="0">
                              <a:solidFill>
                                <a:srgbClr val="040404"/>
                              </a:solidFill>
                              <a:latin typeface="Cambria Math" panose="02040503050406030204" pitchFamily="18" charset="0"/>
                              <a:sym typeface="Symbol" panose="05050102010706020507" pitchFamily="18" charset="2"/>
                            </a:rPr>
                          </m:ctrlPr>
                        </m:sSubPr>
                        <m:e>
                          <m:acc>
                            <m:accPr>
                              <m:chr m:val="̇"/>
                              <m:ctrlPr>
                                <a:rPr lang="en-GB" altLang="en-US" sz="1847" b="0" i="1" smtClean="0">
                                  <a:solidFill>
                                    <a:srgbClr val="040404"/>
                                  </a:solidFill>
                                  <a:latin typeface="Cambria Math" panose="02040503050406030204" pitchFamily="18" charset="0"/>
                                  <a:sym typeface="Symbol" panose="05050102010706020507" pitchFamily="18" charset="2"/>
                                </a:rPr>
                              </m:ctrlPr>
                            </m:accPr>
                            <m:e>
                              <m:r>
                                <a:rPr lang="en-GB" altLang="en-US" sz="1847" b="0" i="1" smtClean="0">
                                  <a:solidFill>
                                    <a:srgbClr val="040404"/>
                                  </a:solidFill>
                                  <a:latin typeface="Cambria Math" panose="02040503050406030204" pitchFamily="18" charset="0"/>
                                  <a:sym typeface="Symbol" panose="05050102010706020507" pitchFamily="18" charset="2"/>
                                </a:rPr>
                                <m:t>𝑦</m:t>
                              </m:r>
                            </m:e>
                          </m:acc>
                        </m:e>
                        <m:sub>
                          <m:r>
                            <a:rPr lang="en-GB" altLang="en-US" sz="1847" b="0" i="1" smtClean="0">
                              <a:solidFill>
                                <a:srgbClr val="040404"/>
                              </a:solidFill>
                              <a:latin typeface="Cambria Math" panose="02040503050406030204" pitchFamily="18" charset="0"/>
                              <a:sym typeface="Symbol" panose="05050102010706020507" pitchFamily="18" charset="2"/>
                            </a:rPr>
                            <m:t>0</m:t>
                          </m:r>
                        </m:sub>
                      </m:sSub>
                      <m:d>
                        <m:dPr>
                          <m:ctrlPr>
                            <a:rPr lang="en-GB" altLang="en-US" sz="1847" b="0" i="1" smtClean="0">
                              <a:solidFill>
                                <a:srgbClr val="040404"/>
                              </a:solidFill>
                              <a:latin typeface="Cambria Math" panose="02040503050406030204" pitchFamily="18" charset="0"/>
                              <a:sym typeface="Symbol" panose="05050102010706020507" pitchFamily="18" charset="2"/>
                            </a:rPr>
                          </m:ctrlPr>
                        </m:dPr>
                        <m:e>
                          <m:r>
                            <a:rPr lang="en-GB" altLang="en-US" sz="1847" b="0" i="1" smtClean="0">
                              <a:solidFill>
                                <a:srgbClr val="040404"/>
                              </a:solidFill>
                              <a:latin typeface="Cambria Math" panose="02040503050406030204" pitchFamily="18" charset="0"/>
                              <a:sym typeface="Symbol" panose="05050102010706020507" pitchFamily="18" charset="2"/>
                            </a:rPr>
                            <m:t>0</m:t>
                          </m:r>
                        </m:e>
                      </m:d>
                      <m:r>
                        <a:rPr lang="en-GB" altLang="en-US" sz="1847" b="0" i="1" smtClean="0">
                          <a:solidFill>
                            <a:srgbClr val="040404"/>
                          </a:solidFill>
                          <a:latin typeface="Cambria Math" panose="02040503050406030204" pitchFamily="18" charset="0"/>
                          <a:sym typeface="Symbol" panose="05050102010706020507" pitchFamily="18" charset="2"/>
                        </a:rPr>
                        <m:t>=−5</m:t>
                      </m:r>
                    </m:oMath>
                  </m:oMathPara>
                </a14:m>
                <a:endParaRPr lang="en-GB" altLang="en-US" sz="1847" dirty="0">
                  <a:solidFill>
                    <a:srgbClr val="040404"/>
                  </a:solidFill>
                  <a:sym typeface="Symbol" panose="05050102010706020507" pitchFamily="18" charset="2"/>
                </a:endParaRPr>
              </a:p>
              <a:p>
                <a:endParaRPr lang="en-GB" altLang="en-US" sz="1847" dirty="0">
                  <a:sym typeface="Symbol" panose="05050102010706020507" pitchFamily="18" charset="2"/>
                </a:endParaRPr>
              </a:p>
            </p:txBody>
          </p:sp>
        </mc:Choice>
        <mc:Fallback xmlns="">
          <p:sp>
            <p:nvSpPr>
              <p:cNvPr id="16388" name="Rectangle 5">
                <a:extLst>
                  <a:ext uri="{FF2B5EF4-FFF2-40B4-BE49-F238E27FC236}">
                    <a16:creationId xmlns:a16="http://schemas.microsoft.com/office/drawing/2014/main" id="{8A033D49-42A3-4DB2-B204-C507D1075C88}"/>
                  </a:ext>
                </a:extLst>
              </p:cNvPr>
              <p:cNvSpPr>
                <a:spLocks noRot="1" noChangeAspect="1" noMove="1" noResize="1" noEditPoints="1" noAdjustHandles="1" noChangeArrowheads="1" noChangeShapeType="1" noTextEdit="1"/>
              </p:cNvSpPr>
              <p:nvPr/>
            </p:nvSpPr>
            <p:spPr bwMode="auto">
              <a:xfrm>
                <a:off x="420502" y="1743673"/>
                <a:ext cx="4655554" cy="2117375"/>
              </a:xfrm>
              <a:prstGeom prst="rect">
                <a:avLst/>
              </a:prstGeom>
              <a:blipFill>
                <a:blip r:embed="rId5"/>
                <a:stretch>
                  <a:fillRect l="-1178" t="-1153"/>
                </a:stretch>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GB">
                    <a:noFill/>
                  </a:rPr>
                  <a:t> </a:t>
                </a:r>
              </a:p>
            </p:txBody>
          </p:sp>
        </mc:Fallback>
      </mc:AlternateContent>
      <p:sp>
        <p:nvSpPr>
          <p:cNvPr id="13" name="Rectangle 2">
            <a:extLst>
              <a:ext uri="{FF2B5EF4-FFF2-40B4-BE49-F238E27FC236}">
                <a16:creationId xmlns:a16="http://schemas.microsoft.com/office/drawing/2014/main" id="{703827DD-7E04-45BE-9B10-8AD87905E12B}"/>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Example 1</a:t>
            </a:r>
          </a:p>
        </p:txBody>
      </p:sp>
    </p:spTree>
    <p:extLst>
      <p:ext uri="{BB962C8B-B14F-4D97-AF65-F5344CB8AC3E}">
        <p14:creationId xmlns:p14="http://schemas.microsoft.com/office/powerpoint/2010/main" val="925661742"/>
      </p:ext>
    </p:extLst>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3" name="Rectangle 3">
                <a:extLst>
                  <a:ext uri="{FF2B5EF4-FFF2-40B4-BE49-F238E27FC236}">
                    <a16:creationId xmlns:a16="http://schemas.microsoft.com/office/drawing/2014/main" id="{07086D8A-363B-4DEB-9CEB-EE185D326122}"/>
                  </a:ext>
                </a:extLst>
              </p:cNvPr>
              <p:cNvSpPr>
                <a:spLocks noGrp="1" noChangeArrowheads="1"/>
              </p:cNvSpPr>
              <p:nvPr>
                <p:ph type="body" sz="half" idx="1"/>
              </p:nvPr>
            </p:nvSpPr>
            <p:spPr>
              <a:xfrm>
                <a:off x="382589" y="1825832"/>
                <a:ext cx="8365875" cy="4123448"/>
              </a:xfrm>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To find the two unknowns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oMath>
                </a14:m>
                <a:r>
                  <a:rPr lang="en-GB" altLang="en-US" sz="2000" dirty="0">
                    <a:solidFill>
                      <a:srgbClr val="040404"/>
                    </a:solidFill>
                    <a:ea typeface="ＭＳ Ｐゴシック" panose="020B0600070205080204" pitchFamily="34" charset="-128"/>
                    <a:sym typeface="Symbol" panose="05050102010706020507" pitchFamily="18" charset="2"/>
                  </a:rPr>
                  <a:t> and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oMath>
                </a14:m>
                <a:r>
                  <a:rPr lang="en-GB" altLang="en-US" sz="2000" dirty="0">
                    <a:solidFill>
                      <a:srgbClr val="040404"/>
                    </a:solidFill>
                    <a:ea typeface="ＭＳ Ｐゴシック" panose="020B0600070205080204" pitchFamily="34" charset="-128"/>
                    <a:sym typeface="Symbol" panose="05050102010706020507" pitchFamily="18" charset="2"/>
                  </a:rPr>
                  <a:t>, we use the initial conditions:</a:t>
                </a:r>
              </a:p>
              <a:p>
                <a:pPr marL="350838" indent="3175"/>
                <a14:m>
                  <m:oMathPara xmlns:m="http://schemas.openxmlformats.org/officeDocument/2006/math">
                    <m:oMathParaPr>
                      <m:jc m:val="centerGroup"/>
                    </m:oMathParaPr>
                    <m:oMath xmlns:m="http://schemas.openxmlformats.org/officeDocument/2006/math">
                      <m:sSub>
                        <m:sSubPr>
                          <m:ctrlPr>
                            <a:rPr lang="en-GB" altLang="en-US" sz="2000" i="1">
                              <a:solidFill>
                                <a:srgbClr val="040404"/>
                              </a:solidFill>
                              <a:latin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sym typeface="Symbol" panose="05050102010706020507" pitchFamily="18" charset="2"/>
                            </a:rPr>
                            <m:t>𝑦</m:t>
                          </m:r>
                        </m:e>
                        <m:sub>
                          <m:r>
                            <a:rPr lang="en-GB" altLang="en-US" sz="2000" i="1">
                              <a:solidFill>
                                <a:srgbClr val="040404"/>
                              </a:solidFill>
                              <a:latin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sym typeface="Symbol" panose="05050102010706020507" pitchFamily="18" charset="2"/>
                            </a:rPr>
                            <m:t>0</m:t>
                          </m:r>
                        </m:e>
                      </m:d>
                      <m:r>
                        <a:rPr lang="en-GB" altLang="en-US" sz="2000" i="1">
                          <a:solidFill>
                            <a:srgbClr val="040404"/>
                          </a:solidFill>
                          <a:latin typeface="Cambria Math" panose="02040503050406030204" pitchFamily="18" charset="0"/>
                          <a:sym typeface="Symbol" panose="05050102010706020507" pitchFamily="18" charset="2"/>
                        </a:rPr>
                        <m:t>=0, </m:t>
                      </m:r>
                      <m:sSub>
                        <m:sSubPr>
                          <m:ctrlPr>
                            <a:rPr lang="en-GB" altLang="en-US" sz="2000" i="1">
                              <a:solidFill>
                                <a:srgbClr val="040404"/>
                              </a:solidFill>
                              <a:latin typeface="Cambria Math" panose="02040503050406030204" pitchFamily="18" charset="0"/>
                              <a:sym typeface="Symbol" panose="05050102010706020507" pitchFamily="18" charset="2"/>
                            </a:rPr>
                          </m:ctrlPr>
                        </m:sSubPr>
                        <m:e>
                          <m:acc>
                            <m:accPr>
                              <m:chr m:val="̇"/>
                              <m:ctrlPr>
                                <a:rPr lang="en-GB" altLang="en-US" sz="2000" i="1">
                                  <a:solidFill>
                                    <a:srgbClr val="040404"/>
                                  </a:solidFill>
                                  <a:latin typeface="Cambria Math" panose="02040503050406030204" pitchFamily="18" charset="0"/>
                                  <a:sym typeface="Symbol" panose="05050102010706020507" pitchFamily="18" charset="2"/>
                                </a:rPr>
                              </m:ctrlPr>
                            </m:accPr>
                            <m:e>
                              <m:r>
                                <a:rPr lang="en-GB" altLang="en-US" sz="2000" i="1">
                                  <a:solidFill>
                                    <a:srgbClr val="040404"/>
                                  </a:solidFill>
                                  <a:latin typeface="Cambria Math" panose="02040503050406030204" pitchFamily="18" charset="0"/>
                                  <a:sym typeface="Symbol" panose="05050102010706020507" pitchFamily="18" charset="2"/>
                                </a:rPr>
                                <m:t>𝑦</m:t>
                              </m:r>
                            </m:e>
                          </m:acc>
                        </m:e>
                        <m:sub>
                          <m:r>
                            <a:rPr lang="en-GB" altLang="en-US" sz="2000" i="1">
                              <a:solidFill>
                                <a:srgbClr val="040404"/>
                              </a:solidFill>
                              <a:latin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sym typeface="Symbol" panose="05050102010706020507" pitchFamily="18" charset="2"/>
                            </a:rPr>
                            <m:t>0</m:t>
                          </m:r>
                        </m:e>
                      </m:d>
                      <m:r>
                        <a:rPr lang="en-GB" altLang="en-US" sz="2000" i="1">
                          <a:solidFill>
                            <a:srgbClr val="040404"/>
                          </a:solidFill>
                          <a:latin typeface="Cambria Math" panose="02040503050406030204" pitchFamily="18" charset="0"/>
                          <a:sym typeface="Symbol" panose="05050102010706020507" pitchFamily="18" charset="2"/>
                        </a:rPr>
                        <m:t>=−5</m:t>
                      </m:r>
                    </m:oMath>
                  </m:oMathPara>
                </a14:m>
                <a:endParaRPr lang="en-GB" altLang="en-US" sz="2000" dirty="0">
                  <a:solidFill>
                    <a:srgbClr val="040404"/>
                  </a:solidFill>
                  <a:sym typeface="Symbol" panose="05050102010706020507" pitchFamily="18" charset="2"/>
                </a:endParaRPr>
              </a:p>
              <a:p>
                <a:pPr marL="350838" indent="3175"/>
                <a:endParaRPr lang="en-GB" altLang="en-US" sz="2000" dirty="0">
                  <a:solidFill>
                    <a:srgbClr val="040404"/>
                  </a:solidFill>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This yields two simultaneous equations:</a:t>
                </a:r>
              </a:p>
              <a:p>
                <a:pPr marL="350838" indent="3175"/>
                <a14:m>
                  <m:oMathPara xmlns:m="http://schemas.openxmlformats.org/officeDocument/2006/math">
                    <m:oMathParaPr>
                      <m:jc m:val="centerGroup"/>
                    </m:oMathParaPr>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Sub>
                        <m:sSub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0838" indent="3175"/>
                <a14:m>
                  <m:oMathPara xmlns:m="http://schemas.openxmlformats.org/officeDocument/2006/math">
                    <m:oMathParaPr>
                      <m:jc m:val="centerGroup"/>
                    </m:oMathParaPr>
                    <m:oMath xmlns:m="http://schemas.openxmlformats.org/officeDocument/2006/math">
                      <m: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5</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Solving the system gives:</a:t>
                </a:r>
              </a:p>
              <a:p>
                <a:pPr marL="350838" indent="3175"/>
                <a14:m>
                  <m:oMathPara xmlns:m="http://schemas.openxmlformats.org/officeDocument/2006/math">
                    <m:oMathParaPr>
                      <m:jc m:val="centerGroup"/>
                    </m:oMathParaPr>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=−5</m:t>
                      </m:r>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0838" indent="3175"/>
                <a14:m>
                  <m:oMathPara xmlns:m="http://schemas.openxmlformats.org/officeDocument/2006/math">
                    <m:oMathParaPr>
                      <m:jc m:val="centerGroup"/>
                    </m:oMathParaPr>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=5</m:t>
                      </m:r>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Therefore, the zero-input response of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is given by:</a:t>
                </a:r>
              </a:p>
              <a:p>
                <a:pPr marL="0" indent="0"/>
                <a14:m>
                  <m:oMathPara xmlns:m="http://schemas.openxmlformats.org/officeDocument/2006/math">
                    <m:oMathParaPr>
                      <m:jc m:val="centerGroup"/>
                    </m:oMathParaPr>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=−5</m:t>
                      </m:r>
                      <m:sSup>
                        <m:sSup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+5</m:t>
                      </m:r>
                      <m:sSup>
                        <m:sSup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sup>
                      </m:sSup>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p:txBody>
          </p:sp>
        </mc:Choice>
        <mc:Fallback xmlns="">
          <p:sp>
            <p:nvSpPr>
              <p:cNvPr id="18433" name="Rectangle 3">
                <a:extLst>
                  <a:ext uri="{FF2B5EF4-FFF2-40B4-BE49-F238E27FC236}">
                    <a16:creationId xmlns:a16="http://schemas.microsoft.com/office/drawing/2014/main" id="{07086D8A-363B-4DEB-9CEB-EE185D326122}"/>
                  </a:ext>
                </a:extLst>
              </p:cNvPr>
              <p:cNvSpPr>
                <a:spLocks noGrp="1" noRot="1" noChangeAspect="1" noMove="1" noResize="1" noEditPoints="1" noAdjustHandles="1" noChangeArrowheads="1" noChangeShapeType="1" noTextEdit="1"/>
              </p:cNvSpPr>
              <p:nvPr>
                <p:ph type="body" sz="half" idx="1"/>
              </p:nvPr>
            </p:nvSpPr>
            <p:spPr>
              <a:xfrm>
                <a:off x="382589" y="1825832"/>
                <a:ext cx="8365875" cy="4123448"/>
              </a:xfrm>
              <a:blipFill>
                <a:blip r:embed="rId3"/>
                <a:stretch>
                  <a:fillRect l="-1749" t="-1775" b="-7249"/>
                </a:stretch>
              </a:blipFill>
            </p:spPr>
            <p:txBody>
              <a:bodyPr/>
              <a:lstStyle/>
              <a:p>
                <a:r>
                  <a:rPr lang="en-GB">
                    <a:noFill/>
                  </a:rPr>
                  <a:t> </a:t>
                </a:r>
              </a:p>
            </p:txBody>
          </p:sp>
        </mc:Fallback>
      </mc:AlternateContent>
      <p:sp>
        <p:nvSpPr>
          <p:cNvPr id="10" name="Rectangle 2">
            <a:extLst>
              <a:ext uri="{FF2B5EF4-FFF2-40B4-BE49-F238E27FC236}">
                <a16:creationId xmlns:a16="http://schemas.microsoft.com/office/drawing/2014/main" id="{988B7BD0-DBCC-4045-BB44-7D433BC0E297}"/>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Example 1</a:t>
            </a:r>
          </a:p>
        </p:txBody>
      </p:sp>
    </p:spTree>
    <p:extLst>
      <p:ext uri="{BB962C8B-B14F-4D97-AF65-F5344CB8AC3E}">
        <p14:creationId xmlns:p14="http://schemas.microsoft.com/office/powerpoint/2010/main" val="2568739915"/>
      </p:ext>
    </p:extLst>
  </p:cSld>
  <p:clrMapOvr>
    <a:masterClrMapping/>
  </p:clrMapOvr>
  <p:transition>
    <p:checke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481" name="Rectangle 2">
                <a:extLst>
                  <a:ext uri="{FF2B5EF4-FFF2-40B4-BE49-F238E27FC236}">
                    <a16:creationId xmlns:a16="http://schemas.microsoft.com/office/drawing/2014/main" id="{E7DF2B68-8FB1-476F-BED5-8F757B94BBD8}"/>
                  </a:ext>
                </a:extLst>
              </p:cNvPr>
              <p:cNvSpPr>
                <a:spLocks noGrp="1" noChangeArrowheads="1"/>
              </p:cNvSpPr>
              <p:nvPr>
                <p:ph type="body" sz="half" idx="1"/>
              </p:nvPr>
            </p:nvSpPr>
            <p:spPr>
              <a:xfrm>
                <a:off x="382589" y="1793204"/>
                <a:ext cx="8365875" cy="4588124"/>
              </a:xfrm>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discussion so far assumes that all characteristic roots are distinct.  If there are repeated roots, the form of the solution is modified.</a:t>
                </a:r>
              </a:p>
              <a:p>
                <a:pPr marL="351815" indent="-351815">
                  <a:buFont typeface="Arial" panose="020B0604020202020204" pitchFamily="34" charset="0"/>
                  <a:buChar char="•"/>
                </a:pPr>
                <a:endParaRPr lang="en-GB" altLang="en-US" sz="1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For the case of a second order polynomial with two equal roots, the possible form of the differential equation could be </a:t>
                </a:r>
                <a14:m>
                  <m:oMath xmlns:m="http://schemas.openxmlformats.org/officeDocument/2006/math">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d>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r>
                  <a:rPr lang="en-GB" altLang="en-US" sz="2000" dirty="0">
                    <a:solidFill>
                      <a:srgbClr val="040404"/>
                    </a:solidFill>
                    <a:ea typeface="ＭＳ Ｐゴシック" panose="020B0600070205080204" pitchFamily="34" charset="-128"/>
                    <a:sym typeface="Symbol" panose="05050102010706020507" pitchFamily="18" charset="2"/>
                  </a:rPr>
                  <a:t> In that case its solution is given by:</a:t>
                </a:r>
              </a:p>
              <a:p>
                <a:pPr marL="354013" indent="0"/>
                <a14:m>
                  <m:oMathPara xmlns:m="http://schemas.openxmlformats.org/officeDocument/2006/math">
                    <m:oMathParaPr>
                      <m:jc m:val="centerGroup"/>
                    </m:oMathParaPr>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𝑐</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endParaRPr lang="en-GB" altLang="en-US" sz="1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In general, the characteristic modes for the differential equation</a:t>
                </a:r>
              </a:p>
              <a:p>
                <a:pPr marL="350838" indent="0"/>
                <a14:m>
                  <m:oMathPara xmlns:m="http://schemas.openxmlformats.org/officeDocument/2006/math">
                    <m:oMathParaPr>
                      <m:jc m:val="centerGroup"/>
                    </m:oMathParaPr>
                    <m:oMath xmlns:m="http://schemas.openxmlformats.org/officeDocument/2006/math">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e>
                          </m:d>
                        </m:e>
                        <m:sup>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𝑟</m:t>
                          </m:r>
                        </m:sup>
                      </m:sSup>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0838" indent="3175"/>
                <a:r>
                  <a:rPr lang="en-GB" altLang="en-US" sz="2000" dirty="0">
                    <a:solidFill>
                      <a:srgbClr val="040404"/>
                    </a:solidFill>
                    <a:ea typeface="ＭＳ Ｐゴシック" panose="020B0600070205080204" pitchFamily="34" charset="-128"/>
                    <a:sym typeface="Symbol" panose="05050102010706020507" pitchFamily="18" charset="2"/>
                  </a:rPr>
                  <a:t>(a form which reflects the scenario for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𝑟</m:t>
                    </m:r>
                  </m:oMath>
                </a14:m>
                <a:r>
                  <a:rPr lang="en-GB" altLang="en-US" sz="2000" dirty="0">
                    <a:solidFill>
                      <a:srgbClr val="040404"/>
                    </a:solidFill>
                    <a:ea typeface="ＭＳ Ｐゴシック" panose="020B0600070205080204" pitchFamily="34" charset="-128"/>
                    <a:sym typeface="Symbol" panose="05050102010706020507" pitchFamily="18" charset="2"/>
                  </a:rPr>
                  <a:t> repeated roots) are </a:t>
                </a:r>
              </a:p>
              <a:p>
                <a:pPr marL="350838" indent="3175" algn="ctr"/>
                <a14:m>
                  <m:oMath xmlns:m="http://schemas.openxmlformats.org/officeDocument/2006/math">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𝑡𝑒</m:t>
                        </m:r>
                      </m:e>
                      <m:sup>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a14:m>
                <a:r>
                  <a:rPr lang="en-GB" altLang="en-US" sz="2000" dirty="0">
                    <a:solidFill>
                      <a:srgbClr val="040404"/>
                    </a:solidFill>
                    <a:ea typeface="ＭＳ Ｐゴシック" panose="020B0600070205080204" pitchFamily="34" charset="-128"/>
                    <a:sym typeface="Symbol" panose="05050102010706020507" pitchFamily="18" charset="2"/>
                  </a:rPr>
                  <a:t>,</a:t>
                </a:r>
                <a14:m>
                  <m:oMath xmlns:m="http://schemas.openxmlformats.org/officeDocument/2006/math">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𝑟</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endParaRPr lang="en-GB" altLang="en-US" sz="1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solution for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oMath>
                </a14:m>
                <a:r>
                  <a:rPr lang="en-GB" altLang="en-US" sz="2000" dirty="0">
                    <a:solidFill>
                      <a:srgbClr val="040404"/>
                    </a:solidFill>
                    <a:ea typeface="ＭＳ Ｐゴシック" panose="020B0600070205080204" pitchFamily="34" charset="-128"/>
                    <a:sym typeface="Symbol" panose="05050102010706020507" pitchFamily="18" charset="2"/>
                  </a:rPr>
                  <a:t> is</a:t>
                </a:r>
              </a:p>
              <a:p>
                <a:pPr marL="354013" indent="0"/>
                <a14:m>
                  <m:oMathPara xmlns:m="http://schemas.openxmlformats.org/officeDocument/2006/math">
                    <m:oMathParaPr>
                      <m:jc m:val="centerGroup"/>
                    </m:oMathParaPr>
                    <m:oMath xmlns:m="http://schemas.openxmlformats.org/officeDocument/2006/math">
                      <m:sSub>
                        <m:sSubPr>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e>
                        <m:sub>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d>
                        <m:d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d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d>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1</m:t>
                          </m:r>
                        </m:sub>
                      </m:sSub>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𝑐</m:t>
                          </m:r>
                        </m:e>
                        <m:sub>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𝑟</m:t>
                          </m:r>
                        </m:sub>
                      </m:sSub>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𝑟</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𝑒</m:t>
                          </m:r>
                        </m:e>
                        <m:sup>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𝜆</m:t>
                          </m:r>
                          <m:r>
                            <a:rPr lang="en-GB" altLang="en-US" sz="2000" i="1">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sup>
                      </m:sSup>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p:txBody>
          </p:sp>
        </mc:Choice>
        <mc:Fallback xmlns="">
          <p:sp>
            <p:nvSpPr>
              <p:cNvPr id="20481" name="Rectangle 2">
                <a:extLst>
                  <a:ext uri="{FF2B5EF4-FFF2-40B4-BE49-F238E27FC236}">
                    <a16:creationId xmlns:a16="http://schemas.microsoft.com/office/drawing/2014/main" id="{E7DF2B68-8FB1-476F-BED5-8F757B94BBD8}"/>
                  </a:ext>
                </a:extLst>
              </p:cNvPr>
              <p:cNvSpPr>
                <a:spLocks noGrp="1" noRot="1" noChangeAspect="1" noMove="1" noResize="1" noEditPoints="1" noAdjustHandles="1" noChangeArrowheads="1" noChangeShapeType="1" noTextEdit="1"/>
              </p:cNvSpPr>
              <p:nvPr>
                <p:ph type="body" sz="half" idx="1"/>
              </p:nvPr>
            </p:nvSpPr>
            <p:spPr>
              <a:xfrm>
                <a:off x="382589" y="1793204"/>
                <a:ext cx="8365875" cy="4588124"/>
              </a:xfrm>
              <a:blipFill>
                <a:blip r:embed="rId3"/>
                <a:stretch>
                  <a:fillRect l="-1749" t="-1594" r="-1822" b="-1859"/>
                </a:stretch>
              </a:blipFill>
            </p:spPr>
            <p:txBody>
              <a:bodyPr/>
              <a:lstStyle/>
              <a:p>
                <a:r>
                  <a:rPr lang="en-GB">
                    <a:noFill/>
                  </a:rPr>
                  <a:t> </a:t>
                </a:r>
              </a:p>
            </p:txBody>
          </p:sp>
        </mc:Fallback>
      </mc:AlternateContent>
      <p:sp>
        <p:nvSpPr>
          <p:cNvPr id="11" name="Rectangle 2">
            <a:extLst>
              <a:ext uri="{FF2B5EF4-FFF2-40B4-BE49-F238E27FC236}">
                <a16:creationId xmlns:a16="http://schemas.microsoft.com/office/drawing/2014/main" id="{262C5D02-DDF2-4390-BD0A-D2AF6324220A}"/>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Repeated characteristic roots</a:t>
            </a:r>
          </a:p>
        </p:txBody>
      </p:sp>
    </p:spTree>
    <p:extLst>
      <p:ext uri="{BB962C8B-B14F-4D97-AF65-F5344CB8AC3E}">
        <p14:creationId xmlns:p14="http://schemas.microsoft.com/office/powerpoint/2010/main" val="3960596949"/>
      </p:ext>
    </p:extLst>
  </p:cSld>
  <p:clrMapOvr>
    <a:masterClrMapping/>
  </p:clrMapOvr>
  <p:transition>
    <p:checker/>
  </p:transition>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Lectures 1 and 2</Template>
  <TotalTime>10601</TotalTime>
  <Words>2072</Words>
  <Application>Microsoft Office PowerPoint</Application>
  <PresentationFormat>On-screen Show (4:3)</PresentationFormat>
  <Paragraphs>223</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Ｐゴシック</vt:lpstr>
      <vt:lpstr>Arial</vt:lpstr>
      <vt:lpstr>Cambria Math</vt:lpstr>
      <vt:lpstr>Impact</vt:lpstr>
      <vt:lpstr>Monotype Sorts</vt:lpstr>
      <vt:lpstr>Symbol</vt:lpstr>
      <vt:lpstr>Times New Roman</vt:lpstr>
      <vt:lpstr>Verdana</vt:lpstr>
      <vt:lpstr>Wingdings</vt:lpstr>
      <vt:lpstr>Standarddesign</vt:lpstr>
      <vt:lpstr>Signals and Systems   Lecture 3</vt:lpstr>
      <vt:lpstr>Zero-input response basics</vt:lpstr>
      <vt:lpstr>General solution to the zero-input response equation</vt:lpstr>
      <vt:lpstr>General solution to the zero-input response equation cont.</vt:lpstr>
      <vt:lpstr>General solution to the zero-input response equation cont.</vt:lpstr>
      <vt:lpstr>Characteristic polynomial</vt:lpstr>
      <vt:lpstr>Example 1</vt:lpstr>
      <vt:lpstr>Example 1</vt:lpstr>
      <vt:lpstr>Repeated characteristic roots</vt:lpstr>
      <vt:lpstr>Example 2</vt:lpstr>
      <vt:lpstr>Complex characteristic roots</vt:lpstr>
      <vt:lpstr>Example 3</vt:lpstr>
      <vt:lpstr>Example 3 cont.</vt:lpstr>
      <vt:lpstr>Comments on auxiliary conditions</vt:lpstr>
      <vt:lpstr>The meaning of 0^+ and 0^-</vt:lpstr>
      <vt:lpstr>PowerPoint Presentation</vt:lpstr>
      <vt:lpstr>Example 4</vt:lpstr>
      <vt:lpstr>Example 5</vt:lpstr>
      <vt:lpstr>The resonance behaviour</vt:lpstr>
      <vt:lpstr>Relating to other courses</vt:lpstr>
    </vt:vector>
  </TitlesOfParts>
  <Company>Publications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Signals and Systems   Lectures 1, Tuesday 10th October 2017</dc:title>
  <dc:creator>tania</dc:creator>
  <cp:lastModifiedBy>tania</cp:lastModifiedBy>
  <cp:revision>107</cp:revision>
  <dcterms:created xsi:type="dcterms:W3CDTF">2017-09-17T10:58:49Z</dcterms:created>
  <dcterms:modified xsi:type="dcterms:W3CDTF">2018-09-21T13:48:15Z</dcterms:modified>
</cp:coreProperties>
</file>