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0" r:id="rId2"/>
    <p:sldId id="334" r:id="rId3"/>
    <p:sldId id="335" r:id="rId4"/>
    <p:sldId id="336" r:id="rId5"/>
    <p:sldId id="337" r:id="rId6"/>
    <p:sldId id="338" r:id="rId7"/>
    <p:sldId id="339" r:id="rId8"/>
    <p:sldId id="340" r:id="rId9"/>
    <p:sldId id="341" r:id="rId10"/>
    <p:sldId id="342" r:id="rId11"/>
    <p:sldId id="344" r:id="rId12"/>
    <p:sldId id="345" r:id="rId13"/>
    <p:sldId id="346" r:id="rId14"/>
    <p:sldId id="343" r:id="rId15"/>
    <p:sldId id="347" r:id="rId16"/>
    <p:sldId id="348" r:id="rId17"/>
    <p:sldId id="349" r:id="rId18"/>
    <p:sldId id="350" r:id="rId19"/>
    <p:sldId id="351" r:id="rId20"/>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CC0033"/>
    <a:srgbClr val="008A63"/>
    <a:srgbClr val="002C5B"/>
    <a:srgbClr val="003E8B"/>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0107" autoAdjust="0"/>
  </p:normalViewPr>
  <p:slideViewPr>
    <p:cSldViewPr>
      <p:cViewPr varScale="1">
        <p:scale>
          <a:sx n="62" d="100"/>
          <a:sy n="62" d="100"/>
        </p:scale>
        <p:origin x="1350" y="6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1F39868-C068-4A15-97A9-E7AE35CE736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a:extLst>
              <a:ext uri="{FF2B5EF4-FFF2-40B4-BE49-F238E27FC236}">
                <a16:creationId xmlns:a16="http://schemas.microsoft.com/office/drawing/2014/main" id="{7A708999-B11B-4DE7-B408-266344CF4FBE}"/>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a:extLst>
              <a:ext uri="{FF2B5EF4-FFF2-40B4-BE49-F238E27FC236}">
                <a16:creationId xmlns:a16="http://schemas.microsoft.com/office/drawing/2014/main" id="{0B032807-89C4-4AF5-9E14-5D68C02851C8}"/>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a:extLst>
              <a:ext uri="{FF2B5EF4-FFF2-40B4-BE49-F238E27FC236}">
                <a16:creationId xmlns:a16="http://schemas.microsoft.com/office/drawing/2014/main" id="{659471E1-F1CC-43A2-97B3-2BDEB76873D8}"/>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E081D21A-10A5-4FFA-9474-D8B281F59A53}" type="slidenum">
              <a:rPr lang="da-DK" altLang="en-US"/>
              <a:pPr/>
              <a:t>‹#›</a:t>
            </a:fld>
            <a:endParaRPr lang="da-DK"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9847970-DA0F-4BD8-AE70-FBBC0AD0D25A}"/>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a:extLst>
              <a:ext uri="{FF2B5EF4-FFF2-40B4-BE49-F238E27FC236}">
                <a16:creationId xmlns:a16="http://schemas.microsoft.com/office/drawing/2014/main" id="{284C4572-8150-421A-9901-17B82C161829}"/>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5844" name="Rectangle 4">
            <a:extLst>
              <a:ext uri="{FF2B5EF4-FFF2-40B4-BE49-F238E27FC236}">
                <a16:creationId xmlns:a16="http://schemas.microsoft.com/office/drawing/2014/main" id="{DC89AF35-BC75-4C5F-8638-4DB4222D2555}"/>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F20FEC71-46DC-4844-AB6C-46DB64AD4209}"/>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a:extLst>
              <a:ext uri="{FF2B5EF4-FFF2-40B4-BE49-F238E27FC236}">
                <a16:creationId xmlns:a16="http://schemas.microsoft.com/office/drawing/2014/main" id="{FC1D7587-CAA3-4BED-88AC-E4265A8920B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a:extLst>
              <a:ext uri="{FF2B5EF4-FFF2-40B4-BE49-F238E27FC236}">
                <a16:creationId xmlns:a16="http://schemas.microsoft.com/office/drawing/2014/main" id="{6EB5DAAC-0649-4679-AB50-10AFB7E4AB7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6476CD8E-5876-4A8E-AB7D-1BE9C726F4DC}" type="slidenum">
              <a:rPr lang="da-DK" altLang="en-US"/>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714AEA4-DCD1-4E92-8777-0C29546AB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478E45-58D3-42B7-9342-E376F5985D90}" type="slidenum">
              <a:rPr lang="da-DK" altLang="en-US"/>
              <a:pPr eaLnBrk="1" hangingPunct="1">
                <a:spcBef>
                  <a:spcPct val="0"/>
                </a:spcBef>
              </a:pPr>
              <a:t>1</a:t>
            </a:fld>
            <a:endParaRPr lang="da-DK" altLang="en-US"/>
          </a:p>
        </p:txBody>
      </p:sp>
      <p:sp>
        <p:nvSpPr>
          <p:cNvPr id="36867" name="Rectangle 2">
            <a:extLst>
              <a:ext uri="{FF2B5EF4-FFF2-40B4-BE49-F238E27FC236}">
                <a16:creationId xmlns:a16="http://schemas.microsoft.com/office/drawing/2014/main" id="{54BA8862-895A-417F-BB17-283D59F3FE4E}"/>
              </a:ext>
            </a:extLst>
          </p:cNvPr>
          <p:cNvSpPr>
            <a:spLocks noGrp="1" noRot="1" noChangeAspect="1" noChangeArrowheads="1" noTextEdit="1"/>
          </p:cNvSpPr>
          <p:nvPr>
            <p:ph type="sldImg"/>
          </p:nvPr>
        </p:nvSpPr>
        <p:spPr>
          <a:xfrm>
            <a:off x="847725" y="744538"/>
            <a:ext cx="3417888" cy="2563812"/>
          </a:xfrm>
          <a:ln/>
        </p:spPr>
      </p:sp>
      <p:sp>
        <p:nvSpPr>
          <p:cNvPr id="36868" name="Rectangle 3">
            <a:extLst>
              <a:ext uri="{FF2B5EF4-FFF2-40B4-BE49-F238E27FC236}">
                <a16:creationId xmlns:a16="http://schemas.microsoft.com/office/drawing/2014/main" id="{94539619-E901-4C07-9DAF-B0AA437FFF02}"/>
              </a:ext>
            </a:extLst>
          </p:cNvPr>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CCCABF8-FD8C-4A2E-B492-79D831E5B05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42DC3264-08D5-48B8-B0F9-2D3E69C23937}" type="slidenum">
              <a:rPr lang="en-US" altLang="en-US" sz="1200"/>
              <a:pPr/>
              <a:t>10</a:t>
            </a:fld>
            <a:endParaRPr lang="en-US" altLang="en-US" sz="1200"/>
          </a:p>
        </p:txBody>
      </p:sp>
      <p:sp>
        <p:nvSpPr>
          <p:cNvPr id="31747" name="Rectangle 2">
            <a:extLst>
              <a:ext uri="{FF2B5EF4-FFF2-40B4-BE49-F238E27FC236}">
                <a16:creationId xmlns:a16="http://schemas.microsoft.com/office/drawing/2014/main" id="{B84E6FB8-E80A-421D-87F5-1B26299D5CC5}"/>
              </a:ext>
            </a:extLst>
          </p:cNvPr>
          <p:cNvSpPr>
            <a:spLocks noGrp="1" noRot="1" noChangeAspect="1" noChangeArrowheads="1" noTextEdit="1"/>
          </p:cNvSpPr>
          <p:nvPr>
            <p:ph type="sldImg"/>
          </p:nvPr>
        </p:nvSpPr>
        <p:spPr>
          <a:xfrm>
            <a:off x="920750" y="742950"/>
            <a:ext cx="4953000" cy="3714750"/>
          </a:xfrm>
          <a:ln/>
        </p:spPr>
      </p:sp>
      <p:sp>
        <p:nvSpPr>
          <p:cNvPr id="31748" name="Rectangle 3">
            <a:extLst>
              <a:ext uri="{FF2B5EF4-FFF2-40B4-BE49-F238E27FC236}">
                <a16:creationId xmlns:a16="http://schemas.microsoft.com/office/drawing/2014/main" id="{97C73919-9184-4597-9950-45D9862A7F0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9081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D7CF139-26CC-4CE8-93DC-411D16872EB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356092F6-AA0F-434B-91B5-6F7276440A25}" type="slidenum">
              <a:rPr lang="en-US" altLang="en-US" sz="1200"/>
              <a:pPr/>
              <a:t>11</a:t>
            </a:fld>
            <a:endParaRPr lang="en-US" altLang="en-US" sz="1200"/>
          </a:p>
        </p:txBody>
      </p:sp>
      <p:sp>
        <p:nvSpPr>
          <p:cNvPr id="32771" name="Rectangle 2">
            <a:extLst>
              <a:ext uri="{FF2B5EF4-FFF2-40B4-BE49-F238E27FC236}">
                <a16:creationId xmlns:a16="http://schemas.microsoft.com/office/drawing/2014/main" id="{15F53C7A-A28E-4DEF-B5F2-8197A29AFD5D}"/>
              </a:ext>
            </a:extLst>
          </p:cNvPr>
          <p:cNvSpPr>
            <a:spLocks noGrp="1" noRot="1" noChangeAspect="1" noChangeArrowheads="1" noTextEdit="1"/>
          </p:cNvSpPr>
          <p:nvPr>
            <p:ph type="sldImg"/>
          </p:nvPr>
        </p:nvSpPr>
        <p:spPr>
          <a:xfrm>
            <a:off x="920750" y="742950"/>
            <a:ext cx="4953000" cy="3714750"/>
          </a:xfrm>
          <a:ln/>
        </p:spPr>
      </p:sp>
      <p:sp>
        <p:nvSpPr>
          <p:cNvPr id="32772" name="Rectangle 3">
            <a:extLst>
              <a:ext uri="{FF2B5EF4-FFF2-40B4-BE49-F238E27FC236}">
                <a16:creationId xmlns:a16="http://schemas.microsoft.com/office/drawing/2014/main" id="{A695CA71-5377-436D-A39F-5D2EE7DFF3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2623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7B9821A-DE9F-4B8B-9279-22E9849EEB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6FF0137F-D285-479E-81DE-D8040B543867}" type="slidenum">
              <a:rPr lang="en-US" altLang="en-US" sz="1200"/>
              <a:pPr/>
              <a:t>12</a:t>
            </a:fld>
            <a:endParaRPr lang="en-US" altLang="en-US" sz="1200"/>
          </a:p>
        </p:txBody>
      </p:sp>
      <p:sp>
        <p:nvSpPr>
          <p:cNvPr id="33795" name="Rectangle 2">
            <a:extLst>
              <a:ext uri="{FF2B5EF4-FFF2-40B4-BE49-F238E27FC236}">
                <a16:creationId xmlns:a16="http://schemas.microsoft.com/office/drawing/2014/main" id="{BA19648B-200D-4184-91EC-D3BD4132AD0C}"/>
              </a:ext>
            </a:extLst>
          </p:cNvPr>
          <p:cNvSpPr>
            <a:spLocks noGrp="1" noRot="1" noChangeAspect="1" noChangeArrowheads="1" noTextEdit="1"/>
          </p:cNvSpPr>
          <p:nvPr>
            <p:ph type="sldImg"/>
          </p:nvPr>
        </p:nvSpPr>
        <p:spPr>
          <a:xfrm>
            <a:off x="920750" y="742950"/>
            <a:ext cx="4953000" cy="3714750"/>
          </a:xfrm>
          <a:ln/>
        </p:spPr>
      </p:sp>
      <p:sp>
        <p:nvSpPr>
          <p:cNvPr id="33796" name="Rectangle 3">
            <a:extLst>
              <a:ext uri="{FF2B5EF4-FFF2-40B4-BE49-F238E27FC236}">
                <a16:creationId xmlns:a16="http://schemas.microsoft.com/office/drawing/2014/main" id="{A17CFEAD-D726-49EA-AF4A-B6F77733B3E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4396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BD6D5C9-01BD-424E-B135-5B5D094E2B9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D6F16192-5C3E-4897-8E9B-DDE1CE9E318D}" type="slidenum">
              <a:rPr lang="en-US" altLang="en-US" sz="1200"/>
              <a:pPr/>
              <a:t>13</a:t>
            </a:fld>
            <a:endParaRPr lang="en-US" altLang="en-US" sz="1200"/>
          </a:p>
        </p:txBody>
      </p:sp>
      <p:sp>
        <p:nvSpPr>
          <p:cNvPr id="34819" name="Rectangle 2">
            <a:extLst>
              <a:ext uri="{FF2B5EF4-FFF2-40B4-BE49-F238E27FC236}">
                <a16:creationId xmlns:a16="http://schemas.microsoft.com/office/drawing/2014/main" id="{8B78C6FC-AEC4-4CC6-A1C9-856CE4FA90BA}"/>
              </a:ext>
            </a:extLst>
          </p:cNvPr>
          <p:cNvSpPr>
            <a:spLocks noGrp="1" noRot="1" noChangeAspect="1" noChangeArrowheads="1" noTextEdit="1"/>
          </p:cNvSpPr>
          <p:nvPr>
            <p:ph type="sldImg"/>
          </p:nvPr>
        </p:nvSpPr>
        <p:spPr>
          <a:xfrm>
            <a:off x="920750" y="742950"/>
            <a:ext cx="4953000" cy="3714750"/>
          </a:xfrm>
          <a:ln/>
        </p:spPr>
      </p:sp>
      <p:sp>
        <p:nvSpPr>
          <p:cNvPr id="34820" name="Rectangle 3">
            <a:extLst>
              <a:ext uri="{FF2B5EF4-FFF2-40B4-BE49-F238E27FC236}">
                <a16:creationId xmlns:a16="http://schemas.microsoft.com/office/drawing/2014/main" id="{85435CCF-B770-4837-8988-A70D6E95812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963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03ADACF-D25A-4930-AA83-7EADED9DCD3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C725522A-826D-40D8-BB0E-54DBE388F0DC}" type="slidenum">
              <a:rPr lang="en-US" altLang="en-US" sz="1200"/>
              <a:pPr/>
              <a:t>14</a:t>
            </a:fld>
            <a:endParaRPr lang="en-US" altLang="en-US" sz="1200"/>
          </a:p>
        </p:txBody>
      </p:sp>
      <p:sp>
        <p:nvSpPr>
          <p:cNvPr id="35843" name="Rectangle 2">
            <a:extLst>
              <a:ext uri="{FF2B5EF4-FFF2-40B4-BE49-F238E27FC236}">
                <a16:creationId xmlns:a16="http://schemas.microsoft.com/office/drawing/2014/main" id="{201D2F76-DB0A-4058-9EEC-0808D902F9EC}"/>
              </a:ext>
            </a:extLst>
          </p:cNvPr>
          <p:cNvSpPr>
            <a:spLocks noGrp="1" noRot="1" noChangeAspect="1" noChangeArrowheads="1" noTextEdit="1"/>
          </p:cNvSpPr>
          <p:nvPr>
            <p:ph type="sldImg"/>
          </p:nvPr>
        </p:nvSpPr>
        <p:spPr>
          <a:xfrm>
            <a:off x="920750" y="742950"/>
            <a:ext cx="4953000" cy="3714750"/>
          </a:xfrm>
          <a:ln/>
        </p:spPr>
      </p:sp>
      <p:sp>
        <p:nvSpPr>
          <p:cNvPr id="35844" name="Rectangle 3">
            <a:extLst>
              <a:ext uri="{FF2B5EF4-FFF2-40B4-BE49-F238E27FC236}">
                <a16:creationId xmlns:a16="http://schemas.microsoft.com/office/drawing/2014/main" id="{9103DDFF-75E6-499A-82CE-EA566292F3F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6931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DEF3DFE-9607-4882-A7B6-00D18D32917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3720F3E1-C4E8-4E76-B8B5-BB5E7A1ED990}" type="slidenum">
              <a:rPr lang="en-US" altLang="en-US" sz="1200"/>
              <a:pPr/>
              <a:t>15</a:t>
            </a:fld>
            <a:endParaRPr lang="en-US" altLang="en-US" sz="1200"/>
          </a:p>
        </p:txBody>
      </p:sp>
      <p:sp>
        <p:nvSpPr>
          <p:cNvPr id="36867" name="Rectangle 2">
            <a:extLst>
              <a:ext uri="{FF2B5EF4-FFF2-40B4-BE49-F238E27FC236}">
                <a16:creationId xmlns:a16="http://schemas.microsoft.com/office/drawing/2014/main" id="{2B86EC8B-AC8D-4EE1-BB44-18897F347AE7}"/>
              </a:ext>
            </a:extLst>
          </p:cNvPr>
          <p:cNvSpPr>
            <a:spLocks noGrp="1" noRot="1" noChangeAspect="1" noChangeArrowheads="1" noTextEdit="1"/>
          </p:cNvSpPr>
          <p:nvPr>
            <p:ph type="sldImg"/>
          </p:nvPr>
        </p:nvSpPr>
        <p:spPr>
          <a:xfrm>
            <a:off x="920750" y="742950"/>
            <a:ext cx="4953000" cy="3714750"/>
          </a:xfrm>
          <a:ln/>
        </p:spPr>
      </p:sp>
      <p:sp>
        <p:nvSpPr>
          <p:cNvPr id="36868" name="Rectangle 3">
            <a:extLst>
              <a:ext uri="{FF2B5EF4-FFF2-40B4-BE49-F238E27FC236}">
                <a16:creationId xmlns:a16="http://schemas.microsoft.com/office/drawing/2014/main" id="{43091B4E-CF40-43D8-8D2B-C2EEC36300C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2934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9186CB2-5581-4533-B589-67723AC518B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A51080C8-810C-414C-80D2-29EF438B0EEC}" type="slidenum">
              <a:rPr lang="en-US" altLang="en-US" sz="1200"/>
              <a:pPr/>
              <a:t>16</a:t>
            </a:fld>
            <a:endParaRPr lang="en-US" altLang="en-US" sz="1200"/>
          </a:p>
        </p:txBody>
      </p:sp>
      <p:sp>
        <p:nvSpPr>
          <p:cNvPr id="37891" name="Rectangle 2">
            <a:extLst>
              <a:ext uri="{FF2B5EF4-FFF2-40B4-BE49-F238E27FC236}">
                <a16:creationId xmlns:a16="http://schemas.microsoft.com/office/drawing/2014/main" id="{C9361EC9-63A9-454E-9818-5D4430A15302}"/>
              </a:ext>
            </a:extLst>
          </p:cNvPr>
          <p:cNvSpPr>
            <a:spLocks noGrp="1" noRot="1" noChangeAspect="1" noChangeArrowheads="1" noTextEdit="1"/>
          </p:cNvSpPr>
          <p:nvPr>
            <p:ph type="sldImg"/>
          </p:nvPr>
        </p:nvSpPr>
        <p:spPr>
          <a:xfrm>
            <a:off x="920750" y="742950"/>
            <a:ext cx="4953000" cy="3714750"/>
          </a:xfrm>
          <a:ln/>
        </p:spPr>
      </p:sp>
      <p:sp>
        <p:nvSpPr>
          <p:cNvPr id="37892" name="Rectangle 3">
            <a:extLst>
              <a:ext uri="{FF2B5EF4-FFF2-40B4-BE49-F238E27FC236}">
                <a16:creationId xmlns:a16="http://schemas.microsoft.com/office/drawing/2014/main" id="{A63F3AF1-9B46-46C0-BC4E-588CB3A894B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5390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79D54C7-6273-4A2E-867B-A2C23ED7611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8FE700E0-AD73-44A2-B35D-E0F5E9BB0AB0}" type="slidenum">
              <a:rPr lang="en-US" altLang="en-US" sz="1200"/>
              <a:pPr/>
              <a:t>17</a:t>
            </a:fld>
            <a:endParaRPr lang="en-US" altLang="en-US" sz="1200"/>
          </a:p>
        </p:txBody>
      </p:sp>
      <p:sp>
        <p:nvSpPr>
          <p:cNvPr id="38915" name="Rectangle 2">
            <a:extLst>
              <a:ext uri="{FF2B5EF4-FFF2-40B4-BE49-F238E27FC236}">
                <a16:creationId xmlns:a16="http://schemas.microsoft.com/office/drawing/2014/main" id="{0D1D9E7C-78E7-474D-B042-918EA7161059}"/>
              </a:ext>
            </a:extLst>
          </p:cNvPr>
          <p:cNvSpPr>
            <a:spLocks noGrp="1" noRot="1" noChangeAspect="1" noChangeArrowheads="1" noTextEdit="1"/>
          </p:cNvSpPr>
          <p:nvPr>
            <p:ph type="sldImg"/>
          </p:nvPr>
        </p:nvSpPr>
        <p:spPr>
          <a:xfrm>
            <a:off x="920750" y="742950"/>
            <a:ext cx="4953000" cy="3714750"/>
          </a:xfrm>
          <a:ln/>
        </p:spPr>
      </p:sp>
      <p:sp>
        <p:nvSpPr>
          <p:cNvPr id="38916" name="Rectangle 3">
            <a:extLst>
              <a:ext uri="{FF2B5EF4-FFF2-40B4-BE49-F238E27FC236}">
                <a16:creationId xmlns:a16="http://schemas.microsoft.com/office/drawing/2014/main" id="{D632928B-C454-4E74-AC4C-0221BDA93F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616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4F61546-8448-4BB2-88F4-5716959D89B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7037303E-DF51-40E7-8732-07533C7D9D5B}" type="slidenum">
              <a:rPr lang="en-US" altLang="en-US" sz="1200"/>
              <a:pPr/>
              <a:t>18</a:t>
            </a:fld>
            <a:endParaRPr lang="en-US" altLang="en-US" sz="1200"/>
          </a:p>
        </p:txBody>
      </p:sp>
      <p:sp>
        <p:nvSpPr>
          <p:cNvPr id="39939" name="Rectangle 2">
            <a:extLst>
              <a:ext uri="{FF2B5EF4-FFF2-40B4-BE49-F238E27FC236}">
                <a16:creationId xmlns:a16="http://schemas.microsoft.com/office/drawing/2014/main" id="{EF905458-33E6-4EC6-995E-465C75A8EEB5}"/>
              </a:ext>
            </a:extLst>
          </p:cNvPr>
          <p:cNvSpPr>
            <a:spLocks noGrp="1" noRot="1" noChangeAspect="1" noChangeArrowheads="1" noTextEdit="1"/>
          </p:cNvSpPr>
          <p:nvPr>
            <p:ph type="sldImg"/>
          </p:nvPr>
        </p:nvSpPr>
        <p:spPr>
          <a:xfrm>
            <a:off x="920750" y="742950"/>
            <a:ext cx="4953000" cy="3714750"/>
          </a:xfrm>
          <a:ln/>
        </p:spPr>
      </p:sp>
      <p:sp>
        <p:nvSpPr>
          <p:cNvPr id="39940" name="Rectangle 3">
            <a:extLst>
              <a:ext uri="{FF2B5EF4-FFF2-40B4-BE49-F238E27FC236}">
                <a16:creationId xmlns:a16="http://schemas.microsoft.com/office/drawing/2014/main" id="{B13F4F1F-4492-44BD-B376-CB5909C416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9281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3173E8D-DC92-4686-A809-D46BCF98AC6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4F45FB12-67EF-4201-87E2-677C25766880}" type="slidenum">
              <a:rPr lang="en-US" altLang="en-US" sz="1200"/>
              <a:pPr/>
              <a:t>19</a:t>
            </a:fld>
            <a:endParaRPr lang="en-US" altLang="en-US" sz="1200"/>
          </a:p>
        </p:txBody>
      </p:sp>
      <p:sp>
        <p:nvSpPr>
          <p:cNvPr id="40963" name="Rectangle 2">
            <a:extLst>
              <a:ext uri="{FF2B5EF4-FFF2-40B4-BE49-F238E27FC236}">
                <a16:creationId xmlns:a16="http://schemas.microsoft.com/office/drawing/2014/main" id="{1D723B82-D169-46C9-BCDB-CB559C3B2244}"/>
              </a:ext>
            </a:extLst>
          </p:cNvPr>
          <p:cNvSpPr>
            <a:spLocks noGrp="1" noRot="1" noChangeAspect="1" noChangeArrowheads="1" noTextEdit="1"/>
          </p:cNvSpPr>
          <p:nvPr>
            <p:ph type="sldImg"/>
          </p:nvPr>
        </p:nvSpPr>
        <p:spPr>
          <a:xfrm>
            <a:off x="920750" y="742950"/>
            <a:ext cx="4953000" cy="3714750"/>
          </a:xfrm>
          <a:ln/>
        </p:spPr>
      </p:sp>
      <p:sp>
        <p:nvSpPr>
          <p:cNvPr id="40964" name="Rectangle 3">
            <a:extLst>
              <a:ext uri="{FF2B5EF4-FFF2-40B4-BE49-F238E27FC236}">
                <a16:creationId xmlns:a16="http://schemas.microsoft.com/office/drawing/2014/main" id="{5398AD39-8EC3-4B2F-BA57-F6DCE7B9BAE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792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318DE93-1322-43D8-98BF-52FA7E84226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2202CA43-D5C0-4F62-9919-3F4C045DBDF5}" type="slidenum">
              <a:rPr lang="en-US" altLang="en-US" sz="1200"/>
              <a:pPr/>
              <a:t>2</a:t>
            </a:fld>
            <a:endParaRPr lang="en-US" altLang="en-US" sz="1200"/>
          </a:p>
        </p:txBody>
      </p:sp>
      <p:sp>
        <p:nvSpPr>
          <p:cNvPr id="23555" name="Rectangle 2">
            <a:extLst>
              <a:ext uri="{FF2B5EF4-FFF2-40B4-BE49-F238E27FC236}">
                <a16:creationId xmlns:a16="http://schemas.microsoft.com/office/drawing/2014/main" id="{2976E859-45D3-41E9-BAD1-8F41563144F2}"/>
              </a:ext>
            </a:extLst>
          </p:cNvPr>
          <p:cNvSpPr>
            <a:spLocks noGrp="1" noRot="1" noChangeAspect="1" noChangeArrowheads="1" noTextEdit="1"/>
          </p:cNvSpPr>
          <p:nvPr>
            <p:ph type="sldImg"/>
          </p:nvPr>
        </p:nvSpPr>
        <p:spPr>
          <a:xfrm>
            <a:off x="920750" y="742950"/>
            <a:ext cx="4953000" cy="3714750"/>
          </a:xfrm>
          <a:ln/>
        </p:spPr>
      </p:sp>
      <p:sp>
        <p:nvSpPr>
          <p:cNvPr id="23556" name="Rectangle 3">
            <a:extLst>
              <a:ext uri="{FF2B5EF4-FFF2-40B4-BE49-F238E27FC236}">
                <a16:creationId xmlns:a16="http://schemas.microsoft.com/office/drawing/2014/main" id="{9A09465D-24CC-490E-90DE-5E9E935F9B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265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FA50D82-D009-4BD4-98C0-6938A1AC92F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B9FA6506-EA0B-4E7E-A15F-9141A5C1C700}" type="slidenum">
              <a:rPr lang="en-US" altLang="en-US" sz="1200"/>
              <a:pPr/>
              <a:t>3</a:t>
            </a:fld>
            <a:endParaRPr lang="en-US" altLang="en-US" sz="1200"/>
          </a:p>
        </p:txBody>
      </p:sp>
      <p:sp>
        <p:nvSpPr>
          <p:cNvPr id="24579" name="Rectangle 2">
            <a:extLst>
              <a:ext uri="{FF2B5EF4-FFF2-40B4-BE49-F238E27FC236}">
                <a16:creationId xmlns:a16="http://schemas.microsoft.com/office/drawing/2014/main" id="{50A101F6-F708-4717-838C-1048A872FDFC}"/>
              </a:ext>
            </a:extLst>
          </p:cNvPr>
          <p:cNvSpPr>
            <a:spLocks noGrp="1" noRot="1" noChangeAspect="1" noChangeArrowheads="1" noTextEdit="1"/>
          </p:cNvSpPr>
          <p:nvPr>
            <p:ph type="sldImg"/>
          </p:nvPr>
        </p:nvSpPr>
        <p:spPr>
          <a:xfrm>
            <a:off x="920750" y="742950"/>
            <a:ext cx="4953000" cy="3714750"/>
          </a:xfrm>
          <a:ln/>
        </p:spPr>
      </p:sp>
      <p:sp>
        <p:nvSpPr>
          <p:cNvPr id="24580" name="Rectangle 3">
            <a:extLst>
              <a:ext uri="{FF2B5EF4-FFF2-40B4-BE49-F238E27FC236}">
                <a16:creationId xmlns:a16="http://schemas.microsoft.com/office/drawing/2014/main" id="{367B2DA7-7630-44CF-95DD-DE56244368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4364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DA0369E-B581-49F8-A515-2B83E4CCF59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BA3CDE7E-6751-4B97-9729-C77EA64DC2B5}" type="slidenum">
              <a:rPr lang="en-US" altLang="en-US" sz="1200"/>
              <a:pPr/>
              <a:t>4</a:t>
            </a:fld>
            <a:endParaRPr lang="en-US" altLang="en-US" sz="1200"/>
          </a:p>
        </p:txBody>
      </p:sp>
      <p:sp>
        <p:nvSpPr>
          <p:cNvPr id="25603" name="Rectangle 2">
            <a:extLst>
              <a:ext uri="{FF2B5EF4-FFF2-40B4-BE49-F238E27FC236}">
                <a16:creationId xmlns:a16="http://schemas.microsoft.com/office/drawing/2014/main" id="{0D36E327-92F4-4DFF-868F-0F7747287414}"/>
              </a:ext>
            </a:extLst>
          </p:cNvPr>
          <p:cNvSpPr>
            <a:spLocks noGrp="1" noRot="1" noChangeAspect="1" noChangeArrowheads="1" noTextEdit="1"/>
          </p:cNvSpPr>
          <p:nvPr>
            <p:ph type="sldImg"/>
          </p:nvPr>
        </p:nvSpPr>
        <p:spPr>
          <a:xfrm>
            <a:off x="920750" y="742950"/>
            <a:ext cx="4953000" cy="3714750"/>
          </a:xfrm>
          <a:ln/>
        </p:spPr>
      </p:sp>
      <p:sp>
        <p:nvSpPr>
          <p:cNvPr id="25604" name="Rectangle 3">
            <a:extLst>
              <a:ext uri="{FF2B5EF4-FFF2-40B4-BE49-F238E27FC236}">
                <a16:creationId xmlns:a16="http://schemas.microsoft.com/office/drawing/2014/main" id="{196835C5-DC2E-4B59-B04C-8A77F8C4FD6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5543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21DCF99-5D57-4CBB-B44A-5215E4CB1DD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AD7564A-089C-450F-A40D-6885A13887CE}" type="slidenum">
              <a:rPr lang="en-US" altLang="en-US" sz="1200"/>
              <a:pPr/>
              <a:t>5</a:t>
            </a:fld>
            <a:endParaRPr lang="en-US" altLang="en-US" sz="1200"/>
          </a:p>
        </p:txBody>
      </p:sp>
      <p:sp>
        <p:nvSpPr>
          <p:cNvPr id="26627" name="Rectangle 2">
            <a:extLst>
              <a:ext uri="{FF2B5EF4-FFF2-40B4-BE49-F238E27FC236}">
                <a16:creationId xmlns:a16="http://schemas.microsoft.com/office/drawing/2014/main" id="{20383EB3-CA14-40D4-9252-709939D166DA}"/>
              </a:ext>
            </a:extLst>
          </p:cNvPr>
          <p:cNvSpPr>
            <a:spLocks noGrp="1" noRot="1" noChangeAspect="1" noChangeArrowheads="1" noTextEdit="1"/>
          </p:cNvSpPr>
          <p:nvPr>
            <p:ph type="sldImg"/>
          </p:nvPr>
        </p:nvSpPr>
        <p:spPr>
          <a:xfrm>
            <a:off x="920750" y="742950"/>
            <a:ext cx="4953000" cy="3714750"/>
          </a:xfrm>
          <a:ln/>
        </p:spPr>
      </p:sp>
      <p:sp>
        <p:nvSpPr>
          <p:cNvPr id="26628" name="Rectangle 3">
            <a:extLst>
              <a:ext uri="{FF2B5EF4-FFF2-40B4-BE49-F238E27FC236}">
                <a16:creationId xmlns:a16="http://schemas.microsoft.com/office/drawing/2014/main" id="{5780C9D9-78D0-4D25-B3B4-F6079709E43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4475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3BAD0BA-21EE-4088-A77E-5DCCC223A87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E25DF7EA-3AB7-4301-89BD-552A2CACB638}" type="slidenum">
              <a:rPr lang="en-US" altLang="en-US" sz="1200"/>
              <a:pPr/>
              <a:t>6</a:t>
            </a:fld>
            <a:endParaRPr lang="en-US" altLang="en-US" sz="1200"/>
          </a:p>
        </p:txBody>
      </p:sp>
      <p:sp>
        <p:nvSpPr>
          <p:cNvPr id="27651" name="Rectangle 2">
            <a:extLst>
              <a:ext uri="{FF2B5EF4-FFF2-40B4-BE49-F238E27FC236}">
                <a16:creationId xmlns:a16="http://schemas.microsoft.com/office/drawing/2014/main" id="{B33DB75F-E76D-4AB0-B880-7C5B7F8E5DE7}"/>
              </a:ext>
            </a:extLst>
          </p:cNvPr>
          <p:cNvSpPr>
            <a:spLocks noGrp="1" noRot="1" noChangeAspect="1" noChangeArrowheads="1" noTextEdit="1"/>
          </p:cNvSpPr>
          <p:nvPr>
            <p:ph type="sldImg"/>
          </p:nvPr>
        </p:nvSpPr>
        <p:spPr>
          <a:xfrm>
            <a:off x="920750" y="742950"/>
            <a:ext cx="4953000" cy="3714750"/>
          </a:xfrm>
          <a:ln/>
        </p:spPr>
      </p:sp>
      <p:sp>
        <p:nvSpPr>
          <p:cNvPr id="27652" name="Rectangle 3">
            <a:extLst>
              <a:ext uri="{FF2B5EF4-FFF2-40B4-BE49-F238E27FC236}">
                <a16:creationId xmlns:a16="http://schemas.microsoft.com/office/drawing/2014/main" id="{AA6EB01B-59A5-4615-98A8-9AFAED4C9DA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7149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E8529B4-DDA3-4861-B42C-707EA46DF35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C4650642-291D-461B-B229-ACB5EEA5BF7E}" type="slidenum">
              <a:rPr lang="en-US" altLang="en-US" sz="1200"/>
              <a:pPr/>
              <a:t>7</a:t>
            </a:fld>
            <a:endParaRPr lang="en-US" altLang="en-US" sz="1200"/>
          </a:p>
        </p:txBody>
      </p:sp>
      <p:sp>
        <p:nvSpPr>
          <p:cNvPr id="28675" name="Rectangle 2">
            <a:extLst>
              <a:ext uri="{FF2B5EF4-FFF2-40B4-BE49-F238E27FC236}">
                <a16:creationId xmlns:a16="http://schemas.microsoft.com/office/drawing/2014/main" id="{01C55815-C952-4F67-B701-5E1A738EF4DC}"/>
              </a:ext>
            </a:extLst>
          </p:cNvPr>
          <p:cNvSpPr>
            <a:spLocks noGrp="1" noRot="1" noChangeAspect="1" noChangeArrowheads="1" noTextEdit="1"/>
          </p:cNvSpPr>
          <p:nvPr>
            <p:ph type="sldImg"/>
          </p:nvPr>
        </p:nvSpPr>
        <p:spPr>
          <a:xfrm>
            <a:off x="920750" y="742950"/>
            <a:ext cx="4953000" cy="3714750"/>
          </a:xfrm>
          <a:ln/>
        </p:spPr>
      </p:sp>
      <p:sp>
        <p:nvSpPr>
          <p:cNvPr id="28676" name="Rectangle 3">
            <a:extLst>
              <a:ext uri="{FF2B5EF4-FFF2-40B4-BE49-F238E27FC236}">
                <a16:creationId xmlns:a16="http://schemas.microsoft.com/office/drawing/2014/main" id="{A65A9159-1E80-4093-9501-3BBA39979E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6779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4F8C049-1882-465F-9A73-FE34BA2A456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28FE2FD-4458-4AE4-957A-735C4B2071BA}" type="slidenum">
              <a:rPr lang="en-US" altLang="en-US" sz="1200"/>
              <a:pPr/>
              <a:t>8</a:t>
            </a:fld>
            <a:endParaRPr lang="en-US" altLang="en-US" sz="1200"/>
          </a:p>
        </p:txBody>
      </p:sp>
      <p:sp>
        <p:nvSpPr>
          <p:cNvPr id="29699" name="Rectangle 2">
            <a:extLst>
              <a:ext uri="{FF2B5EF4-FFF2-40B4-BE49-F238E27FC236}">
                <a16:creationId xmlns:a16="http://schemas.microsoft.com/office/drawing/2014/main" id="{EED5AAF5-1D54-47FB-9C44-BEBDFA5C39AC}"/>
              </a:ext>
            </a:extLst>
          </p:cNvPr>
          <p:cNvSpPr>
            <a:spLocks noGrp="1" noRot="1" noChangeAspect="1" noChangeArrowheads="1" noTextEdit="1"/>
          </p:cNvSpPr>
          <p:nvPr>
            <p:ph type="sldImg"/>
          </p:nvPr>
        </p:nvSpPr>
        <p:spPr>
          <a:xfrm>
            <a:off x="920750" y="742950"/>
            <a:ext cx="4953000" cy="3714750"/>
          </a:xfrm>
          <a:ln/>
        </p:spPr>
      </p:sp>
      <p:sp>
        <p:nvSpPr>
          <p:cNvPr id="29700" name="Rectangle 3">
            <a:extLst>
              <a:ext uri="{FF2B5EF4-FFF2-40B4-BE49-F238E27FC236}">
                <a16:creationId xmlns:a16="http://schemas.microsoft.com/office/drawing/2014/main" id="{4D6B2AF7-628E-49A6-971D-6F262F61E31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7859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2E80E5B-0C03-42B6-BCFB-F53E33C7F71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513">
              <a:defRPr sz="3200">
                <a:solidFill>
                  <a:schemeClr val="tx1"/>
                </a:solidFill>
                <a:latin typeface="Arial" panose="020B0604020202020204" pitchFamily="34" charset="0"/>
                <a:ea typeface="ＭＳ Ｐゴシック" panose="020B0600070205080204" pitchFamily="34" charset="-128"/>
              </a:defRPr>
            </a:lvl1pPr>
            <a:lvl2pPr marL="37931725" indent="-37474525" defTabSz="925513">
              <a:defRPr sz="3200">
                <a:solidFill>
                  <a:schemeClr val="tx1"/>
                </a:solidFill>
                <a:latin typeface="Arial" panose="020B0604020202020204" pitchFamily="34" charset="0"/>
                <a:ea typeface="ＭＳ Ｐゴシック" panose="020B0600070205080204" pitchFamily="34" charset="-128"/>
              </a:defRPr>
            </a:lvl2pPr>
            <a:lvl3pPr marL="1143000" indent="-228600" defTabSz="925513">
              <a:defRPr sz="3200">
                <a:solidFill>
                  <a:schemeClr val="tx1"/>
                </a:solidFill>
                <a:latin typeface="Arial" panose="020B0604020202020204" pitchFamily="34" charset="0"/>
                <a:ea typeface="ＭＳ Ｐゴシック" panose="020B0600070205080204" pitchFamily="34" charset="-128"/>
              </a:defRPr>
            </a:lvl3pPr>
            <a:lvl4pPr marL="1600200" indent="-228600" defTabSz="925513">
              <a:defRPr sz="3200">
                <a:solidFill>
                  <a:schemeClr val="tx1"/>
                </a:solidFill>
                <a:latin typeface="Arial" panose="020B0604020202020204" pitchFamily="34" charset="0"/>
                <a:ea typeface="ＭＳ Ｐゴシック" panose="020B0600070205080204" pitchFamily="34" charset="-128"/>
              </a:defRPr>
            </a:lvl4pPr>
            <a:lvl5pPr marL="2057400" indent="-228600" defTabSz="925513">
              <a:defRPr sz="32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5E078A24-03FD-4438-B4B4-A3EE16D699A9}" type="slidenum">
              <a:rPr lang="en-US" altLang="en-US" sz="1200"/>
              <a:pPr/>
              <a:t>9</a:t>
            </a:fld>
            <a:endParaRPr lang="en-US" altLang="en-US" sz="1200"/>
          </a:p>
        </p:txBody>
      </p:sp>
      <p:sp>
        <p:nvSpPr>
          <p:cNvPr id="30723" name="Rectangle 2">
            <a:extLst>
              <a:ext uri="{FF2B5EF4-FFF2-40B4-BE49-F238E27FC236}">
                <a16:creationId xmlns:a16="http://schemas.microsoft.com/office/drawing/2014/main" id="{F5063F62-3ACE-4E6F-A82E-03488A8413D9}"/>
              </a:ext>
            </a:extLst>
          </p:cNvPr>
          <p:cNvSpPr>
            <a:spLocks noGrp="1" noRot="1" noChangeAspect="1" noChangeArrowheads="1" noTextEdit="1"/>
          </p:cNvSpPr>
          <p:nvPr>
            <p:ph type="sldImg"/>
          </p:nvPr>
        </p:nvSpPr>
        <p:spPr>
          <a:xfrm>
            <a:off x="920750" y="742950"/>
            <a:ext cx="4953000" cy="3714750"/>
          </a:xfrm>
          <a:ln/>
        </p:spPr>
      </p:sp>
      <p:sp>
        <p:nvSpPr>
          <p:cNvPr id="30724" name="Rectangle 3">
            <a:extLst>
              <a:ext uri="{FF2B5EF4-FFF2-40B4-BE49-F238E27FC236}">
                <a16:creationId xmlns:a16="http://schemas.microsoft.com/office/drawing/2014/main" id="{9C975430-5B06-4B09-86DE-1CA0435B9A5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1876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a:extLst>
              <a:ext uri="{FF2B5EF4-FFF2-40B4-BE49-F238E27FC236}">
                <a16:creationId xmlns:a16="http://schemas.microsoft.com/office/drawing/2014/main" id="{F60BE576-939C-4864-A341-037AB161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a:extLst>
              <a:ext uri="{FF2B5EF4-FFF2-40B4-BE49-F238E27FC236}">
                <a16:creationId xmlns:a16="http://schemas.microsoft.com/office/drawing/2014/main" id="{00EE60BB-0E4F-47CC-8D34-B6B3F889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a:extLst>
              <a:ext uri="{FF2B5EF4-FFF2-40B4-BE49-F238E27FC236}">
                <a16:creationId xmlns:a16="http://schemas.microsoft.com/office/drawing/2014/main" id="{907BCA35-954B-4C2F-BD1E-6CBD6B8193C2}"/>
              </a:ext>
            </a:extLst>
          </p:cNvPr>
          <p:cNvSpPr>
            <a:spLocks noChangeArrowheads="1"/>
          </p:cNvSpPr>
          <p:nvPr/>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a:t>Click to edit Master subtitle style</a:t>
            </a:r>
            <a:endParaRPr lang="da-DK"/>
          </a:p>
        </p:txBody>
      </p:sp>
      <p:sp>
        <p:nvSpPr>
          <p:cNvPr id="7" name="Rectangle 9">
            <a:extLst>
              <a:ext uri="{FF2B5EF4-FFF2-40B4-BE49-F238E27FC236}">
                <a16:creationId xmlns:a16="http://schemas.microsoft.com/office/drawing/2014/main" id="{BB432E19-37F5-4B63-834C-FF422820D6C2}"/>
              </a:ext>
            </a:extLst>
          </p:cNvPr>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a:extLst>
              <a:ext uri="{FF2B5EF4-FFF2-40B4-BE49-F238E27FC236}">
                <a16:creationId xmlns:a16="http://schemas.microsoft.com/office/drawing/2014/main" id="{E41522A8-59EC-49A8-BD55-9E095C0F9A9E}"/>
              </a:ext>
            </a:extLst>
          </p:cNvPr>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16B46259-F8FA-4C3E-BF05-3E7AD7DE5D7F}" type="slidenum">
              <a:rPr lang="da-DK" altLang="en-US"/>
              <a:pPr/>
              <a:t>‹#›</a:t>
            </a:fld>
            <a:endParaRPr lang="da-DK" altLang="en-US"/>
          </a:p>
        </p:txBody>
      </p:sp>
    </p:spTree>
    <p:extLst>
      <p:ext uri="{BB962C8B-B14F-4D97-AF65-F5344CB8AC3E}">
        <p14:creationId xmlns:p14="http://schemas.microsoft.com/office/powerpoint/2010/main" val="31314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99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99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424550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47" y="76200"/>
            <a:ext cx="7390838" cy="8382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3572" y="1295400"/>
            <a:ext cx="3968068" cy="502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2361" y="1295400"/>
            <a:ext cx="3968068" cy="502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094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3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3424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64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58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39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9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820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592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a:extLst>
              <a:ext uri="{FF2B5EF4-FFF2-40B4-BE49-F238E27FC236}">
                <a16:creationId xmlns:a16="http://schemas.microsoft.com/office/drawing/2014/main" id="{B0EDD6C4-50DC-4934-B25F-05BF48B29F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a:extLst>
              <a:ext uri="{FF2B5EF4-FFF2-40B4-BE49-F238E27FC236}">
                <a16:creationId xmlns:a16="http://schemas.microsoft.com/office/drawing/2014/main" id="{4B5F460E-8AF0-421E-9276-967114A626E3}"/>
              </a:ext>
            </a:extLst>
          </p:cNvPr>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da-DK" altLang="en-US"/>
          </a:p>
        </p:txBody>
      </p:sp>
      <p:sp>
        <p:nvSpPr>
          <p:cNvPr id="1028" name="Rectangle 26">
            <a:extLst>
              <a:ext uri="{FF2B5EF4-FFF2-40B4-BE49-F238E27FC236}">
                <a16:creationId xmlns:a16="http://schemas.microsoft.com/office/drawing/2014/main" id="{6515D0E9-9A85-4ED8-A744-B2D0843F8948}"/>
              </a:ext>
            </a:extLst>
          </p:cNvPr>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a-DK" altLang="en-US"/>
          </a:p>
        </p:txBody>
      </p:sp>
      <p:pic>
        <p:nvPicPr>
          <p:cNvPr id="1029" name="Picture 40" descr="IMP_Logo_2Colour">
            <a:extLst>
              <a:ext uri="{FF2B5EF4-FFF2-40B4-BE49-F238E27FC236}">
                <a16:creationId xmlns:a16="http://schemas.microsoft.com/office/drawing/2014/main" id="{227FCEF2-B917-484C-A2D3-CD1D775509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1" r:id="rId13"/>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3" Type="http://schemas.openxmlformats.org/officeDocument/2006/relationships/notesSlide" Target="../notesSlides/notesSlide10.xml"/><Relationship Id="rId7" Type="http://schemas.openxmlformats.org/officeDocument/2006/relationships/oleObject" Target="../embeddings/oleObject2.bin"/><Relationship Id="rId12"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image" Target="../media/image19.wmf"/><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22.png"/><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1.wmf"/><Relationship Id="rId11" Type="http://schemas.openxmlformats.org/officeDocument/2006/relationships/image" Target="../media/image50.png"/><Relationship Id="rId5" Type="http://schemas.openxmlformats.org/officeDocument/2006/relationships/oleObject" Target="../embeddings/oleObject6.bin"/><Relationship Id="rId10" Type="http://schemas.openxmlformats.org/officeDocument/2006/relationships/image" Target="../media/image42.wmf"/><Relationship Id="rId4" Type="http://schemas.openxmlformats.org/officeDocument/2006/relationships/image" Target="../media/image45.png"/><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1CCD2F9-B21E-4700-ADBD-F29CED172AD5}"/>
              </a:ext>
            </a:extLst>
          </p:cNvPr>
          <p:cNvSpPr>
            <a:spLocks noGrp="1" noChangeArrowheads="1"/>
          </p:cNvSpPr>
          <p:nvPr>
            <p:ph type="ctrTitle"/>
          </p:nvPr>
        </p:nvSpPr>
        <p:spPr/>
        <p:txBody>
          <a:bodyPr/>
          <a:lstStyle/>
          <a:p>
            <a:pPr eaLnBrk="1" hangingPunct="1"/>
            <a:r>
              <a:rPr lang="en-GB" altLang="en-US" b="1" dirty="0"/>
              <a:t>Signals and Systems</a:t>
            </a:r>
            <a:br>
              <a:rPr lang="en-GB" altLang="en-US" b="1" dirty="0"/>
            </a:br>
            <a:br>
              <a:rPr lang="en-GB" altLang="en-US" sz="2400" b="1" dirty="0"/>
            </a:br>
            <a:br>
              <a:rPr lang="en-GB" altLang="en-US" sz="2400" b="1" dirty="0"/>
            </a:br>
            <a:r>
              <a:rPr lang="en-GB" altLang="en-US" sz="2400" b="1" dirty="0">
                <a:solidFill>
                  <a:srgbClr val="008A63"/>
                </a:solidFill>
              </a:rPr>
              <a:t>Lecture 2</a:t>
            </a:r>
            <a:endParaRPr lang="en-GB" altLang="en-US" sz="2400" dirty="0">
              <a:solidFill>
                <a:srgbClr val="008A63"/>
              </a:solidFill>
            </a:endParaRPr>
          </a:p>
        </p:txBody>
      </p:sp>
      <p:sp>
        <p:nvSpPr>
          <p:cNvPr id="3075" name="Rectangle 15">
            <a:extLst>
              <a:ext uri="{FF2B5EF4-FFF2-40B4-BE49-F238E27FC236}">
                <a16:creationId xmlns:a16="http://schemas.microsoft.com/office/drawing/2014/main" id="{EE70CBC6-0897-4969-B61E-4001B805D208}"/>
              </a:ext>
            </a:extLst>
          </p:cNvPr>
          <p:cNvSpPr>
            <a:spLocks noGrp="1" noChangeArrowheads="1"/>
          </p:cNvSpPr>
          <p:nvPr>
            <p:ph type="subTitle" sz="quarter" idx="1"/>
          </p:nvPr>
        </p:nvSpPr>
        <p:spPr>
          <a:xfrm>
            <a:off x="827088" y="4292600"/>
            <a:ext cx="7543800" cy="1512888"/>
          </a:xfrm>
        </p:spPr>
        <p:txBody>
          <a:bodyPr/>
          <a:lstStyle/>
          <a:p>
            <a:pPr marL="0" indent="0" eaLnBrk="1" hangingPunct="1"/>
            <a:r>
              <a:rPr lang="en-US" altLang="en-US" sz="2400" b="1" dirty="0"/>
              <a:t>DR TANIA STATHAKI</a:t>
            </a:r>
          </a:p>
          <a:p>
            <a:pPr marL="0" indent="0" eaLnBrk="1" hangingPunct="1"/>
            <a:r>
              <a:rPr lang="en-US" altLang="en-US" sz="1800" dirty="0"/>
              <a:t>READER (ASSOCIATE PROFFESOR) IN SIGNAL PROCESSING</a:t>
            </a:r>
            <a:br>
              <a:rPr lang="en-US" altLang="en-US" sz="2000" dirty="0"/>
            </a:br>
            <a:r>
              <a:rPr lang="en-US" altLang="en-US" dirty="0"/>
              <a:t>IMPERIAL COLLEGE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8" name="Rectangle 4">
                <a:extLst>
                  <a:ext uri="{FF2B5EF4-FFF2-40B4-BE49-F238E27FC236}">
                    <a16:creationId xmlns:a16="http://schemas.microsoft.com/office/drawing/2014/main" id="{E69A0C5A-B376-493A-9F35-BCC5E0FD5F4B}"/>
                  </a:ext>
                </a:extLst>
              </p:cNvPr>
              <p:cNvSpPr>
                <a:spLocks noGrp="1" noChangeArrowheads="1"/>
              </p:cNvSpPr>
              <p:nvPr>
                <p:ph type="body" sz="half" idx="1"/>
              </p:nvPr>
            </p:nvSpPr>
            <p:spPr>
              <a:xfrm>
                <a:off x="395536" y="1809509"/>
                <a:ext cx="8365877" cy="4643827"/>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rPr>
                  <a:t>A system’s output for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Cambria Math" panose="02040503050406030204" pitchFamily="18" charset="0"/>
                      </a:rPr>
                      <m:t>≥0</m:t>
                    </m:r>
                  </m:oMath>
                </a14:m>
                <a:r>
                  <a:rPr lang="en-GB" altLang="en-US" sz="2000" dirty="0">
                    <a:solidFill>
                      <a:srgbClr val="040404"/>
                    </a:solidFill>
                    <a:ea typeface="ＭＳ Ｐゴシック" panose="020B0600070205080204" pitchFamily="34" charset="-128"/>
                    <a:sym typeface="Symbol" panose="05050102010706020507" pitchFamily="18" charset="2"/>
                  </a:rPr>
                  <a:t> is the result of 2 independent causes:</a:t>
                </a:r>
              </a:p>
              <a:p>
                <a:pPr marL="738812" lvl="1" indent="-316634">
                  <a:buFont typeface="Symbol" panose="05050102010706020507" pitchFamily="18" charset="2"/>
                  <a:buAutoNum type="arabicPeriod"/>
                </a:pPr>
                <a:r>
                  <a:rPr lang="en-GB" altLang="en-US" sz="2000" dirty="0">
                    <a:solidFill>
                      <a:srgbClr val="040404"/>
                    </a:solidFill>
                    <a:ea typeface="ＭＳ Ｐゴシック" panose="020B0600070205080204" pitchFamily="34" charset="-128"/>
                    <a:sym typeface="Symbol" panose="05050102010706020507" pitchFamily="18" charset="2"/>
                  </a:rPr>
                  <a:t>Initial conditions when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a:t>
                </a:r>
                <a:r>
                  <a:rPr lang="en-GB" altLang="en-US" sz="2000" b="1" dirty="0">
                    <a:solidFill>
                      <a:srgbClr val="040404"/>
                    </a:solidFill>
                    <a:ea typeface="ＭＳ Ｐゴシック" panose="020B0600070205080204" pitchFamily="34" charset="-128"/>
                    <a:sym typeface="Symbol" panose="05050102010706020507" pitchFamily="18" charset="2"/>
                  </a:rPr>
                  <a:t>zero-input response</a:t>
                </a:r>
                <a:r>
                  <a:rPr lang="en-GB" altLang="en-US" sz="2000" dirty="0">
                    <a:solidFill>
                      <a:srgbClr val="040404"/>
                    </a:solidFill>
                    <a:ea typeface="ＭＳ Ｐゴシック" panose="020B0600070205080204" pitchFamily="34" charset="-128"/>
                    <a:sym typeface="Symbol" panose="05050102010706020507" pitchFamily="18" charset="2"/>
                  </a:rPr>
                  <a:t>)</a:t>
                </a:r>
              </a:p>
              <a:p>
                <a:pPr marL="738812" lvl="1" indent="-316634">
                  <a:buFont typeface="Symbol" panose="05050102010706020507" pitchFamily="18" charset="2"/>
                  <a:buAutoNum type="arabicPeriod"/>
                </a:pPr>
                <a:r>
                  <a:rPr lang="en-GB" altLang="en-US" sz="2000" dirty="0">
                    <a:solidFill>
                      <a:srgbClr val="040404"/>
                    </a:solidFill>
                    <a:ea typeface="ＭＳ Ｐゴシック" panose="020B0600070205080204" pitchFamily="34" charset="-128"/>
                    <a:sym typeface="Symbol" panose="05050102010706020507" pitchFamily="18" charset="2"/>
                  </a:rPr>
                  <a:t>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for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oMath>
                </a14:m>
                <a:r>
                  <a:rPr lang="en-GB" altLang="en-US" sz="2000" dirty="0">
                    <a:solidFill>
                      <a:srgbClr val="040404"/>
                    </a:solidFill>
                    <a:ea typeface="ＭＳ Ｐゴシック" panose="020B0600070205080204" pitchFamily="34" charset="-128"/>
                    <a:sym typeface="Symbol" panose="05050102010706020507" pitchFamily="18" charset="2"/>
                  </a:rPr>
                  <a:t> (</a:t>
                </a:r>
                <a:r>
                  <a:rPr lang="en-GB" altLang="en-US" sz="2000" b="1" dirty="0">
                    <a:solidFill>
                      <a:srgbClr val="040404"/>
                    </a:solidFill>
                    <a:ea typeface="ＭＳ Ｐゴシック" panose="020B0600070205080204" pitchFamily="34" charset="-128"/>
                    <a:sym typeface="Symbol" panose="05050102010706020507" pitchFamily="18" charset="2"/>
                  </a:rPr>
                  <a:t>zero-state response</a:t>
                </a:r>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endParaRPr lang="en-GB" altLang="en-US" sz="1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above statement is summarized in the Decomposition Property:</a:t>
                </a:r>
              </a:p>
              <a:p>
                <a:pPr marL="354013" indent="0" algn="ctr"/>
                <a:r>
                  <a:rPr lang="en-GB" altLang="en-US" sz="2000" b="1" dirty="0">
                    <a:solidFill>
                      <a:srgbClr val="040404"/>
                    </a:solidFill>
                    <a:ea typeface="ＭＳ Ｐゴシック" panose="020B0600070205080204" pitchFamily="34" charset="-128"/>
                    <a:sym typeface="Symbol" panose="05050102010706020507" pitchFamily="18" charset="2"/>
                  </a:rPr>
                  <a:t>total response = zero-input response + zero-state response</a:t>
                </a:r>
              </a:p>
              <a:p>
                <a:pPr marL="354013" indent="0" algn="ctr"/>
                <a:endParaRPr lang="en-GB" altLang="en-US" sz="1000" dirty="0">
                  <a:solidFill>
                    <a:srgbClr val="040404"/>
                  </a:solidFill>
                  <a:ea typeface="ＭＳ Ｐゴシック" panose="020B0600070205080204" pitchFamily="34" charset="-128"/>
                  <a:sym typeface="Symbol" panose="05050102010706020507" pitchFamily="18" charset="2"/>
                </a:endParaRPr>
              </a:p>
              <a:p>
                <a:pPr marL="354013" indent="-354013">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the previous example we had:</a:t>
                </a:r>
              </a:p>
              <a:p>
                <a:pPr marL="351815" indent="-351815" algn="ct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𝑣</m:t>
                        </m:r>
                      </m:e>
                      <m:sub>
                        <m:r>
                          <a:rPr lang="en-GB" altLang="en-US" sz="2000" i="1">
                            <a:solidFill>
                              <a:srgbClr val="040404"/>
                            </a:solidFill>
                            <a:latin typeface="Cambria Math" panose="02040503050406030204" pitchFamily="18" charset="0"/>
                            <a:ea typeface="ＭＳ Ｐゴシック" panose="020B0600070205080204" pitchFamily="34" charset="-128"/>
                          </a:rPr>
                          <m:t>𝐶</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0</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𝑅𝑥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i="1">
                            <a:solidFill>
                              <a:srgbClr val="040404"/>
                            </a:solidFill>
                            <a:latin typeface="Cambria Math" panose="02040503050406030204" pitchFamily="18" charset="0"/>
                            <a:ea typeface="ＭＳ Ｐゴシック" panose="020B0600070205080204" pitchFamily="34" charset="-128"/>
                          </a:rPr>
                        </m:ctrlPr>
                      </m:naryPr>
                      <m:sub>
                        <m:r>
                          <a:rPr lang="en-GB" altLang="en-US" sz="2000" i="1">
                            <a:solidFill>
                              <a:srgbClr val="040404"/>
                            </a:solidFill>
                            <a:latin typeface="Cambria Math" panose="02040503050406030204" pitchFamily="18" charset="0"/>
                            <a:ea typeface="Cambria Math" panose="02040503050406030204" pitchFamily="18" charset="0"/>
                          </a:rPr>
                          <m:t>0</m:t>
                        </m:r>
                      </m:sub>
                      <m:sup>
                        <m:r>
                          <a:rPr lang="en-GB" altLang="en-US" sz="2000" i="1">
                            <a:solidFill>
                              <a:srgbClr val="040404"/>
                            </a:solidFill>
                            <a:latin typeface="Cambria Math" panose="02040503050406030204" pitchFamily="18" charset="0"/>
                            <a:ea typeface="ＭＳ Ｐゴシック" panose="020B0600070205080204" pitchFamily="34" charset="-128"/>
                          </a:rPr>
                          <m:t>𝑡</m:t>
                        </m:r>
                      </m:sup>
                      <m:e>
                        <m:r>
                          <a:rPr lang="en-GB" altLang="en-US" sz="2000" i="1">
                            <a:solidFill>
                              <a:srgbClr val="040404"/>
                            </a:solidFill>
                            <a:latin typeface="Cambria Math" panose="02040503050406030204" pitchFamily="18" charset="0"/>
                            <a:ea typeface="ＭＳ Ｐゴシック" panose="020B0600070205080204" pitchFamily="34" charset="-128"/>
                          </a:rPr>
                          <m:t>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𝜏</m:t>
                            </m:r>
                          </m:e>
                        </m:d>
                        <m:r>
                          <a:rPr lang="en-GB" altLang="en-US" sz="2000" i="1">
                            <a:solidFill>
                              <a:srgbClr val="040404"/>
                            </a:solidFill>
                            <a:latin typeface="Cambria Math" panose="02040503050406030204" pitchFamily="18" charset="0"/>
                            <a:ea typeface="Cambria Math" panose="02040503050406030204" pitchFamily="18" charset="0"/>
                          </a:rPr>
                          <m:t>𝑑</m:t>
                        </m:r>
                        <m:r>
                          <a:rPr lang="en-GB" altLang="en-US" sz="2000" i="1">
                            <a:solidFill>
                              <a:srgbClr val="040404"/>
                            </a:solidFill>
                            <a:latin typeface="Cambria Math" panose="02040503050406030204" pitchFamily="18" charset="0"/>
                            <a:ea typeface="Cambria Math" panose="02040503050406030204" pitchFamily="18" charset="0"/>
                          </a:rPr>
                          <m:t>𝜏</m:t>
                        </m:r>
                      </m:e>
                    </m:nary>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𝑡</m:t>
                    </m:r>
                    <m:r>
                      <a:rPr lang="en-GB" altLang="en-US" sz="2000" i="1">
                        <a:solidFill>
                          <a:srgbClr val="040404"/>
                        </a:solidFill>
                        <a:latin typeface="Cambria Math" panose="02040503050406030204" pitchFamily="18" charset="0"/>
                        <a:ea typeface="Cambria Math" panose="02040503050406030204" pitchFamily="18" charset="0"/>
                      </a:rPr>
                      <m:t>≥0</m:t>
                    </m:r>
                  </m:oMath>
                </a14:m>
                <a:endParaRPr lang="en-GB" altLang="en-US" sz="2000" dirty="0">
                  <a:solidFill>
                    <a:srgbClr val="040404"/>
                  </a:solidFill>
                  <a:ea typeface="ＭＳ Ｐゴシック" panose="020B0600070205080204" pitchFamily="34" charset="-128"/>
                </a:endParaRPr>
              </a:p>
              <a:p>
                <a:pPr marL="350838" indent="9525" algn="ct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dirty="0">
                  <a:ea typeface="ＭＳ Ｐゴシック" panose="020B0600070205080204" pitchFamily="34" charset="-128"/>
                  <a:sym typeface="Symbol" panose="05050102010706020507" pitchFamily="18" charset="2"/>
                </a:endParaRPr>
              </a:p>
            </p:txBody>
          </p:sp>
        </mc:Choice>
        <mc:Fallback xmlns="">
          <p:sp>
            <p:nvSpPr>
              <p:cNvPr id="11268" name="Rectangle 4">
                <a:extLst>
                  <a:ext uri="{FF2B5EF4-FFF2-40B4-BE49-F238E27FC236}">
                    <a16:creationId xmlns:a16="http://schemas.microsoft.com/office/drawing/2014/main" id="{E69A0C5A-B376-493A-9F35-BCC5E0FD5F4B}"/>
                  </a:ext>
                </a:extLst>
              </p:cNvPr>
              <p:cNvSpPr>
                <a:spLocks noGrp="1" noRot="1" noChangeAspect="1" noMove="1" noResize="1" noEditPoints="1" noAdjustHandles="1" noChangeArrowheads="1" noChangeShapeType="1" noTextEdit="1"/>
              </p:cNvSpPr>
              <p:nvPr>
                <p:ph type="body" sz="half" idx="1"/>
              </p:nvPr>
            </p:nvSpPr>
            <p:spPr>
              <a:xfrm>
                <a:off x="395536" y="1809509"/>
                <a:ext cx="8365877" cy="4643827"/>
              </a:xfrm>
              <a:blipFill>
                <a:blip r:embed="rId4"/>
                <a:stretch>
                  <a:fillRect l="-1749" t="-1575"/>
                </a:stretch>
              </a:blipFill>
            </p:spPr>
            <p:txBody>
              <a:bodyPr/>
              <a:lstStyle/>
              <a:p>
                <a:r>
                  <a:rPr lang="en-GB">
                    <a:noFill/>
                  </a:rPr>
                  <a:t> </a:t>
                </a:r>
              </a:p>
            </p:txBody>
          </p:sp>
        </mc:Fallback>
      </mc:AlternateContent>
      <p:grpSp>
        <p:nvGrpSpPr>
          <p:cNvPr id="2" name="Group 41">
            <a:extLst>
              <a:ext uri="{FF2B5EF4-FFF2-40B4-BE49-F238E27FC236}">
                <a16:creationId xmlns:a16="http://schemas.microsoft.com/office/drawing/2014/main" id="{9D299820-9BEE-4F52-B334-ECD284A863D5}"/>
              </a:ext>
            </a:extLst>
          </p:cNvPr>
          <p:cNvGrpSpPr>
            <a:grpSpLocks/>
          </p:cNvGrpSpPr>
          <p:nvPr/>
        </p:nvGrpSpPr>
        <p:grpSpPr bwMode="auto">
          <a:xfrm>
            <a:off x="2339752" y="4840929"/>
            <a:ext cx="1861636" cy="460279"/>
            <a:chOff x="1350" y="2825"/>
            <a:chExt cx="1270" cy="314"/>
          </a:xfrm>
        </p:grpSpPr>
        <p:sp>
          <p:nvSpPr>
            <p:cNvPr id="11297" name="AutoShape 7">
              <a:extLst>
                <a:ext uri="{FF2B5EF4-FFF2-40B4-BE49-F238E27FC236}">
                  <a16:creationId xmlns:a16="http://schemas.microsoft.com/office/drawing/2014/main" id="{8BCAB2A0-54EB-4E44-9535-F2E29FD1E526}"/>
                </a:ext>
              </a:extLst>
            </p:cNvPr>
            <p:cNvSpPr>
              <a:spLocks/>
            </p:cNvSpPr>
            <p:nvPr/>
          </p:nvSpPr>
          <p:spPr bwMode="auto">
            <a:xfrm rot="-5400000">
              <a:off x="2005" y="2714"/>
              <a:ext cx="96" cy="317"/>
            </a:xfrm>
            <a:prstGeom prst="leftBrace">
              <a:avLst>
                <a:gd name="adj1" fmla="val 27517"/>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sp>
          <p:nvSpPr>
            <p:cNvPr id="11298" name="Rectangle 9">
              <a:extLst>
                <a:ext uri="{FF2B5EF4-FFF2-40B4-BE49-F238E27FC236}">
                  <a16:creationId xmlns:a16="http://schemas.microsoft.com/office/drawing/2014/main" id="{5A34A608-47F9-43E6-BF74-A99BA5F620DA}"/>
                </a:ext>
              </a:extLst>
            </p:cNvPr>
            <p:cNvSpPr>
              <a:spLocks noChangeArrowheads="1"/>
            </p:cNvSpPr>
            <p:nvPr/>
          </p:nvSpPr>
          <p:spPr bwMode="auto">
            <a:xfrm>
              <a:off x="1350" y="2921"/>
              <a:ext cx="127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477" dirty="0">
                  <a:solidFill>
                    <a:srgbClr val="040404"/>
                  </a:solidFill>
                  <a:sym typeface="Symbol" panose="05050102010706020507" pitchFamily="18" charset="2"/>
                </a:rPr>
                <a:t>zero-input response</a:t>
              </a:r>
              <a:endParaRPr lang="en-US" altLang="en-US" sz="1477" dirty="0">
                <a:solidFill>
                  <a:srgbClr val="040404"/>
                </a:solidFill>
                <a:sym typeface="Symbol" panose="05050102010706020507" pitchFamily="18" charset="2"/>
              </a:endParaRPr>
            </a:p>
          </p:txBody>
        </p:sp>
      </p:grpSp>
      <p:grpSp>
        <p:nvGrpSpPr>
          <p:cNvPr id="3" name="Group 42">
            <a:extLst>
              <a:ext uri="{FF2B5EF4-FFF2-40B4-BE49-F238E27FC236}">
                <a16:creationId xmlns:a16="http://schemas.microsoft.com/office/drawing/2014/main" id="{76E0CC24-81C7-4BA1-A8AF-C811A13CE19B}"/>
              </a:ext>
            </a:extLst>
          </p:cNvPr>
          <p:cNvGrpSpPr>
            <a:grpSpLocks/>
          </p:cNvGrpSpPr>
          <p:nvPr/>
        </p:nvGrpSpPr>
        <p:grpSpPr bwMode="auto">
          <a:xfrm>
            <a:off x="4067944" y="4869160"/>
            <a:ext cx="2260348" cy="518913"/>
            <a:chOff x="2393" y="2870"/>
            <a:chExt cx="1542" cy="354"/>
          </a:xfrm>
        </p:grpSpPr>
        <p:sp>
          <p:nvSpPr>
            <p:cNvPr id="11295" name="AutoShape 8">
              <a:extLst>
                <a:ext uri="{FF2B5EF4-FFF2-40B4-BE49-F238E27FC236}">
                  <a16:creationId xmlns:a16="http://schemas.microsoft.com/office/drawing/2014/main" id="{D6EF00FB-6DEC-4191-B556-730A30BF2FF7}"/>
                </a:ext>
              </a:extLst>
            </p:cNvPr>
            <p:cNvSpPr>
              <a:spLocks/>
            </p:cNvSpPr>
            <p:nvPr/>
          </p:nvSpPr>
          <p:spPr bwMode="auto">
            <a:xfrm rot="-5400000">
              <a:off x="3006" y="2257"/>
              <a:ext cx="136" cy="1361"/>
            </a:xfrm>
            <a:prstGeom prst="leftBrace">
              <a:avLst>
                <a:gd name="adj1" fmla="val 83395"/>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sp>
          <p:nvSpPr>
            <p:cNvPr id="11296" name="Rectangle 10">
              <a:extLst>
                <a:ext uri="{FF2B5EF4-FFF2-40B4-BE49-F238E27FC236}">
                  <a16:creationId xmlns:a16="http://schemas.microsoft.com/office/drawing/2014/main" id="{DE862D21-904C-4682-ADF7-C8ECC31B4DB4}"/>
                </a:ext>
              </a:extLst>
            </p:cNvPr>
            <p:cNvSpPr>
              <a:spLocks noChangeArrowheads="1"/>
            </p:cNvSpPr>
            <p:nvPr/>
          </p:nvSpPr>
          <p:spPr bwMode="auto">
            <a:xfrm>
              <a:off x="2665" y="3006"/>
              <a:ext cx="127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477" dirty="0">
                  <a:solidFill>
                    <a:srgbClr val="040404"/>
                  </a:solidFill>
                  <a:sym typeface="Symbol" panose="05050102010706020507" pitchFamily="18" charset="2"/>
                </a:rPr>
                <a:t>zero-state response</a:t>
              </a:r>
              <a:endParaRPr lang="en-US" altLang="en-US" sz="1477" dirty="0">
                <a:solidFill>
                  <a:srgbClr val="040404"/>
                </a:solidFill>
                <a:sym typeface="Symbol" panose="05050102010706020507" pitchFamily="18" charset="2"/>
              </a:endParaRPr>
            </a:p>
          </p:txBody>
        </p:sp>
      </p:grpSp>
      <p:sp>
        <p:nvSpPr>
          <p:cNvPr id="11290" name="Rectangle 14">
            <a:extLst>
              <a:ext uri="{FF2B5EF4-FFF2-40B4-BE49-F238E27FC236}">
                <a16:creationId xmlns:a16="http://schemas.microsoft.com/office/drawing/2014/main" id="{E784AF06-D627-4476-AAC4-4AC9F7AC4DB7}"/>
              </a:ext>
            </a:extLst>
          </p:cNvPr>
          <p:cNvSpPr>
            <a:spLocks noChangeArrowheads="1"/>
          </p:cNvSpPr>
          <p:nvPr/>
        </p:nvSpPr>
        <p:spPr bwMode="auto">
          <a:xfrm>
            <a:off x="1858012" y="5690814"/>
            <a:ext cx="532105" cy="466142"/>
          </a:xfrm>
          <a:prstGeom prst="rect">
            <a:avLst/>
          </a:prstGeom>
          <a:solidFill>
            <a:srgbClr val="CCCCFF"/>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US" sz="2955"/>
          </a:p>
        </p:txBody>
      </p:sp>
      <p:sp>
        <p:nvSpPr>
          <p:cNvPr id="11291" name="Line 15">
            <a:extLst>
              <a:ext uri="{FF2B5EF4-FFF2-40B4-BE49-F238E27FC236}">
                <a16:creationId xmlns:a16="http://schemas.microsoft.com/office/drawing/2014/main" id="{B987CD16-36BF-4F49-BDB5-86E2295CE66B}"/>
              </a:ext>
            </a:extLst>
          </p:cNvPr>
          <p:cNvSpPr>
            <a:spLocks noChangeShapeType="1"/>
          </p:cNvSpPr>
          <p:nvPr/>
        </p:nvSpPr>
        <p:spPr bwMode="auto">
          <a:xfrm>
            <a:off x="1592693" y="5957600"/>
            <a:ext cx="26532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1292" name="Line 16">
            <a:extLst>
              <a:ext uri="{FF2B5EF4-FFF2-40B4-BE49-F238E27FC236}">
                <a16:creationId xmlns:a16="http://schemas.microsoft.com/office/drawing/2014/main" id="{EDD032CD-0D91-4A6A-9607-D9CD5A97E699}"/>
              </a:ext>
            </a:extLst>
          </p:cNvPr>
          <p:cNvSpPr>
            <a:spLocks noChangeShapeType="1"/>
          </p:cNvSpPr>
          <p:nvPr/>
        </p:nvSpPr>
        <p:spPr bwMode="auto">
          <a:xfrm>
            <a:off x="2390118" y="5957600"/>
            <a:ext cx="26532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graphicFrame>
        <p:nvGraphicFramePr>
          <p:cNvPr id="11293" name="Object 5">
            <a:extLst>
              <a:ext uri="{FF2B5EF4-FFF2-40B4-BE49-F238E27FC236}">
                <a16:creationId xmlns:a16="http://schemas.microsoft.com/office/drawing/2014/main" id="{529DB345-DAEF-420B-BC76-6507B519101D}"/>
              </a:ext>
            </a:extLst>
          </p:cNvPr>
          <p:cNvGraphicFramePr>
            <a:graphicFrameLocks noChangeAspect="1"/>
          </p:cNvGraphicFramePr>
          <p:nvPr/>
        </p:nvGraphicFramePr>
        <p:xfrm>
          <a:off x="1126551" y="5799287"/>
          <a:ext cx="398712" cy="290239"/>
        </p:xfrm>
        <a:graphic>
          <a:graphicData uri="http://schemas.openxmlformats.org/presentationml/2006/ole">
            <mc:AlternateContent xmlns:mc="http://schemas.openxmlformats.org/markup-compatibility/2006">
              <mc:Choice xmlns:v="urn:schemas-microsoft-com:vml" Requires="v">
                <p:oleObj spid="_x0000_s63670" name="Equation" r:id="rId5" imgW="279279" imgH="203112" progId="Equation.DSMT4">
                  <p:embed/>
                </p:oleObj>
              </mc:Choice>
              <mc:Fallback>
                <p:oleObj name="Equation" r:id="rId5" imgW="279279" imgH="203112" progId="Equation.DSMT4">
                  <p:embed/>
                  <p:pic>
                    <p:nvPicPr>
                      <p:cNvPr id="11293" name="Object 5">
                        <a:extLst>
                          <a:ext uri="{FF2B5EF4-FFF2-40B4-BE49-F238E27FC236}">
                            <a16:creationId xmlns:a16="http://schemas.microsoft.com/office/drawing/2014/main" id="{529DB345-DAEF-420B-BC76-6507B5191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551" y="5799287"/>
                        <a:ext cx="398712" cy="290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294" name="Object 6">
            <a:extLst>
              <a:ext uri="{FF2B5EF4-FFF2-40B4-BE49-F238E27FC236}">
                <a16:creationId xmlns:a16="http://schemas.microsoft.com/office/drawing/2014/main" id="{645C3AC2-BFC1-4F9B-BB76-8B736AC44F38}"/>
              </a:ext>
            </a:extLst>
          </p:cNvPr>
          <p:cNvGraphicFramePr>
            <a:graphicFrameLocks noChangeAspect="1"/>
          </p:cNvGraphicFramePr>
          <p:nvPr>
            <p:extLst>
              <p:ext uri="{D42A27DB-BD31-4B8C-83A1-F6EECF244321}">
                <p14:modId xmlns:p14="http://schemas.microsoft.com/office/powerpoint/2010/main" val="2735126743"/>
              </p:ext>
            </p:extLst>
          </p:nvPr>
        </p:nvGraphicFramePr>
        <p:xfrm>
          <a:off x="2714071" y="5803057"/>
          <a:ext cx="417769" cy="290239"/>
        </p:xfrm>
        <a:graphic>
          <a:graphicData uri="http://schemas.openxmlformats.org/presentationml/2006/ole">
            <mc:AlternateContent xmlns:mc="http://schemas.openxmlformats.org/markup-compatibility/2006">
              <mc:Choice xmlns:v="urn:schemas-microsoft-com:vml" Requires="v">
                <p:oleObj spid="_x0000_s63671" name="Equation" r:id="rId7" imgW="291973" imgH="203112" progId="Equation.DSMT4">
                  <p:embed/>
                </p:oleObj>
              </mc:Choice>
              <mc:Fallback>
                <p:oleObj name="Equation" r:id="rId7" imgW="291973" imgH="203112" progId="Equation.DSMT4">
                  <p:embed/>
                  <p:pic>
                    <p:nvPicPr>
                      <p:cNvPr id="11294" name="Object 6">
                        <a:extLst>
                          <a:ext uri="{FF2B5EF4-FFF2-40B4-BE49-F238E27FC236}">
                            <a16:creationId xmlns:a16="http://schemas.microsoft.com/office/drawing/2014/main" id="{645C3AC2-BFC1-4F9B-BB76-8B736AC44F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071" y="5803057"/>
                        <a:ext cx="417769" cy="290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1274" name="Group 40">
            <a:extLst>
              <a:ext uri="{FF2B5EF4-FFF2-40B4-BE49-F238E27FC236}">
                <a16:creationId xmlns:a16="http://schemas.microsoft.com/office/drawing/2014/main" id="{E7A1E3EB-FBDE-4AC0-B55D-E91488D2EC5E}"/>
              </a:ext>
            </a:extLst>
          </p:cNvPr>
          <p:cNvGrpSpPr>
            <a:grpSpLocks/>
          </p:cNvGrpSpPr>
          <p:nvPr/>
        </p:nvGrpSpPr>
        <p:grpSpPr bwMode="auto">
          <a:xfrm>
            <a:off x="5986448" y="5699162"/>
            <a:ext cx="2041936" cy="466142"/>
            <a:chOff x="4162" y="3385"/>
            <a:chExt cx="1393" cy="318"/>
          </a:xfrm>
        </p:grpSpPr>
        <p:sp>
          <p:nvSpPr>
            <p:cNvPr id="11285" name="Rectangle 28">
              <a:extLst>
                <a:ext uri="{FF2B5EF4-FFF2-40B4-BE49-F238E27FC236}">
                  <a16:creationId xmlns:a16="http://schemas.microsoft.com/office/drawing/2014/main" id="{6B506D81-9605-45EA-A339-14F399062288}"/>
                </a:ext>
              </a:extLst>
            </p:cNvPr>
            <p:cNvSpPr>
              <a:spLocks noChangeArrowheads="1"/>
            </p:cNvSpPr>
            <p:nvPr/>
          </p:nvSpPr>
          <p:spPr bwMode="auto">
            <a:xfrm>
              <a:off x="4661" y="3385"/>
              <a:ext cx="363" cy="318"/>
            </a:xfrm>
            <a:prstGeom prst="rect">
              <a:avLst/>
            </a:prstGeom>
            <a:solidFill>
              <a:srgbClr val="CCCCFF"/>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US" sz="2955"/>
            </a:p>
          </p:txBody>
        </p:sp>
        <p:sp>
          <p:nvSpPr>
            <p:cNvPr id="11286" name="Line 29">
              <a:extLst>
                <a:ext uri="{FF2B5EF4-FFF2-40B4-BE49-F238E27FC236}">
                  <a16:creationId xmlns:a16="http://schemas.microsoft.com/office/drawing/2014/main" id="{D253E06D-3D5E-425A-BA4E-2B7EECD147D6}"/>
                </a:ext>
              </a:extLst>
            </p:cNvPr>
            <p:cNvSpPr>
              <a:spLocks noChangeShapeType="1"/>
            </p:cNvSpPr>
            <p:nvPr/>
          </p:nvSpPr>
          <p:spPr bwMode="auto">
            <a:xfrm>
              <a:off x="4480" y="3567"/>
              <a:ext cx="181"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1287" name="Line 30">
              <a:extLst>
                <a:ext uri="{FF2B5EF4-FFF2-40B4-BE49-F238E27FC236}">
                  <a16:creationId xmlns:a16="http://schemas.microsoft.com/office/drawing/2014/main" id="{C48054A2-1B34-4CE9-AA53-FC80485AAA15}"/>
                </a:ext>
              </a:extLst>
            </p:cNvPr>
            <p:cNvSpPr>
              <a:spLocks noChangeShapeType="1"/>
            </p:cNvSpPr>
            <p:nvPr/>
          </p:nvSpPr>
          <p:spPr bwMode="auto">
            <a:xfrm>
              <a:off x="5024" y="3567"/>
              <a:ext cx="181"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graphicFrame>
          <p:nvGraphicFramePr>
            <p:cNvPr id="11288" name="Object 3">
              <a:extLst>
                <a:ext uri="{FF2B5EF4-FFF2-40B4-BE49-F238E27FC236}">
                  <a16:creationId xmlns:a16="http://schemas.microsoft.com/office/drawing/2014/main" id="{5A06421C-91EE-4E85-9781-5F02FC8595D7}"/>
                </a:ext>
              </a:extLst>
            </p:cNvPr>
            <p:cNvGraphicFramePr>
              <a:graphicFrameLocks noChangeAspect="1"/>
            </p:cNvGraphicFramePr>
            <p:nvPr/>
          </p:nvGraphicFramePr>
          <p:xfrm>
            <a:off x="4162" y="3459"/>
            <a:ext cx="272" cy="198"/>
          </p:xfrm>
          <a:graphic>
            <a:graphicData uri="http://schemas.openxmlformats.org/presentationml/2006/ole">
              <mc:AlternateContent xmlns:mc="http://schemas.openxmlformats.org/markup-compatibility/2006">
                <mc:Choice xmlns:v="urn:schemas-microsoft-com:vml" Requires="v">
                  <p:oleObj spid="_x0000_s63672" name="Equation" r:id="rId9" imgW="279279" imgH="203112" progId="Equation.DSMT4">
                    <p:embed/>
                  </p:oleObj>
                </mc:Choice>
                <mc:Fallback>
                  <p:oleObj name="Equation" r:id="rId9" imgW="279279" imgH="203112" progId="Equation.DSMT4">
                    <p:embed/>
                    <p:pic>
                      <p:nvPicPr>
                        <p:cNvPr id="11288" name="Object 3">
                          <a:extLst>
                            <a:ext uri="{FF2B5EF4-FFF2-40B4-BE49-F238E27FC236}">
                              <a16:creationId xmlns:a16="http://schemas.microsoft.com/office/drawing/2014/main" id="{5A06421C-91EE-4E85-9781-5F02FC8595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 y="3459"/>
                          <a:ext cx="272"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289" name="Object 4">
              <a:extLst>
                <a:ext uri="{FF2B5EF4-FFF2-40B4-BE49-F238E27FC236}">
                  <a16:creationId xmlns:a16="http://schemas.microsoft.com/office/drawing/2014/main" id="{5991B04A-46B3-472C-A141-B7C0DAD1249B}"/>
                </a:ext>
              </a:extLst>
            </p:cNvPr>
            <p:cNvGraphicFramePr>
              <a:graphicFrameLocks noChangeAspect="1"/>
            </p:cNvGraphicFramePr>
            <p:nvPr>
              <p:extLst>
                <p:ext uri="{D42A27DB-BD31-4B8C-83A1-F6EECF244321}">
                  <p14:modId xmlns:p14="http://schemas.microsoft.com/office/powerpoint/2010/main" val="2747320776"/>
                </p:ext>
              </p:extLst>
            </p:nvPr>
          </p:nvGraphicFramePr>
          <p:xfrm>
            <a:off x="5220" y="3431"/>
            <a:ext cx="335" cy="223"/>
          </p:xfrm>
          <a:graphic>
            <a:graphicData uri="http://schemas.openxmlformats.org/presentationml/2006/ole">
              <mc:AlternateContent xmlns:mc="http://schemas.openxmlformats.org/markup-compatibility/2006">
                <mc:Choice xmlns:v="urn:schemas-microsoft-com:vml" Requires="v">
                  <p:oleObj spid="_x0000_s63673" name="Equation" r:id="rId10" imgW="342751" imgH="228501" progId="Equation.DSMT4">
                    <p:embed/>
                  </p:oleObj>
                </mc:Choice>
                <mc:Fallback>
                  <p:oleObj name="Equation" r:id="rId10" imgW="342751" imgH="228501" progId="Equation.DSMT4">
                    <p:embed/>
                    <p:pic>
                      <p:nvPicPr>
                        <p:cNvPr id="11289" name="Object 4">
                          <a:extLst>
                            <a:ext uri="{FF2B5EF4-FFF2-40B4-BE49-F238E27FC236}">
                              <a16:creationId xmlns:a16="http://schemas.microsoft.com/office/drawing/2014/main" id="{5991B04A-46B3-472C-A141-B7C0DAD124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 y="3431"/>
                          <a:ext cx="33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11275" name="Group 39">
            <a:extLst>
              <a:ext uri="{FF2B5EF4-FFF2-40B4-BE49-F238E27FC236}">
                <a16:creationId xmlns:a16="http://schemas.microsoft.com/office/drawing/2014/main" id="{2C7AEC3A-8AB1-4545-8E34-ABE3492974D4}"/>
              </a:ext>
            </a:extLst>
          </p:cNvPr>
          <p:cNvGrpSpPr>
            <a:grpSpLocks/>
          </p:cNvGrpSpPr>
          <p:nvPr/>
        </p:nvGrpSpPr>
        <p:grpSpPr bwMode="auto">
          <a:xfrm>
            <a:off x="3798918" y="5682726"/>
            <a:ext cx="1709186" cy="598069"/>
            <a:chOff x="2484" y="3385"/>
            <a:chExt cx="1166" cy="408"/>
          </a:xfrm>
        </p:grpSpPr>
        <p:sp>
          <p:nvSpPr>
            <p:cNvPr id="11278" name="Rectangle 22">
              <a:extLst>
                <a:ext uri="{FF2B5EF4-FFF2-40B4-BE49-F238E27FC236}">
                  <a16:creationId xmlns:a16="http://schemas.microsoft.com/office/drawing/2014/main" id="{ED99FC1B-E6A5-4613-93AB-EB1EF87FCDDA}"/>
                </a:ext>
              </a:extLst>
            </p:cNvPr>
            <p:cNvSpPr>
              <a:spLocks noChangeArrowheads="1"/>
            </p:cNvSpPr>
            <p:nvPr/>
          </p:nvSpPr>
          <p:spPr bwMode="auto">
            <a:xfrm>
              <a:off x="2756" y="3385"/>
              <a:ext cx="363" cy="318"/>
            </a:xfrm>
            <a:prstGeom prst="rect">
              <a:avLst/>
            </a:prstGeom>
            <a:solidFill>
              <a:srgbClr val="CCCCFF"/>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en-US" altLang="en-US" sz="2955"/>
            </a:p>
          </p:txBody>
        </p:sp>
        <p:sp>
          <p:nvSpPr>
            <p:cNvPr id="11279" name="Line 23">
              <a:extLst>
                <a:ext uri="{FF2B5EF4-FFF2-40B4-BE49-F238E27FC236}">
                  <a16:creationId xmlns:a16="http://schemas.microsoft.com/office/drawing/2014/main" id="{5DA2B300-0A7D-496C-A727-4F503FB1D6BF}"/>
                </a:ext>
              </a:extLst>
            </p:cNvPr>
            <p:cNvSpPr>
              <a:spLocks noChangeShapeType="1"/>
            </p:cNvSpPr>
            <p:nvPr/>
          </p:nvSpPr>
          <p:spPr bwMode="auto">
            <a:xfrm>
              <a:off x="2575" y="3567"/>
              <a:ext cx="181"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1280" name="Line 24">
              <a:extLst>
                <a:ext uri="{FF2B5EF4-FFF2-40B4-BE49-F238E27FC236}">
                  <a16:creationId xmlns:a16="http://schemas.microsoft.com/office/drawing/2014/main" id="{81A28D7B-E7B2-4315-B136-AA2B624F338D}"/>
                </a:ext>
              </a:extLst>
            </p:cNvPr>
            <p:cNvSpPr>
              <a:spLocks noChangeShapeType="1"/>
            </p:cNvSpPr>
            <p:nvPr/>
          </p:nvSpPr>
          <p:spPr bwMode="auto">
            <a:xfrm>
              <a:off x="3119" y="3567"/>
              <a:ext cx="181"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graphicFrame>
          <p:nvGraphicFramePr>
            <p:cNvPr id="11281" name="Object 2">
              <a:extLst>
                <a:ext uri="{FF2B5EF4-FFF2-40B4-BE49-F238E27FC236}">
                  <a16:creationId xmlns:a16="http://schemas.microsoft.com/office/drawing/2014/main" id="{F27EEC1C-43A4-4868-A43C-CB59A3FC05E7}"/>
                </a:ext>
              </a:extLst>
            </p:cNvPr>
            <p:cNvGraphicFramePr>
              <a:graphicFrameLocks noChangeAspect="1"/>
            </p:cNvGraphicFramePr>
            <p:nvPr>
              <p:extLst>
                <p:ext uri="{D42A27DB-BD31-4B8C-83A1-F6EECF244321}">
                  <p14:modId xmlns:p14="http://schemas.microsoft.com/office/powerpoint/2010/main" val="413194343"/>
                </p:ext>
              </p:extLst>
            </p:nvPr>
          </p:nvGraphicFramePr>
          <p:xfrm>
            <a:off x="3316" y="3442"/>
            <a:ext cx="334" cy="223"/>
          </p:xfrm>
          <a:graphic>
            <a:graphicData uri="http://schemas.openxmlformats.org/presentationml/2006/ole">
              <mc:AlternateContent xmlns:mc="http://schemas.openxmlformats.org/markup-compatibility/2006">
                <mc:Choice xmlns:v="urn:schemas-microsoft-com:vml" Requires="v">
                  <p:oleObj spid="_x0000_s63674" name="Equation" r:id="rId12" imgW="342751" imgH="228501" progId="Equation.DSMT4">
                    <p:embed/>
                  </p:oleObj>
                </mc:Choice>
                <mc:Fallback>
                  <p:oleObj name="Equation" r:id="rId12" imgW="342751" imgH="228501" progId="Equation.DSMT4">
                    <p:embed/>
                    <p:pic>
                      <p:nvPicPr>
                        <p:cNvPr id="11281" name="Object 2">
                          <a:extLst>
                            <a:ext uri="{FF2B5EF4-FFF2-40B4-BE49-F238E27FC236}">
                              <a16:creationId xmlns:a16="http://schemas.microsoft.com/office/drawing/2014/main" id="{F27EEC1C-43A4-4868-A43C-CB59A3FC05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6" y="3442"/>
                          <a:ext cx="334"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82" name="Line 33">
              <a:extLst>
                <a:ext uri="{FF2B5EF4-FFF2-40B4-BE49-F238E27FC236}">
                  <a16:creationId xmlns:a16="http://schemas.microsoft.com/office/drawing/2014/main" id="{1626E9C8-67A5-4EFE-96C7-04DFF90965F1}"/>
                </a:ext>
              </a:extLst>
            </p:cNvPr>
            <p:cNvSpPr>
              <a:spLocks noChangeShapeType="1"/>
            </p:cNvSpPr>
            <p:nvPr/>
          </p:nvSpPr>
          <p:spPr bwMode="auto">
            <a:xfrm>
              <a:off x="2575" y="3566"/>
              <a:ext cx="0" cy="18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1477"/>
            </a:p>
          </p:txBody>
        </p:sp>
        <p:sp>
          <p:nvSpPr>
            <p:cNvPr id="11283" name="Line 34">
              <a:extLst>
                <a:ext uri="{FF2B5EF4-FFF2-40B4-BE49-F238E27FC236}">
                  <a16:creationId xmlns:a16="http://schemas.microsoft.com/office/drawing/2014/main" id="{1A308A79-E9CA-42A3-9D02-2D3C203E3664}"/>
                </a:ext>
              </a:extLst>
            </p:cNvPr>
            <p:cNvSpPr>
              <a:spLocks noChangeShapeType="1"/>
            </p:cNvSpPr>
            <p:nvPr/>
          </p:nvSpPr>
          <p:spPr bwMode="auto">
            <a:xfrm>
              <a:off x="2484" y="3748"/>
              <a:ext cx="1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1477"/>
            </a:p>
          </p:txBody>
        </p:sp>
        <p:sp>
          <p:nvSpPr>
            <p:cNvPr id="11284" name="Line 35">
              <a:extLst>
                <a:ext uri="{FF2B5EF4-FFF2-40B4-BE49-F238E27FC236}">
                  <a16:creationId xmlns:a16="http://schemas.microsoft.com/office/drawing/2014/main" id="{186B83DC-D725-4514-BD4E-30A036EB2FBE}"/>
                </a:ext>
              </a:extLst>
            </p:cNvPr>
            <p:cNvSpPr>
              <a:spLocks noChangeShapeType="1"/>
            </p:cNvSpPr>
            <p:nvPr/>
          </p:nvSpPr>
          <p:spPr bwMode="auto">
            <a:xfrm>
              <a:off x="2529" y="3793"/>
              <a:ext cx="9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1477"/>
            </a:p>
          </p:txBody>
        </p:sp>
      </p:grpSp>
      <p:sp>
        <p:nvSpPr>
          <p:cNvPr id="11276" name="Text Box 37">
            <a:extLst>
              <a:ext uri="{FF2B5EF4-FFF2-40B4-BE49-F238E27FC236}">
                <a16:creationId xmlns:a16="http://schemas.microsoft.com/office/drawing/2014/main" id="{203D873C-38D7-4553-A528-8323C43124D0}"/>
              </a:ext>
            </a:extLst>
          </p:cNvPr>
          <p:cNvSpPr txBox="1">
            <a:spLocks noChangeArrowheads="1"/>
          </p:cNvSpPr>
          <p:nvPr/>
        </p:nvSpPr>
        <p:spPr bwMode="auto">
          <a:xfrm>
            <a:off x="5480055" y="5661248"/>
            <a:ext cx="532105" cy="5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GB" altLang="en-US" sz="2955" dirty="0"/>
              <a:t>+</a:t>
            </a:r>
            <a:endParaRPr lang="en-US" altLang="en-US" sz="2955" dirty="0"/>
          </a:p>
        </p:txBody>
      </p:sp>
      <p:sp>
        <p:nvSpPr>
          <p:cNvPr id="11277" name="Text Box 38">
            <a:extLst>
              <a:ext uri="{FF2B5EF4-FFF2-40B4-BE49-F238E27FC236}">
                <a16:creationId xmlns:a16="http://schemas.microsoft.com/office/drawing/2014/main" id="{E089C47F-D9C1-49E6-9D14-D9B49D130D7B}"/>
              </a:ext>
            </a:extLst>
          </p:cNvPr>
          <p:cNvSpPr txBox="1">
            <a:spLocks noChangeArrowheads="1"/>
          </p:cNvSpPr>
          <p:nvPr/>
        </p:nvSpPr>
        <p:spPr bwMode="auto">
          <a:xfrm>
            <a:off x="3103790" y="5708225"/>
            <a:ext cx="532106" cy="5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GB" altLang="en-US" sz="2955" dirty="0"/>
              <a:t>=</a:t>
            </a:r>
            <a:endParaRPr lang="en-US" altLang="en-US" sz="2955" dirty="0"/>
          </a:p>
        </p:txBody>
      </p:sp>
      <p:sp>
        <p:nvSpPr>
          <p:cNvPr id="36" name="Rectangle 2">
            <a:extLst>
              <a:ext uri="{FF2B5EF4-FFF2-40B4-BE49-F238E27FC236}">
                <a16:creationId xmlns:a16="http://schemas.microsoft.com/office/drawing/2014/main" id="{27A190FE-7D75-4BC3-9978-4C2FEED5E048}"/>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Analog circuits are linear systems cont.</a:t>
            </a:r>
          </a:p>
        </p:txBody>
      </p:sp>
    </p:spTree>
    <p:extLst>
      <p:ext uri="{BB962C8B-B14F-4D97-AF65-F5344CB8AC3E}">
        <p14:creationId xmlns:p14="http://schemas.microsoft.com/office/powerpoint/2010/main" val="241546826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0" name="Rectangle 2">
                <a:extLst>
                  <a:ext uri="{FF2B5EF4-FFF2-40B4-BE49-F238E27FC236}">
                    <a16:creationId xmlns:a16="http://schemas.microsoft.com/office/drawing/2014/main" id="{5428970F-24CB-4291-A8DE-9C0301BBF05F}"/>
                  </a:ext>
                </a:extLst>
              </p:cNvPr>
              <p:cNvSpPr>
                <a:spLocks noGrp="1" noChangeArrowheads="1"/>
              </p:cNvSpPr>
              <p:nvPr>
                <p:ph type="body" idx="1"/>
              </p:nvPr>
            </p:nvSpPr>
            <p:spPr>
              <a:xfrm>
                <a:off x="395536" y="1881517"/>
                <a:ext cx="8280920" cy="4643827"/>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a causal system the output at</a:t>
                </a:r>
                <a:r>
                  <a:rPr lang="en-GB" altLang="en-US" sz="2000" i="1"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 </m:t>
                    </m:r>
                  </m:oMath>
                </a14:m>
                <a:r>
                  <a:rPr lang="en-GB" altLang="en-US" sz="2000" dirty="0">
                    <a:solidFill>
                      <a:srgbClr val="040404"/>
                    </a:solidFill>
                    <a:ea typeface="ＭＳ Ｐゴシック" panose="020B0600070205080204" pitchFamily="34" charset="-128"/>
                    <a:sym typeface="Symbol" panose="05050102010706020507" pitchFamily="18" charset="2"/>
                  </a:rPr>
                  <a:t>depends only on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b>
                      <m:sSubPr>
                        <m:ctrlPr>
                          <a:rPr lang="en-GB" altLang="en-US" sz="200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bPr>
                      <m:e>
                        <m:r>
                          <a:rPr lang="en-GB" altLang="en-US" sz="2000" b="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e>
                      <m:sub>
                        <m:r>
                          <a:rPr lang="en-GB" altLang="en-US" sz="2000" b="0" i="1" dirty="0"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0</m:t>
                        </m:r>
                      </m:sub>
                    </m:sSub>
                  </m:oMath>
                </a14:m>
                <a:r>
                  <a:rPr lang="en-GB" altLang="en-US" sz="2000" i="1" baseline="-25000" dirty="0">
                    <a:solidFill>
                      <a:srgbClr val="040404"/>
                    </a:solidFill>
                    <a:ea typeface="ＭＳ Ｐゴシック" panose="020B0600070205080204" pitchFamily="34" charset="-128"/>
                    <a:sym typeface="Symbol" panose="05050102010706020507" pitchFamily="18" charset="2"/>
                  </a:rPr>
                  <a:t>.</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above statement implies that the present output depends only on the past and present inputs, not on future inputs.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Any practical real-time system must be causal.</a:t>
                </a: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Non-causal systems are also important because:</a:t>
                </a:r>
              </a:p>
              <a:p>
                <a:pPr marL="738188" lvl="1" indent="-377825" algn="just">
                  <a:buFont typeface="Symbol" panose="05050102010706020507" pitchFamily="18" charset="2"/>
                  <a:buAutoNum type="arabicPeriod"/>
                </a:pPr>
                <a:r>
                  <a:rPr lang="en-GB" altLang="en-US" sz="2000" dirty="0">
                    <a:solidFill>
                      <a:srgbClr val="040404"/>
                    </a:solidFill>
                    <a:ea typeface="ＭＳ Ｐゴシック" panose="020B0600070205080204" pitchFamily="34" charset="-128"/>
                    <a:sym typeface="Symbol" panose="05050102010706020507" pitchFamily="18" charset="2"/>
                  </a:rPr>
                  <a:t>They can still be realizable when the independent variable is something other than “time” (e.g. space).</a:t>
                </a:r>
              </a:p>
              <a:p>
                <a:pPr marL="738188" lvl="1" indent="-377825" algn="just">
                  <a:buFont typeface="Symbol" panose="05050102010706020507" pitchFamily="18" charset="2"/>
                  <a:buAutoNum type="arabicPeriod"/>
                </a:pPr>
                <a:r>
                  <a:rPr lang="en-GB" altLang="en-US" sz="2000" dirty="0">
                    <a:solidFill>
                      <a:srgbClr val="040404"/>
                    </a:solidFill>
                    <a:ea typeface="ＭＳ Ｐゴシック" panose="020B0600070205080204" pitchFamily="34" charset="-128"/>
                    <a:sym typeface="Symbol" panose="05050102010706020507" pitchFamily="18" charset="2"/>
                  </a:rPr>
                  <a:t>For temporal systems, as for example video, we can pre-record the data and process them in a non-real time fashion. In that case the systems will be non-causal.</a:t>
                </a:r>
              </a:p>
              <a:p>
                <a:pPr marL="351815" indent="-351815">
                  <a:buFont typeface="Symbol" panose="05050102010706020507" pitchFamily="18" charset="2"/>
                  <a:buAutoNum type="arabicPeriod"/>
                </a:pPr>
                <a:endParaRPr lang="en-GB" altLang="en-US" dirty="0">
                  <a:ea typeface="ＭＳ Ｐゴシック" panose="020B0600070205080204" pitchFamily="34" charset="-128"/>
                  <a:sym typeface="Symbol" panose="05050102010706020507" pitchFamily="18" charset="2"/>
                </a:endParaRPr>
              </a:p>
            </p:txBody>
          </p:sp>
        </mc:Choice>
        <mc:Fallback>
          <p:sp>
            <p:nvSpPr>
              <p:cNvPr id="12290" name="Rectangle 2">
                <a:extLst>
                  <a:ext uri="{FF2B5EF4-FFF2-40B4-BE49-F238E27FC236}">
                    <a16:creationId xmlns:a16="http://schemas.microsoft.com/office/drawing/2014/main" id="{5428970F-24CB-4291-A8DE-9C0301BBF05F}"/>
                  </a:ext>
                </a:extLst>
              </p:cNvPr>
              <p:cNvSpPr>
                <a:spLocks noGrp="1" noRot="1" noChangeAspect="1" noMove="1" noResize="1" noEditPoints="1" noAdjustHandles="1" noChangeArrowheads="1" noChangeShapeType="1" noTextEdit="1"/>
              </p:cNvSpPr>
              <p:nvPr>
                <p:ph type="body" idx="1"/>
              </p:nvPr>
            </p:nvSpPr>
            <p:spPr>
              <a:xfrm>
                <a:off x="395536" y="1881517"/>
                <a:ext cx="8280920" cy="4643827"/>
              </a:xfrm>
              <a:blipFill>
                <a:blip r:embed="rId3"/>
                <a:stretch>
                  <a:fillRect l="-1767" t="-1577" r="-1841"/>
                </a:stretch>
              </a:blipFill>
            </p:spPr>
            <p:txBody>
              <a:bodyPr/>
              <a:lstStyle/>
              <a:p>
                <a:r>
                  <a:rPr lang="en-GB">
                    <a:noFill/>
                  </a:rPr>
                  <a:t> </a:t>
                </a:r>
              </a:p>
            </p:txBody>
          </p:sp>
        </mc:Fallback>
      </mc:AlternateContent>
      <p:sp>
        <p:nvSpPr>
          <p:cNvPr id="6" name="Rectangle 2">
            <a:extLst>
              <a:ext uri="{FF2B5EF4-FFF2-40B4-BE49-F238E27FC236}">
                <a16:creationId xmlns:a16="http://schemas.microsoft.com/office/drawing/2014/main" id="{CEC39AE3-84A5-4034-BE15-53F958AE92EA}"/>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Causal and non-causal systems</a:t>
            </a:r>
          </a:p>
        </p:txBody>
      </p:sp>
    </p:spTree>
    <p:extLst>
      <p:ext uri="{BB962C8B-B14F-4D97-AF65-F5344CB8AC3E}">
        <p14:creationId xmlns:p14="http://schemas.microsoft.com/office/powerpoint/2010/main" val="3555080734"/>
      </p:ext>
    </p:extLst>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7" name="Picture 5">
            <a:extLst>
              <a:ext uri="{FF2B5EF4-FFF2-40B4-BE49-F238E27FC236}">
                <a16:creationId xmlns:a16="http://schemas.microsoft.com/office/drawing/2014/main" id="{44C31C18-9C14-4EB0-B084-87418DA4E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48" y="3660323"/>
            <a:ext cx="8044609" cy="315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mc:AlternateContent xmlns:mc="http://schemas.openxmlformats.org/markup-compatibility/2006">
        <mc:Choice xmlns:a14="http://schemas.microsoft.com/office/drawing/2010/main" Requires="a14">
          <p:sp>
            <p:nvSpPr>
              <p:cNvPr id="13314" name="Rectangle 2">
                <a:extLst>
                  <a:ext uri="{FF2B5EF4-FFF2-40B4-BE49-F238E27FC236}">
                    <a16:creationId xmlns:a16="http://schemas.microsoft.com/office/drawing/2014/main" id="{1CD59754-ED36-495F-ADFE-A8E92FF6CE8F}"/>
                  </a:ext>
                </a:extLst>
              </p:cNvPr>
              <p:cNvSpPr>
                <a:spLocks noGrp="1" noChangeArrowheads="1"/>
              </p:cNvSpPr>
              <p:nvPr>
                <p:ph type="body" idx="1"/>
              </p:nvPr>
            </p:nvSpPr>
            <p:spPr>
              <a:xfrm>
                <a:off x="107504" y="1593485"/>
                <a:ext cx="8856984" cy="4643827"/>
              </a:xfrm>
            </p:spPr>
            <p:txBody>
              <a:bodyPr/>
              <a:lstStyle/>
              <a:p>
                <a:pPr marL="263525" indent="-26352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contrast to continuous-time systems, discrete-time systems process data samples (sampled signals) instead of continuous-time signals.</a:t>
                </a:r>
              </a:p>
              <a:p>
                <a:pPr marL="263525" indent="-26352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Data samples normally arise from continuous-time signals when these are regularly sampled every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𝑇</m:t>
                    </m:r>
                  </m:oMath>
                </a14:m>
                <a:r>
                  <a:rPr lang="en-GB" altLang="en-US" sz="2000" dirty="0">
                    <a:solidFill>
                      <a:srgbClr val="040404"/>
                    </a:solidFill>
                    <a:ea typeface="ＭＳ Ｐゴシック" panose="020B0600070205080204" pitchFamily="34" charset="-128"/>
                    <a:sym typeface="Symbol" panose="05050102010706020507" pitchFamily="18" charset="2"/>
                  </a:rPr>
                  <a:t> units of time.</a:t>
                </a:r>
              </a:p>
              <a:p>
                <a:pPr marL="263525" indent="-26352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Continuous-time input and output are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i="1"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sym typeface="Symbol" panose="05050102010706020507" pitchFamily="18" charset="2"/>
                  </a:rPr>
                  <a:t>Discrete-time input and output samples are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𝑛𝑇</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𝑛𝑇</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where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𝑛</m:t>
                    </m:r>
                  </m:oMath>
                </a14:m>
                <a:r>
                  <a:rPr lang="en-GB" altLang="en-US" sz="2000" dirty="0">
                    <a:solidFill>
                      <a:srgbClr val="040404"/>
                    </a:solidFill>
                    <a:ea typeface="ＭＳ Ｐゴシック" panose="020B0600070205080204" pitchFamily="34" charset="-128"/>
                    <a:sym typeface="Symbol" panose="05050102010706020507" pitchFamily="18" charset="2"/>
                  </a:rPr>
                  <a:t> is an integer and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𝑛</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endParaRPr lang="en-GB" altLang="en-US" sz="1662" dirty="0">
                  <a:ea typeface="ＭＳ Ｐゴシック" panose="020B0600070205080204" pitchFamily="34" charset="-128"/>
                  <a:sym typeface="Symbol" panose="05050102010706020507" pitchFamily="18" charset="2"/>
                </a:endParaRPr>
              </a:p>
            </p:txBody>
          </p:sp>
        </mc:Choice>
        <mc:Fallback>
          <p:sp>
            <p:nvSpPr>
              <p:cNvPr id="13314" name="Rectangle 2">
                <a:extLst>
                  <a:ext uri="{FF2B5EF4-FFF2-40B4-BE49-F238E27FC236}">
                    <a16:creationId xmlns:a16="http://schemas.microsoft.com/office/drawing/2014/main" id="{1CD59754-ED36-495F-ADFE-A8E92FF6CE8F}"/>
                  </a:ext>
                </a:extLst>
              </p:cNvPr>
              <p:cNvSpPr>
                <a:spLocks noGrp="1" noRot="1" noChangeAspect="1" noMove="1" noResize="1" noEditPoints="1" noAdjustHandles="1" noChangeArrowheads="1" noChangeShapeType="1" noTextEdit="1"/>
              </p:cNvSpPr>
              <p:nvPr>
                <p:ph type="body" idx="1"/>
              </p:nvPr>
            </p:nvSpPr>
            <p:spPr>
              <a:xfrm>
                <a:off x="107504" y="1593485"/>
                <a:ext cx="8856984" cy="4643827"/>
              </a:xfrm>
              <a:blipFill>
                <a:blip r:embed="rId4"/>
                <a:stretch>
                  <a:fillRect l="-1652" t="-1575" r="-1721"/>
                </a:stretch>
              </a:blipFill>
            </p:spPr>
            <p:txBody>
              <a:bodyPr/>
              <a:lstStyle/>
              <a:p>
                <a:r>
                  <a:rPr lang="en-GB">
                    <a:noFill/>
                  </a:rPr>
                  <a:t> </a:t>
                </a:r>
              </a:p>
            </p:txBody>
          </p:sp>
        </mc:Fallback>
      </mc:AlternateContent>
      <p:sp>
        <p:nvSpPr>
          <p:cNvPr id="7" name="Rectangle 2">
            <a:extLst>
              <a:ext uri="{FF2B5EF4-FFF2-40B4-BE49-F238E27FC236}">
                <a16:creationId xmlns:a16="http://schemas.microsoft.com/office/drawing/2014/main" id="{51344B16-DA12-4A16-BDBD-2B96CE65F557}"/>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Continuous-time and discrete-time systems</a:t>
            </a:r>
          </a:p>
        </p:txBody>
      </p:sp>
    </p:spTree>
    <p:extLst>
      <p:ext uri="{BB962C8B-B14F-4D97-AF65-F5344CB8AC3E}">
        <p14:creationId xmlns:p14="http://schemas.microsoft.com/office/powerpoint/2010/main" val="2205383912"/>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CC9826-E057-4A4B-AECB-D4086965C807}"/>
              </a:ext>
            </a:extLst>
          </p:cNvPr>
          <p:cNvSpPr>
            <a:spLocks noGrp="1" noChangeArrowheads="1"/>
          </p:cNvSpPr>
          <p:nvPr>
            <p:ph type="body" idx="1"/>
          </p:nvPr>
        </p:nvSpPr>
        <p:spPr>
          <a:xfrm>
            <a:off x="487831" y="1872065"/>
            <a:ext cx="8188625" cy="3573159"/>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discrete-time signals the samples are discrete in time, but are continuous in amplitude.</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Most modern systems are both discrete in amplitude and discrete in time. We often use the term “digital”. Consider for example the internal circuits of most current electronic devices, as for example, the MP3 player.</a:t>
            </a:r>
          </a:p>
          <a:p>
            <a:pPr marL="351815" indent="-351815"/>
            <a:endParaRPr lang="en-GB" altLang="en-US" sz="1662" dirty="0">
              <a:ea typeface="ＭＳ Ｐゴシック" panose="020B0600070205080204" pitchFamily="34" charset="-128"/>
              <a:sym typeface="Symbol" panose="05050102010706020507" pitchFamily="18" charset="2"/>
            </a:endParaRPr>
          </a:p>
        </p:txBody>
      </p:sp>
      <p:grpSp>
        <p:nvGrpSpPr>
          <p:cNvPr id="14341" name="Group 25">
            <a:extLst>
              <a:ext uri="{FF2B5EF4-FFF2-40B4-BE49-F238E27FC236}">
                <a16:creationId xmlns:a16="http://schemas.microsoft.com/office/drawing/2014/main" id="{FFA9E566-2C7F-458D-B610-207C8A79B6E7}"/>
              </a:ext>
            </a:extLst>
          </p:cNvPr>
          <p:cNvGrpSpPr>
            <a:grpSpLocks/>
          </p:cNvGrpSpPr>
          <p:nvPr/>
        </p:nvGrpSpPr>
        <p:grpSpPr bwMode="auto">
          <a:xfrm>
            <a:off x="487831" y="3933056"/>
            <a:ext cx="8044609" cy="1934928"/>
            <a:chOff x="443" y="1616"/>
            <a:chExt cx="5488" cy="1320"/>
          </a:xfrm>
        </p:grpSpPr>
        <p:grpSp>
          <p:nvGrpSpPr>
            <p:cNvPr id="14342" name="Group 26">
              <a:extLst>
                <a:ext uri="{FF2B5EF4-FFF2-40B4-BE49-F238E27FC236}">
                  <a16:creationId xmlns:a16="http://schemas.microsoft.com/office/drawing/2014/main" id="{4D00A4CF-B738-4EA6-8F08-A4619B95BB9C}"/>
                </a:ext>
              </a:extLst>
            </p:cNvPr>
            <p:cNvGrpSpPr>
              <a:grpSpLocks/>
            </p:cNvGrpSpPr>
            <p:nvPr/>
          </p:nvGrpSpPr>
          <p:grpSpPr bwMode="auto">
            <a:xfrm>
              <a:off x="715" y="2478"/>
              <a:ext cx="4989" cy="458"/>
              <a:chOff x="670" y="1113"/>
              <a:chExt cx="4989" cy="458"/>
            </a:xfrm>
          </p:grpSpPr>
          <p:sp>
            <p:nvSpPr>
              <p:cNvPr id="14348" name="Rectangle 27">
                <a:extLst>
                  <a:ext uri="{FF2B5EF4-FFF2-40B4-BE49-F238E27FC236}">
                    <a16:creationId xmlns:a16="http://schemas.microsoft.com/office/drawing/2014/main" id="{591E7C67-C983-4DD7-9D1E-327BEF06FC1C}"/>
                  </a:ext>
                </a:extLst>
              </p:cNvPr>
              <p:cNvSpPr>
                <a:spLocks noChangeArrowheads="1"/>
              </p:cNvSpPr>
              <p:nvPr/>
            </p:nvSpPr>
            <p:spPr bwMode="auto">
              <a:xfrm>
                <a:off x="1124" y="1163"/>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a:t>A-D</a:t>
                </a:r>
              </a:p>
              <a:p>
                <a:pPr algn="ctr">
                  <a:spcBef>
                    <a:spcPct val="0"/>
                  </a:spcBef>
                  <a:buClrTx/>
                  <a:buSzTx/>
                  <a:buFontTx/>
                  <a:buNone/>
                </a:pPr>
                <a:r>
                  <a:rPr lang="en-GB" altLang="en-US" sz="1662"/>
                  <a:t>Converter</a:t>
                </a:r>
                <a:endParaRPr lang="en-US" altLang="en-US" sz="1662"/>
              </a:p>
            </p:txBody>
          </p:sp>
          <p:sp>
            <p:nvSpPr>
              <p:cNvPr id="14349" name="Rectangle 28">
                <a:extLst>
                  <a:ext uri="{FF2B5EF4-FFF2-40B4-BE49-F238E27FC236}">
                    <a16:creationId xmlns:a16="http://schemas.microsoft.com/office/drawing/2014/main" id="{919FACD0-716A-4557-90B2-19AC1B8F471D}"/>
                  </a:ext>
                </a:extLst>
              </p:cNvPr>
              <p:cNvSpPr>
                <a:spLocks noChangeArrowheads="1"/>
              </p:cNvSpPr>
              <p:nvPr/>
            </p:nvSpPr>
            <p:spPr bwMode="auto">
              <a:xfrm>
                <a:off x="2712" y="1163"/>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477"/>
                  <a:t>Digital System</a:t>
                </a:r>
                <a:endParaRPr lang="en-US" altLang="en-US" sz="1477"/>
              </a:p>
            </p:txBody>
          </p:sp>
          <p:sp>
            <p:nvSpPr>
              <p:cNvPr id="14350" name="Line 29">
                <a:extLst>
                  <a:ext uri="{FF2B5EF4-FFF2-40B4-BE49-F238E27FC236}">
                    <a16:creationId xmlns:a16="http://schemas.microsoft.com/office/drawing/2014/main" id="{DB2CAA12-2B80-41AC-BB0E-56C378DB9295}"/>
                  </a:ext>
                </a:extLst>
              </p:cNvPr>
              <p:cNvSpPr>
                <a:spLocks noChangeShapeType="1"/>
              </p:cNvSpPr>
              <p:nvPr/>
            </p:nvSpPr>
            <p:spPr bwMode="auto">
              <a:xfrm>
                <a:off x="2031" y="1344"/>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4351" name="Line 30">
                <a:extLst>
                  <a:ext uri="{FF2B5EF4-FFF2-40B4-BE49-F238E27FC236}">
                    <a16:creationId xmlns:a16="http://schemas.microsoft.com/office/drawing/2014/main" id="{548099D7-E7DF-4FA4-B1FB-2FBF3B08B470}"/>
                  </a:ext>
                </a:extLst>
              </p:cNvPr>
              <p:cNvSpPr>
                <a:spLocks noChangeShapeType="1"/>
              </p:cNvSpPr>
              <p:nvPr/>
            </p:nvSpPr>
            <p:spPr bwMode="auto">
              <a:xfrm>
                <a:off x="3619" y="1344"/>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4352" name="Line 31">
                <a:extLst>
                  <a:ext uri="{FF2B5EF4-FFF2-40B4-BE49-F238E27FC236}">
                    <a16:creationId xmlns:a16="http://schemas.microsoft.com/office/drawing/2014/main" id="{88264F27-8AF3-4BC4-BEF5-CDDFA2637564}"/>
                  </a:ext>
                </a:extLst>
              </p:cNvPr>
              <p:cNvSpPr>
                <a:spLocks noChangeShapeType="1"/>
              </p:cNvSpPr>
              <p:nvPr/>
            </p:nvSpPr>
            <p:spPr bwMode="auto">
              <a:xfrm>
                <a:off x="670" y="1344"/>
                <a:ext cx="45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4353" name="Rectangle 32">
                <a:extLst>
                  <a:ext uri="{FF2B5EF4-FFF2-40B4-BE49-F238E27FC236}">
                    <a16:creationId xmlns:a16="http://schemas.microsoft.com/office/drawing/2014/main" id="{7209DF9B-8BC7-4400-9548-B554B7ED3CC4}"/>
                  </a:ext>
                </a:extLst>
              </p:cNvPr>
              <p:cNvSpPr>
                <a:spLocks noChangeArrowheads="1"/>
              </p:cNvSpPr>
              <p:nvPr/>
            </p:nvSpPr>
            <p:spPr bwMode="auto">
              <a:xfrm>
                <a:off x="4298" y="1162"/>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a:t>D-A</a:t>
                </a:r>
              </a:p>
              <a:p>
                <a:pPr algn="ctr">
                  <a:spcBef>
                    <a:spcPct val="0"/>
                  </a:spcBef>
                  <a:buClrTx/>
                  <a:buSzTx/>
                  <a:buFontTx/>
                  <a:buNone/>
                </a:pPr>
                <a:r>
                  <a:rPr lang="en-GB" altLang="en-US" sz="1662"/>
                  <a:t>Converter</a:t>
                </a:r>
                <a:endParaRPr lang="en-US" altLang="en-US" sz="1662"/>
              </a:p>
            </p:txBody>
          </p:sp>
          <p:sp>
            <p:nvSpPr>
              <p:cNvPr id="14354" name="Line 33">
                <a:extLst>
                  <a:ext uri="{FF2B5EF4-FFF2-40B4-BE49-F238E27FC236}">
                    <a16:creationId xmlns:a16="http://schemas.microsoft.com/office/drawing/2014/main" id="{1B0B874F-B1B5-4582-8871-332C5D2EAA7D}"/>
                  </a:ext>
                </a:extLst>
              </p:cNvPr>
              <p:cNvSpPr>
                <a:spLocks noChangeShapeType="1"/>
              </p:cNvSpPr>
              <p:nvPr/>
            </p:nvSpPr>
            <p:spPr bwMode="auto">
              <a:xfrm>
                <a:off x="5206" y="1344"/>
                <a:ext cx="45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mc:AlternateContent xmlns:mc="http://schemas.openxmlformats.org/markup-compatibility/2006" xmlns:a14="http://schemas.microsoft.com/office/drawing/2010/main">
            <mc:Choice Requires="a14">
              <p:sp>
                <p:nvSpPr>
                  <p:cNvPr id="14355" name="Text Box 34">
                    <a:extLst>
                      <a:ext uri="{FF2B5EF4-FFF2-40B4-BE49-F238E27FC236}">
                        <a16:creationId xmlns:a16="http://schemas.microsoft.com/office/drawing/2014/main" id="{70C8BE75-9F7E-411E-B3B4-9F0B5C6D9CEF}"/>
                      </a:ext>
                    </a:extLst>
                  </p:cNvPr>
                  <p:cNvSpPr txBox="1">
                    <a:spLocks noChangeArrowheads="1"/>
                  </p:cNvSpPr>
                  <p:nvPr/>
                </p:nvSpPr>
                <p:spPr bwMode="auto">
                  <a:xfrm>
                    <a:off x="715" y="1113"/>
                    <a:ext cx="363" cy="2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662" b="0" i="1" smtClean="0">
                              <a:latin typeface="Cambria Math" panose="02040503050406030204" pitchFamily="18" charset="0"/>
                            </a:rPr>
                            <m:t>𝑥</m:t>
                          </m:r>
                          <m:r>
                            <a:rPr lang="en-GB" altLang="en-US" sz="1662" b="0" i="1" smtClean="0">
                              <a:latin typeface="Cambria Math" panose="02040503050406030204" pitchFamily="18" charset="0"/>
                            </a:rPr>
                            <m:t>(</m:t>
                          </m:r>
                          <m:r>
                            <a:rPr lang="en-GB" altLang="en-US" sz="1662" b="0" i="1" smtClean="0">
                              <a:latin typeface="Cambria Math" panose="02040503050406030204" pitchFamily="18" charset="0"/>
                            </a:rPr>
                            <m:t>𝑡</m:t>
                          </m:r>
                          <m:r>
                            <a:rPr lang="en-GB" altLang="en-US" sz="1662" b="0" i="1" smtClean="0">
                              <a:latin typeface="Cambria Math" panose="02040503050406030204" pitchFamily="18" charset="0"/>
                            </a:rPr>
                            <m:t>)</m:t>
                          </m:r>
                        </m:oMath>
                      </m:oMathPara>
                    </a14:m>
                    <a:endParaRPr lang="en-US" altLang="en-US" sz="1662" dirty="0">
                      <a:latin typeface="Times New Roman" panose="02020603050405020304" pitchFamily="18" charset="0"/>
                    </a:endParaRPr>
                  </a:p>
                </p:txBody>
              </p:sp>
            </mc:Choice>
            <mc:Fallback xmlns="">
              <p:sp>
                <p:nvSpPr>
                  <p:cNvPr id="14355" name="Text Box 34">
                    <a:extLst>
                      <a:ext uri="{FF2B5EF4-FFF2-40B4-BE49-F238E27FC236}">
                        <a16:creationId xmlns:a16="http://schemas.microsoft.com/office/drawing/2014/main" id="{70C8BE75-9F7E-411E-B3B4-9F0B5C6D9CEF}"/>
                      </a:ext>
                    </a:extLst>
                  </p:cNvPr>
                  <p:cNvSpPr txBox="1">
                    <a:spLocks noRot="1" noChangeAspect="1" noMove="1" noResize="1" noEditPoints="1" noAdjustHandles="1" noChangeArrowheads="1" noChangeShapeType="1" noTextEdit="1"/>
                  </p:cNvSpPr>
                  <p:nvPr/>
                </p:nvSpPr>
                <p:spPr bwMode="auto">
                  <a:xfrm>
                    <a:off x="715" y="1113"/>
                    <a:ext cx="363" cy="237"/>
                  </a:xfrm>
                  <a:prstGeom prst="rect">
                    <a:avLst/>
                  </a:prstGeom>
                  <a:blipFill>
                    <a:blip r:embed="rId3"/>
                    <a:stretch>
                      <a:fillRect l="-1136"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56" name="Text Box 35">
                    <a:extLst>
                      <a:ext uri="{FF2B5EF4-FFF2-40B4-BE49-F238E27FC236}">
                        <a16:creationId xmlns:a16="http://schemas.microsoft.com/office/drawing/2014/main" id="{408889D5-C8ED-4444-B3BD-B404CE9C3037}"/>
                      </a:ext>
                    </a:extLst>
                  </p:cNvPr>
                  <p:cNvSpPr txBox="1">
                    <a:spLocks noChangeArrowheads="1"/>
                  </p:cNvSpPr>
                  <p:nvPr/>
                </p:nvSpPr>
                <p:spPr bwMode="auto">
                  <a:xfrm>
                    <a:off x="2167" y="1113"/>
                    <a:ext cx="453" cy="2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662" b="0" i="1" smtClean="0">
                              <a:latin typeface="Cambria Math" panose="02040503050406030204" pitchFamily="18" charset="0"/>
                            </a:rPr>
                            <m:t>𝑥</m:t>
                          </m:r>
                          <m:r>
                            <a:rPr lang="en-GB" altLang="en-US" sz="1662" b="0" i="1" smtClean="0">
                              <a:latin typeface="Cambria Math" panose="02040503050406030204" pitchFamily="18" charset="0"/>
                            </a:rPr>
                            <m:t>[</m:t>
                          </m:r>
                          <m:r>
                            <a:rPr lang="en-GB" altLang="en-US" sz="1662" b="0" i="1" smtClean="0">
                              <a:latin typeface="Cambria Math" panose="02040503050406030204" pitchFamily="18" charset="0"/>
                            </a:rPr>
                            <m:t>𝑛</m:t>
                          </m:r>
                          <m:r>
                            <a:rPr lang="en-GB" altLang="en-US" sz="1662" b="0" i="1" smtClean="0">
                              <a:latin typeface="Cambria Math" panose="02040503050406030204" pitchFamily="18" charset="0"/>
                            </a:rPr>
                            <m:t>]</m:t>
                          </m:r>
                        </m:oMath>
                      </m:oMathPara>
                    </a14:m>
                    <a:endParaRPr lang="en-US" altLang="en-US" sz="1662" dirty="0">
                      <a:latin typeface="Times New Roman" panose="02020603050405020304" pitchFamily="18" charset="0"/>
                    </a:endParaRPr>
                  </a:p>
                </p:txBody>
              </p:sp>
            </mc:Choice>
            <mc:Fallback xmlns="">
              <p:sp>
                <p:nvSpPr>
                  <p:cNvPr id="14356" name="Text Box 35">
                    <a:extLst>
                      <a:ext uri="{FF2B5EF4-FFF2-40B4-BE49-F238E27FC236}">
                        <a16:creationId xmlns:a16="http://schemas.microsoft.com/office/drawing/2014/main" id="{408889D5-C8ED-4444-B3BD-B404CE9C3037}"/>
                      </a:ext>
                    </a:extLst>
                  </p:cNvPr>
                  <p:cNvSpPr txBox="1">
                    <a:spLocks noRot="1" noChangeAspect="1" noMove="1" noResize="1" noEditPoints="1" noAdjustHandles="1" noChangeArrowheads="1" noChangeShapeType="1" noTextEdit="1"/>
                  </p:cNvSpPr>
                  <p:nvPr/>
                </p:nvSpPr>
                <p:spPr bwMode="auto">
                  <a:xfrm>
                    <a:off x="2167" y="1113"/>
                    <a:ext cx="453" cy="237"/>
                  </a:xfrm>
                  <a:prstGeom prst="rect">
                    <a:avLst/>
                  </a:prstGeom>
                  <a:blipFill>
                    <a:blip r:embed="rId4"/>
                    <a:stretch>
                      <a:fillRect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57" name="Text Box 36">
                    <a:extLst>
                      <a:ext uri="{FF2B5EF4-FFF2-40B4-BE49-F238E27FC236}">
                        <a16:creationId xmlns:a16="http://schemas.microsoft.com/office/drawing/2014/main" id="{8B5A74FC-3CD7-4317-A860-26C0DFB3C560}"/>
                      </a:ext>
                    </a:extLst>
                  </p:cNvPr>
                  <p:cNvSpPr txBox="1">
                    <a:spLocks noChangeArrowheads="1"/>
                  </p:cNvSpPr>
                  <p:nvPr/>
                </p:nvSpPr>
                <p:spPr bwMode="auto">
                  <a:xfrm>
                    <a:off x="3709" y="1117"/>
                    <a:ext cx="453" cy="2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14:m>
                      <m:oMathPara xmlns:m="http://schemas.openxmlformats.org/officeDocument/2006/math">
                        <m:oMathParaPr>
                          <m:jc m:val="center"/>
                        </m:oMathParaPr>
                        <m:oMath xmlns:m="http://schemas.openxmlformats.org/officeDocument/2006/math">
                          <m:r>
                            <a:rPr lang="en-GB" altLang="en-US" sz="1662" b="0" i="1" smtClean="0">
                              <a:latin typeface="Cambria Math" panose="02040503050406030204" pitchFamily="18" charset="0"/>
                            </a:rPr>
                            <m:t>𝑦</m:t>
                          </m:r>
                          <m:r>
                            <a:rPr lang="en-GB" altLang="en-US" sz="1662" b="0" i="1" smtClean="0">
                              <a:latin typeface="Cambria Math" panose="02040503050406030204" pitchFamily="18" charset="0"/>
                            </a:rPr>
                            <m:t>[</m:t>
                          </m:r>
                          <m:r>
                            <a:rPr lang="en-GB" altLang="en-US" sz="1662" b="0" i="1" smtClean="0">
                              <a:latin typeface="Cambria Math" panose="02040503050406030204" pitchFamily="18" charset="0"/>
                            </a:rPr>
                            <m:t>𝑛</m:t>
                          </m:r>
                          <m:r>
                            <a:rPr lang="en-GB" altLang="en-US" sz="1662" b="0" i="1" smtClean="0">
                              <a:latin typeface="Cambria Math" panose="02040503050406030204" pitchFamily="18" charset="0"/>
                            </a:rPr>
                            <m:t>]</m:t>
                          </m:r>
                        </m:oMath>
                      </m:oMathPara>
                    </a14:m>
                    <a:endParaRPr lang="en-US" altLang="en-US" sz="1662" dirty="0">
                      <a:latin typeface="Times New Roman" panose="02020603050405020304" pitchFamily="18" charset="0"/>
                    </a:endParaRPr>
                  </a:p>
                </p:txBody>
              </p:sp>
            </mc:Choice>
            <mc:Fallback xmlns="">
              <p:sp>
                <p:nvSpPr>
                  <p:cNvPr id="14357" name="Text Box 36">
                    <a:extLst>
                      <a:ext uri="{FF2B5EF4-FFF2-40B4-BE49-F238E27FC236}">
                        <a16:creationId xmlns:a16="http://schemas.microsoft.com/office/drawing/2014/main" id="{8B5A74FC-3CD7-4317-A860-26C0DFB3C560}"/>
                      </a:ext>
                    </a:extLst>
                  </p:cNvPr>
                  <p:cNvSpPr txBox="1">
                    <a:spLocks noRot="1" noChangeAspect="1" noMove="1" noResize="1" noEditPoints="1" noAdjustHandles="1" noChangeArrowheads="1" noChangeShapeType="1" noTextEdit="1"/>
                  </p:cNvSpPr>
                  <p:nvPr/>
                </p:nvSpPr>
                <p:spPr bwMode="auto">
                  <a:xfrm>
                    <a:off x="3709" y="1117"/>
                    <a:ext cx="453" cy="237"/>
                  </a:xfrm>
                  <a:prstGeom prst="rect">
                    <a:avLst/>
                  </a:prstGeom>
                  <a:blipFill>
                    <a:blip r:embed="rId5"/>
                    <a:stretch>
                      <a:fillRect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58" name="Text Box 37">
                    <a:extLst>
                      <a:ext uri="{FF2B5EF4-FFF2-40B4-BE49-F238E27FC236}">
                        <a16:creationId xmlns:a16="http://schemas.microsoft.com/office/drawing/2014/main" id="{77383205-C8E0-4927-A86E-758B8F715015}"/>
                      </a:ext>
                    </a:extLst>
                  </p:cNvPr>
                  <p:cNvSpPr txBox="1">
                    <a:spLocks noChangeArrowheads="1"/>
                  </p:cNvSpPr>
                  <p:nvPr/>
                </p:nvSpPr>
                <p:spPr bwMode="auto">
                  <a:xfrm>
                    <a:off x="5251" y="1117"/>
                    <a:ext cx="363" cy="2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662" b="0" i="1" smtClean="0">
                              <a:latin typeface="Cambria Math" panose="02040503050406030204" pitchFamily="18" charset="0"/>
                            </a:rPr>
                            <m:t>𝑦</m:t>
                          </m:r>
                          <m:r>
                            <a:rPr lang="en-GB" altLang="en-US" sz="1662" b="0" i="1" smtClean="0">
                              <a:latin typeface="Cambria Math" panose="02040503050406030204" pitchFamily="18" charset="0"/>
                            </a:rPr>
                            <m:t>(</m:t>
                          </m:r>
                          <m:r>
                            <a:rPr lang="en-GB" altLang="en-US" sz="1662" b="0" i="1" smtClean="0">
                              <a:latin typeface="Cambria Math" panose="02040503050406030204" pitchFamily="18" charset="0"/>
                            </a:rPr>
                            <m:t>𝑡</m:t>
                          </m:r>
                          <m:r>
                            <a:rPr lang="en-GB" altLang="en-US" sz="1662" b="0" i="1" smtClean="0">
                              <a:latin typeface="Cambria Math" panose="02040503050406030204" pitchFamily="18" charset="0"/>
                            </a:rPr>
                            <m:t>)</m:t>
                          </m:r>
                        </m:oMath>
                      </m:oMathPara>
                    </a14:m>
                    <a:endParaRPr lang="en-US" altLang="en-US" sz="1662" dirty="0">
                      <a:latin typeface="Times New Roman" panose="02020603050405020304" pitchFamily="18" charset="0"/>
                    </a:endParaRPr>
                  </a:p>
                </p:txBody>
              </p:sp>
            </mc:Choice>
            <mc:Fallback xmlns="">
              <p:sp>
                <p:nvSpPr>
                  <p:cNvPr id="14358" name="Text Box 37">
                    <a:extLst>
                      <a:ext uri="{FF2B5EF4-FFF2-40B4-BE49-F238E27FC236}">
                        <a16:creationId xmlns:a16="http://schemas.microsoft.com/office/drawing/2014/main" id="{77383205-C8E0-4927-A86E-758B8F715015}"/>
                      </a:ext>
                    </a:extLst>
                  </p:cNvPr>
                  <p:cNvSpPr txBox="1">
                    <a:spLocks noRot="1" noChangeAspect="1" noMove="1" noResize="1" noEditPoints="1" noAdjustHandles="1" noChangeArrowheads="1" noChangeShapeType="1" noTextEdit="1"/>
                  </p:cNvSpPr>
                  <p:nvPr/>
                </p:nvSpPr>
                <p:spPr bwMode="auto">
                  <a:xfrm>
                    <a:off x="5251" y="1117"/>
                    <a:ext cx="363" cy="237"/>
                  </a:xfrm>
                  <a:prstGeom prst="rect">
                    <a:avLst/>
                  </a:prstGeom>
                  <a:blipFill>
                    <a:blip r:embed="rId6"/>
                    <a:stretch>
                      <a:fillRect l="-5747" r="-2299"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grpSp>
        <p:pic>
          <p:nvPicPr>
            <p:cNvPr id="14343" name="Picture 38">
              <a:extLst>
                <a:ext uri="{FF2B5EF4-FFF2-40B4-BE49-F238E27FC236}">
                  <a16:creationId xmlns:a16="http://schemas.microsoft.com/office/drawing/2014/main" id="{53F278A3-0681-45C7-9866-BB78A8917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 y="1616"/>
              <a:ext cx="548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44" name="Line 39">
              <a:extLst>
                <a:ext uri="{FF2B5EF4-FFF2-40B4-BE49-F238E27FC236}">
                  <a16:creationId xmlns:a16="http://schemas.microsoft.com/office/drawing/2014/main" id="{7B6207D3-F6C5-442A-BA7F-A9E7D34A339A}"/>
                </a:ext>
              </a:extLst>
            </p:cNvPr>
            <p:cNvSpPr>
              <a:spLocks noChangeShapeType="1"/>
            </p:cNvSpPr>
            <p:nvPr/>
          </p:nvSpPr>
          <p:spPr bwMode="auto">
            <a:xfrm>
              <a:off x="851" y="2160"/>
              <a:ext cx="45" cy="31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477"/>
            </a:p>
          </p:txBody>
        </p:sp>
        <p:sp>
          <p:nvSpPr>
            <p:cNvPr id="14345" name="Line 40">
              <a:extLst>
                <a:ext uri="{FF2B5EF4-FFF2-40B4-BE49-F238E27FC236}">
                  <a16:creationId xmlns:a16="http://schemas.microsoft.com/office/drawing/2014/main" id="{9F63B2BA-791B-4409-9C23-7AFF92875B60}"/>
                </a:ext>
              </a:extLst>
            </p:cNvPr>
            <p:cNvSpPr>
              <a:spLocks noChangeShapeType="1"/>
            </p:cNvSpPr>
            <p:nvPr/>
          </p:nvSpPr>
          <p:spPr bwMode="auto">
            <a:xfrm>
              <a:off x="2439" y="2160"/>
              <a:ext cx="45" cy="31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477"/>
            </a:p>
          </p:txBody>
        </p:sp>
        <p:sp>
          <p:nvSpPr>
            <p:cNvPr id="14346" name="Line 41">
              <a:extLst>
                <a:ext uri="{FF2B5EF4-FFF2-40B4-BE49-F238E27FC236}">
                  <a16:creationId xmlns:a16="http://schemas.microsoft.com/office/drawing/2014/main" id="{DF6D18DE-AE2D-4B34-A048-45FC6028D8D0}"/>
                </a:ext>
              </a:extLst>
            </p:cNvPr>
            <p:cNvSpPr>
              <a:spLocks noChangeShapeType="1"/>
            </p:cNvSpPr>
            <p:nvPr/>
          </p:nvSpPr>
          <p:spPr bwMode="auto">
            <a:xfrm>
              <a:off x="3890" y="2160"/>
              <a:ext cx="45" cy="31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477"/>
            </a:p>
          </p:txBody>
        </p:sp>
        <p:sp>
          <p:nvSpPr>
            <p:cNvPr id="14347" name="Line 42">
              <a:extLst>
                <a:ext uri="{FF2B5EF4-FFF2-40B4-BE49-F238E27FC236}">
                  <a16:creationId xmlns:a16="http://schemas.microsoft.com/office/drawing/2014/main" id="{FBB596F0-3FE4-4A36-87FC-07447CDB3046}"/>
                </a:ext>
              </a:extLst>
            </p:cNvPr>
            <p:cNvSpPr>
              <a:spLocks noChangeShapeType="1"/>
            </p:cNvSpPr>
            <p:nvPr/>
          </p:nvSpPr>
          <p:spPr bwMode="auto">
            <a:xfrm>
              <a:off x="5387" y="2160"/>
              <a:ext cx="45" cy="31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477"/>
            </a:p>
          </p:txBody>
        </p:sp>
      </p:grpSp>
      <p:sp>
        <p:nvSpPr>
          <p:cNvPr id="24" name="Rectangle 2">
            <a:extLst>
              <a:ext uri="{FF2B5EF4-FFF2-40B4-BE49-F238E27FC236}">
                <a16:creationId xmlns:a16="http://schemas.microsoft.com/office/drawing/2014/main" id="{2FB89AB9-E0AE-430A-BABD-4507987E5653}"/>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Analogue and digital Systems</a:t>
            </a:r>
          </a:p>
        </p:txBody>
      </p:sp>
    </p:spTree>
    <p:extLst>
      <p:ext uri="{BB962C8B-B14F-4D97-AF65-F5344CB8AC3E}">
        <p14:creationId xmlns:p14="http://schemas.microsoft.com/office/powerpoint/2010/main" val="998770963"/>
      </p:ext>
    </p:extLst>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4" name="Rectangle 32">
                <a:extLst>
                  <a:ext uri="{FF2B5EF4-FFF2-40B4-BE49-F238E27FC236}">
                    <a16:creationId xmlns:a16="http://schemas.microsoft.com/office/drawing/2014/main" id="{C7F05CCB-8620-46F3-A4D4-B2B3F051771B}"/>
                  </a:ext>
                </a:extLst>
              </p:cNvPr>
              <p:cNvSpPr>
                <a:spLocks noGrp="1" noChangeArrowheads="1"/>
              </p:cNvSpPr>
              <p:nvPr>
                <p:ph type="body" idx="1"/>
              </p:nvPr>
            </p:nvSpPr>
            <p:spPr>
              <a:xfrm>
                <a:off x="533572" y="1881517"/>
                <a:ext cx="8076858" cy="4643827"/>
              </a:xfrm>
              <a:noFill/>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Let a system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oMath>
                </a14:m>
                <a:r>
                  <a:rPr lang="en-GB" altLang="en-US" sz="2000" dirty="0">
                    <a:solidFill>
                      <a:srgbClr val="040404"/>
                    </a:solidFill>
                    <a:ea typeface="ＭＳ Ｐゴシック" panose="020B0600070205080204" pitchFamily="34" charset="-128"/>
                    <a:sym typeface="Symbol" panose="05050102010706020507" pitchFamily="18" charset="2"/>
                  </a:rPr>
                  <a:t> produce an output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with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If  there exists another system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dirty="0">
                    <a:solidFill>
                      <a:srgbClr val="040404"/>
                    </a:solidFill>
                    <a:ea typeface="ＭＳ Ｐゴシック" panose="020B0600070205080204" pitchFamily="34" charset="-128"/>
                    <a:sym typeface="Symbol" panose="05050102010706020507" pitchFamily="18" charset="2"/>
                  </a:rPr>
                  <a:t>, which produces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from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then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oMath>
                </a14:m>
                <a:r>
                  <a:rPr lang="en-GB" altLang="en-US" sz="2000" dirty="0">
                    <a:solidFill>
                      <a:srgbClr val="040404"/>
                    </a:solidFill>
                    <a:ea typeface="ＭＳ Ｐゴシック" panose="020B0600070205080204" pitchFamily="34" charset="-128"/>
                    <a:sym typeface="Symbol" panose="05050102010706020507" pitchFamily="18" charset="2"/>
                  </a:rPr>
                  <a:t> is an invertible system.</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It is essential that there is a one-to-one mapping between input and output so that a system is invertible.</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For example if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oMath>
                </a14:m>
                <a:r>
                  <a:rPr lang="en-GB" altLang="en-US" sz="2000" dirty="0">
                    <a:solidFill>
                      <a:srgbClr val="040404"/>
                    </a:solidFill>
                    <a:ea typeface="ＭＳ Ｐゴシック" panose="020B0600070205080204" pitchFamily="34" charset="-128"/>
                    <a:sym typeface="Symbol" panose="05050102010706020507" pitchFamily="18" charset="2"/>
                  </a:rPr>
                  <a:t> is an amplifier with gain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𝐺</m:t>
                    </m:r>
                  </m:oMath>
                </a14:m>
                <a:r>
                  <a:rPr lang="en-GB" altLang="en-US" sz="2000" dirty="0">
                    <a:solidFill>
                      <a:srgbClr val="040404"/>
                    </a:solidFill>
                    <a:ea typeface="ＭＳ Ｐゴシック" panose="020B0600070205080204" pitchFamily="34" charset="-128"/>
                    <a:sym typeface="Symbol" panose="05050102010706020507" pitchFamily="18" charset="2"/>
                  </a:rPr>
                  <a:t>, it is invertible and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dirty="0">
                    <a:solidFill>
                      <a:srgbClr val="040404"/>
                    </a:solidFill>
                    <a:ea typeface="ＭＳ Ｐゴシック" panose="020B0600070205080204" pitchFamily="34" charset="-128"/>
                    <a:sym typeface="Symbol" panose="05050102010706020507" pitchFamily="18" charset="2"/>
                  </a:rPr>
                  <a:t> is an attenuator with gain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𝐺</m:t>
                    </m:r>
                  </m:oMath>
                </a14:m>
                <a:r>
                  <a:rPr lang="en-GB" altLang="en-US" sz="2000" dirty="0">
                    <a:solidFill>
                      <a:srgbClr val="040404"/>
                    </a:solidFill>
                    <a:ea typeface="ＭＳ Ｐゴシック" panose="020B0600070205080204" pitchFamily="34" charset="-128"/>
                    <a:sym typeface="Symbol" panose="05050102010706020507" pitchFamily="18" charset="2"/>
                  </a:rPr>
                  <a:t>.</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Apply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dirty="0">
                    <a:solidFill>
                      <a:srgbClr val="040404"/>
                    </a:solidFill>
                    <a:ea typeface="ＭＳ Ｐゴシック" panose="020B0600070205080204" pitchFamily="34" charset="-128"/>
                    <a:sym typeface="Symbol" panose="05050102010706020507" pitchFamily="18" charset="2"/>
                  </a:rPr>
                  <a:t> following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𝑆</m:t>
                    </m:r>
                  </m:oMath>
                </a14:m>
                <a:r>
                  <a:rPr lang="en-GB" altLang="en-US" sz="2000" dirty="0">
                    <a:solidFill>
                      <a:srgbClr val="040404"/>
                    </a:solidFill>
                    <a:ea typeface="ＭＳ Ｐゴシック" panose="020B0600070205080204" pitchFamily="34" charset="-128"/>
                    <a:sym typeface="Symbol" panose="05050102010706020507" pitchFamily="18" charset="2"/>
                  </a:rPr>
                  <a:t> gives a combined system which has no impact in the input (i.e., the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is not changed).</a:t>
                </a:r>
              </a:p>
            </p:txBody>
          </p:sp>
        </mc:Choice>
        <mc:Fallback>
          <p:sp>
            <p:nvSpPr>
              <p:cNvPr id="15364" name="Rectangle 32">
                <a:extLst>
                  <a:ext uri="{FF2B5EF4-FFF2-40B4-BE49-F238E27FC236}">
                    <a16:creationId xmlns:a16="http://schemas.microsoft.com/office/drawing/2014/main" id="{C7F05CCB-8620-46F3-A4D4-B2B3F051771B}"/>
                  </a:ext>
                </a:extLst>
              </p:cNvPr>
              <p:cNvSpPr>
                <a:spLocks noGrp="1" noRot="1" noChangeAspect="1" noMove="1" noResize="1" noEditPoints="1" noAdjustHandles="1" noChangeArrowheads="1" noChangeShapeType="1" noTextEdit="1"/>
              </p:cNvSpPr>
              <p:nvPr>
                <p:ph type="body" idx="1"/>
              </p:nvPr>
            </p:nvSpPr>
            <p:spPr>
              <a:xfrm>
                <a:off x="533572" y="1881517"/>
                <a:ext cx="8076858" cy="4643827"/>
              </a:xfrm>
              <a:blipFill>
                <a:blip r:embed="rId3"/>
                <a:stretch>
                  <a:fillRect l="-1813" t="-1577" r="-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66" name="Rectangle 35">
                <a:extLst>
                  <a:ext uri="{FF2B5EF4-FFF2-40B4-BE49-F238E27FC236}">
                    <a16:creationId xmlns:a16="http://schemas.microsoft.com/office/drawing/2014/main" id="{F1E0A146-6633-4E64-9A92-D90B2C7C4408}"/>
                  </a:ext>
                </a:extLst>
              </p:cNvPr>
              <p:cNvSpPr>
                <a:spLocks noChangeArrowheads="1"/>
              </p:cNvSpPr>
              <p:nvPr/>
            </p:nvSpPr>
            <p:spPr bwMode="auto">
              <a:xfrm>
                <a:off x="4898654" y="5423219"/>
                <a:ext cx="1329530" cy="598069"/>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dirty="0"/>
                  <a:t>System </a:t>
                </a:r>
                <a14:m>
                  <m:oMath xmlns:m="http://schemas.openxmlformats.org/officeDocument/2006/math">
                    <m:sSub>
                      <m:sSubPr>
                        <m:ctrlPr>
                          <a:rPr lang="en-GB" altLang="en-US" sz="1662" i="1" smtClean="0">
                            <a:latin typeface="Cambria Math" panose="02040503050406030204" pitchFamily="18" charset="0"/>
                          </a:rPr>
                        </m:ctrlPr>
                      </m:sSubPr>
                      <m:e>
                        <m:r>
                          <a:rPr lang="en-GB" altLang="en-US" sz="1662" b="0" i="1" smtClean="0">
                            <a:latin typeface="Cambria Math" panose="02040503050406030204" pitchFamily="18" charset="0"/>
                          </a:rPr>
                          <m:t>𝑆</m:t>
                        </m:r>
                      </m:e>
                      <m:sub>
                        <m:r>
                          <a:rPr lang="en-GB" altLang="en-US" sz="1662" b="0" i="1" smtClean="0">
                            <a:latin typeface="Cambria Math" panose="02040503050406030204" pitchFamily="18" charset="0"/>
                          </a:rPr>
                          <m:t>𝑖</m:t>
                        </m:r>
                      </m:sub>
                    </m:sSub>
                  </m:oMath>
                </a14:m>
                <a:endParaRPr lang="en-US" altLang="en-US" sz="1662" baseline="-25000" dirty="0"/>
              </a:p>
            </p:txBody>
          </p:sp>
        </mc:Choice>
        <mc:Fallback xmlns="">
          <p:sp>
            <p:nvSpPr>
              <p:cNvPr id="15366" name="Rectangle 35">
                <a:extLst>
                  <a:ext uri="{FF2B5EF4-FFF2-40B4-BE49-F238E27FC236}">
                    <a16:creationId xmlns:a16="http://schemas.microsoft.com/office/drawing/2014/main" id="{F1E0A146-6633-4E64-9A92-D90B2C7C4408}"/>
                  </a:ext>
                </a:extLst>
              </p:cNvPr>
              <p:cNvSpPr>
                <a:spLocks noRot="1" noChangeAspect="1" noMove="1" noResize="1" noEditPoints="1" noAdjustHandles="1" noChangeArrowheads="1" noChangeShapeType="1" noTextEdit="1"/>
              </p:cNvSpPr>
              <p:nvPr/>
            </p:nvSpPr>
            <p:spPr bwMode="auto">
              <a:xfrm>
                <a:off x="4898654" y="5423219"/>
                <a:ext cx="1329530" cy="598069"/>
              </a:xfrm>
              <a:prstGeom prst="rect">
                <a:avLst/>
              </a:prstGeom>
              <a:blipFill>
                <a:blip r:embed="rId4"/>
                <a:stretch>
                  <a:fillRect/>
                </a:stretch>
              </a:blipFill>
              <a:ln w="12700">
                <a:solidFill>
                  <a:schemeClr val="tx1"/>
                </a:solidFill>
                <a:miter lim="800000"/>
                <a:headEnd type="none" w="sm" len="sm"/>
                <a:tailEnd type="none" w="sm" len="sm"/>
              </a:ln>
            </p:spPr>
            <p:txBody>
              <a:bodyPr/>
              <a:lstStyle/>
              <a:p>
                <a:r>
                  <a:rPr lang="en-GB">
                    <a:noFill/>
                  </a:rPr>
                  <a:t> </a:t>
                </a:r>
              </a:p>
            </p:txBody>
          </p:sp>
        </mc:Fallback>
      </mc:AlternateContent>
      <p:sp>
        <p:nvSpPr>
          <p:cNvPr id="15367" name="Line 36">
            <a:extLst>
              <a:ext uri="{FF2B5EF4-FFF2-40B4-BE49-F238E27FC236}">
                <a16:creationId xmlns:a16="http://schemas.microsoft.com/office/drawing/2014/main" id="{F1761480-C442-4EC6-9F20-48A19141D2DF}"/>
              </a:ext>
            </a:extLst>
          </p:cNvPr>
          <p:cNvSpPr>
            <a:spLocks noChangeShapeType="1"/>
          </p:cNvSpPr>
          <p:nvPr/>
        </p:nvSpPr>
        <p:spPr bwMode="auto">
          <a:xfrm>
            <a:off x="3923928" y="5733256"/>
            <a:ext cx="99678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grpSp>
        <p:nvGrpSpPr>
          <p:cNvPr id="2" name="Group 1">
            <a:extLst>
              <a:ext uri="{FF2B5EF4-FFF2-40B4-BE49-F238E27FC236}">
                <a16:creationId xmlns:a16="http://schemas.microsoft.com/office/drawing/2014/main" id="{C9198B89-7C4C-4041-B75F-AF90D0E98FEF}"/>
              </a:ext>
            </a:extLst>
          </p:cNvPr>
          <p:cNvGrpSpPr/>
          <p:nvPr/>
        </p:nvGrpSpPr>
        <p:grpSpPr>
          <a:xfrm>
            <a:off x="1910102" y="5301208"/>
            <a:ext cx="5326194" cy="765176"/>
            <a:chOff x="1713585" y="3528678"/>
            <a:chExt cx="5326194" cy="765176"/>
          </a:xfrm>
        </p:grpSpPr>
        <mc:AlternateContent xmlns:mc="http://schemas.openxmlformats.org/markup-compatibility/2006" xmlns:a14="http://schemas.microsoft.com/office/drawing/2010/main">
          <mc:Choice Requires="a14">
            <p:sp>
              <p:nvSpPr>
                <p:cNvPr id="15365" name="Rectangle 34">
                  <a:extLst>
                    <a:ext uri="{FF2B5EF4-FFF2-40B4-BE49-F238E27FC236}">
                      <a16:creationId xmlns:a16="http://schemas.microsoft.com/office/drawing/2014/main" id="{80870206-662B-4C43-B61F-98DD38DB070C}"/>
                    </a:ext>
                  </a:extLst>
                </p:cNvPr>
                <p:cNvSpPr>
                  <a:spLocks noChangeArrowheads="1"/>
                </p:cNvSpPr>
                <p:nvPr/>
              </p:nvSpPr>
              <p:spPr bwMode="auto">
                <a:xfrm>
                  <a:off x="2379082" y="3695785"/>
                  <a:ext cx="1329530" cy="598069"/>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dirty="0"/>
                    <a:t> System </a:t>
                  </a:r>
                  <a14:m>
                    <m:oMath xmlns:m="http://schemas.openxmlformats.org/officeDocument/2006/math">
                      <m:r>
                        <a:rPr lang="en-GB" altLang="en-US" sz="1662" b="0" i="1" smtClean="0">
                          <a:latin typeface="Cambria Math" panose="02040503050406030204" pitchFamily="18" charset="0"/>
                        </a:rPr>
                        <m:t>𝑆</m:t>
                      </m:r>
                    </m:oMath>
                  </a14:m>
                  <a:endParaRPr lang="en-US" altLang="en-US" sz="1662" dirty="0"/>
                </a:p>
              </p:txBody>
            </p:sp>
          </mc:Choice>
          <mc:Fallback xmlns="">
            <p:sp>
              <p:nvSpPr>
                <p:cNvPr id="15365" name="Rectangle 34">
                  <a:extLst>
                    <a:ext uri="{FF2B5EF4-FFF2-40B4-BE49-F238E27FC236}">
                      <a16:creationId xmlns:a16="http://schemas.microsoft.com/office/drawing/2014/main" id="{80870206-662B-4C43-B61F-98DD38DB070C}"/>
                    </a:ext>
                  </a:extLst>
                </p:cNvPr>
                <p:cNvSpPr>
                  <a:spLocks noRot="1" noChangeAspect="1" noMove="1" noResize="1" noEditPoints="1" noAdjustHandles="1" noChangeArrowheads="1" noChangeShapeType="1" noTextEdit="1"/>
                </p:cNvSpPr>
                <p:nvPr/>
              </p:nvSpPr>
              <p:spPr bwMode="auto">
                <a:xfrm>
                  <a:off x="2379082" y="3695785"/>
                  <a:ext cx="1329530" cy="598069"/>
                </a:xfrm>
                <a:prstGeom prst="rect">
                  <a:avLst/>
                </a:prstGeom>
                <a:blipFill>
                  <a:blip r:embed="rId5"/>
                  <a:stretch>
                    <a:fillRect/>
                  </a:stretch>
                </a:blipFill>
                <a:ln w="12700">
                  <a:solidFill>
                    <a:schemeClr val="tx1"/>
                  </a:solidFill>
                  <a:miter lim="800000"/>
                  <a:headEnd type="none" w="sm" len="sm"/>
                  <a:tailEnd type="none" w="sm" len="sm"/>
                </a:ln>
              </p:spPr>
              <p:txBody>
                <a:bodyPr/>
                <a:lstStyle/>
                <a:p>
                  <a:r>
                    <a:rPr lang="en-GB">
                      <a:noFill/>
                    </a:rPr>
                    <a:t> </a:t>
                  </a:r>
                </a:p>
              </p:txBody>
            </p:sp>
          </mc:Fallback>
        </mc:AlternateContent>
        <p:sp>
          <p:nvSpPr>
            <p:cNvPr id="15368" name="Line 37">
              <a:extLst>
                <a:ext uri="{FF2B5EF4-FFF2-40B4-BE49-F238E27FC236}">
                  <a16:creationId xmlns:a16="http://schemas.microsoft.com/office/drawing/2014/main" id="{0CD6D648-7CB3-4B74-B032-3163DB74B48E}"/>
                </a:ext>
              </a:extLst>
            </p:cNvPr>
            <p:cNvSpPr>
              <a:spLocks noChangeShapeType="1"/>
            </p:cNvSpPr>
            <p:nvPr/>
          </p:nvSpPr>
          <p:spPr bwMode="auto">
            <a:xfrm>
              <a:off x="6036389" y="3961106"/>
              <a:ext cx="99678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15369" name="Line 38">
              <a:extLst>
                <a:ext uri="{FF2B5EF4-FFF2-40B4-BE49-F238E27FC236}">
                  <a16:creationId xmlns:a16="http://schemas.microsoft.com/office/drawing/2014/main" id="{1B672F8A-A0A1-4516-85E5-A697E7D7AF64}"/>
                </a:ext>
              </a:extLst>
            </p:cNvPr>
            <p:cNvSpPr>
              <a:spLocks noChangeShapeType="1"/>
            </p:cNvSpPr>
            <p:nvPr/>
          </p:nvSpPr>
          <p:spPr bwMode="auto">
            <a:xfrm>
              <a:off x="1713585" y="3961106"/>
              <a:ext cx="66403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mc:AlternateContent xmlns:mc="http://schemas.openxmlformats.org/markup-compatibility/2006" xmlns:a14="http://schemas.microsoft.com/office/drawing/2010/main">
          <mc:Choice Requires="a14">
            <p:sp>
              <p:nvSpPr>
                <p:cNvPr id="15370" name="Rectangle 42">
                  <a:extLst>
                    <a:ext uri="{FF2B5EF4-FFF2-40B4-BE49-F238E27FC236}">
                      <a16:creationId xmlns:a16="http://schemas.microsoft.com/office/drawing/2014/main" id="{CF087B0E-3BCB-4198-AD74-014581B4EBEC}"/>
                    </a:ext>
                  </a:extLst>
                </p:cNvPr>
                <p:cNvSpPr>
                  <a:spLocks noChangeArrowheads="1"/>
                </p:cNvSpPr>
                <p:nvPr/>
              </p:nvSpPr>
              <p:spPr bwMode="auto">
                <a:xfrm>
                  <a:off x="1713585" y="3528678"/>
                  <a:ext cx="672107" cy="3765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847" b="0" i="1" smtClean="0">
                            <a:latin typeface="Cambria Math" panose="02040503050406030204" pitchFamily="18" charset="0"/>
                          </a:rPr>
                          <m:t>𝑥</m:t>
                        </m:r>
                        <m:r>
                          <a:rPr lang="en-GB" altLang="en-US" sz="1847" b="0" i="1" smtClean="0">
                            <a:latin typeface="Cambria Math" panose="02040503050406030204" pitchFamily="18" charset="0"/>
                          </a:rPr>
                          <m:t>(</m:t>
                        </m:r>
                        <m:r>
                          <a:rPr lang="en-GB" altLang="en-US" sz="1847" b="0" i="1" smtClean="0">
                            <a:latin typeface="Cambria Math" panose="02040503050406030204" pitchFamily="18" charset="0"/>
                          </a:rPr>
                          <m:t>𝑡</m:t>
                        </m:r>
                        <m:r>
                          <a:rPr lang="en-GB" altLang="en-US" sz="1847" b="0" i="1" smtClean="0">
                            <a:latin typeface="Cambria Math" panose="02040503050406030204" pitchFamily="18" charset="0"/>
                          </a:rPr>
                          <m:t>)</m:t>
                        </m:r>
                      </m:oMath>
                    </m:oMathPara>
                  </a14:m>
                  <a:endParaRPr lang="en-US" altLang="en-US" sz="1847" dirty="0">
                    <a:latin typeface="Times New Roman" panose="02020603050405020304" pitchFamily="18" charset="0"/>
                  </a:endParaRPr>
                </a:p>
              </p:txBody>
            </p:sp>
          </mc:Choice>
          <mc:Fallback xmlns="">
            <p:sp>
              <p:nvSpPr>
                <p:cNvPr id="15370" name="Rectangle 42">
                  <a:extLst>
                    <a:ext uri="{FF2B5EF4-FFF2-40B4-BE49-F238E27FC236}">
                      <a16:creationId xmlns:a16="http://schemas.microsoft.com/office/drawing/2014/main" id="{CF087B0E-3BCB-4198-AD74-014581B4EBEC}"/>
                    </a:ext>
                  </a:extLst>
                </p:cNvPr>
                <p:cNvSpPr>
                  <a:spLocks noRot="1" noChangeAspect="1" noMove="1" noResize="1" noEditPoints="1" noAdjustHandles="1" noChangeArrowheads="1" noChangeShapeType="1" noTextEdit="1"/>
                </p:cNvSpPr>
                <p:nvPr/>
              </p:nvSpPr>
              <p:spPr bwMode="auto">
                <a:xfrm>
                  <a:off x="1713585" y="3528678"/>
                  <a:ext cx="672107" cy="376578"/>
                </a:xfrm>
                <a:prstGeom prst="rect">
                  <a:avLst/>
                </a:prstGeom>
                <a:blipFill>
                  <a:blip r:embed="rId6"/>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71" name="Rectangle 43">
                  <a:extLst>
                    <a:ext uri="{FF2B5EF4-FFF2-40B4-BE49-F238E27FC236}">
                      <a16:creationId xmlns:a16="http://schemas.microsoft.com/office/drawing/2014/main" id="{B9E59555-FE57-4026-BF3E-71BD69919833}"/>
                    </a:ext>
                  </a:extLst>
                </p:cNvPr>
                <p:cNvSpPr>
                  <a:spLocks noChangeArrowheads="1"/>
                </p:cNvSpPr>
                <p:nvPr/>
              </p:nvSpPr>
              <p:spPr bwMode="auto">
                <a:xfrm>
                  <a:off x="6367672" y="3528678"/>
                  <a:ext cx="672107" cy="3765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847" b="0" i="1" smtClean="0">
                            <a:latin typeface="Cambria Math" panose="02040503050406030204" pitchFamily="18" charset="0"/>
                          </a:rPr>
                          <m:t>𝑥</m:t>
                        </m:r>
                        <m:r>
                          <a:rPr lang="en-GB" altLang="en-US" sz="1847" b="0" i="1" smtClean="0">
                            <a:latin typeface="Cambria Math" panose="02040503050406030204" pitchFamily="18" charset="0"/>
                          </a:rPr>
                          <m:t>(</m:t>
                        </m:r>
                        <m:r>
                          <a:rPr lang="en-GB" altLang="en-US" sz="1847" b="0" i="1" smtClean="0">
                            <a:latin typeface="Cambria Math" panose="02040503050406030204" pitchFamily="18" charset="0"/>
                          </a:rPr>
                          <m:t>𝑡</m:t>
                        </m:r>
                        <m:r>
                          <a:rPr lang="en-GB" altLang="en-US" sz="1847" b="0" i="1" smtClean="0">
                            <a:latin typeface="Cambria Math" panose="02040503050406030204" pitchFamily="18" charset="0"/>
                          </a:rPr>
                          <m:t>)</m:t>
                        </m:r>
                      </m:oMath>
                    </m:oMathPara>
                  </a14:m>
                  <a:endParaRPr lang="en-US" altLang="en-US" sz="1847" dirty="0">
                    <a:latin typeface="Times New Roman" panose="02020603050405020304" pitchFamily="18" charset="0"/>
                  </a:endParaRPr>
                </a:p>
              </p:txBody>
            </p:sp>
          </mc:Choice>
          <mc:Fallback xmlns="">
            <p:sp>
              <p:nvSpPr>
                <p:cNvPr id="15371" name="Rectangle 43">
                  <a:extLst>
                    <a:ext uri="{FF2B5EF4-FFF2-40B4-BE49-F238E27FC236}">
                      <a16:creationId xmlns:a16="http://schemas.microsoft.com/office/drawing/2014/main" id="{B9E59555-FE57-4026-BF3E-71BD69919833}"/>
                    </a:ext>
                  </a:extLst>
                </p:cNvPr>
                <p:cNvSpPr>
                  <a:spLocks noRot="1" noChangeAspect="1" noMove="1" noResize="1" noEditPoints="1" noAdjustHandles="1" noChangeArrowheads="1" noChangeShapeType="1" noTextEdit="1"/>
                </p:cNvSpPr>
                <p:nvPr/>
              </p:nvSpPr>
              <p:spPr bwMode="auto">
                <a:xfrm>
                  <a:off x="6367672" y="3528678"/>
                  <a:ext cx="672107" cy="376578"/>
                </a:xfrm>
                <a:prstGeom prst="rect">
                  <a:avLst/>
                </a:prstGeom>
                <a:blipFill>
                  <a:blip r:embed="rId7"/>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72" name="Rectangle 44">
                  <a:extLst>
                    <a:ext uri="{FF2B5EF4-FFF2-40B4-BE49-F238E27FC236}">
                      <a16:creationId xmlns:a16="http://schemas.microsoft.com/office/drawing/2014/main" id="{8AB9B1B7-328E-40AB-8CD9-E3EADBF0094E}"/>
                    </a:ext>
                  </a:extLst>
                </p:cNvPr>
                <p:cNvSpPr>
                  <a:spLocks noChangeArrowheads="1"/>
                </p:cNvSpPr>
                <p:nvPr/>
              </p:nvSpPr>
              <p:spPr bwMode="auto">
                <a:xfrm>
                  <a:off x="3851920" y="3562393"/>
                  <a:ext cx="675378" cy="3765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14:m>
                    <m:oMathPara xmlns:m="http://schemas.openxmlformats.org/officeDocument/2006/math">
                      <m:oMathParaPr>
                        <m:jc m:val="centerGroup"/>
                      </m:oMathParaPr>
                      <m:oMath xmlns:m="http://schemas.openxmlformats.org/officeDocument/2006/math">
                        <m:r>
                          <a:rPr lang="en-GB" altLang="en-US" sz="1847" b="0" i="1" smtClean="0">
                            <a:latin typeface="Cambria Math" panose="02040503050406030204" pitchFamily="18" charset="0"/>
                          </a:rPr>
                          <m:t>𝑦</m:t>
                        </m:r>
                        <m:r>
                          <a:rPr lang="en-GB" altLang="en-US" sz="1847" b="0" i="1" smtClean="0">
                            <a:latin typeface="Cambria Math" panose="02040503050406030204" pitchFamily="18" charset="0"/>
                          </a:rPr>
                          <m:t>(</m:t>
                        </m:r>
                        <m:r>
                          <a:rPr lang="en-GB" altLang="en-US" sz="1847" b="0" i="1" smtClean="0">
                            <a:latin typeface="Cambria Math" panose="02040503050406030204" pitchFamily="18" charset="0"/>
                          </a:rPr>
                          <m:t>𝑡</m:t>
                        </m:r>
                        <m:r>
                          <a:rPr lang="en-GB" altLang="en-US" sz="1847" b="0" i="1" smtClean="0">
                            <a:latin typeface="Cambria Math" panose="02040503050406030204" pitchFamily="18" charset="0"/>
                          </a:rPr>
                          <m:t>)</m:t>
                        </m:r>
                      </m:oMath>
                    </m:oMathPara>
                  </a14:m>
                  <a:endParaRPr lang="en-US" altLang="en-US" sz="1847" dirty="0">
                    <a:latin typeface="Times New Roman" panose="02020603050405020304" pitchFamily="18" charset="0"/>
                  </a:endParaRPr>
                </a:p>
              </p:txBody>
            </p:sp>
          </mc:Choice>
          <mc:Fallback xmlns="">
            <p:sp>
              <p:nvSpPr>
                <p:cNvPr id="15372" name="Rectangle 44">
                  <a:extLst>
                    <a:ext uri="{FF2B5EF4-FFF2-40B4-BE49-F238E27FC236}">
                      <a16:creationId xmlns:a16="http://schemas.microsoft.com/office/drawing/2014/main" id="{8AB9B1B7-328E-40AB-8CD9-E3EADBF0094E}"/>
                    </a:ext>
                  </a:extLst>
                </p:cNvPr>
                <p:cNvSpPr>
                  <a:spLocks noRot="1" noChangeAspect="1" noMove="1" noResize="1" noEditPoints="1" noAdjustHandles="1" noChangeArrowheads="1" noChangeShapeType="1" noTextEdit="1"/>
                </p:cNvSpPr>
                <p:nvPr/>
              </p:nvSpPr>
              <p:spPr bwMode="auto">
                <a:xfrm>
                  <a:off x="3851920" y="3562393"/>
                  <a:ext cx="675378" cy="376578"/>
                </a:xfrm>
                <a:prstGeom prst="rect">
                  <a:avLst/>
                </a:prstGeom>
                <a:blipFill>
                  <a:blip r:embed="rId8"/>
                  <a:stretch>
                    <a:fillRect b="-145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grpSp>
      <p:sp>
        <p:nvSpPr>
          <p:cNvPr id="15" name="Rectangle 2">
            <a:extLst>
              <a:ext uri="{FF2B5EF4-FFF2-40B4-BE49-F238E27FC236}">
                <a16:creationId xmlns:a16="http://schemas.microsoft.com/office/drawing/2014/main" id="{FF26194C-0B3B-404C-9870-68F43645E385}"/>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Invertible and non-invertible systems</a:t>
            </a:r>
          </a:p>
        </p:txBody>
      </p:sp>
    </p:spTree>
    <p:extLst>
      <p:ext uri="{BB962C8B-B14F-4D97-AF65-F5344CB8AC3E}">
        <p14:creationId xmlns:p14="http://schemas.microsoft.com/office/powerpoint/2010/main" val="2111217420"/>
      </p:ext>
    </p:extLst>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CB2E118B-54C3-48E9-A1F6-90A7B99EEFE6}"/>
              </a:ext>
            </a:extLst>
          </p:cNvPr>
          <p:cNvSpPr>
            <a:spLocks noGrp="1" noChangeArrowheads="1"/>
          </p:cNvSpPr>
          <p:nvPr>
            <p:ph type="body" idx="1"/>
          </p:nvPr>
        </p:nvSpPr>
        <p:spPr>
          <a:xfrm>
            <a:off x="395536" y="1944022"/>
            <a:ext cx="8280920" cy="3789234"/>
          </a:xfrm>
          <a:noFill/>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Externally stable systems are the ones in which a bounded input results in a bounded output (the system is said to be stable in the BIBO sense).</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Stability of a system will be discussed after introducing Fourier and Laplace transforms.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More detailed analysis of stability is covered in the second year Control course.</a:t>
            </a:r>
          </a:p>
          <a:p>
            <a:pPr marL="351815" indent="-351815"/>
            <a:endParaRPr lang="en-GB" altLang="en-US" sz="1662" dirty="0">
              <a:ea typeface="ＭＳ Ｐゴシック" panose="020B0600070205080204" pitchFamily="34" charset="-128"/>
              <a:sym typeface="Symbol" panose="05050102010706020507" pitchFamily="18" charset="2"/>
            </a:endParaRPr>
          </a:p>
        </p:txBody>
      </p:sp>
      <p:sp>
        <p:nvSpPr>
          <p:cNvPr id="6" name="Rectangle 2">
            <a:extLst>
              <a:ext uri="{FF2B5EF4-FFF2-40B4-BE49-F238E27FC236}">
                <a16:creationId xmlns:a16="http://schemas.microsoft.com/office/drawing/2014/main" id="{123D1548-DE34-43A1-8AA7-929094676BCE}"/>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Stable and unstable systems</a:t>
            </a:r>
          </a:p>
        </p:txBody>
      </p:sp>
    </p:spTree>
    <p:extLst>
      <p:ext uri="{BB962C8B-B14F-4D97-AF65-F5344CB8AC3E}">
        <p14:creationId xmlns:p14="http://schemas.microsoft.com/office/powerpoint/2010/main" val="237287962"/>
      </p:ext>
    </p:extLst>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412" name="Rectangle 4">
                <a:extLst>
                  <a:ext uri="{FF2B5EF4-FFF2-40B4-BE49-F238E27FC236}">
                    <a16:creationId xmlns:a16="http://schemas.microsoft.com/office/drawing/2014/main" id="{6B0319E0-182C-45FE-8C1F-B8D28221A238}"/>
                  </a:ext>
                </a:extLst>
              </p:cNvPr>
              <p:cNvSpPr>
                <a:spLocks noGrp="1" noChangeArrowheads="1"/>
              </p:cNvSpPr>
              <p:nvPr>
                <p:ph type="body" idx="1"/>
              </p:nvPr>
            </p:nvSpPr>
            <p:spPr>
              <a:xfrm>
                <a:off x="533572" y="1700808"/>
                <a:ext cx="8076858" cy="4824536"/>
              </a:xfrm>
              <a:noFill/>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many systems in electrical and mechanical engineering the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and the output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are related by differential equations.</a:t>
                </a:r>
              </a:p>
              <a:p>
                <a:pPr marL="0" indent="0"/>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For example the RLC circuit:</a:t>
                </a:r>
              </a:p>
              <a:p>
                <a:pPr marL="363538" indent="0"/>
                <a14:m>
                  <m:oMathPara xmlns:m="http://schemas.openxmlformats.org/officeDocument/2006/math">
                    <m:oMathParaPr>
                      <m:jc m:val="left"/>
                    </m:oMathParaPr>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𝑅</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𝐶</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0"/>
                <a14:m>
                  <m:oMathPara xmlns:m="http://schemas.openxmlformats.org/officeDocument/2006/math">
                    <m:oMathParaPr>
                      <m:jc m:val="left"/>
                    </m:oMathParaPr>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𝐿</m:t>
                      </m:r>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𝑅</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𝐶</m:t>
                          </m:r>
                        </m:den>
                      </m:f>
                      <m:nary>
                        <m:nary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naryPr>
                        <m:sub>
                          <m:r>
                            <m:rPr>
                              <m:brk m:alnAt="23"/>
                            </m:r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ub>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sup>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𝜏</m:t>
                              </m:r>
                            </m:e>
                          </m:d>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𝑑</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𝜏</m:t>
                          </m:r>
                        </m:e>
                      </m:nary>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0"/>
                <a14:m>
                  <m:oMathPara xmlns:m="http://schemas.openxmlformats.org/officeDocument/2006/math">
                    <m:oMathParaPr>
                      <m:jc m:val="left"/>
                    </m:oMathParaPr>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0"/>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363538">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Or the so called dashpot;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is a force</a:t>
                </a:r>
              </a:p>
              <a:p>
                <a:pPr marL="360363" indent="0"/>
                <a:r>
                  <a:rPr lang="en-GB" altLang="en-US" sz="2000" dirty="0">
                    <a:solidFill>
                      <a:srgbClr val="040404"/>
                    </a:solidFill>
                    <a:ea typeface="ＭＳ Ｐゴシック" panose="020B0600070205080204" pitchFamily="34" charset="-128"/>
                    <a:sym typeface="Symbol" panose="05050102010706020507" pitchFamily="18" charset="2"/>
                  </a:rPr>
                  <a:t>and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is motion.</a:t>
                </a:r>
              </a:p>
              <a:p>
                <a:pPr marL="351815" indent="-351815"/>
                <a14:m>
                  <m:oMathPara xmlns:m="http://schemas.openxmlformats.org/officeDocument/2006/math">
                    <m:oMathParaPr>
                      <m:jc m:val="left"/>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𝐵</m:t>
                      </m:r>
                      <m:acc>
                        <m:accPr>
                          <m:chr m:val="̇"/>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accPr>
                        <m:e>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e>
                      </m:acc>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𝐵</m:t>
                      </m:r>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oMath>
                  </m:oMathPara>
                </a14:m>
                <a:endParaRPr lang="en-GB" altLang="en-US" sz="2000" dirty="0">
                  <a:ea typeface="ＭＳ Ｐゴシック" panose="020B0600070205080204" pitchFamily="34" charset="-128"/>
                  <a:sym typeface="Symbol" panose="05050102010706020507" pitchFamily="18" charset="2"/>
                </a:endParaRPr>
              </a:p>
            </p:txBody>
          </p:sp>
        </mc:Choice>
        <mc:Fallback>
          <p:sp>
            <p:nvSpPr>
              <p:cNvPr id="17412" name="Rectangle 4">
                <a:extLst>
                  <a:ext uri="{FF2B5EF4-FFF2-40B4-BE49-F238E27FC236}">
                    <a16:creationId xmlns:a16="http://schemas.microsoft.com/office/drawing/2014/main" id="{6B0319E0-182C-45FE-8C1F-B8D28221A238}"/>
                  </a:ext>
                </a:extLst>
              </p:cNvPr>
              <p:cNvSpPr>
                <a:spLocks noGrp="1" noRot="1" noChangeAspect="1" noMove="1" noResize="1" noEditPoints="1" noAdjustHandles="1" noChangeArrowheads="1" noChangeShapeType="1" noTextEdit="1"/>
              </p:cNvSpPr>
              <p:nvPr>
                <p:ph type="body" idx="1"/>
              </p:nvPr>
            </p:nvSpPr>
            <p:spPr>
              <a:xfrm>
                <a:off x="533572" y="1700808"/>
                <a:ext cx="8076858" cy="4824536"/>
              </a:xfrm>
              <a:blipFill>
                <a:blip r:embed="rId3"/>
                <a:stretch>
                  <a:fillRect l="-1813" t="-1517" r="-453"/>
                </a:stretch>
              </a:blipFill>
            </p:spPr>
            <p:txBody>
              <a:bodyPr/>
              <a:lstStyle/>
              <a:p>
                <a:r>
                  <a:rPr lang="en-GB">
                    <a:noFill/>
                  </a:rPr>
                  <a:t> </a:t>
                </a:r>
              </a:p>
            </p:txBody>
          </p:sp>
        </mc:Fallback>
      </mc:AlternateContent>
      <p:pic>
        <p:nvPicPr>
          <p:cNvPr id="17413" name="Picture 5">
            <a:extLst>
              <a:ext uri="{FF2B5EF4-FFF2-40B4-BE49-F238E27FC236}">
                <a16:creationId xmlns:a16="http://schemas.microsoft.com/office/drawing/2014/main" id="{5102DE6A-FB08-4606-831E-5A24C8FC1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784" y="2952745"/>
            <a:ext cx="3406646" cy="17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7414" name="Picture 6">
            <a:extLst>
              <a:ext uri="{FF2B5EF4-FFF2-40B4-BE49-F238E27FC236}">
                <a16:creationId xmlns:a16="http://schemas.microsoft.com/office/drawing/2014/main" id="{C7EBA486-CDDD-461B-88F2-C2507EB33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364" y="4805098"/>
            <a:ext cx="2659060" cy="1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2" name="Rectangle 2">
            <a:extLst>
              <a:ext uri="{FF2B5EF4-FFF2-40B4-BE49-F238E27FC236}">
                <a16:creationId xmlns:a16="http://schemas.microsoft.com/office/drawing/2014/main" id="{EF3B51D9-BF7D-4A71-B006-9DE608BC3195}"/>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differential systems</a:t>
            </a:r>
          </a:p>
        </p:txBody>
      </p:sp>
    </p:spTree>
    <p:extLst>
      <p:ext uri="{BB962C8B-B14F-4D97-AF65-F5344CB8AC3E}">
        <p14:creationId xmlns:p14="http://schemas.microsoft.com/office/powerpoint/2010/main" val="1086303232"/>
      </p:ext>
    </p:extLst>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436" name="Rectangle 4">
                <a:extLst>
                  <a:ext uri="{FF2B5EF4-FFF2-40B4-BE49-F238E27FC236}">
                    <a16:creationId xmlns:a16="http://schemas.microsoft.com/office/drawing/2014/main" id="{99998D4D-89F5-46C6-B5DD-281C61797102}"/>
                  </a:ext>
                </a:extLst>
              </p:cNvPr>
              <p:cNvSpPr>
                <a:spLocks noGrp="1" noChangeArrowheads="1"/>
              </p:cNvSpPr>
              <p:nvPr>
                <p:ph type="body" idx="1"/>
              </p:nvPr>
            </p:nvSpPr>
            <p:spPr>
              <a:xfrm>
                <a:off x="179512" y="1628800"/>
                <a:ext cx="8856984" cy="5184576"/>
              </a:xfrm>
              <a:noFill/>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general, the relationship between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and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in a linear time-invariant (LTI) differential system is given by the following relationship where all coefficients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i="1" dirty="0">
                    <a:solidFill>
                      <a:srgbClr val="040404"/>
                    </a:solidFill>
                    <a:latin typeface="Times New Roman" panose="02020603050405020304" pitchFamily="18" charset="0"/>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sym typeface="Symbol" panose="05050102010706020507" pitchFamily="18" charset="2"/>
                  </a:rPr>
                  <a:t>and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𝑖</m:t>
                        </m:r>
                      </m:sub>
                    </m:sSub>
                  </m:oMath>
                </a14:m>
                <a:r>
                  <a:rPr lang="en-GB" altLang="en-US" sz="2000" dirty="0">
                    <a:solidFill>
                      <a:srgbClr val="040404"/>
                    </a:solidFill>
                    <a:ea typeface="ＭＳ Ｐゴシック" panose="020B0600070205080204" pitchFamily="34" charset="-128"/>
                    <a:sym typeface="Symbol" panose="05050102010706020507" pitchFamily="18" charset="2"/>
                  </a:rPr>
                  <a:t> are constants.</a:t>
                </a:r>
              </a:p>
              <a:p>
                <a:pPr marL="350838" indent="9525" algn="ct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den>
                    </m:f>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den>
                    </m:f>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endParaRPr>
              </a:p>
              <a:p>
                <a:pPr marL="350838" indent="9525"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b>
                    </m:sSub>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p>
                        </m:sSup>
                      </m:den>
                    </m:f>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den>
                    </m:f>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f>
                      <m:f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num>
                      <m:den>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We use the compact notation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oMath>
                </a14:m>
                <a:r>
                  <a:rPr lang="en-GB" altLang="en-US" sz="2000" dirty="0">
                    <a:solidFill>
                      <a:srgbClr val="040404"/>
                    </a:solidFill>
                    <a:ea typeface="ＭＳ Ｐゴシック" panose="020B0600070205080204" pitchFamily="34" charset="-128"/>
                    <a:sym typeface="Symbol" panose="05050102010706020507" pitchFamily="18" charset="2"/>
                  </a:rPr>
                  <a:t> for the operator </a:t>
                </a:r>
                <a14:m>
                  <m:oMath xmlns:m="http://schemas.openxmlformats.org/officeDocument/2006/math">
                    <m:f>
                      <m:fPr>
                        <m:type m:val="skw"/>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oMath>
                </a14:m>
                <a:r>
                  <a:rPr lang="en-GB" altLang="en-US" sz="2000" dirty="0">
                    <a:solidFill>
                      <a:srgbClr val="040404"/>
                    </a:solidFill>
                    <a:ea typeface="ＭＳ Ｐゴシック" panose="020B0600070205080204" pitchFamily="34" charset="-128"/>
                    <a:sym typeface="Symbol" panose="05050102010706020507" pitchFamily="18" charset="2"/>
                  </a:rPr>
                  <a:t>, i.e., </a:t>
                </a: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𝐷𝑦</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ctrlPr>
                      </m:sSupPr>
                      <m:e>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𝐷</m:t>
                        </m:r>
                      </m:e>
                      <m: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2</m:t>
                        </m:r>
                      </m:sup>
                    </m:sSup>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𝑦</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etc. </a:t>
                </a:r>
                <a:r>
                  <a:rPr lang="en-GB" altLang="en-US" sz="2000" dirty="0">
                    <a:solidFill>
                      <a:srgbClr val="040404"/>
                    </a:solidFill>
                    <a:ea typeface="ＭＳ Ｐゴシック" panose="020B0600070205080204" pitchFamily="34" charset="-128"/>
                    <a:sym typeface="Symbol" panose="05050102010706020507" pitchFamily="18" charset="2"/>
                  </a:rPr>
                  <a:t>We then get:</a:t>
                </a:r>
              </a:p>
              <a:p>
                <a:pPr marL="350838" indent="9525" algn="ct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endParaRPr>
              </a:p>
              <a:p>
                <a:pPr marL="350838" indent="9525" algn="ctr"/>
                <a14:m>
                  <m:oMath xmlns:m="http://schemas.openxmlformats.org/officeDocument/2006/math">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b>
                    </m:sSub>
                    <m:sSup>
                      <m:sSupPr>
                        <m:ctrlPr>
                          <a:rPr lang="en-GB" altLang="en-US" sz="200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dirty="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p>
                    </m:sSup>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b="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Alternatively,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𝑄</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𝑃</m:t>
                    </m:r>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𝑥</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 with</a:t>
                </a:r>
              </a:p>
              <a:p>
                <a:pPr marL="363538" indent="0" algn="ctr"/>
                <a14:m>
                  <m:oMath xmlns:m="http://schemas.openxmlformats.org/officeDocument/2006/math">
                    <m: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𝑄</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0" algn="ct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𝑃</m:t>
                        </m:r>
                        <m:d>
                          <m:d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b>
                    </m:sSub>
                    <m:sSup>
                      <m:sSupPr>
                        <m:ctrlP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dirty="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p>
                    </m:sSup>
                  </m:oMath>
                </a14:m>
                <a:r>
                  <a:rPr lang="en-GB" altLang="en-US" sz="2000"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r>
                      <a:rPr lang="en-GB" altLang="en-US" sz="200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sSub>
                      <m:sSub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sub>
                    </m:sSub>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r>
                  <a:rPr lang="en-GB" altLang="en-US" sz="2000" dirty="0">
                    <a:solidFill>
                      <a:srgbClr val="040404"/>
                    </a:solidFill>
                    <a:ea typeface="ＭＳ Ｐゴシック" panose="020B0600070205080204" pitchFamily="34" charset="-128"/>
                    <a:sym typeface="Symbol" panose="05050102010706020507" pitchFamily="18" charset="2"/>
                  </a:rPr>
                  <a:t>or</a:t>
                </a:r>
              </a:p>
              <a:p>
                <a:pPr marL="351815" indent="-351815"/>
                <a:endParaRPr lang="en-GB" altLang="en-US" sz="1662" dirty="0">
                  <a:ea typeface="ＭＳ Ｐゴシック" panose="020B0600070205080204" pitchFamily="34" charset="-128"/>
                  <a:sym typeface="Symbol" panose="05050102010706020507" pitchFamily="18" charset="2"/>
                </a:endParaRPr>
              </a:p>
            </p:txBody>
          </p:sp>
        </mc:Choice>
        <mc:Fallback>
          <p:sp>
            <p:nvSpPr>
              <p:cNvPr id="18436" name="Rectangle 4">
                <a:extLst>
                  <a:ext uri="{FF2B5EF4-FFF2-40B4-BE49-F238E27FC236}">
                    <a16:creationId xmlns:a16="http://schemas.microsoft.com/office/drawing/2014/main" id="{99998D4D-89F5-46C6-B5DD-281C61797102}"/>
                  </a:ext>
                </a:extLst>
              </p:cNvPr>
              <p:cNvSpPr>
                <a:spLocks noGrp="1" noRot="1" noChangeAspect="1" noMove="1" noResize="1" noEditPoints="1" noAdjustHandles="1" noChangeArrowheads="1" noChangeShapeType="1" noTextEdit="1"/>
              </p:cNvSpPr>
              <p:nvPr>
                <p:ph type="body" idx="1"/>
              </p:nvPr>
            </p:nvSpPr>
            <p:spPr>
              <a:xfrm>
                <a:off x="179512" y="1628800"/>
                <a:ext cx="8856984" cy="5184576"/>
              </a:xfrm>
              <a:blipFill>
                <a:blip r:embed="rId3"/>
                <a:stretch>
                  <a:fillRect l="-1721" t="-1410" r="-757" b="-19036"/>
                </a:stretch>
              </a:blipFill>
            </p:spPr>
            <p:txBody>
              <a:bodyPr/>
              <a:lstStyle/>
              <a:p>
                <a:r>
                  <a:rPr lang="en-GB">
                    <a:noFill/>
                  </a:rPr>
                  <a:t> </a:t>
                </a:r>
              </a:p>
            </p:txBody>
          </p:sp>
        </mc:Fallback>
      </mc:AlternateContent>
      <p:sp>
        <p:nvSpPr>
          <p:cNvPr id="12" name="Rectangle 2">
            <a:extLst>
              <a:ext uri="{FF2B5EF4-FFF2-40B4-BE49-F238E27FC236}">
                <a16:creationId xmlns:a16="http://schemas.microsoft.com/office/drawing/2014/main" id="{FBC7DDDA-A96D-4B78-8A8A-A330C03247A3}"/>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differential systems cont.</a:t>
            </a:r>
          </a:p>
        </p:txBody>
      </p:sp>
    </p:spTree>
    <p:extLst>
      <p:ext uri="{BB962C8B-B14F-4D97-AF65-F5344CB8AC3E}">
        <p14:creationId xmlns:p14="http://schemas.microsoft.com/office/powerpoint/2010/main" val="2602971349"/>
      </p:ext>
    </p:extLst>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460" name="Rectangle 4">
                <a:extLst>
                  <a:ext uri="{FF2B5EF4-FFF2-40B4-BE49-F238E27FC236}">
                    <a16:creationId xmlns:a16="http://schemas.microsoft.com/office/drawing/2014/main" id="{D1241D9F-ADF6-4639-90D0-69C75E1111E9}"/>
                  </a:ext>
                </a:extLst>
              </p:cNvPr>
              <p:cNvSpPr>
                <a:spLocks noGrp="1" noChangeArrowheads="1"/>
              </p:cNvSpPr>
              <p:nvPr>
                <p:ph type="body" sz="half" idx="1"/>
              </p:nvPr>
            </p:nvSpPr>
            <p:spPr>
              <a:xfrm>
                <a:off x="179512" y="1772816"/>
                <a:ext cx="8219109" cy="4514601"/>
              </a:xfrm>
              <a:noFill/>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Let us consider the previous example again.</a:t>
                </a: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system’s equation is:</a:t>
                </a:r>
              </a:p>
              <a:p>
                <a:pPr marL="363538" indent="0"/>
                <a14:m>
                  <m:oMath xmlns:m="http://schemas.openxmlformats.org/officeDocument/2006/math">
                    <m:f>
                      <m:fPr>
                        <m:ctrlPr>
                          <a:rPr lang="en-GB" altLang="en-US"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sSup>
                          <m:sSup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e>
                          <m:sup>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num>
                      <m:den>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m:t>
                        </m:r>
                        <m:sSup>
                          <m:sSup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sup>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den>
                    </m:f>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f>
                      <m:f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𝑑𝑦</m:t>
                        </m:r>
                        <m:d>
                          <m:d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num>
                      <m:den>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dirty="0">
                    <a:solidFill>
                      <a:srgbClr val="040404"/>
                    </a:solidFill>
                    <a:ea typeface="ＭＳ Ｐゴシック" panose="020B0600070205080204" pitchFamily="34" charset="-128"/>
                    <a:sym typeface="Symbol" panose="05050102010706020507" pitchFamily="18" charset="2"/>
                  </a:rPr>
                  <a:t> </a:t>
                </a:r>
                <a14:m>
                  <m:oMath xmlns:m="http://schemas.openxmlformats.org/officeDocument/2006/math">
                    <m:f>
                      <m:f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fPr>
                      <m:num>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𝑑𝑥</m:t>
                        </m:r>
                        <m:d>
                          <m:dPr>
                            <m:ctrlP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num>
                      <m:den>
                        <m:r>
                          <a:rPr lang="en-GB" altLang="en-US"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𝑑𝑡</m:t>
                        </m:r>
                      </m:den>
                    </m:f>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363538" indent="-363538">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This can be re-written as:</a:t>
                </a:r>
              </a:p>
              <a:p>
                <a:pPr marL="350838" indent="9525" algn="ctr"/>
                <a14:m>
                  <m:oMathPara xmlns:m="http://schemas.openxmlformats.org/officeDocument/2006/math">
                    <m:oMathParaPr>
                      <m:jc m:val="left"/>
                    </m:oMathParaPr>
                    <m:oMath xmlns:m="http://schemas.openxmlformats.org/officeDocument/2006/math">
                      <m:d>
                        <m:d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sSup>
                            <m:sSup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p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e>
                            <m:sup>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p>
                          </m:sSup>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m:t>
                          </m:r>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e>
                      </m:d>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𝑦</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𝐷𝑥</m:t>
                      </m:r>
                      <m:d>
                        <m:dPr>
                          <m:ctrlP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dPr>
                        <m:e>
                          <m:r>
                            <a:rPr lang="en-GB" altLang="en-US" sz="2000" i="1">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e>
                      </m:d>
                    </m:oMath>
                  </m:oMathPara>
                </a14:m>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For this system,</a:t>
                </a:r>
              </a:p>
              <a:p>
                <a:pPr marL="363538" indent="0"/>
                <a14:m>
                  <m:oMathPara xmlns:m="http://schemas.openxmlformats.org/officeDocument/2006/math">
                    <m:oMathParaPr>
                      <m:jc m:val="left"/>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 </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=3,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𝑎</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 </m:t>
                      </m:r>
                      <m:sSub>
                        <m:sSubPr>
                          <m:ctrlP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𝑏</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=0</m:t>
                      </m:r>
                      <m:r>
                        <a:rPr lang="en-GB" altLang="en-US" sz="2000" b="0" i="0"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m:oMathPara>
                </a14:m>
                <a:endParaRPr lang="en-GB" altLang="en-US" sz="2000" b="0" dirty="0">
                  <a:solidFill>
                    <a:srgbClr val="040404"/>
                  </a:solidFill>
                  <a:ea typeface="ＭＳ Ｐゴシック" panose="020B0600070205080204" pitchFamily="34" charset="-128"/>
                  <a:sym typeface="Symbol" panose="05050102010706020507" pitchFamily="18" charset="2"/>
                </a:endParaRPr>
              </a:p>
              <a:p>
                <a:pPr marL="363538" indent="-363538">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For practical systems,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oMath>
                </a14:m>
                <a:r>
                  <a:rPr lang="en-GB" altLang="en-US" sz="2000" dirty="0">
                    <a:solidFill>
                      <a:srgbClr val="040404"/>
                    </a:solidFill>
                    <a:ea typeface="ＭＳ Ｐゴシック" panose="020B0600070205080204" pitchFamily="34" charset="-128"/>
                    <a:sym typeface="Symbol" panose="05050102010706020507" pitchFamily="18" charset="2"/>
                  </a:rPr>
                  <a:t>.  It can be shown that if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&gt;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𝑁</m:t>
                    </m:r>
                  </m:oMath>
                </a14:m>
                <a:r>
                  <a:rPr lang="en-GB" altLang="en-US" sz="2000" dirty="0">
                    <a:solidFill>
                      <a:srgbClr val="040404"/>
                    </a:solidFill>
                    <a:ea typeface="ＭＳ Ｐゴシック" panose="020B0600070205080204" pitchFamily="34" charset="-128"/>
                    <a:sym typeface="Symbol" panose="05050102010706020507" pitchFamily="18" charset="2"/>
                  </a:rPr>
                  <a:t>, an LTI differential system acts as an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𝑀</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𝑁</m:t>
                    </m:r>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th-order differentiator.</a:t>
                </a:r>
              </a:p>
              <a:p>
                <a:pPr marL="363538" indent="-363538">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 differentiator is an unstable system because bounded input (e.g. a step input) results in an unbounded output (a Dirac impulse </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𝛿</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𝑡</m:t>
                    </m:r>
                    <m:r>
                      <a:rPr lang="en-GB" altLang="en-US" sz="2000" b="0" i="1" smtClean="0">
                        <a:solidFill>
                          <a:srgbClr val="040404"/>
                        </a:solidFill>
                        <a:latin typeface="Cambria Math" panose="02040503050406030204" pitchFamily="18" charset="0"/>
                        <a:ea typeface="Cambria Math" panose="02040503050406030204" pitchFamily="18" charset="0"/>
                        <a:sym typeface="Symbol" panose="05050102010706020507" pitchFamily="18" charset="2"/>
                      </a:rPr>
                      <m:t>)</m:t>
                    </m:r>
                  </m:oMath>
                </a14:m>
                <a:r>
                  <a:rPr lang="en-GB" altLang="en-US" sz="2000" dirty="0">
                    <a:solidFill>
                      <a:srgbClr val="040404"/>
                    </a:solidFill>
                    <a:ea typeface="ＭＳ Ｐゴシック" panose="020B0600070205080204" pitchFamily="34" charset="-128"/>
                    <a:sym typeface="Symbol" panose="05050102010706020507" pitchFamily="18" charset="2"/>
                  </a:rPr>
                  <a:t>).</a:t>
                </a:r>
              </a:p>
            </p:txBody>
          </p:sp>
        </mc:Choice>
        <mc:Fallback>
          <p:sp>
            <p:nvSpPr>
              <p:cNvPr id="19460" name="Rectangle 4">
                <a:extLst>
                  <a:ext uri="{FF2B5EF4-FFF2-40B4-BE49-F238E27FC236}">
                    <a16:creationId xmlns:a16="http://schemas.microsoft.com/office/drawing/2014/main" id="{D1241D9F-ADF6-4639-90D0-69C75E1111E9}"/>
                  </a:ext>
                </a:extLst>
              </p:cNvPr>
              <p:cNvSpPr>
                <a:spLocks noGrp="1" noRot="1" noChangeAspect="1" noMove="1" noResize="1" noEditPoints="1" noAdjustHandles="1" noChangeArrowheads="1" noChangeShapeType="1" noTextEdit="1"/>
              </p:cNvSpPr>
              <p:nvPr>
                <p:ph type="body" sz="half" idx="1"/>
              </p:nvPr>
            </p:nvSpPr>
            <p:spPr>
              <a:xfrm>
                <a:off x="179512" y="1772816"/>
                <a:ext cx="8219109" cy="4514601"/>
              </a:xfrm>
              <a:blipFill>
                <a:blip r:embed="rId3"/>
                <a:stretch>
                  <a:fillRect l="-1779" t="-1622" r="-297" b="-5405"/>
                </a:stretch>
              </a:blipFill>
            </p:spPr>
            <p:txBody>
              <a:bodyPr/>
              <a:lstStyle/>
              <a:p>
                <a:r>
                  <a:rPr lang="en-GB">
                    <a:noFill/>
                  </a:rPr>
                  <a:t> </a:t>
                </a:r>
              </a:p>
            </p:txBody>
          </p:sp>
        </mc:Fallback>
      </mc:AlternateContent>
      <p:pic>
        <p:nvPicPr>
          <p:cNvPr id="19461" name="Picture 11">
            <a:extLst>
              <a:ext uri="{FF2B5EF4-FFF2-40B4-BE49-F238E27FC236}">
                <a16:creationId xmlns:a16="http://schemas.microsoft.com/office/drawing/2014/main" id="{413EB1FE-44EC-4C44-8C57-CCE4D0996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981" y="1783949"/>
            <a:ext cx="3006467" cy="15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464" name="AutoShape 16">
            <a:extLst>
              <a:ext uri="{FF2B5EF4-FFF2-40B4-BE49-F238E27FC236}">
                <a16:creationId xmlns:a16="http://schemas.microsoft.com/office/drawing/2014/main" id="{2BDDB40B-D3A7-4743-ACF0-E88071B93D4E}"/>
              </a:ext>
            </a:extLst>
          </p:cNvPr>
          <p:cNvSpPr>
            <a:spLocks/>
          </p:cNvSpPr>
          <p:nvPr/>
        </p:nvSpPr>
        <p:spPr bwMode="auto">
          <a:xfrm rot="16200000">
            <a:off x="1245607" y="3054935"/>
            <a:ext cx="94720" cy="1373490"/>
          </a:xfrm>
          <a:prstGeom prst="leftBrace">
            <a:avLst>
              <a:gd name="adj1" fmla="val 58150"/>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sp>
        <p:nvSpPr>
          <p:cNvPr id="19465" name="AutoShape 17">
            <a:extLst>
              <a:ext uri="{FF2B5EF4-FFF2-40B4-BE49-F238E27FC236}">
                <a16:creationId xmlns:a16="http://schemas.microsoft.com/office/drawing/2014/main" id="{7ECEFAE6-A739-4635-BEA4-1D770DDA8D90}"/>
              </a:ext>
            </a:extLst>
          </p:cNvPr>
          <p:cNvSpPr>
            <a:spLocks/>
          </p:cNvSpPr>
          <p:nvPr/>
        </p:nvSpPr>
        <p:spPr bwMode="auto">
          <a:xfrm rot="16200000">
            <a:off x="2949531" y="3617353"/>
            <a:ext cx="65964" cy="133393"/>
          </a:xfrm>
          <a:prstGeom prst="leftBrace">
            <a:avLst>
              <a:gd name="adj1" fmla="val 16852"/>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grpSp>
        <p:nvGrpSpPr>
          <p:cNvPr id="2" name="Group 28">
            <a:extLst>
              <a:ext uri="{FF2B5EF4-FFF2-40B4-BE49-F238E27FC236}">
                <a16:creationId xmlns:a16="http://schemas.microsoft.com/office/drawing/2014/main" id="{A58AE779-12E5-4E43-9323-60B852E273A8}"/>
              </a:ext>
            </a:extLst>
          </p:cNvPr>
          <p:cNvGrpSpPr>
            <a:grpSpLocks/>
          </p:cNvGrpSpPr>
          <p:nvPr/>
        </p:nvGrpSpPr>
        <p:grpSpPr bwMode="auto">
          <a:xfrm>
            <a:off x="5956011" y="3527541"/>
            <a:ext cx="2792453" cy="1197603"/>
            <a:chOff x="4162" y="1842"/>
            <a:chExt cx="1905" cy="817"/>
          </a:xfrm>
        </p:grpSpPr>
        <p:sp>
          <p:nvSpPr>
            <p:cNvPr id="19469" name="Rectangle 20">
              <a:extLst>
                <a:ext uri="{FF2B5EF4-FFF2-40B4-BE49-F238E27FC236}">
                  <a16:creationId xmlns:a16="http://schemas.microsoft.com/office/drawing/2014/main" id="{BEE0E482-333A-41CB-AF38-BCE2E8E22850}"/>
                </a:ext>
              </a:extLst>
            </p:cNvPr>
            <p:cNvSpPr>
              <a:spLocks noChangeArrowheads="1"/>
            </p:cNvSpPr>
            <p:nvPr/>
          </p:nvSpPr>
          <p:spPr bwMode="auto">
            <a:xfrm>
              <a:off x="4162" y="1842"/>
              <a:ext cx="1905" cy="817"/>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pic>
          <p:nvPicPr>
            <p:cNvPr id="19470" name="Picture 19">
              <a:extLst>
                <a:ext uri="{FF2B5EF4-FFF2-40B4-BE49-F238E27FC236}">
                  <a16:creationId xmlns:a16="http://schemas.microsoft.com/office/drawing/2014/main" id="{7B1864D9-6534-42A8-B917-EF1FFD4F00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1888"/>
              <a:ext cx="123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471" name="Rectangle 21">
              <a:extLst>
                <a:ext uri="{FF2B5EF4-FFF2-40B4-BE49-F238E27FC236}">
                  <a16:creationId xmlns:a16="http://schemas.microsoft.com/office/drawing/2014/main" id="{8AF649D3-72BD-4233-AC8D-44EA0A387878}"/>
                </a:ext>
              </a:extLst>
            </p:cNvPr>
            <p:cNvSpPr>
              <a:spLocks noChangeArrowheads="1"/>
            </p:cNvSpPr>
            <p:nvPr/>
          </p:nvSpPr>
          <p:spPr bwMode="auto">
            <a:xfrm>
              <a:off x="4162" y="1888"/>
              <a:ext cx="70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477" i="0" dirty="0">
                  <a:solidFill>
                    <a:srgbClr val="040404"/>
                  </a:solidFill>
                  <a:sym typeface="Symbol" panose="05050102010706020507" pitchFamily="18" charset="2"/>
                </a:rPr>
                <a:t>Also</a:t>
              </a:r>
              <a:endParaRPr lang="en-US" altLang="en-US" sz="1477" i="0" dirty="0">
                <a:solidFill>
                  <a:srgbClr val="040404"/>
                </a:solidFill>
                <a:sym typeface="Symbol" panose="05050102010706020507" pitchFamily="18" charset="2"/>
              </a:endParaRPr>
            </a:p>
          </p:txBody>
        </p:sp>
        <p:pic>
          <p:nvPicPr>
            <p:cNvPr id="19472" name="Picture 22">
              <a:extLst>
                <a:ext uri="{FF2B5EF4-FFF2-40B4-BE49-F238E27FC236}">
                  <a16:creationId xmlns:a16="http://schemas.microsoft.com/office/drawing/2014/main" id="{693FA778-FE51-45FA-97DD-14C50089A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2251"/>
              <a:ext cx="1221"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mc:AlternateContent xmlns:mc="http://schemas.openxmlformats.org/markup-compatibility/2006" xmlns:a14="http://schemas.microsoft.com/office/drawing/2010/main">
        <mc:Choice Requires="a14">
          <p:sp>
            <p:nvSpPr>
              <p:cNvPr id="19467" name="TextBox 16">
                <a:extLst>
                  <a:ext uri="{FF2B5EF4-FFF2-40B4-BE49-F238E27FC236}">
                    <a16:creationId xmlns:a16="http://schemas.microsoft.com/office/drawing/2014/main" id="{9AE2B8A5-3250-4724-945A-61C663321381}"/>
                  </a:ext>
                </a:extLst>
              </p:cNvPr>
              <p:cNvSpPr txBox="1">
                <a:spLocks noChangeArrowheads="1"/>
              </p:cNvSpPr>
              <p:nvPr/>
            </p:nvSpPr>
            <p:spPr bwMode="auto">
              <a:xfrm>
                <a:off x="922046" y="3789040"/>
                <a:ext cx="783612" cy="37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en-US" sz="1847" b="0" i="1" smtClean="0">
                          <a:solidFill>
                            <a:srgbClr val="040404"/>
                          </a:solidFill>
                          <a:latin typeface="Cambria Math" panose="02040503050406030204" pitchFamily="18" charset="0"/>
                        </a:rPr>
                        <m:t>𝑄</m:t>
                      </m:r>
                      <m:r>
                        <a:rPr lang="en-GB" altLang="en-US" sz="1847" b="0" i="1" smtClean="0">
                          <a:solidFill>
                            <a:srgbClr val="040404"/>
                          </a:solidFill>
                          <a:latin typeface="Cambria Math" panose="02040503050406030204" pitchFamily="18" charset="0"/>
                        </a:rPr>
                        <m:t>(</m:t>
                      </m:r>
                      <m:r>
                        <a:rPr lang="en-GB" altLang="en-US" sz="1847" b="0" i="1" smtClean="0">
                          <a:solidFill>
                            <a:srgbClr val="040404"/>
                          </a:solidFill>
                          <a:latin typeface="Cambria Math" panose="02040503050406030204" pitchFamily="18" charset="0"/>
                        </a:rPr>
                        <m:t>𝐷</m:t>
                      </m:r>
                      <m:r>
                        <a:rPr lang="en-GB" altLang="en-US" sz="1847" b="0" i="1" smtClean="0">
                          <a:solidFill>
                            <a:srgbClr val="040404"/>
                          </a:solidFill>
                          <a:latin typeface="Cambria Math" panose="02040503050406030204" pitchFamily="18" charset="0"/>
                        </a:rPr>
                        <m:t>)</m:t>
                      </m:r>
                    </m:oMath>
                  </m:oMathPara>
                </a14:m>
                <a:endParaRPr lang="en-US" altLang="en-US" sz="1847" dirty="0">
                  <a:solidFill>
                    <a:srgbClr val="040404"/>
                  </a:solidFill>
                </a:endParaRPr>
              </a:p>
            </p:txBody>
          </p:sp>
        </mc:Choice>
        <mc:Fallback xmlns="">
          <p:sp>
            <p:nvSpPr>
              <p:cNvPr id="19467" name="TextBox 16">
                <a:extLst>
                  <a:ext uri="{FF2B5EF4-FFF2-40B4-BE49-F238E27FC236}">
                    <a16:creationId xmlns:a16="http://schemas.microsoft.com/office/drawing/2014/main" id="{9AE2B8A5-3250-4724-945A-61C663321381}"/>
                  </a:ext>
                </a:extLst>
              </p:cNvPr>
              <p:cNvSpPr txBox="1">
                <a:spLocks noRot="1" noChangeAspect="1" noMove="1" noResize="1" noEditPoints="1" noAdjustHandles="1" noChangeArrowheads="1" noChangeShapeType="1" noTextEdit="1"/>
              </p:cNvSpPr>
              <p:nvPr/>
            </p:nvSpPr>
            <p:spPr bwMode="auto">
              <a:xfrm>
                <a:off x="922046" y="3789040"/>
                <a:ext cx="783612" cy="376578"/>
              </a:xfrm>
              <a:prstGeom prst="rect">
                <a:avLst/>
              </a:prstGeom>
              <a:blipFill>
                <a:blip r:embed="rId7"/>
                <a:stretch>
                  <a:fillRect b="-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468" name="TextBox 17">
                <a:extLst>
                  <a:ext uri="{FF2B5EF4-FFF2-40B4-BE49-F238E27FC236}">
                    <a16:creationId xmlns:a16="http://schemas.microsoft.com/office/drawing/2014/main" id="{6ED08273-21AB-4F9D-A8BF-346FE67B38AF}"/>
                  </a:ext>
                </a:extLst>
              </p:cNvPr>
              <p:cNvSpPr txBox="1">
                <a:spLocks noChangeArrowheads="1"/>
              </p:cNvSpPr>
              <p:nvPr/>
            </p:nvSpPr>
            <p:spPr bwMode="auto">
              <a:xfrm>
                <a:off x="2627784" y="3717032"/>
                <a:ext cx="769634" cy="37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en-US" sz="1847" b="0" i="1" smtClean="0">
                          <a:solidFill>
                            <a:srgbClr val="040404"/>
                          </a:solidFill>
                          <a:latin typeface="Cambria Math" panose="02040503050406030204" pitchFamily="18" charset="0"/>
                        </a:rPr>
                        <m:t>𝑃</m:t>
                      </m:r>
                      <m:r>
                        <a:rPr lang="en-GB" altLang="en-US" sz="1847" b="0" i="1" smtClean="0">
                          <a:solidFill>
                            <a:srgbClr val="040404"/>
                          </a:solidFill>
                          <a:latin typeface="Cambria Math" panose="02040503050406030204" pitchFamily="18" charset="0"/>
                        </a:rPr>
                        <m:t>(</m:t>
                      </m:r>
                      <m:r>
                        <a:rPr lang="en-GB" altLang="en-US" sz="1847" b="0" i="1" smtClean="0">
                          <a:solidFill>
                            <a:srgbClr val="040404"/>
                          </a:solidFill>
                          <a:latin typeface="Cambria Math" panose="02040503050406030204" pitchFamily="18" charset="0"/>
                        </a:rPr>
                        <m:t>𝐷</m:t>
                      </m:r>
                      <m:r>
                        <a:rPr lang="en-GB" altLang="en-US" sz="1847" b="0" i="1" smtClean="0">
                          <a:solidFill>
                            <a:srgbClr val="040404"/>
                          </a:solidFill>
                          <a:latin typeface="Cambria Math" panose="02040503050406030204" pitchFamily="18" charset="0"/>
                        </a:rPr>
                        <m:t>)</m:t>
                      </m:r>
                    </m:oMath>
                  </m:oMathPara>
                </a14:m>
                <a:endParaRPr lang="en-US" altLang="en-US" sz="1847" dirty="0">
                  <a:solidFill>
                    <a:srgbClr val="040404"/>
                  </a:solidFill>
                </a:endParaRPr>
              </a:p>
            </p:txBody>
          </p:sp>
        </mc:Choice>
        <mc:Fallback xmlns="">
          <p:sp>
            <p:nvSpPr>
              <p:cNvPr id="19468" name="TextBox 17">
                <a:extLst>
                  <a:ext uri="{FF2B5EF4-FFF2-40B4-BE49-F238E27FC236}">
                    <a16:creationId xmlns:a16="http://schemas.microsoft.com/office/drawing/2014/main" id="{6ED08273-21AB-4F9D-A8BF-346FE67B38AF}"/>
                  </a:ext>
                </a:extLst>
              </p:cNvPr>
              <p:cNvSpPr txBox="1">
                <a:spLocks noRot="1" noChangeAspect="1" noMove="1" noResize="1" noEditPoints="1" noAdjustHandles="1" noChangeArrowheads="1" noChangeShapeType="1" noTextEdit="1"/>
              </p:cNvSpPr>
              <p:nvPr/>
            </p:nvSpPr>
            <p:spPr bwMode="auto">
              <a:xfrm>
                <a:off x="2627784" y="3717032"/>
                <a:ext cx="769634" cy="376578"/>
              </a:xfrm>
              <a:prstGeom prst="rect">
                <a:avLst/>
              </a:prstGeom>
              <a:blipFill>
                <a:blip r:embed="rId8"/>
                <a:stretch>
                  <a:fillRect b="-129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8" name="Rectangle 2">
            <a:extLst>
              <a:ext uri="{FF2B5EF4-FFF2-40B4-BE49-F238E27FC236}">
                <a16:creationId xmlns:a16="http://schemas.microsoft.com/office/drawing/2014/main" id="{C0F448E3-781A-415E-B6E8-2EE7AA7035D2}"/>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differential systems cont.</a:t>
            </a:r>
          </a:p>
        </p:txBody>
      </p:sp>
    </p:spTree>
    <p:extLst>
      <p:ext uri="{BB962C8B-B14F-4D97-AF65-F5344CB8AC3E}">
        <p14:creationId xmlns:p14="http://schemas.microsoft.com/office/powerpoint/2010/main" val="19015064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484" name="Rectangle 5">
                <a:extLst>
                  <a:ext uri="{FF2B5EF4-FFF2-40B4-BE49-F238E27FC236}">
                    <a16:creationId xmlns:a16="http://schemas.microsoft.com/office/drawing/2014/main" id="{AC3873A9-5E1D-44CE-B4A1-3982F9798AEA}"/>
                  </a:ext>
                </a:extLst>
              </p:cNvPr>
              <p:cNvSpPr>
                <a:spLocks noGrp="1" noChangeArrowheads="1"/>
              </p:cNvSpPr>
              <p:nvPr>
                <p:ph type="body" sz="half" idx="1"/>
              </p:nvPr>
            </p:nvSpPr>
            <p:spPr>
              <a:xfrm>
                <a:off x="179512" y="1556792"/>
                <a:ext cx="8784976" cy="5400600"/>
              </a:xfrm>
              <a:noFill/>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principle of superposition and circuit analysis using differential equations was taught in 1</a:t>
                </a:r>
                <a:r>
                  <a:rPr lang="en-GB" altLang="en-US" sz="2000" baseline="30000" dirty="0">
                    <a:solidFill>
                      <a:srgbClr val="040404"/>
                    </a:solidFill>
                    <a:ea typeface="ＭＳ Ｐゴシック" panose="020B0600070205080204" pitchFamily="34" charset="-128"/>
                    <a:sym typeface="Symbol" panose="05050102010706020507" pitchFamily="18" charset="2"/>
                  </a:rPr>
                  <a:t>st</a:t>
                </a:r>
                <a:r>
                  <a:rPr lang="en-GB" altLang="en-US" sz="2000" dirty="0">
                    <a:solidFill>
                      <a:srgbClr val="040404"/>
                    </a:solidFill>
                    <a:ea typeface="ＭＳ Ｐゴシック" panose="020B0600070205080204" pitchFamily="34" charset="-128"/>
                    <a:sym typeface="Symbol" panose="05050102010706020507" pitchFamily="18" charset="2"/>
                  </a:rPr>
                  <a:t> year circuit courses.</a:t>
                </a:r>
              </a:p>
              <a:p>
                <a:pPr marL="722313" indent="-361950"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Key conceptual difference: the problem is now tackled from a “black box” approach.</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System modelling is the key not only for the analysis of electrical circuits, but other types of systems as well (financial, mechanical and others).</a:t>
                </a: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The course overlaps with the 2</a:t>
                </a:r>
                <a:r>
                  <a:rPr lang="en-GB" altLang="en-US" sz="2000" baseline="30000" dirty="0">
                    <a:solidFill>
                      <a:srgbClr val="040404"/>
                    </a:solidFill>
                    <a:ea typeface="ＭＳ Ｐゴシック" panose="020B0600070205080204" pitchFamily="34" charset="-128"/>
                    <a:sym typeface="Symbol" panose="05050102010706020507" pitchFamily="18" charset="2"/>
                  </a:rPr>
                  <a:t>nd</a:t>
                </a:r>
                <a:r>
                  <a:rPr lang="en-GB" altLang="en-US" sz="2000" dirty="0">
                    <a:solidFill>
                      <a:srgbClr val="040404"/>
                    </a:solidFill>
                    <a:ea typeface="ＭＳ Ｐゴシック" panose="020B0600070205080204" pitchFamily="34" charset="-128"/>
                    <a:sym typeface="Symbol" panose="05050102010706020507" pitchFamily="18" charset="2"/>
                  </a:rPr>
                  <a:t> year Control course, but the emphasis is different.</a:t>
                </a:r>
              </a:p>
              <a:p>
                <a:pPr marL="720725" indent="-360363" algn="just">
                  <a:buFont typeface="Wingdings" panose="05000000000000000000" pitchFamily="2" charset="2"/>
                  <a:buChar char="§"/>
                </a:pPr>
                <a:r>
                  <a:rPr lang="en-GB" altLang="en-US" dirty="0">
                    <a:solidFill>
                      <a:srgbClr val="040404"/>
                    </a:solidFill>
                    <a:ea typeface="ＭＳ Ｐゴシック" panose="020B0600070205080204" pitchFamily="34" charset="-128"/>
                    <a:sym typeface="Symbol" panose="05050102010706020507" pitchFamily="18" charset="2"/>
                  </a:rPr>
                  <a:t>Equations from last two slides look similar to transfer functions of systems using Laplace Transforms, but they are actually different. So far we have remained in time domain. Transfer function analysis is in a new domain (the </a:t>
                </a:r>
                <a14:m>
                  <m:oMath xmlns:m="http://schemas.openxmlformats.org/officeDocument/2006/math">
                    <m:r>
                      <a:rPr lang="en-GB" altLang="en-US"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𝑠</m:t>
                    </m:r>
                  </m:oMath>
                </a14:m>
                <a:r>
                  <a:rPr lang="en-GB" altLang="en-US" dirty="0">
                    <a:solidFill>
                      <a:srgbClr val="040404"/>
                    </a:solidFill>
                    <a:ea typeface="ＭＳ Ｐゴシック" panose="020B0600070205080204" pitchFamily="34" charset="-128"/>
                    <a:sym typeface="Symbol" panose="05050102010706020507" pitchFamily="18" charset="2"/>
                  </a:rPr>
                  <a:t>-domain).  This will be taught later both in this course and in the Control course.</a:t>
                </a:r>
              </a:p>
              <a:p>
                <a:pPr marL="351815" indent="-351815"/>
                <a:endParaRPr lang="en-GB" altLang="en-US" sz="1477" dirty="0">
                  <a:ea typeface="ＭＳ Ｐゴシック" panose="020B0600070205080204" pitchFamily="34" charset="-128"/>
                  <a:sym typeface="Symbol" panose="05050102010706020507" pitchFamily="18" charset="2"/>
                </a:endParaRPr>
              </a:p>
            </p:txBody>
          </p:sp>
        </mc:Choice>
        <mc:Fallback>
          <p:sp>
            <p:nvSpPr>
              <p:cNvPr id="20484" name="Rectangle 5">
                <a:extLst>
                  <a:ext uri="{FF2B5EF4-FFF2-40B4-BE49-F238E27FC236}">
                    <a16:creationId xmlns:a16="http://schemas.microsoft.com/office/drawing/2014/main" id="{AC3873A9-5E1D-44CE-B4A1-3982F9798AEA}"/>
                  </a:ext>
                </a:extLst>
              </p:cNvPr>
              <p:cNvSpPr>
                <a:spLocks noGrp="1" noRot="1" noChangeAspect="1" noMove="1" noResize="1" noEditPoints="1" noAdjustHandles="1" noChangeArrowheads="1" noChangeShapeType="1" noTextEdit="1"/>
              </p:cNvSpPr>
              <p:nvPr>
                <p:ph type="body" sz="half" idx="1"/>
              </p:nvPr>
            </p:nvSpPr>
            <p:spPr>
              <a:xfrm>
                <a:off x="179512" y="1556792"/>
                <a:ext cx="8784976" cy="5400600"/>
              </a:xfrm>
              <a:blipFill>
                <a:blip r:embed="rId4"/>
                <a:stretch>
                  <a:fillRect l="-1664" t="-1354" r="-1734"/>
                </a:stretch>
              </a:blipFill>
            </p:spPr>
            <p:txBody>
              <a:bodyPr/>
              <a:lstStyle/>
              <a:p>
                <a:r>
                  <a:rPr lang="en-GB">
                    <a:noFill/>
                  </a:rPr>
                  <a:t> </a:t>
                </a:r>
              </a:p>
            </p:txBody>
          </p:sp>
        </mc:Fallback>
      </mc:AlternateContent>
      <p:sp>
        <p:nvSpPr>
          <p:cNvPr id="20482" name="Rectangle 28">
            <a:extLst>
              <a:ext uri="{FF2B5EF4-FFF2-40B4-BE49-F238E27FC236}">
                <a16:creationId xmlns:a16="http://schemas.microsoft.com/office/drawing/2014/main" id="{AF670DDD-6834-47C3-81E4-09F1B32F6581}"/>
              </a:ext>
            </a:extLst>
          </p:cNvPr>
          <p:cNvSpPr>
            <a:spLocks noChangeArrowheads="1"/>
          </p:cNvSpPr>
          <p:nvPr/>
        </p:nvSpPr>
        <p:spPr bwMode="auto">
          <a:xfrm>
            <a:off x="882444" y="5458006"/>
            <a:ext cx="7379111" cy="1283361"/>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grpSp>
        <p:nvGrpSpPr>
          <p:cNvPr id="20485" name="Group 26">
            <a:extLst>
              <a:ext uri="{FF2B5EF4-FFF2-40B4-BE49-F238E27FC236}">
                <a16:creationId xmlns:a16="http://schemas.microsoft.com/office/drawing/2014/main" id="{35C7E36A-9A9C-4E55-AC10-B474A440D18D}"/>
              </a:ext>
            </a:extLst>
          </p:cNvPr>
          <p:cNvGrpSpPr>
            <a:grpSpLocks/>
          </p:cNvGrpSpPr>
          <p:nvPr/>
        </p:nvGrpSpPr>
        <p:grpSpPr bwMode="auto">
          <a:xfrm>
            <a:off x="1779548" y="5458382"/>
            <a:ext cx="2126955" cy="1138969"/>
            <a:chOff x="896" y="3008"/>
            <a:chExt cx="1451" cy="777"/>
          </a:xfrm>
        </p:grpSpPr>
        <p:graphicFrame>
          <p:nvGraphicFramePr>
            <p:cNvPr id="20489" name="Object 3">
              <a:extLst>
                <a:ext uri="{FF2B5EF4-FFF2-40B4-BE49-F238E27FC236}">
                  <a16:creationId xmlns:a16="http://schemas.microsoft.com/office/drawing/2014/main" id="{8C81948F-167E-4EB7-BC6F-3D401F56F4C5}"/>
                </a:ext>
              </a:extLst>
            </p:cNvPr>
            <p:cNvGraphicFramePr>
              <a:graphicFrameLocks noChangeAspect="1"/>
            </p:cNvGraphicFramePr>
            <p:nvPr/>
          </p:nvGraphicFramePr>
          <p:xfrm>
            <a:off x="896" y="3249"/>
            <a:ext cx="1451" cy="536"/>
          </p:xfrm>
          <a:graphic>
            <a:graphicData uri="http://schemas.openxmlformats.org/presentationml/2006/ole">
              <mc:AlternateContent xmlns:mc="http://schemas.openxmlformats.org/markup-compatibility/2006">
                <mc:Choice xmlns:v="urn:schemas-microsoft-com:vml" Requires="v">
                  <p:oleObj spid="_x0000_s64560" name="Equation" r:id="rId5" imgW="1790700" imgH="660400" progId="Equation.DSMT4">
                    <p:embed/>
                  </p:oleObj>
                </mc:Choice>
                <mc:Fallback>
                  <p:oleObj name="Equation" r:id="rId5" imgW="1790700" imgH="660400" progId="Equation.DSMT4">
                    <p:embed/>
                    <p:pic>
                      <p:nvPicPr>
                        <p:cNvPr id="20489" name="Object 3">
                          <a:extLst>
                            <a:ext uri="{FF2B5EF4-FFF2-40B4-BE49-F238E27FC236}">
                              <a16:creationId xmlns:a16="http://schemas.microsoft.com/office/drawing/2014/main" id="{8C81948F-167E-4EB7-BC6F-3D401F56F4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 y="3249"/>
                          <a:ext cx="1451"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90" name="Rectangle 24">
              <a:extLst>
                <a:ext uri="{FF2B5EF4-FFF2-40B4-BE49-F238E27FC236}">
                  <a16:creationId xmlns:a16="http://schemas.microsoft.com/office/drawing/2014/main" id="{C3CDED75-7E61-4395-953D-6CA53DA5DA16}"/>
                </a:ext>
              </a:extLst>
            </p:cNvPr>
            <p:cNvSpPr>
              <a:spLocks noChangeArrowheads="1"/>
            </p:cNvSpPr>
            <p:nvPr/>
          </p:nvSpPr>
          <p:spPr bwMode="auto">
            <a:xfrm>
              <a:off x="1033" y="3008"/>
              <a:ext cx="113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dirty="0">
                  <a:solidFill>
                    <a:srgbClr val="040404"/>
                  </a:solidFill>
                  <a:sym typeface="Symbol" panose="05050102010706020507" pitchFamily="18" charset="2"/>
                </a:rPr>
                <a:t>Time-domain</a:t>
              </a:r>
              <a:endParaRPr lang="en-US" altLang="en-US" sz="1662" dirty="0">
                <a:solidFill>
                  <a:srgbClr val="040404"/>
                </a:solidFill>
                <a:sym typeface="Symbol" panose="05050102010706020507" pitchFamily="18" charset="2"/>
              </a:endParaRPr>
            </a:p>
          </p:txBody>
        </p:sp>
      </p:grpSp>
      <p:grpSp>
        <p:nvGrpSpPr>
          <p:cNvPr id="20486" name="Group 27">
            <a:extLst>
              <a:ext uri="{FF2B5EF4-FFF2-40B4-BE49-F238E27FC236}">
                <a16:creationId xmlns:a16="http://schemas.microsoft.com/office/drawing/2014/main" id="{46A1D2D0-3703-4A37-8A8E-C17F5C7B0F4F}"/>
              </a:ext>
            </a:extLst>
          </p:cNvPr>
          <p:cNvGrpSpPr>
            <a:grpSpLocks/>
          </p:cNvGrpSpPr>
          <p:nvPr/>
        </p:nvGrpSpPr>
        <p:grpSpPr bwMode="auto">
          <a:xfrm>
            <a:off x="5170070" y="5458007"/>
            <a:ext cx="2585767" cy="1283361"/>
            <a:chOff x="3663" y="2986"/>
            <a:chExt cx="1764" cy="893"/>
          </a:xfrm>
        </p:grpSpPr>
        <mc:AlternateContent xmlns:mc="http://schemas.openxmlformats.org/markup-compatibility/2006" xmlns:a14="http://schemas.microsoft.com/office/drawing/2010/main">
          <mc:Choice Requires="a14">
            <p:graphicFrame>
              <p:nvGraphicFramePr>
                <p:cNvPr id="20487" name="Object 2">
                  <a:extLst>
                    <a:ext uri="{FF2B5EF4-FFF2-40B4-BE49-F238E27FC236}">
                      <a16:creationId xmlns:a16="http://schemas.microsoft.com/office/drawing/2014/main" id="{99367B04-EB37-44F1-B335-B095B2C2D034}"/>
                    </a:ext>
                  </a:extLst>
                </p:cNvPr>
                <p:cNvGraphicFramePr>
                  <a:graphicFrameLocks noChangeAspect="1"/>
                </p:cNvGraphicFramePr>
                <p:nvPr/>
              </p:nvGraphicFramePr>
              <p:xfrm>
                <a:off x="3663" y="3249"/>
                <a:ext cx="1764" cy="630"/>
              </p:xfrm>
              <a:graphic>
                <a:graphicData uri="http://schemas.openxmlformats.org/presentationml/2006/ole">
                  <mc:AlternateContent>
                    <mc:Choice xmlns:v="urn:schemas-microsoft-com:vml" Requires="v">
                      <p:oleObj spid="_x0000_s64561" name="Equation" r:id="rId7" imgW="1917700" imgH="685800" progId="Equation.DSMT4">
                        <p:embed/>
                      </p:oleObj>
                    </mc:Choice>
                    <mc:Fallback>
                      <p:oleObj name="Equation" r:id="rId7" imgW="1917700" imgH="685800" progId="Equation.DSMT4">
                        <p:embed/>
                        <p:pic>
                          <p:nvPicPr>
                            <p:cNvPr id="20487" name="Object 2">
                              <a:extLst>
                                <a:ext uri="{FF2B5EF4-FFF2-40B4-BE49-F238E27FC236}">
                                  <a16:creationId xmlns:a16="http://schemas.microsoft.com/office/drawing/2014/main" id="{99367B04-EB37-44F1-B335-B095B2C2D034}"/>
                                </a:ext>
                              </a:extLst>
                            </p:cNvPr>
                            <p:cNvPicPr>
                              <a:picLocks noChangeAspect="1" noChangeArrowheads="1"/>
                            </p:cNvPicPr>
                            <p:nvPr/>
                          </p:nvPicPr>
                          <p:blipFill>
                            <a:blip r:embed="rId8">
                              <a:extLst>
                                <a:ext uri="{28A0092B-C50C-407E-A947-70E740481C1C}">
                                  <a14:useLocalDpi val="0"/>
                                </a:ext>
                              </a:extLst>
                            </a:blip>
                            <a:srcRect/>
                            <a:stretch>
                              <a:fillRect/>
                            </a:stretch>
                          </p:blipFill>
                          <p:spPr bwMode="auto">
                            <a:xfrm>
                              <a:off x="3663" y="3249"/>
                              <a:ext cx="1764" cy="6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alpha val="74997"/>
                                      </a:srgbClr>
                                    </a:outerShdw>
                                  </a:effectLst>
                                </a14:hiddenEffects>
                              </a:ext>
                            </a:extLst>
                          </p:spPr>
                        </p:pic>
                      </p:oleObj>
                    </mc:Fallback>
                  </mc:AlternateContent>
                </a:graphicData>
              </a:graphic>
            </p:graphicFrame>
          </mc:Choice>
          <mc:Fallback xmlns="">
            <p:graphicFrame>
              <p:nvGraphicFramePr>
                <p:cNvPr id="20487" name="Object 2">
                  <a:extLst>
                    <a:ext uri="{FF2B5EF4-FFF2-40B4-BE49-F238E27FC236}">
                      <a16:creationId xmlns:a16="http://schemas.microsoft.com/office/drawing/2014/main" id="{99367B04-EB37-44F1-B335-B095B2C2D034}"/>
                    </a:ext>
                  </a:extLst>
                </p:cNvPr>
                <p:cNvGraphicFramePr>
                  <a:graphicFrameLocks noChangeAspect="1"/>
                </p:cNvGraphicFramePr>
                <p:nvPr/>
              </p:nvGraphicFramePr>
              <p:xfrm>
                <a:off x="3663" y="3249"/>
                <a:ext cx="1764" cy="630"/>
              </p:xfrm>
              <a:graphic>
                <a:graphicData uri="http://schemas.openxmlformats.org/presentationml/2006/ole">
                  <mc:AlternateContent>
                    <mc:Choice xmlns:v="urn:schemas-microsoft-com:vml" Requires="v">
                      <p:oleObj spid="_x0000_s64517" name="Equation" r:id="rId9" imgW="1917700" imgH="685800" progId="Equation.DSMT4">
                        <p:embed/>
                      </p:oleObj>
                    </mc:Choice>
                    <mc:Fallback>
                      <p:oleObj name="Equation" r:id="rId9" imgW="1917700" imgH="685800" progId="Equation.DSMT4">
                        <p:embed/>
                        <p:pic>
                          <p:nvPicPr>
                            <p:cNvPr id="20487" name="Object 2">
                              <a:extLst>
                                <a:ext uri="{FF2B5EF4-FFF2-40B4-BE49-F238E27FC236}">
                                  <a16:creationId xmlns:a16="http://schemas.microsoft.com/office/drawing/2014/main" id="{99367B04-EB37-44F1-B335-B095B2C2D0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3" y="3249"/>
                              <a:ext cx="1764"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0488" name="Rectangle 25">
                  <a:extLst>
                    <a:ext uri="{FF2B5EF4-FFF2-40B4-BE49-F238E27FC236}">
                      <a16:creationId xmlns:a16="http://schemas.microsoft.com/office/drawing/2014/main" id="{5CA767AA-3454-4C4C-A184-E1C43C5CF698}"/>
                    </a:ext>
                  </a:extLst>
                </p:cNvPr>
                <p:cNvSpPr>
                  <a:spLocks noChangeArrowheads="1"/>
                </p:cNvSpPr>
                <p:nvPr/>
              </p:nvSpPr>
              <p:spPr bwMode="auto">
                <a:xfrm>
                  <a:off x="3992" y="2986"/>
                  <a:ext cx="1134" cy="24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14:m>
                    <m:oMath xmlns:m="http://schemas.openxmlformats.org/officeDocument/2006/math">
                      <m:r>
                        <a:rPr lang="en-GB" altLang="en-US" sz="1662" b="0" i="1" smtClean="0">
                          <a:solidFill>
                            <a:srgbClr val="040404"/>
                          </a:solidFill>
                          <a:latin typeface="Cambria Math" panose="02040503050406030204" pitchFamily="18" charset="0"/>
                          <a:sym typeface="Symbol" panose="05050102010706020507" pitchFamily="18" charset="2"/>
                        </a:rPr>
                        <m:t>𝑠</m:t>
                      </m:r>
                    </m:oMath>
                  </a14:m>
                  <a:r>
                    <a:rPr lang="en-GB" altLang="en-US" sz="1662" dirty="0">
                      <a:solidFill>
                        <a:srgbClr val="040404"/>
                      </a:solidFill>
                      <a:sym typeface="Symbol" panose="05050102010706020507" pitchFamily="18" charset="2"/>
                    </a:rPr>
                    <a:t>-domain</a:t>
                  </a:r>
                  <a:endParaRPr lang="en-US" altLang="en-US" sz="1662" dirty="0">
                    <a:solidFill>
                      <a:srgbClr val="040404"/>
                    </a:solidFill>
                    <a:sym typeface="Symbol" panose="05050102010706020507" pitchFamily="18" charset="2"/>
                  </a:endParaRPr>
                </a:p>
              </p:txBody>
            </p:sp>
          </mc:Choice>
          <mc:Fallback xmlns="">
            <p:sp>
              <p:nvSpPr>
                <p:cNvPr id="20488" name="Rectangle 25">
                  <a:extLst>
                    <a:ext uri="{FF2B5EF4-FFF2-40B4-BE49-F238E27FC236}">
                      <a16:creationId xmlns:a16="http://schemas.microsoft.com/office/drawing/2014/main" id="{5CA767AA-3454-4C4C-A184-E1C43C5CF698}"/>
                    </a:ext>
                  </a:extLst>
                </p:cNvPr>
                <p:cNvSpPr>
                  <a:spLocks noRot="1" noChangeAspect="1" noMove="1" noResize="1" noEditPoints="1" noAdjustHandles="1" noChangeArrowheads="1" noChangeShapeType="1" noTextEdit="1"/>
                </p:cNvSpPr>
                <p:nvPr/>
              </p:nvSpPr>
              <p:spPr bwMode="auto">
                <a:xfrm>
                  <a:off x="3992" y="2986"/>
                  <a:ext cx="1134" cy="242"/>
                </a:xfrm>
                <a:prstGeom prst="rect">
                  <a:avLst/>
                </a:prstGeom>
                <a:blipFill>
                  <a:blip r:embed="rId11"/>
                  <a:stretch>
                    <a:fillRect t="-5263" b="-245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GB">
                      <a:noFill/>
                    </a:rPr>
                    <a:t> </a:t>
                  </a:r>
                </a:p>
              </p:txBody>
            </p:sp>
          </mc:Fallback>
        </mc:AlternateContent>
      </p:grpSp>
      <p:sp>
        <p:nvSpPr>
          <p:cNvPr id="12" name="Rectangle 2">
            <a:extLst>
              <a:ext uri="{FF2B5EF4-FFF2-40B4-BE49-F238E27FC236}">
                <a16:creationId xmlns:a16="http://schemas.microsoft.com/office/drawing/2014/main" id="{7E849E1A-0733-467E-AFE2-BBBAD6DBC9DD}"/>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Relating this course to other courses</a:t>
            </a:r>
          </a:p>
        </p:txBody>
      </p:sp>
    </p:spTree>
    <p:extLst>
      <p:ext uri="{BB962C8B-B14F-4D97-AF65-F5344CB8AC3E}">
        <p14:creationId xmlns:p14="http://schemas.microsoft.com/office/powerpoint/2010/main" val="4026123773"/>
      </p:ext>
    </p:extLst>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6">
            <a:extLst>
              <a:ext uri="{FF2B5EF4-FFF2-40B4-BE49-F238E27FC236}">
                <a16:creationId xmlns:a16="http://schemas.microsoft.com/office/drawing/2014/main" id="{3B3B4EEA-A850-46C7-97CB-B21CC56E8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104477"/>
            <a:ext cx="4781617" cy="27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075" name="Rectangle 4">
            <a:extLst>
              <a:ext uri="{FF2B5EF4-FFF2-40B4-BE49-F238E27FC236}">
                <a16:creationId xmlns:a16="http://schemas.microsoft.com/office/drawing/2014/main" id="{8F1DCA63-E675-4A0A-A538-A505B9EAFCD8}"/>
              </a:ext>
            </a:extLst>
          </p:cNvPr>
          <p:cNvSpPr>
            <a:spLocks noGrp="1" noChangeArrowheads="1"/>
          </p:cNvSpPr>
          <p:nvPr>
            <p:ph type="body" idx="1"/>
          </p:nvPr>
        </p:nvSpPr>
        <p:spPr>
          <a:xfrm>
            <a:off x="251520" y="1700808"/>
            <a:ext cx="8640960" cy="4555976"/>
          </a:xfrm>
        </p:spPr>
        <p:txBody>
          <a:bodyPr/>
          <a:lstStyle/>
          <a:p>
            <a:pPr algn="just">
              <a:buFont typeface="Arial" panose="020B0604020202020204" pitchFamily="34" charset="0"/>
              <a:buChar char="•"/>
            </a:pPr>
            <a:r>
              <a:rPr lang="en-US" altLang="en-US" sz="2000" dirty="0">
                <a:solidFill>
                  <a:srgbClr val="040404"/>
                </a:solidFill>
                <a:ea typeface="ＭＳ Ｐゴシック" panose="020B0600070205080204" pitchFamily="34" charset="-128"/>
              </a:rPr>
              <a:t>Systems are used to process signals and to modify or extract information regarding those signals.</a:t>
            </a:r>
          </a:p>
          <a:p>
            <a:pPr algn="just">
              <a:buFont typeface="Arial" panose="020B0604020202020204" pitchFamily="34" charset="0"/>
              <a:buChar char="•"/>
            </a:pPr>
            <a:r>
              <a:rPr lang="en-GB" altLang="en-US" sz="2000" dirty="0">
                <a:solidFill>
                  <a:srgbClr val="040404"/>
                </a:solidFill>
                <a:ea typeface="ＭＳ Ｐゴシック" panose="020B0600070205080204" pitchFamily="34" charset="-128"/>
              </a:rPr>
              <a:t>Physical systems are characterized by their input-output relationships.</a:t>
            </a:r>
          </a:p>
          <a:p>
            <a:pPr marL="722313" indent="-368300" algn="just">
              <a:buFont typeface="Wingdings" panose="05000000000000000000" pitchFamily="2" charset="2"/>
              <a:buChar char="§"/>
            </a:pPr>
            <a:r>
              <a:rPr lang="en-GB" altLang="en-US" sz="2000" dirty="0">
                <a:solidFill>
                  <a:srgbClr val="040404"/>
                </a:solidFill>
                <a:ea typeface="ＭＳ Ｐゴシック" panose="020B0600070205080204" pitchFamily="34" charset="-128"/>
              </a:rPr>
              <a:t>E.g. electrical systems are characterized by voltage-current relationships for their components and the laws of interconnections (i.e. Kirchhoff’s laws).</a:t>
            </a:r>
          </a:p>
          <a:p>
            <a:pPr algn="just">
              <a:buFont typeface="Arial" panose="020B0604020202020204" pitchFamily="34" charset="0"/>
              <a:buChar char="•"/>
            </a:pPr>
            <a:r>
              <a:rPr lang="en-GB" altLang="en-US" sz="2000" dirty="0">
                <a:solidFill>
                  <a:srgbClr val="040404"/>
                </a:solidFill>
                <a:ea typeface="ＭＳ Ｐゴシック" panose="020B0600070205080204" pitchFamily="34" charset="-128"/>
              </a:rPr>
              <a:t>We can derive a mathematical model for a system represented by (a so called) “black box”.</a:t>
            </a:r>
            <a:r>
              <a:rPr lang="en-GB" altLang="ja-JP" sz="2000" dirty="0">
                <a:solidFill>
                  <a:srgbClr val="040404"/>
                </a:solidFill>
                <a:ea typeface="ＭＳ Ｐゴシック" panose="020B0600070205080204" pitchFamily="34" charset="-128"/>
              </a:rPr>
              <a:t> </a:t>
            </a:r>
            <a:endParaRPr lang="en-US" altLang="en-US" sz="2000" dirty="0">
              <a:solidFill>
                <a:srgbClr val="040404"/>
              </a:solidFill>
              <a:ea typeface="ＭＳ Ｐゴシック" panose="020B0600070205080204" pitchFamily="34" charset="-128"/>
            </a:endParaRPr>
          </a:p>
        </p:txBody>
      </p:sp>
      <p:sp>
        <p:nvSpPr>
          <p:cNvPr id="3077" name="Text Box 7">
            <a:extLst>
              <a:ext uri="{FF2B5EF4-FFF2-40B4-BE49-F238E27FC236}">
                <a16:creationId xmlns:a16="http://schemas.microsoft.com/office/drawing/2014/main" id="{66BE4DD8-46C9-4678-AA4A-941CB0ACCF14}"/>
              </a:ext>
            </a:extLst>
          </p:cNvPr>
          <p:cNvSpPr txBox="1">
            <a:spLocks noChangeArrowheads="1"/>
          </p:cNvSpPr>
          <p:nvPr/>
        </p:nvSpPr>
        <p:spPr bwMode="auto">
          <a:xfrm>
            <a:off x="4139952" y="4750684"/>
            <a:ext cx="996781" cy="13426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endParaRPr lang="en-GB" altLang="en-US" sz="1477" b="1" dirty="0"/>
          </a:p>
          <a:p>
            <a:pPr algn="ctr">
              <a:spcBef>
                <a:spcPct val="50000"/>
              </a:spcBef>
              <a:buClrTx/>
              <a:buSzTx/>
              <a:buFontTx/>
              <a:buNone/>
            </a:pPr>
            <a:r>
              <a:rPr lang="en-GB" altLang="en-US" sz="1477" b="1" dirty="0"/>
              <a:t>SYSTEM</a:t>
            </a:r>
          </a:p>
          <a:p>
            <a:pPr algn="ctr">
              <a:spcBef>
                <a:spcPct val="50000"/>
              </a:spcBef>
              <a:buClrTx/>
              <a:buSzTx/>
              <a:buFontTx/>
              <a:buNone/>
            </a:pPr>
            <a:r>
              <a:rPr lang="en-GB" altLang="en-US" sz="1477" b="1" dirty="0"/>
              <a:t>MODEL</a:t>
            </a:r>
          </a:p>
          <a:p>
            <a:pPr algn="ctr">
              <a:spcBef>
                <a:spcPct val="50000"/>
              </a:spcBef>
              <a:buClrTx/>
              <a:buSzTx/>
              <a:buFontTx/>
              <a:buNone/>
            </a:pPr>
            <a:endParaRPr lang="en-US" altLang="en-US" sz="1477" b="1" dirty="0"/>
          </a:p>
        </p:txBody>
      </p:sp>
      <p:sp>
        <p:nvSpPr>
          <p:cNvPr id="6" name="Rectangle 2">
            <a:extLst>
              <a:ext uri="{FF2B5EF4-FFF2-40B4-BE49-F238E27FC236}">
                <a16:creationId xmlns:a16="http://schemas.microsoft.com/office/drawing/2014/main" id="{40A036FC-B36C-4421-B2AE-D6BE390CDCAA}"/>
              </a:ext>
            </a:extLst>
          </p:cNvPr>
          <p:cNvSpPr txBox="1">
            <a:spLocks noChangeArrowheads="1"/>
          </p:cNvSpPr>
          <p:nvPr/>
        </p:nvSpPr>
        <p:spPr bwMode="auto">
          <a:xfrm>
            <a:off x="686021" y="777698"/>
            <a:ext cx="7771960" cy="4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GB" altLang="en-US" i="0" kern="0" dirty="0">
                <a:ea typeface="ＭＳ Ｐゴシック" panose="020B0600070205080204" pitchFamily="34" charset="-128"/>
              </a:rPr>
              <a:t>Definition of systems</a:t>
            </a:r>
          </a:p>
        </p:txBody>
      </p:sp>
    </p:spTree>
    <p:extLst>
      <p:ext uri="{BB962C8B-B14F-4D97-AF65-F5344CB8AC3E}">
        <p14:creationId xmlns:p14="http://schemas.microsoft.com/office/powerpoint/2010/main" val="2780413687"/>
      </p:ext>
    </p:extLst>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227759-42C3-4EA1-93F2-0CA9E03FC7D8}"/>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Classification of systems</a:t>
            </a:r>
          </a:p>
        </p:txBody>
      </p:sp>
      <p:sp>
        <p:nvSpPr>
          <p:cNvPr id="4099" name="Rectangle 3">
            <a:extLst>
              <a:ext uri="{FF2B5EF4-FFF2-40B4-BE49-F238E27FC236}">
                <a16:creationId xmlns:a16="http://schemas.microsoft.com/office/drawing/2014/main" id="{864513B3-EDDD-4504-8560-A5B7478EE042}"/>
              </a:ext>
            </a:extLst>
          </p:cNvPr>
          <p:cNvSpPr>
            <a:spLocks noGrp="1" noChangeArrowheads="1"/>
          </p:cNvSpPr>
          <p:nvPr>
            <p:ph type="body" idx="1"/>
          </p:nvPr>
        </p:nvSpPr>
        <p:spPr>
          <a:xfrm>
            <a:off x="467544" y="1844824"/>
            <a:ext cx="8208912" cy="4555976"/>
          </a:xfrm>
        </p:spPr>
        <p:txBody>
          <a:bodyPr/>
          <a:lstStyle/>
          <a:p>
            <a:pPr marL="351815" indent="-351815" algn="just"/>
            <a:r>
              <a:rPr lang="en-US" altLang="en-US" sz="2000" dirty="0">
                <a:solidFill>
                  <a:srgbClr val="040404"/>
                </a:solidFill>
                <a:ea typeface="ＭＳ Ｐゴシック" panose="020B0600070205080204" pitchFamily="34" charset="-128"/>
              </a:rPr>
              <a:t>Systems may be classified into:</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Linear and non-linear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Constant parameter and time-varying-parameter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Instantaneous (memoryless) and dynamic (with memory)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Causal and non-causal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Continuous-time and discrete-time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Analogue and digital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Invertible and non-invertible systems</a:t>
            </a:r>
          </a:p>
          <a:p>
            <a:pPr marL="738812" lvl="1" indent="-316634" algn="just">
              <a:buFont typeface="Monotype Sorts" pitchFamily="-110" charset="2"/>
              <a:buAutoNum type="arabicPeriod"/>
            </a:pPr>
            <a:r>
              <a:rPr lang="en-GB" altLang="en-US" sz="2000" dirty="0">
                <a:solidFill>
                  <a:srgbClr val="040404"/>
                </a:solidFill>
                <a:ea typeface="ＭＳ Ｐゴシック" panose="020B0600070205080204" pitchFamily="34" charset="-128"/>
              </a:rPr>
              <a:t>Stable and unstable systems</a:t>
            </a:r>
            <a:endParaRPr lang="en-US" altLang="en-US" sz="2000" dirty="0">
              <a:solidFill>
                <a:srgbClr val="040404"/>
              </a:solidFill>
              <a:ea typeface="ＭＳ Ｐゴシック" panose="020B0600070205080204" pitchFamily="34" charset="-128"/>
            </a:endParaRPr>
          </a:p>
        </p:txBody>
      </p:sp>
    </p:spTree>
    <p:extLst>
      <p:ext uri="{BB962C8B-B14F-4D97-AF65-F5344CB8AC3E}">
        <p14:creationId xmlns:p14="http://schemas.microsoft.com/office/powerpoint/2010/main" val="3948896329"/>
      </p:ext>
    </p:extLst>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Rectangle 3">
                <a:extLst>
                  <a:ext uri="{FF2B5EF4-FFF2-40B4-BE49-F238E27FC236}">
                    <a16:creationId xmlns:a16="http://schemas.microsoft.com/office/drawing/2014/main" id="{0FD1E7B4-C525-4BD5-BA53-5AB35F45F85A}"/>
                  </a:ext>
                </a:extLst>
              </p:cNvPr>
              <p:cNvSpPr>
                <a:spLocks noGrp="1" noChangeArrowheads="1"/>
              </p:cNvSpPr>
              <p:nvPr>
                <p:ph type="body" idx="1"/>
              </p:nvPr>
            </p:nvSpPr>
            <p:spPr>
              <a:xfrm>
                <a:off x="467544" y="1844824"/>
                <a:ext cx="8208912" cy="4529708"/>
              </a:xfrm>
            </p:spPr>
            <p:txBody>
              <a:bodyPr/>
              <a:lstStyle/>
              <a:p>
                <a:pPr marL="351815" indent="-351815" algn="just">
                  <a:lnSpc>
                    <a:spcPct val="90000"/>
                  </a:lnSpc>
                  <a:buFont typeface="Arial" panose="020B0604020202020204" pitchFamily="34" charset="0"/>
                  <a:buChar char="•"/>
                </a:pPr>
                <a:r>
                  <a:rPr lang="en-US" altLang="en-US" sz="2000" dirty="0">
                    <a:solidFill>
                      <a:srgbClr val="040404"/>
                    </a:solidFill>
                    <a:ea typeface="ＭＳ Ｐゴシック" panose="020B0600070205080204" pitchFamily="34" charset="-128"/>
                  </a:rPr>
                  <a:t>A linear system exhibits the additivity property.</a:t>
                </a:r>
              </a:p>
              <a:p>
                <a:pPr marL="350838" indent="9525" algn="just">
                  <a:lnSpc>
                    <a:spcPct val="90000"/>
                  </a:lnSpc>
                </a:pPr>
                <a:r>
                  <a:rPr lang="en-GB" altLang="en-US" sz="2000" dirty="0">
                    <a:solidFill>
                      <a:srgbClr val="040404"/>
                    </a:solidFill>
                    <a:ea typeface="ＭＳ Ｐゴシック" panose="020B0600070205080204" pitchFamily="34" charset="-128"/>
                  </a:rPr>
                  <a:t>This means that if input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𝑖</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𝑖</m:t>
                    </m:r>
                    <m:r>
                      <a:rPr lang="en-GB" altLang="en-US" sz="2000" b="0" i="1" smtClean="0">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𝑖</m:t>
                        </m:r>
                      </m:sub>
                    </m:sSub>
                    <m:r>
                      <a:rPr lang="en-GB" altLang="en-US" sz="2000" b="0" i="0" smtClean="0">
                        <a:solidFill>
                          <a:srgbClr val="040404"/>
                        </a:solidFill>
                        <a:latin typeface="Cambria Math" panose="02040503050406030204" pitchFamily="18" charset="0"/>
                        <a:ea typeface="ＭＳ Ｐゴシック" panose="020B0600070205080204" pitchFamily="34" charset="-128"/>
                      </a:rPr>
                      <m:t>(</m:t>
                    </m:r>
                    <m:r>
                      <m:rPr>
                        <m:sty m:val="p"/>
                      </m:rPr>
                      <a:rPr lang="en-GB" altLang="en-US" sz="2000" b="0" i="0" smtClean="0">
                        <a:solidFill>
                          <a:srgbClr val="040404"/>
                        </a:solidFill>
                        <a:latin typeface="Cambria Math" panose="02040503050406030204" pitchFamily="18" charset="0"/>
                        <a:ea typeface="ＭＳ Ｐゴシック" panose="020B0600070205080204" pitchFamily="34" charset="-128"/>
                      </a:rPr>
                      <m:t>t</m:t>
                    </m:r>
                    <m:r>
                      <a:rPr lang="en-GB" altLang="en-US" sz="2000" b="0" i="0"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𝑖</m:t>
                    </m:r>
                    <m:r>
                      <a:rPr lang="en-GB" altLang="en-US" sz="2000" b="0" i="1" smtClean="0">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ea typeface="ＭＳ Ｐゴシック" panose="020B0600070205080204" pitchFamily="34" charset="-128"/>
                  </a:rPr>
                  <a:t> then input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a:t>
                </a:r>
              </a:p>
              <a:p>
                <a:pPr marL="738812" lvl="1" indent="-316634" algn="just">
                  <a:lnSpc>
                    <a:spcPct val="90000"/>
                  </a:lnSpc>
                </a:pPr>
                <a:endParaRPr lang="en-GB" altLang="en-US" sz="2000" dirty="0">
                  <a:solidFill>
                    <a:srgbClr val="040404"/>
                  </a:solidFill>
                  <a:ea typeface="ＭＳ Ｐゴシック" panose="020B0600070205080204" pitchFamily="34" charset="-128"/>
                </a:endParaRPr>
              </a:p>
              <a:p>
                <a:pPr marL="351815" indent="-351815" algn="just">
                  <a:lnSpc>
                    <a:spcPct val="90000"/>
                  </a:lnSpc>
                  <a:buFont typeface="Arial" panose="020B0604020202020204" pitchFamily="34" charset="0"/>
                  <a:buChar char="•"/>
                </a:pPr>
                <a:r>
                  <a:rPr lang="en-GB" altLang="en-US" sz="2000" dirty="0">
                    <a:solidFill>
                      <a:srgbClr val="040404"/>
                    </a:solidFill>
                    <a:ea typeface="ＭＳ Ｐゴシック" panose="020B0600070205080204" pitchFamily="34" charset="-128"/>
                  </a:rPr>
                  <a:t>A linear system must also satisfy the homogeneity or scaling property.</a:t>
                </a:r>
              </a:p>
              <a:p>
                <a:pPr marL="350838" indent="9525" algn="just">
                  <a:lnSpc>
                    <a:spcPct val="90000"/>
                  </a:lnSpc>
                </a:pPr>
                <a:r>
                  <a:rPr lang="en-GB" altLang="en-US" sz="2000" dirty="0">
                    <a:solidFill>
                      <a:srgbClr val="040404"/>
                    </a:solidFill>
                    <a:ea typeface="ＭＳ Ｐゴシック" panose="020B0600070205080204" pitchFamily="34" charset="-128"/>
                  </a:rPr>
                  <a:t>This means that if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𝑦</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then input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𝑘𝑥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𝑘𝑦</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where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𝑘</m:t>
                    </m:r>
                  </m:oMath>
                </a14:m>
                <a:r>
                  <a:rPr lang="en-GB" altLang="en-US" sz="2000" dirty="0">
                    <a:solidFill>
                      <a:srgbClr val="040404"/>
                    </a:solidFill>
                    <a:ea typeface="ＭＳ Ｐゴシック" panose="020B0600070205080204" pitchFamily="34" charset="-128"/>
                  </a:rPr>
                  <a:t> is a constant parameter.</a:t>
                </a:r>
              </a:p>
              <a:p>
                <a:pPr marL="351815" indent="-351815" algn="just">
                  <a:lnSpc>
                    <a:spcPct val="90000"/>
                  </a:lnSpc>
                </a:pPr>
                <a:endParaRPr lang="en-GB" altLang="en-US" sz="2000" dirty="0">
                  <a:solidFill>
                    <a:srgbClr val="040404"/>
                  </a:solidFill>
                  <a:ea typeface="ＭＳ Ｐゴシック" panose="020B0600070205080204" pitchFamily="34" charset="-128"/>
                </a:endParaRPr>
              </a:p>
              <a:p>
                <a:pPr marL="351815" indent="-351815" algn="just">
                  <a:lnSpc>
                    <a:spcPct val="90000"/>
                  </a:lnSpc>
                  <a:buFont typeface="Arial" panose="020B0604020202020204" pitchFamily="34" charset="0"/>
                  <a:buChar char="•"/>
                </a:pPr>
                <a:r>
                  <a:rPr lang="en-GB" altLang="en-US" sz="2000" dirty="0">
                    <a:solidFill>
                      <a:srgbClr val="040404"/>
                    </a:solidFill>
                    <a:ea typeface="ＭＳ Ｐゴシック" panose="020B0600070205080204" pitchFamily="34" charset="-128"/>
                  </a:rPr>
                  <a:t>The above two properties can be combined into the property of superposition.</a:t>
                </a:r>
              </a:p>
              <a:p>
                <a:pPr marL="360363" indent="0" algn="just">
                  <a:lnSpc>
                    <a:spcPct val="90000"/>
                  </a:lnSpc>
                </a:pPr>
                <a:r>
                  <a:rPr lang="en-GB" altLang="en-US" sz="2000" dirty="0">
                    <a:solidFill>
                      <a:srgbClr val="040404"/>
                    </a:solidFill>
                    <a:ea typeface="ＭＳ Ｐゴシック" panose="020B0600070205080204" pitchFamily="34" charset="-128"/>
                  </a:rPr>
                  <a:t>This means that if input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𝑖</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𝑖</m:t>
                    </m:r>
                    <m:r>
                      <a:rPr lang="en-GB" altLang="en-US" sz="2000" b="0" i="1" smtClean="0">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𝑖</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𝑖</m:t>
                    </m:r>
                    <m:r>
                      <a:rPr lang="en-GB" altLang="en-US" sz="2000" b="0" i="1" smtClean="0">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ea typeface="ＭＳ Ｐゴシック" panose="020B0600070205080204" pitchFamily="34" charset="-128"/>
                  </a:rPr>
                  <a:t> then input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produces output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a:t>
                </a:r>
              </a:p>
              <a:p>
                <a:pPr marL="351815" indent="-351815" algn="just">
                  <a:lnSpc>
                    <a:spcPct val="90000"/>
                  </a:lnSpc>
                </a:pPr>
                <a:endParaRPr lang="en-GB" altLang="en-US" sz="2000" dirty="0">
                  <a:solidFill>
                    <a:srgbClr val="040404"/>
                  </a:solidFill>
                  <a:ea typeface="ＭＳ Ｐゴシック" panose="020B0600070205080204" pitchFamily="34" charset="-128"/>
                </a:endParaRPr>
              </a:p>
              <a:p>
                <a:pPr marL="351815" indent="-351815" algn="just">
                  <a:lnSpc>
                    <a:spcPct val="90000"/>
                  </a:lnSpc>
                  <a:buFont typeface="Arial" panose="020B0604020202020204" pitchFamily="34" charset="0"/>
                  <a:buChar char="•"/>
                </a:pPr>
                <a:r>
                  <a:rPr lang="en-GB" altLang="en-US" sz="2000" dirty="0">
                    <a:solidFill>
                      <a:srgbClr val="040404"/>
                    </a:solidFill>
                    <a:ea typeface="ＭＳ Ｐゴシック" panose="020B0600070205080204" pitchFamily="34" charset="-128"/>
                  </a:rPr>
                  <a:t>A non-linear system is one that is not linear, i.e., it does not obey the principle of superposition.</a:t>
                </a:r>
                <a:endParaRPr lang="en-US" altLang="en-US" sz="2000" dirty="0">
                  <a:solidFill>
                    <a:srgbClr val="040404"/>
                  </a:solidFill>
                  <a:ea typeface="ＭＳ Ｐゴシック" panose="020B0600070205080204" pitchFamily="34" charset="-128"/>
                </a:endParaRPr>
              </a:p>
            </p:txBody>
          </p:sp>
        </mc:Choice>
        <mc:Fallback xmlns="">
          <p:sp>
            <p:nvSpPr>
              <p:cNvPr id="5122" name="Rectangle 3">
                <a:extLst>
                  <a:ext uri="{FF2B5EF4-FFF2-40B4-BE49-F238E27FC236}">
                    <a16:creationId xmlns:a16="http://schemas.microsoft.com/office/drawing/2014/main" id="{0FD1E7B4-C525-4BD5-BA53-5AB35F45F85A}"/>
                  </a:ext>
                </a:extLst>
              </p:cNvPr>
              <p:cNvSpPr>
                <a:spLocks noGrp="1" noRot="1" noChangeAspect="1" noMove="1" noResize="1" noEditPoints="1" noAdjustHandles="1" noChangeArrowheads="1" noChangeShapeType="1" noTextEdit="1"/>
              </p:cNvSpPr>
              <p:nvPr>
                <p:ph type="body" idx="1"/>
              </p:nvPr>
            </p:nvSpPr>
            <p:spPr>
              <a:xfrm>
                <a:off x="467544" y="1844824"/>
                <a:ext cx="8208912" cy="4529708"/>
              </a:xfrm>
              <a:blipFill>
                <a:blip r:embed="rId3"/>
                <a:stretch>
                  <a:fillRect l="-1783" t="-2288" r="-1857" b="-6460"/>
                </a:stretch>
              </a:blipFill>
            </p:spPr>
            <p:txBody>
              <a:bodyPr/>
              <a:lstStyle/>
              <a:p>
                <a:r>
                  <a:rPr lang="en-GB">
                    <a:noFill/>
                  </a:rPr>
                  <a:t> </a:t>
                </a:r>
              </a:p>
            </p:txBody>
          </p:sp>
        </mc:Fallback>
      </mc:AlternateContent>
      <p:sp>
        <p:nvSpPr>
          <p:cNvPr id="5126" name="Rectangle 2">
            <a:extLst>
              <a:ext uri="{FF2B5EF4-FFF2-40B4-BE49-F238E27FC236}">
                <a16:creationId xmlns:a16="http://schemas.microsoft.com/office/drawing/2014/main" id="{415EAA81-5A63-460C-BE76-1118AD866DDA}"/>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systems</a:t>
            </a:r>
          </a:p>
        </p:txBody>
      </p:sp>
    </p:spTree>
    <p:extLst>
      <p:ext uri="{BB962C8B-B14F-4D97-AF65-F5344CB8AC3E}">
        <p14:creationId xmlns:p14="http://schemas.microsoft.com/office/powerpoint/2010/main" val="692000633"/>
      </p:ext>
    </p:extLst>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6" name="Rectangle 14">
                <a:extLst>
                  <a:ext uri="{FF2B5EF4-FFF2-40B4-BE49-F238E27FC236}">
                    <a16:creationId xmlns:a16="http://schemas.microsoft.com/office/drawing/2014/main" id="{BB071FAB-0379-41E6-96B8-4FAC56B8E376}"/>
                  </a:ext>
                </a:extLst>
              </p:cNvPr>
              <p:cNvSpPr>
                <a:spLocks noGrp="1" noChangeArrowheads="1"/>
              </p:cNvSpPr>
              <p:nvPr>
                <p:ph type="body" idx="1"/>
              </p:nvPr>
            </p:nvSpPr>
            <p:spPr>
              <a:xfrm>
                <a:off x="179512" y="1577626"/>
                <a:ext cx="8640960" cy="4643827"/>
              </a:xfrm>
            </p:spPr>
            <p:txBody>
              <a:bodyPr/>
              <a:lstStyle/>
              <a:p>
                <a:pPr marL="351815" indent="-351815" algn="just">
                  <a:buFont typeface="Arial" panose="020B0604020202020204" pitchFamily="34" charset="0"/>
                  <a:buChar char="•"/>
                </a:pPr>
                <a:r>
                  <a:rPr lang="en-GB" altLang="en-US" sz="2000" b="1" dirty="0">
                    <a:solidFill>
                      <a:srgbClr val="040404"/>
                    </a:solidFill>
                    <a:latin typeface="+mj-lt"/>
                    <a:ea typeface="ＭＳ Ｐゴシック" panose="020B0600070205080204" pitchFamily="34" charset="-128"/>
                  </a:rPr>
                  <a:t>Problem:</a:t>
                </a:r>
                <a:r>
                  <a:rPr lang="en-GB" altLang="en-US" sz="2000" dirty="0">
                    <a:solidFill>
                      <a:srgbClr val="040404"/>
                    </a:solidFill>
                    <a:latin typeface="+mj-lt"/>
                    <a:ea typeface="ＭＳ Ｐゴシック" panose="020B0600070205080204" pitchFamily="34" charset="-128"/>
                  </a:rPr>
                  <a:t> Show that the system described by the following differential equation is linear.</a:t>
                </a:r>
              </a:p>
              <a:p>
                <a:pPr marL="357188" indent="0" algn="just"/>
                <a:r>
                  <a:rPr lang="en-GB" altLang="en-US" sz="2000" dirty="0">
                    <a:solidFill>
                      <a:srgbClr val="040404"/>
                    </a:solidFill>
                    <a:latin typeface="+mj-lt"/>
                    <a:ea typeface="ＭＳ Ｐゴシック" panose="020B0600070205080204" pitchFamily="34" charset="-128"/>
                  </a:rPr>
                  <a:t>                                     </a:t>
                </a:r>
                <a14:m>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rPr>
                          <m:t>𝑑𝑦</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num>
                      <m:den>
                        <m:r>
                          <a:rPr lang="en-GB" altLang="en-US" sz="2000" b="0" i="1" smtClean="0">
                            <a:solidFill>
                              <a:srgbClr val="040404"/>
                            </a:solidFill>
                            <a:latin typeface="Cambria Math" panose="02040503050406030204" pitchFamily="18" charset="0"/>
                            <a:ea typeface="ＭＳ Ｐゴシック" panose="020B0600070205080204" pitchFamily="34" charset="-128"/>
                          </a:rPr>
                          <m:t>𝑑𝑡</m:t>
                        </m:r>
                      </m:den>
                    </m:f>
                    <m:r>
                      <a:rPr lang="en-GB" altLang="en-US" sz="2000" b="0" i="1" smtClean="0">
                        <a:solidFill>
                          <a:srgbClr val="040404"/>
                        </a:solidFill>
                        <a:latin typeface="Cambria Math" panose="02040503050406030204" pitchFamily="18" charset="0"/>
                        <a:ea typeface="ＭＳ Ｐゴシック" panose="020B0600070205080204" pitchFamily="34" charset="-128"/>
                      </a:rPr>
                      <m:t>+3</m:t>
                    </m:r>
                    <m:r>
                      <a:rPr lang="en-GB" altLang="en-US" sz="2000" b="0" i="1" smtClean="0">
                        <a:solidFill>
                          <a:srgbClr val="040404"/>
                        </a:solidFill>
                        <a:latin typeface="Cambria Math" panose="02040503050406030204" pitchFamily="18" charset="0"/>
                        <a:ea typeface="ＭＳ Ｐゴシック" panose="020B0600070205080204" pitchFamily="34" charset="-128"/>
                      </a:rPr>
                      <m:t>𝑦</m:t>
                    </m:r>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latin typeface="+mj-lt"/>
                    <a:ea typeface="ＭＳ Ｐゴシック" panose="020B0600070205080204" pitchFamily="34" charset="-128"/>
                  </a:rPr>
                  <a:t>              (1)</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Let’s assume that input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i="1">
                            <a:solidFill>
                              <a:srgbClr val="040404"/>
                            </a:solidFill>
                            <a:latin typeface="Cambria Math" panose="02040503050406030204" pitchFamily="18" charset="0"/>
                            <a:ea typeface="ＭＳ Ｐゴシック" panose="020B0600070205080204" pitchFamily="34" charset="-128"/>
                          </a:rPr>
                          <m:t>𝑖</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latin typeface="+mj-lt"/>
                    <a:ea typeface="ＭＳ Ｐゴシック" panose="020B0600070205080204" pitchFamily="34" charset="-128"/>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𝑖</m:t>
                    </m:r>
                    <m:r>
                      <a:rPr lang="en-GB" altLang="en-US" sz="2000" i="1">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latin typeface="+mj-lt"/>
                    <a:ea typeface="ＭＳ Ｐゴシック" panose="020B0600070205080204" pitchFamily="34" charset="-128"/>
                  </a:rPr>
                  <a:t> produces output </a:t>
                </a:r>
                <a14:m>
                  <m:oMath xmlns:m="http://schemas.openxmlformats.org/officeDocument/2006/math">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𝑖</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latin typeface="+mj-lt"/>
                    <a:ea typeface="ＭＳ Ｐゴシック" panose="020B0600070205080204" pitchFamily="34" charset="-128"/>
                  </a:rPr>
                  <a:t>,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𝑖</m:t>
                    </m:r>
                    <m:r>
                      <a:rPr lang="en-GB" altLang="en-US" sz="2000" i="1">
                        <a:solidFill>
                          <a:srgbClr val="040404"/>
                        </a:solidFill>
                        <a:latin typeface="Cambria Math" panose="02040503050406030204" pitchFamily="18" charset="0"/>
                        <a:ea typeface="ＭＳ Ｐゴシック" panose="020B0600070205080204" pitchFamily="34" charset="-128"/>
                      </a:rPr>
                      <m:t>=1,2</m:t>
                    </m:r>
                  </m:oMath>
                </a14:m>
                <a:r>
                  <a:rPr lang="en-GB" altLang="en-US" sz="2000" dirty="0">
                    <a:solidFill>
                      <a:srgbClr val="040404"/>
                    </a:solidFill>
                    <a:latin typeface="+mj-lt"/>
                    <a:ea typeface="ＭＳ Ｐゴシック" panose="020B0600070205080204" pitchFamily="34" charset="-128"/>
                  </a:rPr>
                  <a:t>. Then:</a:t>
                </a:r>
              </a:p>
              <a:p>
                <a:pPr marL="350838" indent="9525"/>
                <a14:m>
                  <m:oMathPara xmlns:m="http://schemas.openxmlformats.org/officeDocument/2006/math">
                    <m:oMathParaPr>
                      <m:jc m:val="center"/>
                    </m:oMathParaPr>
                    <m:oMath xmlns:m="http://schemas.openxmlformats.org/officeDocument/2006/math">
                      <m:f>
                        <m:fPr>
                          <m:ctrlPr>
                            <a:rPr lang="en-GB" altLang="en-US" sz="2000" i="1" smtClean="0">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𝑑</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num>
                        <m:den>
                          <m:r>
                            <a:rPr lang="en-GB" altLang="en-US" sz="2000" i="1">
                              <a:solidFill>
                                <a:srgbClr val="040404"/>
                              </a:solidFill>
                              <a:latin typeface="Cambria Math" panose="02040503050406030204" pitchFamily="18" charset="0"/>
                              <a:ea typeface="ＭＳ Ｐゴシック" panose="020B0600070205080204" pitchFamily="34" charset="-128"/>
                            </a:rPr>
                            <m:t>𝑑𝑡</m:t>
                          </m:r>
                        </m:den>
                      </m:f>
                      <m:r>
                        <a:rPr lang="en-GB" altLang="en-US" sz="2000" i="1">
                          <a:solidFill>
                            <a:srgbClr val="040404"/>
                          </a:solidFill>
                          <a:latin typeface="Cambria Math" panose="02040503050406030204" pitchFamily="18" charset="0"/>
                          <a:ea typeface="ＭＳ Ｐゴシック" panose="020B0600070205080204" pitchFamily="34" charset="-128"/>
                        </a:rPr>
                        <m:t>+3</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smtClean="0">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smtClean="0">
                          <a:solidFill>
                            <a:srgbClr val="040404"/>
                          </a:solidFill>
                          <a:latin typeface="Cambria Math" panose="02040503050406030204" pitchFamily="18" charset="0"/>
                          <a:ea typeface="Cambria Math" panose="02040503050406030204" pitchFamily="18" charset="0"/>
                        </a:rPr>
                        <m:t>⇒</m:t>
                      </m:r>
                      <m:sSub>
                        <m:sSubPr>
                          <m:ctrlPr>
                            <a:rPr lang="en-GB" altLang="en-US" sz="2000" i="1" smtClean="0">
                              <a:solidFill>
                                <a:srgbClr val="040404"/>
                              </a:solidFill>
                              <a:latin typeface="Cambria Math" panose="02040503050406030204" pitchFamily="18" charset="0"/>
                              <a:ea typeface="Cambria Math" panose="02040503050406030204" pitchFamily="18" charset="0"/>
                            </a:rPr>
                          </m:ctrlPr>
                        </m:sSubPr>
                        <m:e>
                          <m:r>
                            <a:rPr lang="en-GB" altLang="en-US" sz="2000" b="0" i="1" smtClean="0">
                              <a:solidFill>
                                <a:srgbClr val="040404"/>
                              </a:solidFill>
                              <a:latin typeface="Cambria Math" panose="02040503050406030204" pitchFamily="18" charset="0"/>
                              <a:ea typeface="Cambria Math" panose="02040503050406030204" pitchFamily="18" charset="0"/>
                            </a:rPr>
                            <m:t>𝑘</m:t>
                          </m:r>
                        </m:e>
                        <m:sub>
                          <m:r>
                            <a:rPr lang="en-GB" altLang="en-US" sz="2000" b="0" i="1" smtClean="0">
                              <a:solidFill>
                                <a:srgbClr val="040404"/>
                              </a:solidFill>
                              <a:latin typeface="Cambria Math" panose="02040503050406030204" pitchFamily="18" charset="0"/>
                              <a:ea typeface="Cambria Math" panose="02040503050406030204" pitchFamily="18" charset="0"/>
                            </a:rPr>
                            <m:t>1</m:t>
                          </m:r>
                        </m:sub>
                      </m:sSub>
                      <m:d>
                        <m:dPr>
                          <m:begChr m:val="["/>
                          <m:endChr m:val="]"/>
                          <m:ctrlPr>
                            <a:rPr lang="en-GB" altLang="en-US" sz="2000" i="1" smtClean="0">
                              <a:solidFill>
                                <a:srgbClr val="040404"/>
                              </a:solidFill>
                              <a:latin typeface="Cambria Math" panose="02040503050406030204" pitchFamily="18" charset="0"/>
                              <a:ea typeface="Cambria Math" panose="02040503050406030204" pitchFamily="18" charset="0"/>
                            </a:rPr>
                          </m:ctrlPr>
                        </m:dPr>
                        <m:e>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𝑑</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num>
                            <m:den>
                              <m:r>
                                <a:rPr lang="en-GB" altLang="en-US" sz="2000" i="1">
                                  <a:solidFill>
                                    <a:srgbClr val="040404"/>
                                  </a:solidFill>
                                  <a:latin typeface="Cambria Math" panose="02040503050406030204" pitchFamily="18" charset="0"/>
                                  <a:ea typeface="ＭＳ Ｐゴシック" panose="020B0600070205080204" pitchFamily="34" charset="-128"/>
                                </a:rPr>
                                <m:t>𝑑𝑡</m:t>
                              </m:r>
                            </m:den>
                          </m:f>
                          <m:r>
                            <a:rPr lang="en-GB" altLang="en-US" sz="2000" i="1">
                              <a:solidFill>
                                <a:srgbClr val="040404"/>
                              </a:solidFill>
                              <a:latin typeface="Cambria Math" panose="02040503050406030204" pitchFamily="18" charset="0"/>
                              <a:ea typeface="ＭＳ Ｐゴシック" panose="020B0600070205080204" pitchFamily="34" charset="-128"/>
                            </a:rPr>
                            <m:t>+3</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e>
                      </m:d>
                      <m:r>
                        <a:rPr lang="en-GB" altLang="en-US" sz="2000" i="1">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1</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smtClean="0">
                          <a:solidFill>
                            <a:srgbClr val="040404"/>
                          </a:solidFill>
                          <a:latin typeface="Cambria Math" panose="02040503050406030204" pitchFamily="18" charset="0"/>
                          <a:ea typeface="Cambria Math" panose="02040503050406030204" pitchFamily="18" charset="0"/>
                        </a:rPr>
                        <m:t>⇒</m:t>
                      </m:r>
                    </m:oMath>
                  </m:oMathPara>
                </a14:m>
                <a:endParaRPr lang="en-GB" altLang="en-US" sz="2000" i="1" dirty="0">
                  <a:solidFill>
                    <a:srgbClr val="040404"/>
                  </a:solidFill>
                  <a:latin typeface="+mj-lt"/>
                  <a:ea typeface="Cambria Math" panose="02040503050406030204" pitchFamily="18" charset="0"/>
                </a:endParaRPr>
              </a:p>
              <a:p>
                <a:pPr marL="350838" indent="9525" algn="ct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𝑑</m:t>
                        </m:r>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1</m:t>
                            </m:r>
                          </m:sub>
                        </m:sSub>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num>
                      <m:den>
                        <m:r>
                          <a:rPr lang="en-GB" altLang="en-US" sz="2000" i="1">
                            <a:solidFill>
                              <a:srgbClr val="040404"/>
                            </a:solidFill>
                            <a:latin typeface="Cambria Math" panose="02040503050406030204" pitchFamily="18" charset="0"/>
                            <a:ea typeface="ＭＳ Ｐゴシック" panose="020B0600070205080204" pitchFamily="34" charset="-128"/>
                          </a:rPr>
                          <m:t>𝑑𝑡</m:t>
                        </m:r>
                      </m:den>
                    </m:f>
                    <m:r>
                      <a:rPr lang="en-GB" altLang="en-US" sz="2000" i="1">
                        <a:solidFill>
                          <a:srgbClr val="040404"/>
                        </a:solidFill>
                        <a:latin typeface="Cambria Math" panose="02040503050406030204" pitchFamily="18" charset="0"/>
                        <a:ea typeface="ＭＳ Ｐゴシック" panose="020B0600070205080204" pitchFamily="34" charset="-128"/>
                      </a:rPr>
                      <m:t>+3</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1</m:t>
                            </m:r>
                          </m:sub>
                        </m:sSub>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b="0" i="0"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1</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(2)</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Similarly, we have:</a:t>
                </a:r>
              </a:p>
              <a:p>
                <a:pPr marL="350838" indent="9525" algn="ctr"/>
                <a14:m>
                  <m:oMath xmlns:m="http://schemas.openxmlformats.org/officeDocument/2006/math">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𝑑</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num>
                      <m:den>
                        <m:r>
                          <a:rPr lang="en-GB" altLang="en-US" sz="2000" i="1">
                            <a:solidFill>
                              <a:srgbClr val="040404"/>
                            </a:solidFill>
                            <a:latin typeface="Cambria Math" panose="02040503050406030204" pitchFamily="18" charset="0"/>
                            <a:ea typeface="ＭＳ Ｐゴシック" panose="020B0600070205080204" pitchFamily="34" charset="-128"/>
                          </a:rPr>
                          <m:t>𝑑𝑡</m:t>
                        </m:r>
                      </m:den>
                    </m:f>
                    <m:r>
                      <a:rPr lang="en-GB" altLang="en-US" sz="2000" i="1">
                        <a:solidFill>
                          <a:srgbClr val="040404"/>
                        </a:solidFill>
                        <a:latin typeface="Cambria Math" panose="02040503050406030204" pitchFamily="18" charset="0"/>
                        <a:ea typeface="ＭＳ Ｐゴシック" panose="020B0600070205080204" pitchFamily="34" charset="-128"/>
                      </a:rPr>
                      <m:t>+3</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b="0" i="1" smtClean="0">
                                <a:solidFill>
                                  <a:srgbClr val="040404"/>
                                </a:solidFill>
                                <a:latin typeface="Cambria Math" panose="02040503050406030204" pitchFamily="18" charset="0"/>
                                <a:ea typeface="Cambria Math" panose="02040503050406030204" pitchFamily="18" charset="0"/>
                              </a:rPr>
                              <m:t>2</m:t>
                            </m:r>
                          </m:sub>
                        </m:sSub>
                        <m:r>
                          <a:rPr lang="en-GB" altLang="en-US" sz="2000" i="1">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b="0" i="1" smtClean="0">
                            <a:solidFill>
                              <a:srgbClr val="040404"/>
                            </a:solidFill>
                            <a:latin typeface="Cambria Math" panose="02040503050406030204" pitchFamily="18" charset="0"/>
                            <a:ea typeface="Cambria Math" panose="02040503050406030204" pitchFamily="18" charset="0"/>
                          </a:rPr>
                          <m:t>2</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b="0" i="1" smtClean="0">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(3)</a:t>
                </a:r>
              </a:p>
              <a:p>
                <a:pPr marL="351815" indent="-351815">
                  <a:buFont typeface="Arial" panose="020B0604020202020204" pitchFamily="34" charset="0"/>
                  <a:buChar char="•"/>
                </a:pP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1</m:t>
                        </m:r>
                      </m:sub>
                    </m:sSub>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and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𝑘</m:t>
                        </m:r>
                      </m:e>
                      <m:sub>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2</m:t>
                        </m:r>
                      </m:sub>
                    </m:sSub>
                  </m:oMath>
                </a14:m>
                <a:r>
                  <a:rPr lang="en-GB" altLang="en-US" sz="2000" dirty="0">
                    <a:solidFill>
                      <a:srgbClr val="040404"/>
                    </a:solidFill>
                    <a:latin typeface="+mj-lt"/>
                    <a:ea typeface="ＭＳ Ｐゴシック" panose="020B0600070205080204" pitchFamily="34" charset="-128"/>
                    <a:sym typeface="Symbol" panose="05050102010706020507" pitchFamily="18" charset="2"/>
                  </a:rPr>
                  <a:t> are constants.</a:t>
                </a:r>
              </a:p>
              <a:p>
                <a:pPr marL="351815" indent="-351815">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sym typeface="Symbol" panose="05050102010706020507" pitchFamily="18" charset="2"/>
                  </a:rPr>
                  <a:t>By adding equations (2) and (3) we obtain equation (1) with:</a:t>
                </a:r>
              </a:p>
              <a:p>
                <a:pPr marL="720725" indent="-360363">
                  <a:buFont typeface="Wingdings" panose="05000000000000000000" pitchFamily="2" charset="2"/>
                  <a:buChar char="§"/>
                </a:pP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Cambria Math" panose="02040503050406030204" pitchFamily="18" charset="0"/>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1</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Cambria Math" panose="02040503050406030204" pitchFamily="18" charset="0"/>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2</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𝑥</m:t>
                        </m:r>
                      </m:e>
                      <m:sub>
                        <m:r>
                          <a:rPr lang="en-GB" altLang="en-US" sz="2000" i="1">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endParaRPr lang="en-GB" altLang="en-US" sz="2000" dirty="0">
                  <a:solidFill>
                    <a:srgbClr val="040404"/>
                  </a:solidFill>
                  <a:ea typeface="ＭＳ Ｐゴシック" panose="020B0600070205080204" pitchFamily="34" charset="-128"/>
                  <a:sym typeface="Symbol" panose="05050102010706020507" pitchFamily="18" charset="2"/>
                </a:endParaRPr>
              </a:p>
              <a:p>
                <a:pPr marL="720725" indent="-360363">
                  <a:buFont typeface="Wingdings" panose="05000000000000000000" pitchFamily="2" charset="2"/>
                  <a:buChar char="§"/>
                </a:pP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Cambria Math" panose="02040503050406030204" pitchFamily="18" charset="0"/>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1</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1</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Cambria Math" panose="02040503050406030204" pitchFamily="18" charset="0"/>
                  </a:rPr>
                  <a:t> </a:t>
                </a:r>
                <a14:m>
                  <m:oMath xmlns:m="http://schemas.openxmlformats.org/officeDocument/2006/math">
                    <m:sSub>
                      <m:sSubPr>
                        <m:ctrlPr>
                          <a:rPr lang="en-GB" altLang="en-US" sz="2000" i="1">
                            <a:solidFill>
                              <a:srgbClr val="040404"/>
                            </a:solidFill>
                            <a:latin typeface="Cambria Math" panose="02040503050406030204" pitchFamily="18" charset="0"/>
                            <a:ea typeface="Cambria Math" panose="02040503050406030204" pitchFamily="18" charset="0"/>
                          </a:rPr>
                        </m:ctrlPr>
                      </m:sSubPr>
                      <m:e>
                        <m:r>
                          <a:rPr lang="en-GB" altLang="en-US" sz="2000" i="1">
                            <a:solidFill>
                              <a:srgbClr val="040404"/>
                            </a:solidFill>
                            <a:latin typeface="Cambria Math" panose="02040503050406030204" pitchFamily="18" charset="0"/>
                            <a:ea typeface="Cambria Math" panose="02040503050406030204" pitchFamily="18" charset="0"/>
                          </a:rPr>
                          <m:t>𝑘</m:t>
                        </m:r>
                      </m:e>
                      <m:sub>
                        <m:r>
                          <a:rPr lang="en-GB" altLang="en-US" sz="2000" i="1">
                            <a:solidFill>
                              <a:srgbClr val="040404"/>
                            </a:solidFill>
                            <a:latin typeface="Cambria Math" panose="02040503050406030204" pitchFamily="18" charset="0"/>
                            <a:ea typeface="Cambria Math" panose="02040503050406030204" pitchFamily="18" charset="0"/>
                          </a:rPr>
                          <m:t>2</m:t>
                        </m:r>
                      </m:sub>
                    </m:sSub>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𝑦</m:t>
                        </m:r>
                      </m:e>
                      <m:sub>
                        <m:r>
                          <a:rPr lang="en-GB" altLang="en-US" sz="2000" i="1">
                            <a:solidFill>
                              <a:srgbClr val="040404"/>
                            </a:solidFill>
                            <a:latin typeface="Cambria Math" panose="02040503050406030204" pitchFamily="18" charset="0"/>
                            <a:ea typeface="ＭＳ Ｐゴシック" panose="020B0600070205080204" pitchFamily="34" charset="-128"/>
                          </a:rPr>
                          <m:t>2</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r>
                  <a:rPr lang="en-GB" altLang="en-US" sz="2000" dirty="0">
                    <a:solidFill>
                      <a:srgbClr val="040404"/>
                    </a:solidFill>
                    <a:ea typeface="ＭＳ Ｐゴシック" panose="020B0600070205080204" pitchFamily="34" charset="-128"/>
                    <a:sym typeface="Symbol" panose="05050102010706020507" pitchFamily="18" charset="2"/>
                  </a:rPr>
                  <a:t> </a:t>
                </a:r>
              </a:p>
              <a:p>
                <a:pPr marL="720725" indent="-360363">
                  <a:buFont typeface="Wingdings" panose="05000000000000000000" pitchFamily="2" charset="2"/>
                  <a:buChar char="§"/>
                </a:pPr>
                <a:endParaRPr lang="en-GB" altLang="en-US" sz="2000" dirty="0">
                  <a:solidFill>
                    <a:srgbClr val="040404"/>
                  </a:solidFill>
                  <a:ea typeface="ＭＳ Ｐゴシック" panose="020B0600070205080204" pitchFamily="34" charset="-128"/>
                  <a:sym typeface="Symbol" panose="05050102010706020507" pitchFamily="18" charset="2"/>
                </a:endParaRPr>
              </a:p>
              <a:p>
                <a:pPr marL="720725" indent="-360363">
                  <a:buFont typeface="Wingdings" panose="05000000000000000000" pitchFamily="2" charset="2"/>
                  <a:buChar char="§"/>
                </a:pPr>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p:txBody>
          </p:sp>
        </mc:Choice>
        <mc:Fallback xmlns="">
          <p:sp>
            <p:nvSpPr>
              <p:cNvPr id="6146" name="Rectangle 14">
                <a:extLst>
                  <a:ext uri="{FF2B5EF4-FFF2-40B4-BE49-F238E27FC236}">
                    <a16:creationId xmlns:a16="http://schemas.microsoft.com/office/drawing/2014/main" id="{BB071FAB-0379-41E6-96B8-4FAC56B8E376}"/>
                  </a:ext>
                </a:extLst>
              </p:cNvPr>
              <p:cNvSpPr>
                <a:spLocks noGrp="1" noRot="1" noChangeAspect="1" noMove="1" noResize="1" noEditPoints="1" noAdjustHandles="1" noChangeArrowheads="1" noChangeShapeType="1" noTextEdit="1"/>
              </p:cNvSpPr>
              <p:nvPr>
                <p:ph type="body" idx="1"/>
              </p:nvPr>
            </p:nvSpPr>
            <p:spPr>
              <a:xfrm>
                <a:off x="179512" y="1577626"/>
                <a:ext cx="8640960" cy="4643827"/>
              </a:xfrm>
              <a:blipFill>
                <a:blip r:embed="rId3"/>
                <a:stretch>
                  <a:fillRect l="-1693" t="-1575" r="-1763" b="-12992"/>
                </a:stretch>
              </a:blipFill>
            </p:spPr>
            <p:txBody>
              <a:bodyPr/>
              <a:lstStyle/>
              <a:p>
                <a:r>
                  <a:rPr lang="en-GB">
                    <a:noFill/>
                  </a:rPr>
                  <a:t> </a:t>
                </a:r>
              </a:p>
            </p:txBody>
          </p:sp>
        </mc:Fallback>
      </mc:AlternateContent>
      <p:sp>
        <p:nvSpPr>
          <p:cNvPr id="14" name="Rectangle 2">
            <a:extLst>
              <a:ext uri="{FF2B5EF4-FFF2-40B4-BE49-F238E27FC236}">
                <a16:creationId xmlns:a16="http://schemas.microsoft.com/office/drawing/2014/main" id="{3E45EAC9-4013-4675-9399-ECA7A44B0B43}"/>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systems</a:t>
            </a:r>
          </a:p>
        </p:txBody>
      </p:sp>
    </p:spTree>
    <p:extLst>
      <p:ext uri="{BB962C8B-B14F-4D97-AF65-F5344CB8AC3E}">
        <p14:creationId xmlns:p14="http://schemas.microsoft.com/office/powerpoint/2010/main" val="877101398"/>
      </p:ext>
    </p:extLst>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0" name="Rectangle 2">
                <a:extLst>
                  <a:ext uri="{FF2B5EF4-FFF2-40B4-BE49-F238E27FC236}">
                    <a16:creationId xmlns:a16="http://schemas.microsoft.com/office/drawing/2014/main" id="{91DB0096-269F-42E3-BA0D-7278E9C2F8FA}"/>
                  </a:ext>
                </a:extLst>
              </p:cNvPr>
              <p:cNvSpPr>
                <a:spLocks noGrp="1" noChangeArrowheads="1"/>
              </p:cNvSpPr>
              <p:nvPr>
                <p:ph type="body" idx="1"/>
              </p:nvPr>
            </p:nvSpPr>
            <p:spPr>
              <a:xfrm>
                <a:off x="179512" y="1665493"/>
                <a:ext cx="8784976" cy="4643827"/>
              </a:xfrm>
            </p:spPr>
            <p:txBody>
              <a:bodyPr/>
              <a:lstStyle/>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Almost all systems become non-linear when large enough signals are applied.</a:t>
                </a:r>
              </a:p>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Non-linear systems can be approximated by linear systems for small-signal analysis – this approach greatly simplifies the problem.</a:t>
                </a:r>
              </a:p>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Once superposition applies, we analyse a system by decomposition into zero-input and zero-state components. You will know soon what these are.</a:t>
                </a:r>
              </a:p>
              <a:p>
                <a:pPr marL="351815" indent="-351815" algn="just">
                  <a:buFont typeface="Arial" panose="020B0604020202020204" pitchFamily="34" charset="0"/>
                  <a:buChar char="•"/>
                </a:pPr>
                <a:r>
                  <a:rPr lang="en-GB" altLang="en-US" sz="2000" dirty="0">
                    <a:solidFill>
                      <a:srgbClr val="040404"/>
                    </a:solidFill>
                    <a:latin typeface="+mj-lt"/>
                    <a:ea typeface="ＭＳ Ｐゴシック" panose="020B0600070205080204" pitchFamily="34" charset="-128"/>
                  </a:rPr>
                  <a:t>Later we will see that it is very important to represent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latin typeface="+mj-lt"/>
                    <a:ea typeface="ＭＳ Ｐゴシック" panose="020B0600070205080204" pitchFamily="34" charset="-128"/>
                  </a:rPr>
                  <a:t> as a sum of simpler functions (pulses or steps).</a:t>
                </a:r>
                <a:endParaRPr lang="en-GB" altLang="en-US" sz="2000" dirty="0">
                  <a:solidFill>
                    <a:srgbClr val="040404"/>
                  </a:solidFill>
                  <a:latin typeface="+mj-lt"/>
                  <a:ea typeface="ＭＳ Ｐゴシック" panose="020B0600070205080204" pitchFamily="34" charset="-128"/>
                  <a:sym typeface="Symbol" panose="05050102010706020507" pitchFamily="18" charset="2"/>
                </a:endParaRPr>
              </a:p>
            </p:txBody>
          </p:sp>
        </mc:Choice>
        <mc:Fallback xmlns="">
          <p:sp>
            <p:nvSpPr>
              <p:cNvPr id="7170" name="Rectangle 2">
                <a:extLst>
                  <a:ext uri="{FF2B5EF4-FFF2-40B4-BE49-F238E27FC236}">
                    <a16:creationId xmlns:a16="http://schemas.microsoft.com/office/drawing/2014/main" id="{91DB0096-269F-42E3-BA0D-7278E9C2F8FA}"/>
                  </a:ext>
                </a:extLst>
              </p:cNvPr>
              <p:cNvSpPr>
                <a:spLocks noGrp="1" noRot="1" noChangeAspect="1" noMove="1" noResize="1" noEditPoints="1" noAdjustHandles="1" noChangeArrowheads="1" noChangeShapeType="1" noTextEdit="1"/>
              </p:cNvSpPr>
              <p:nvPr>
                <p:ph type="body" idx="1"/>
              </p:nvPr>
            </p:nvSpPr>
            <p:spPr>
              <a:xfrm>
                <a:off x="179512" y="1665493"/>
                <a:ext cx="8784976" cy="4643827"/>
              </a:xfrm>
              <a:blipFill>
                <a:blip r:embed="rId3"/>
                <a:stretch>
                  <a:fillRect l="-1664" t="-1575" r="-1734"/>
                </a:stretch>
              </a:blipFill>
            </p:spPr>
            <p:txBody>
              <a:bodyPr/>
              <a:lstStyle/>
              <a:p>
                <a:r>
                  <a:rPr lang="en-GB">
                    <a:noFill/>
                  </a:rPr>
                  <a:t> </a:t>
                </a:r>
              </a:p>
            </p:txBody>
          </p:sp>
        </mc:Fallback>
      </mc:AlternateContent>
      <p:pic>
        <p:nvPicPr>
          <p:cNvPr id="7173" name="Picture 11">
            <a:extLst>
              <a:ext uri="{FF2B5EF4-FFF2-40B4-BE49-F238E27FC236}">
                <a16:creationId xmlns:a16="http://schemas.microsoft.com/office/drawing/2014/main" id="{CA65DF2B-2B33-4F42-A890-1B38FFF0C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825" y="4491644"/>
            <a:ext cx="3097351" cy="239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2">
            <a:extLst>
              <a:ext uri="{FF2B5EF4-FFF2-40B4-BE49-F238E27FC236}">
                <a16:creationId xmlns:a16="http://schemas.microsoft.com/office/drawing/2014/main" id="{E61AABA7-C4B2-4755-B1C0-27BF7A83721B}"/>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Linear systems</a:t>
            </a:r>
          </a:p>
        </p:txBody>
      </p:sp>
    </p:spTree>
    <p:extLst>
      <p:ext uri="{BB962C8B-B14F-4D97-AF65-F5344CB8AC3E}">
        <p14:creationId xmlns:p14="http://schemas.microsoft.com/office/powerpoint/2010/main" val="2582037046"/>
      </p:ext>
    </p:extLst>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4D7ABB-8329-4B9C-8EF9-4F8E3CD023F3}"/>
              </a:ext>
            </a:extLst>
          </p:cNvPr>
          <p:cNvSpPr>
            <a:spLocks noGrp="1" noChangeArrowheads="1"/>
          </p:cNvSpPr>
          <p:nvPr>
            <p:ph type="body" idx="1"/>
          </p:nvPr>
        </p:nvSpPr>
        <p:spPr>
          <a:xfrm>
            <a:off x="316625" y="1737501"/>
            <a:ext cx="8501956" cy="4643827"/>
          </a:xfrm>
        </p:spPr>
        <p:txBody>
          <a:bodyPr/>
          <a:lstStyle/>
          <a:p>
            <a:pPr marL="351815" indent="-351815" algn="just"/>
            <a:r>
              <a:rPr lang="en-GB" altLang="en-US" sz="2000" dirty="0">
                <a:solidFill>
                  <a:srgbClr val="040404"/>
                </a:solidFill>
                <a:ea typeface="ＭＳ Ｐゴシック" panose="020B0600070205080204" pitchFamily="34" charset="-128"/>
                <a:sym typeface="Symbol" panose="05050102010706020507" pitchFamily="18" charset="2"/>
              </a:rPr>
              <a:t>Time-invariant system is one whose parameters do not change with time:</a:t>
            </a: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0" indent="0" algn="just"/>
            <a:r>
              <a:rPr lang="en-GB" altLang="en-US" sz="2000" dirty="0">
                <a:solidFill>
                  <a:srgbClr val="040404"/>
                </a:solidFill>
                <a:ea typeface="ＭＳ Ｐゴシック" panose="020B0600070205080204" pitchFamily="34" charset="-128"/>
                <a:sym typeface="Symbol" panose="05050102010706020507" pitchFamily="18" charset="2"/>
              </a:rPr>
              <a:t>Linear time-invariant (LTI) systems are one of the main topics for both this course and the Control course in 2</a:t>
            </a:r>
            <a:r>
              <a:rPr lang="en-GB" altLang="en-US" sz="2000" baseline="30000" dirty="0">
                <a:solidFill>
                  <a:srgbClr val="040404"/>
                </a:solidFill>
                <a:ea typeface="ＭＳ Ｐゴシック" panose="020B0600070205080204" pitchFamily="34" charset="-128"/>
                <a:sym typeface="Symbol" panose="05050102010706020507" pitchFamily="18" charset="2"/>
              </a:rPr>
              <a:t>nd</a:t>
            </a:r>
            <a:r>
              <a:rPr lang="en-GB" altLang="en-US" sz="2000" dirty="0">
                <a:solidFill>
                  <a:srgbClr val="040404"/>
                </a:solidFill>
                <a:ea typeface="ＭＳ Ｐゴシック" panose="020B0600070205080204" pitchFamily="34" charset="-128"/>
                <a:sym typeface="Symbol" panose="05050102010706020507" pitchFamily="18" charset="2"/>
              </a:rPr>
              <a:t> year.</a:t>
            </a:r>
          </a:p>
          <a:p>
            <a:pPr marL="0" indent="0" algn="just"/>
            <a:r>
              <a:rPr lang="en-GB" altLang="en-US" sz="2000" dirty="0">
                <a:solidFill>
                  <a:srgbClr val="040404"/>
                </a:solidFill>
                <a:ea typeface="ＭＳ Ｐゴシック" panose="020B0600070205080204" pitchFamily="34" charset="-128"/>
                <a:sym typeface="Symbol" panose="05050102010706020507" pitchFamily="18" charset="2"/>
              </a:rPr>
              <a:t>Terminology by Lathi: LTIC = LTI continuous, LTID = LTI discrete.</a:t>
            </a:r>
          </a:p>
        </p:txBody>
      </p:sp>
      <p:pic>
        <p:nvPicPr>
          <p:cNvPr id="8197" name="Picture 9">
            <a:extLst>
              <a:ext uri="{FF2B5EF4-FFF2-40B4-BE49-F238E27FC236}">
                <a16:creationId xmlns:a16="http://schemas.microsoft.com/office/drawing/2014/main" id="{85903346-597A-4221-8911-7FD12FF74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38" y="2267069"/>
            <a:ext cx="3811222" cy="134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198" name="Picture 10">
            <a:extLst>
              <a:ext uri="{FF2B5EF4-FFF2-40B4-BE49-F238E27FC236}">
                <a16:creationId xmlns:a16="http://schemas.microsoft.com/office/drawing/2014/main" id="{51B22055-0374-4A3C-A081-A7D55568C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39270"/>
            <a:ext cx="4180617" cy="140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199" name="AutoShape 11">
            <a:extLst>
              <a:ext uri="{FF2B5EF4-FFF2-40B4-BE49-F238E27FC236}">
                <a16:creationId xmlns:a16="http://schemas.microsoft.com/office/drawing/2014/main" id="{1340C6ED-14D7-4A97-956A-97E42B9C563E}"/>
              </a:ext>
            </a:extLst>
          </p:cNvPr>
          <p:cNvSpPr>
            <a:spLocks noChangeArrowheads="1"/>
          </p:cNvSpPr>
          <p:nvPr/>
        </p:nvSpPr>
        <p:spPr bwMode="auto">
          <a:xfrm>
            <a:off x="1691680" y="2364790"/>
            <a:ext cx="398712" cy="265320"/>
          </a:xfrm>
          <a:prstGeom prst="rightArrow">
            <a:avLst>
              <a:gd name="adj1" fmla="val 50000"/>
              <a:gd name="adj2" fmla="val 37569"/>
            </a:avLst>
          </a:prstGeom>
          <a:solidFill>
            <a:srgbClr val="0000FF"/>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sp>
        <p:nvSpPr>
          <p:cNvPr id="8200" name="AutoShape 12">
            <a:extLst>
              <a:ext uri="{FF2B5EF4-FFF2-40B4-BE49-F238E27FC236}">
                <a16:creationId xmlns:a16="http://schemas.microsoft.com/office/drawing/2014/main" id="{AD0D5168-BA29-4359-A27B-9BB0F12AB43B}"/>
              </a:ext>
            </a:extLst>
          </p:cNvPr>
          <p:cNvSpPr>
            <a:spLocks noChangeArrowheads="1"/>
          </p:cNvSpPr>
          <p:nvPr/>
        </p:nvSpPr>
        <p:spPr bwMode="auto">
          <a:xfrm>
            <a:off x="5940152" y="2298827"/>
            <a:ext cx="398712" cy="265319"/>
          </a:xfrm>
          <a:prstGeom prst="rightArrow">
            <a:avLst>
              <a:gd name="adj1" fmla="val 50000"/>
              <a:gd name="adj2" fmla="val 37569"/>
            </a:avLst>
          </a:prstGeom>
          <a:solidFill>
            <a:srgbClr val="0000FF"/>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2955"/>
          </a:p>
        </p:txBody>
      </p:sp>
      <p:grpSp>
        <p:nvGrpSpPr>
          <p:cNvPr id="8201" name="Group 33">
            <a:extLst>
              <a:ext uri="{FF2B5EF4-FFF2-40B4-BE49-F238E27FC236}">
                <a16:creationId xmlns:a16="http://schemas.microsoft.com/office/drawing/2014/main" id="{C9FCEEE9-DA8B-4820-91A3-52ED2E23AB3A}"/>
              </a:ext>
            </a:extLst>
          </p:cNvPr>
          <p:cNvGrpSpPr>
            <a:grpSpLocks/>
          </p:cNvGrpSpPr>
          <p:nvPr/>
        </p:nvGrpSpPr>
        <p:grpSpPr bwMode="auto">
          <a:xfrm>
            <a:off x="1844703" y="3843622"/>
            <a:ext cx="5319585" cy="665498"/>
            <a:chOff x="1169" y="2296"/>
            <a:chExt cx="3629" cy="454"/>
          </a:xfrm>
        </p:grpSpPr>
        <p:sp>
          <p:nvSpPr>
            <p:cNvPr id="8211" name="Rectangle 14">
              <a:extLst>
                <a:ext uri="{FF2B5EF4-FFF2-40B4-BE49-F238E27FC236}">
                  <a16:creationId xmlns:a16="http://schemas.microsoft.com/office/drawing/2014/main" id="{86DAED82-B7D5-4A2D-A537-BA1647C5C75D}"/>
                </a:ext>
              </a:extLst>
            </p:cNvPr>
            <p:cNvSpPr>
              <a:spLocks noChangeArrowheads="1"/>
            </p:cNvSpPr>
            <p:nvPr/>
          </p:nvSpPr>
          <p:spPr bwMode="auto">
            <a:xfrm>
              <a:off x="1623" y="2342"/>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a:t>TI System</a:t>
              </a:r>
              <a:endParaRPr lang="en-US" altLang="en-US" sz="1662"/>
            </a:p>
          </p:txBody>
        </p:sp>
        <p:sp>
          <p:nvSpPr>
            <p:cNvPr id="8212" name="Rectangle 15">
              <a:extLst>
                <a:ext uri="{FF2B5EF4-FFF2-40B4-BE49-F238E27FC236}">
                  <a16:creationId xmlns:a16="http://schemas.microsoft.com/office/drawing/2014/main" id="{FC52E421-11F2-449D-8DD3-D2F603DBE1E0}"/>
                </a:ext>
              </a:extLst>
            </p:cNvPr>
            <p:cNvSpPr>
              <a:spLocks noChangeArrowheads="1"/>
            </p:cNvSpPr>
            <p:nvPr/>
          </p:nvSpPr>
          <p:spPr bwMode="auto">
            <a:xfrm>
              <a:off x="3211" y="2342"/>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477"/>
                <a:t>delay by</a:t>
              </a:r>
            </a:p>
            <a:p>
              <a:pPr algn="ctr">
                <a:spcBef>
                  <a:spcPct val="0"/>
                </a:spcBef>
                <a:buClrTx/>
                <a:buSzTx/>
                <a:buFontTx/>
                <a:buNone/>
              </a:pPr>
              <a:r>
                <a:rPr lang="en-GB" altLang="en-US" sz="1477"/>
                <a:t>T seconds</a:t>
              </a:r>
              <a:endParaRPr lang="en-US" altLang="en-US" sz="1477"/>
            </a:p>
          </p:txBody>
        </p:sp>
        <p:sp>
          <p:nvSpPr>
            <p:cNvPr id="8213" name="Line 16">
              <a:extLst>
                <a:ext uri="{FF2B5EF4-FFF2-40B4-BE49-F238E27FC236}">
                  <a16:creationId xmlns:a16="http://schemas.microsoft.com/office/drawing/2014/main" id="{DA6DE2F7-3C92-4C3D-BF19-40464CF3CA27}"/>
                </a:ext>
              </a:extLst>
            </p:cNvPr>
            <p:cNvSpPr>
              <a:spLocks noChangeShapeType="1"/>
            </p:cNvSpPr>
            <p:nvPr/>
          </p:nvSpPr>
          <p:spPr bwMode="auto">
            <a:xfrm>
              <a:off x="2530" y="2523"/>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8214" name="Line 17">
              <a:extLst>
                <a:ext uri="{FF2B5EF4-FFF2-40B4-BE49-F238E27FC236}">
                  <a16:creationId xmlns:a16="http://schemas.microsoft.com/office/drawing/2014/main" id="{5CCCEFCD-A689-4AE3-AD8E-E768742103CE}"/>
                </a:ext>
              </a:extLst>
            </p:cNvPr>
            <p:cNvSpPr>
              <a:spLocks noChangeShapeType="1"/>
            </p:cNvSpPr>
            <p:nvPr/>
          </p:nvSpPr>
          <p:spPr bwMode="auto">
            <a:xfrm>
              <a:off x="4118" y="2523"/>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8215" name="Line 18">
              <a:extLst>
                <a:ext uri="{FF2B5EF4-FFF2-40B4-BE49-F238E27FC236}">
                  <a16:creationId xmlns:a16="http://schemas.microsoft.com/office/drawing/2014/main" id="{DBDA8D96-52B4-4F05-929A-C33B886978FA}"/>
                </a:ext>
              </a:extLst>
            </p:cNvPr>
            <p:cNvSpPr>
              <a:spLocks noChangeShapeType="1"/>
            </p:cNvSpPr>
            <p:nvPr/>
          </p:nvSpPr>
          <p:spPr bwMode="auto">
            <a:xfrm>
              <a:off x="1169" y="2523"/>
              <a:ext cx="45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pic>
          <p:nvPicPr>
            <p:cNvPr id="8216" name="Picture 20">
              <a:extLst>
                <a:ext uri="{FF2B5EF4-FFF2-40B4-BE49-F238E27FC236}">
                  <a16:creationId xmlns:a16="http://schemas.microsoft.com/office/drawing/2014/main" id="{F933B307-97EA-4792-AF1B-3B1E8073D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 y="2342"/>
              <a:ext cx="2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217" name="Picture 21">
              <a:extLst>
                <a:ext uri="{FF2B5EF4-FFF2-40B4-BE49-F238E27FC236}">
                  <a16:creationId xmlns:a16="http://schemas.microsoft.com/office/drawing/2014/main" id="{CF6BB56B-D514-4F78-A295-1C2ADFB13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 y="2296"/>
              <a:ext cx="26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218" name="Picture 22">
              <a:extLst>
                <a:ext uri="{FF2B5EF4-FFF2-40B4-BE49-F238E27FC236}">
                  <a16:creationId xmlns:a16="http://schemas.microsoft.com/office/drawing/2014/main" id="{E60FCF95-8927-4620-B66F-AF7904F4B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 y="2296"/>
              <a:ext cx="5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grpSp>
        <p:nvGrpSpPr>
          <p:cNvPr id="8202" name="Group 34">
            <a:extLst>
              <a:ext uri="{FF2B5EF4-FFF2-40B4-BE49-F238E27FC236}">
                <a16:creationId xmlns:a16="http://schemas.microsoft.com/office/drawing/2014/main" id="{5E9CEF19-565C-4524-9BB2-79402BE93244}"/>
              </a:ext>
            </a:extLst>
          </p:cNvPr>
          <p:cNvGrpSpPr>
            <a:grpSpLocks/>
          </p:cNvGrpSpPr>
          <p:nvPr/>
        </p:nvGrpSpPr>
        <p:grpSpPr bwMode="auto">
          <a:xfrm>
            <a:off x="1844702" y="4850268"/>
            <a:ext cx="5319586" cy="666964"/>
            <a:chOff x="1168" y="3157"/>
            <a:chExt cx="3629" cy="455"/>
          </a:xfrm>
        </p:grpSpPr>
        <p:sp>
          <p:nvSpPr>
            <p:cNvPr id="8203" name="Rectangle 24">
              <a:extLst>
                <a:ext uri="{FF2B5EF4-FFF2-40B4-BE49-F238E27FC236}">
                  <a16:creationId xmlns:a16="http://schemas.microsoft.com/office/drawing/2014/main" id="{4392666D-7A94-47DA-9A5E-1FE6D0B3DABE}"/>
                </a:ext>
              </a:extLst>
            </p:cNvPr>
            <p:cNvSpPr>
              <a:spLocks noChangeArrowheads="1"/>
            </p:cNvSpPr>
            <p:nvPr/>
          </p:nvSpPr>
          <p:spPr bwMode="auto">
            <a:xfrm>
              <a:off x="3210" y="3203"/>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662"/>
                <a:t>TI System</a:t>
              </a:r>
              <a:endParaRPr lang="en-US" altLang="en-US" sz="1662"/>
            </a:p>
          </p:txBody>
        </p:sp>
        <p:sp>
          <p:nvSpPr>
            <p:cNvPr id="8204" name="Rectangle 25">
              <a:extLst>
                <a:ext uri="{FF2B5EF4-FFF2-40B4-BE49-F238E27FC236}">
                  <a16:creationId xmlns:a16="http://schemas.microsoft.com/office/drawing/2014/main" id="{B616E8BC-A6B9-4746-A831-CF78FD12818F}"/>
                </a:ext>
              </a:extLst>
            </p:cNvPr>
            <p:cNvSpPr>
              <a:spLocks noChangeArrowheads="1"/>
            </p:cNvSpPr>
            <p:nvPr/>
          </p:nvSpPr>
          <p:spPr bwMode="auto">
            <a:xfrm>
              <a:off x="1622" y="3204"/>
              <a:ext cx="907" cy="408"/>
            </a:xfrm>
            <a:prstGeom prst="rect">
              <a:avLst/>
            </a:prstGeom>
            <a:solidFill>
              <a:srgbClr val="DDDDDD"/>
            </a:solidFill>
            <a:ln w="12700">
              <a:solidFill>
                <a:schemeClr val="tx1"/>
              </a:solidFill>
              <a:miter lim="800000"/>
              <a:headEnd type="none" w="sm" len="sm"/>
              <a:tailEnd type="none" w="sm" len="sm"/>
            </a:ln>
          </p:spPr>
          <p:txBody>
            <a:bodyPr wrap="none" anchor="ctr"/>
            <a:lstStyle>
              <a:lvl1pPr>
                <a:spcBef>
                  <a:spcPct val="20000"/>
                </a:spcBef>
                <a:buClr>
                  <a:srgbClr val="842C00"/>
                </a:buClr>
                <a:buSzPct val="75000"/>
                <a:buFont typeface="Monotype Sorts" pitchFamily="-110" charset="2"/>
                <a:buChar char="u"/>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rgbClr val="842C00"/>
                </a:buClr>
                <a:buSzPct val="100000"/>
                <a:buFont typeface="Symbol" panose="05050102010706020507" pitchFamily="18"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42C00"/>
                </a:buClr>
                <a:buSzPct val="100000"/>
                <a:buFont typeface="Monotype Sorts" pitchFamily="-110" charset="2"/>
                <a:buChar char="ä"/>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65000"/>
                <a:buFont typeface="Monotype Sorts" pitchFamily="-110" charset="2"/>
                <a:buChar char="u"/>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100000"/>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GB" altLang="en-US" sz="1477" dirty="0"/>
                <a:t>delay by</a:t>
              </a:r>
            </a:p>
            <a:p>
              <a:pPr algn="ctr">
                <a:spcBef>
                  <a:spcPct val="0"/>
                </a:spcBef>
                <a:buClrTx/>
                <a:buSzTx/>
                <a:buFontTx/>
                <a:buNone/>
              </a:pPr>
              <a:r>
                <a:rPr lang="en-GB" altLang="en-US" sz="1477" dirty="0"/>
                <a:t>T seconds</a:t>
              </a:r>
              <a:endParaRPr lang="en-US" altLang="en-US" sz="1477" dirty="0"/>
            </a:p>
          </p:txBody>
        </p:sp>
        <p:sp>
          <p:nvSpPr>
            <p:cNvPr id="8205" name="Line 26">
              <a:extLst>
                <a:ext uri="{FF2B5EF4-FFF2-40B4-BE49-F238E27FC236}">
                  <a16:creationId xmlns:a16="http://schemas.microsoft.com/office/drawing/2014/main" id="{1EE4AFA1-F440-4044-8DE7-CF2F8B446FC5}"/>
                </a:ext>
              </a:extLst>
            </p:cNvPr>
            <p:cNvSpPr>
              <a:spLocks noChangeShapeType="1"/>
            </p:cNvSpPr>
            <p:nvPr/>
          </p:nvSpPr>
          <p:spPr bwMode="auto">
            <a:xfrm>
              <a:off x="2529" y="3384"/>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8206" name="Line 27">
              <a:extLst>
                <a:ext uri="{FF2B5EF4-FFF2-40B4-BE49-F238E27FC236}">
                  <a16:creationId xmlns:a16="http://schemas.microsoft.com/office/drawing/2014/main" id="{47BEF4CD-4639-48ED-B527-98AE06C10E93}"/>
                </a:ext>
              </a:extLst>
            </p:cNvPr>
            <p:cNvSpPr>
              <a:spLocks noChangeShapeType="1"/>
            </p:cNvSpPr>
            <p:nvPr/>
          </p:nvSpPr>
          <p:spPr bwMode="auto">
            <a:xfrm>
              <a:off x="4117" y="3384"/>
              <a:ext cx="68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sp>
          <p:nvSpPr>
            <p:cNvPr id="8207" name="Line 28">
              <a:extLst>
                <a:ext uri="{FF2B5EF4-FFF2-40B4-BE49-F238E27FC236}">
                  <a16:creationId xmlns:a16="http://schemas.microsoft.com/office/drawing/2014/main" id="{53E32943-9CC2-4CEF-9967-E650577C9B89}"/>
                </a:ext>
              </a:extLst>
            </p:cNvPr>
            <p:cNvSpPr>
              <a:spLocks noChangeShapeType="1"/>
            </p:cNvSpPr>
            <p:nvPr/>
          </p:nvSpPr>
          <p:spPr bwMode="auto">
            <a:xfrm>
              <a:off x="1168" y="3384"/>
              <a:ext cx="45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sz="1477"/>
            </a:p>
          </p:txBody>
        </p:sp>
        <p:pic>
          <p:nvPicPr>
            <p:cNvPr id="8208" name="Picture 29">
              <a:extLst>
                <a:ext uri="{FF2B5EF4-FFF2-40B4-BE49-F238E27FC236}">
                  <a16:creationId xmlns:a16="http://schemas.microsoft.com/office/drawing/2014/main" id="{8F5ACA0A-E563-4C95-97D9-969F49575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 y="3203"/>
              <a:ext cx="2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209" name="Picture 31">
              <a:extLst>
                <a:ext uri="{FF2B5EF4-FFF2-40B4-BE49-F238E27FC236}">
                  <a16:creationId xmlns:a16="http://schemas.microsoft.com/office/drawing/2014/main" id="{0E77087A-FA6F-4B10-9B60-2DD59AECE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3" y="3157"/>
              <a:ext cx="5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8210" name="Picture 32">
              <a:extLst>
                <a:ext uri="{FF2B5EF4-FFF2-40B4-BE49-F238E27FC236}">
                  <a16:creationId xmlns:a16="http://schemas.microsoft.com/office/drawing/2014/main" id="{79E00848-C0FF-42A7-AB54-54A47D849A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 y="3158"/>
              <a:ext cx="54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8" name="Rectangle 2">
            <a:extLst>
              <a:ext uri="{FF2B5EF4-FFF2-40B4-BE49-F238E27FC236}">
                <a16:creationId xmlns:a16="http://schemas.microsoft.com/office/drawing/2014/main" id="{2F9A7061-4A68-47EB-9028-30F7BB092EE3}"/>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Time-invariant systems</a:t>
            </a:r>
          </a:p>
        </p:txBody>
      </p:sp>
    </p:spTree>
    <p:extLst>
      <p:ext uri="{BB962C8B-B14F-4D97-AF65-F5344CB8AC3E}">
        <p14:creationId xmlns:p14="http://schemas.microsoft.com/office/powerpoint/2010/main" val="3099103161"/>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8" name="Rectangle 2">
                <a:extLst>
                  <a:ext uri="{FF2B5EF4-FFF2-40B4-BE49-F238E27FC236}">
                    <a16:creationId xmlns:a16="http://schemas.microsoft.com/office/drawing/2014/main" id="{78D04840-E022-4615-94CD-7ED87046C74B}"/>
                  </a:ext>
                </a:extLst>
              </p:cNvPr>
              <p:cNvSpPr>
                <a:spLocks noGrp="1" noChangeArrowheads="1"/>
              </p:cNvSpPr>
              <p:nvPr>
                <p:ph type="body" idx="1"/>
              </p:nvPr>
            </p:nvSpPr>
            <p:spPr>
              <a:xfrm>
                <a:off x="395536" y="1809509"/>
                <a:ext cx="8352928" cy="4643827"/>
              </a:xfrm>
            </p:spPr>
            <p:txBody>
              <a:bodyPr/>
              <a:lstStyle/>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In general, a system’s output at time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oMath>
                </a14:m>
                <a:r>
                  <a:rPr lang="en-GB" altLang="en-US" sz="2000" dirty="0">
                    <a:solidFill>
                      <a:srgbClr val="040404"/>
                    </a:solidFill>
                    <a:ea typeface="ＭＳ Ｐゴシック" panose="020B0600070205080204" pitchFamily="34" charset="-128"/>
                    <a:sym typeface="Symbol" panose="05050102010706020507" pitchFamily="18" charset="2"/>
                  </a:rPr>
                  <a:t> depends on the entire past input.  Such a system is a dynamic (with memory) system.</a:t>
                </a:r>
              </a:p>
              <a:p>
                <a:pPr marL="720725" indent="-360363"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It is analogous to a state machine in a digital system.</a:t>
                </a:r>
              </a:p>
              <a:p>
                <a:pPr marL="738812" lvl="1" indent="-316634"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A system whose response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sym typeface="Symbol" panose="05050102010706020507" pitchFamily="18" charset="2"/>
                      </a:rPr>
                      <m:t>𝑡</m:t>
                    </m:r>
                  </m:oMath>
                </a14:m>
                <a:r>
                  <a:rPr lang="en-GB" altLang="en-US" sz="2000" i="1" dirty="0">
                    <a:solidFill>
                      <a:srgbClr val="040404"/>
                    </a:solidFill>
                    <a:ea typeface="ＭＳ Ｐゴシック" panose="020B0600070205080204" pitchFamily="34" charset="-128"/>
                    <a:sym typeface="Symbol" panose="05050102010706020507" pitchFamily="18" charset="2"/>
                  </a:rPr>
                  <a:t> </a:t>
                </a:r>
                <a:r>
                  <a:rPr lang="en-GB" altLang="en-US" sz="2000" dirty="0">
                    <a:solidFill>
                      <a:srgbClr val="040404"/>
                    </a:solidFill>
                    <a:ea typeface="ＭＳ Ｐゴシック" panose="020B0600070205080204" pitchFamily="34" charset="-128"/>
                    <a:sym typeface="Symbol" panose="05050102010706020507" pitchFamily="18" charset="2"/>
                  </a:rPr>
                  <a:t>is completely determined by the input signals over the past </a:t>
                </a:r>
                <a:r>
                  <a:rPr lang="en-GB" altLang="en-US" sz="2000" i="1" dirty="0">
                    <a:solidFill>
                      <a:srgbClr val="040404"/>
                    </a:solidFill>
                    <a:ea typeface="ＭＳ Ｐゴシック" panose="020B0600070205080204" pitchFamily="34" charset="-128"/>
                    <a:sym typeface="Symbol" panose="05050102010706020507" pitchFamily="18" charset="2"/>
                  </a:rPr>
                  <a:t>T</a:t>
                </a:r>
                <a:r>
                  <a:rPr lang="en-GB" altLang="en-US" sz="2000" dirty="0">
                    <a:solidFill>
                      <a:srgbClr val="040404"/>
                    </a:solidFill>
                    <a:ea typeface="ＭＳ Ｐゴシック" panose="020B0600070205080204" pitchFamily="34" charset="-128"/>
                    <a:sym typeface="Symbol" panose="05050102010706020507" pitchFamily="18" charset="2"/>
                  </a:rPr>
                  <a:t> units of time only is a finite-memory system.</a:t>
                </a:r>
              </a:p>
              <a:p>
                <a:pPr marL="720725" lvl="1" indent="-360363"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It is analogous to a finite-state machine in a digital system.</a:t>
                </a:r>
              </a:p>
              <a:p>
                <a:pPr marL="738812" lvl="1" indent="-316634"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Networks containing inductors and capacitors are infinite memory dynamic systems.</a:t>
                </a:r>
              </a:p>
              <a:p>
                <a:pPr marL="351815" indent="-351815" algn="just"/>
                <a:endParaRPr lang="en-GB" altLang="en-US" sz="2000" dirty="0">
                  <a:solidFill>
                    <a:srgbClr val="040404"/>
                  </a:solidFill>
                  <a:ea typeface="ＭＳ Ｐゴシック" panose="020B0600070205080204" pitchFamily="34" charset="-128"/>
                  <a:sym typeface="Symbol" panose="05050102010706020507" pitchFamily="18" charset="2"/>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sym typeface="Symbol" panose="05050102010706020507" pitchFamily="18" charset="2"/>
                  </a:rPr>
                  <a:t>If the system’s past history is irrelevant in determining its response, it is an instantaneous or memoryless system.</a:t>
                </a:r>
              </a:p>
              <a:p>
                <a:pPr marL="722313" indent="-368300" algn="just">
                  <a:buFont typeface="Wingdings" panose="05000000000000000000" pitchFamily="2" charset="2"/>
                  <a:buChar char="§"/>
                </a:pPr>
                <a:r>
                  <a:rPr lang="en-GB" altLang="en-US" sz="2000" dirty="0">
                    <a:solidFill>
                      <a:srgbClr val="040404"/>
                    </a:solidFill>
                    <a:ea typeface="ＭＳ Ｐゴシック" panose="020B0600070205080204" pitchFamily="34" charset="-128"/>
                    <a:sym typeface="Symbol" panose="05050102010706020507" pitchFamily="18" charset="2"/>
                  </a:rPr>
                  <a:t>This is analogous to a combinatorial circuit in a digital system.</a:t>
                </a:r>
              </a:p>
              <a:p>
                <a:pPr marL="351815" indent="-351815"/>
                <a:endParaRPr lang="en-GB" altLang="en-US" sz="1662" dirty="0">
                  <a:ea typeface="ＭＳ Ｐゴシック" panose="020B0600070205080204" pitchFamily="34" charset="-128"/>
                  <a:sym typeface="Symbol" panose="05050102010706020507" pitchFamily="18" charset="2"/>
                </a:endParaRPr>
              </a:p>
            </p:txBody>
          </p:sp>
        </mc:Choice>
        <mc:Fallback xmlns="">
          <p:sp>
            <p:nvSpPr>
              <p:cNvPr id="9218" name="Rectangle 2">
                <a:extLst>
                  <a:ext uri="{FF2B5EF4-FFF2-40B4-BE49-F238E27FC236}">
                    <a16:creationId xmlns:a16="http://schemas.microsoft.com/office/drawing/2014/main" id="{78D04840-E022-4615-94CD-7ED87046C74B}"/>
                  </a:ext>
                </a:extLst>
              </p:cNvPr>
              <p:cNvSpPr>
                <a:spLocks noGrp="1" noRot="1" noChangeAspect="1" noMove="1" noResize="1" noEditPoints="1" noAdjustHandles="1" noChangeArrowheads="1" noChangeShapeType="1" noTextEdit="1"/>
              </p:cNvSpPr>
              <p:nvPr>
                <p:ph type="body" idx="1"/>
              </p:nvPr>
            </p:nvSpPr>
            <p:spPr>
              <a:xfrm>
                <a:off x="395536" y="1809509"/>
                <a:ext cx="8352928" cy="4643827"/>
              </a:xfrm>
              <a:blipFill>
                <a:blip r:embed="rId3"/>
                <a:stretch>
                  <a:fillRect l="-1752" t="-1575" r="-1825" b="-7087"/>
                </a:stretch>
              </a:blipFill>
            </p:spPr>
            <p:txBody>
              <a:bodyPr/>
              <a:lstStyle/>
              <a:p>
                <a:r>
                  <a:rPr lang="en-GB">
                    <a:noFill/>
                  </a:rPr>
                  <a:t> </a:t>
                </a:r>
              </a:p>
            </p:txBody>
          </p:sp>
        </mc:Fallback>
      </mc:AlternateContent>
      <p:sp>
        <p:nvSpPr>
          <p:cNvPr id="6" name="Rectangle 2">
            <a:extLst>
              <a:ext uri="{FF2B5EF4-FFF2-40B4-BE49-F238E27FC236}">
                <a16:creationId xmlns:a16="http://schemas.microsoft.com/office/drawing/2014/main" id="{06B33AD0-5C9A-4716-B395-057CD8E4E93F}"/>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Instantaneous and dynamic systems</a:t>
            </a:r>
          </a:p>
        </p:txBody>
      </p:sp>
    </p:spTree>
    <p:extLst>
      <p:ext uri="{BB962C8B-B14F-4D97-AF65-F5344CB8AC3E}">
        <p14:creationId xmlns:p14="http://schemas.microsoft.com/office/powerpoint/2010/main" val="2527329095"/>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88BC665-69BA-45BE-BC56-E38D735BA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02219"/>
            <a:ext cx="3888432" cy="194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mc:AlternateContent xmlns:mc="http://schemas.openxmlformats.org/markup-compatibility/2006">
        <mc:Choice xmlns:a14="http://schemas.microsoft.com/office/drawing/2010/main" Requires="a14">
          <p:sp>
            <p:nvSpPr>
              <p:cNvPr id="10243" name="Rectangle 4">
                <a:extLst>
                  <a:ext uri="{FF2B5EF4-FFF2-40B4-BE49-F238E27FC236}">
                    <a16:creationId xmlns:a16="http://schemas.microsoft.com/office/drawing/2014/main" id="{0F1B9422-D5BD-4F9F-8D7D-DAD137A1C44E}"/>
                  </a:ext>
                </a:extLst>
              </p:cNvPr>
              <p:cNvSpPr>
                <a:spLocks noGrp="1" noChangeArrowheads="1"/>
              </p:cNvSpPr>
              <p:nvPr>
                <p:ph type="body" idx="1"/>
              </p:nvPr>
            </p:nvSpPr>
            <p:spPr>
              <a:xfrm>
                <a:off x="107504" y="1628800"/>
                <a:ext cx="8856984" cy="5157192"/>
              </a:xfrm>
            </p:spPr>
            <p:txBody>
              <a:bodyPr/>
              <a:lstStyle/>
              <a:p>
                <a:pPr marL="351815" indent="-351815">
                  <a:buFont typeface="Arial" panose="020B0604020202020204" pitchFamily="34" charset="0"/>
                  <a:buChar char="•"/>
                </a:pPr>
                <a:r>
                  <a:rPr lang="en-GB" altLang="en-US" sz="2000" dirty="0">
                    <a:solidFill>
                      <a:srgbClr val="040404"/>
                    </a:solidFill>
                    <a:ea typeface="ＭＳ Ｐゴシック" panose="020B0600070205080204" pitchFamily="34" charset="-128"/>
                  </a:rPr>
                  <a:t>Consider the following simple RC circuit. Its output is:</a:t>
                </a:r>
              </a:p>
              <a:p>
                <a:pPr marL="360363" indent="0"/>
                <a14:m>
                  <m:oMathPara xmlns:m="http://schemas.openxmlformats.org/officeDocument/2006/math">
                    <m:oMathParaPr>
                      <m:jc m:val="centerGroup"/>
                    </m:oMathParaPr>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𝑦</m:t>
                      </m:r>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𝑅𝑥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𝑣</m:t>
                          </m:r>
                        </m:e>
                        <m:sub>
                          <m:r>
                            <a:rPr lang="en-GB" altLang="en-US" sz="2000" i="1">
                              <a:solidFill>
                                <a:srgbClr val="040404"/>
                              </a:solidFill>
                              <a:latin typeface="Cambria Math" panose="02040503050406030204" pitchFamily="18" charset="0"/>
                              <a:ea typeface="ＭＳ Ｐゴシック" panose="020B0600070205080204" pitchFamily="34" charset="-128"/>
                            </a:rPr>
                            <m:t>𝐶</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𝑡</m:t>
                          </m:r>
                        </m:e>
                      </m:d>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i="1">
                          <a:solidFill>
                            <a:srgbClr val="040404"/>
                          </a:solidFill>
                          <a:latin typeface="Cambria Math" panose="02040503050406030204" pitchFamily="18" charset="0"/>
                          <a:ea typeface="ＭＳ Ｐゴシック" panose="020B0600070205080204" pitchFamily="34" charset="-128"/>
                        </a:rPr>
                        <m:t>𝑅𝑥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f>
                        <m:f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fPr>
                        <m:num>
                          <m:r>
                            <a:rPr lang="en-GB" altLang="en-US" sz="2000" b="0" i="1" smtClean="0">
                              <a:solidFill>
                                <a:srgbClr val="040404"/>
                              </a:solidFill>
                              <a:latin typeface="Cambria Math" panose="02040503050406030204" pitchFamily="18" charset="0"/>
                              <a:ea typeface="ＭＳ Ｐゴシック" panose="020B0600070205080204" pitchFamily="34" charset="-128"/>
                            </a:rPr>
                            <m:t>1</m:t>
                          </m:r>
                        </m:num>
                        <m:den>
                          <m:r>
                            <a:rPr lang="en-GB" altLang="en-US" sz="2000" b="0" i="1" smtClean="0">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naryPr>
                        <m:sub>
                          <m:r>
                            <m:rPr>
                              <m:brk m:alnAt="23"/>
                            </m:rP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Cambria Math" panose="02040503050406030204" pitchFamily="18" charset="0"/>
                            </a:rPr>
                            <m:t>∞</m:t>
                          </m:r>
                        </m:sub>
                        <m:sup>
                          <m:r>
                            <a:rPr lang="en-GB" altLang="en-US" sz="2000" b="0" i="1" smtClean="0">
                              <a:solidFill>
                                <a:srgbClr val="040404"/>
                              </a:solidFill>
                              <a:latin typeface="Cambria Math" panose="02040503050406030204" pitchFamily="18" charset="0"/>
                              <a:ea typeface="ＭＳ Ｐゴシック" panose="020B0600070205080204" pitchFamily="34" charset="-128"/>
                            </a:rPr>
                            <m:t>𝑡</m:t>
                          </m:r>
                        </m:sup>
                        <m:e>
                          <m:r>
                            <a:rPr lang="en-GB" altLang="en-US" sz="2000" b="0" i="1" smtClean="0">
                              <a:solidFill>
                                <a:srgbClr val="040404"/>
                              </a:solidFill>
                              <a:latin typeface="Cambria Math" panose="02040503050406030204" pitchFamily="18" charset="0"/>
                              <a:ea typeface="ＭＳ Ｐゴシック" panose="020B0600070205080204" pitchFamily="34" charset="-128"/>
                            </a:rPr>
                            <m:t>𝑥</m:t>
                          </m:r>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Cambria Math" panose="02040503050406030204" pitchFamily="18" charset="0"/>
                                </a:rPr>
                                <m:t>𝜏</m:t>
                              </m:r>
                            </m:e>
                          </m:d>
                          <m:r>
                            <a:rPr lang="en-GB" altLang="en-US" sz="2000" b="0" i="1" smtClean="0">
                              <a:solidFill>
                                <a:srgbClr val="040404"/>
                              </a:solidFill>
                              <a:latin typeface="Cambria Math" panose="02040503050406030204" pitchFamily="18" charset="0"/>
                              <a:ea typeface="Cambria Math" panose="02040503050406030204" pitchFamily="18" charset="0"/>
                            </a:rPr>
                            <m:t>𝑑</m:t>
                          </m:r>
                          <m:r>
                            <a:rPr lang="en-GB" altLang="en-US" sz="2000" b="0" i="1" smtClean="0">
                              <a:solidFill>
                                <a:srgbClr val="040404"/>
                              </a:solidFill>
                              <a:latin typeface="Cambria Math" panose="02040503050406030204" pitchFamily="18" charset="0"/>
                              <a:ea typeface="Cambria Math" panose="02040503050406030204" pitchFamily="18" charset="0"/>
                            </a:rPr>
                            <m:t>𝜏</m:t>
                          </m:r>
                        </m:e>
                      </m:nary>
                    </m:oMath>
                  </m:oMathPara>
                </a14:m>
                <a:endParaRPr lang="en-GB" altLang="en-US" sz="2000" b="0" dirty="0">
                  <a:solidFill>
                    <a:srgbClr val="040404"/>
                  </a:solidFill>
                  <a:ea typeface="ＭＳ Ｐゴシック" panose="020B0600070205080204" pitchFamily="34" charset="-128"/>
                </a:endParaRPr>
              </a:p>
              <a:p>
                <a:pPr marL="360363" indent="-360363">
                  <a:buFont typeface="Arial" panose="020B0604020202020204" pitchFamily="34" charset="0"/>
                  <a:buChar char="•"/>
                </a:pPr>
                <a:r>
                  <a:rPr lang="en-GB" altLang="en-US" sz="2000" dirty="0">
                    <a:solidFill>
                      <a:srgbClr val="040404"/>
                    </a:solidFill>
                    <a:ea typeface="ＭＳ Ｐゴシック" panose="020B0600070205080204" pitchFamily="34" charset="-128"/>
                  </a:rPr>
                  <a:t>[Note that the current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𝑥</m:t>
                    </m:r>
                    <m:r>
                      <a:rPr lang="en-GB" altLang="en-US" sz="2000" b="0" i="1" smtClean="0">
                        <a:solidFill>
                          <a:srgbClr val="040404"/>
                        </a:solidFill>
                        <a:latin typeface="Cambria Math" panose="02040503050406030204" pitchFamily="18" charset="0"/>
                        <a:ea typeface="ＭＳ Ｐゴシック" panose="020B0600070205080204" pitchFamily="34" charset="-128"/>
                      </a:rPr>
                      <m:t>(</m:t>
                    </m:r>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ＭＳ Ｐゴシック" panose="020B0600070205080204" pitchFamily="34" charset="-128"/>
                      </a:rPr>
                      <m:t>)</m:t>
                    </m:r>
                  </m:oMath>
                </a14:m>
                <a:r>
                  <a:rPr lang="en-GB" altLang="en-US" sz="2000" dirty="0">
                    <a:solidFill>
                      <a:srgbClr val="040404"/>
                    </a:solidFill>
                    <a:ea typeface="ＭＳ Ｐゴシック" panose="020B0600070205080204" pitchFamily="34" charset="-128"/>
                  </a:rPr>
                  <a:t> is considered to be the input of the system and the voltage </a:t>
                </a:r>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oMath>
                </a14:m>
                <a:r>
                  <a:rPr lang="en-GB" altLang="en-US" sz="2000" dirty="0">
                    <a:solidFill>
                      <a:srgbClr val="040404"/>
                    </a:solidFill>
                    <a:ea typeface="ＭＳ Ｐゴシック" panose="020B0600070205080204" pitchFamily="34" charset="-128"/>
                  </a:rPr>
                  <a:t> is considered to be the output of the system.]</a:t>
                </a:r>
              </a:p>
              <a:p>
                <a:pPr marL="350838" indent="9525"/>
                <a:endParaRPr lang="en-GB" altLang="en-US" sz="2000" dirty="0">
                  <a:solidFill>
                    <a:srgbClr val="040404"/>
                  </a:solidFill>
                  <a:ea typeface="ＭＳ Ｐゴシック" panose="020B0600070205080204" pitchFamily="34" charset="-128"/>
                </a:endParaRPr>
              </a:p>
              <a:p>
                <a:pPr>
                  <a:buFont typeface="Arial" panose="020B0604020202020204" pitchFamily="34" charset="0"/>
                  <a:buChar char="•"/>
                </a:pPr>
                <a:r>
                  <a:rPr lang="en-GB" altLang="en-US" sz="2000" dirty="0">
                    <a:solidFill>
                      <a:srgbClr val="040404"/>
                    </a:solidFill>
                    <a:ea typeface="ＭＳ Ｐゴシック" panose="020B0600070205080204" pitchFamily="34" charset="-128"/>
                  </a:rPr>
                  <a:t>For,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Cambria Math" panose="02040503050406030204" pitchFamily="18" charset="0"/>
                      </a:rPr>
                      <m:t>≥0</m:t>
                    </m:r>
                  </m:oMath>
                </a14:m>
                <a:r>
                  <a:rPr lang="en-GB" altLang="en-US" sz="2000" dirty="0">
                    <a:solidFill>
                      <a:srgbClr val="040404"/>
                    </a:solidFill>
                    <a:ea typeface="ＭＳ Ｐゴシック" panose="020B0600070205080204" pitchFamily="34" charset="-128"/>
                  </a:rPr>
                  <a:t>, we can break the integral and obtain:</a:t>
                </a:r>
              </a:p>
              <a:p>
                <a:pPr marL="360363" indent="0" algn="just"/>
                <a14:m>
                  <m:oMathPara xmlns:m="http://schemas.openxmlformats.org/officeDocument/2006/math">
                    <m:oMathParaPr>
                      <m:jc m:val="left"/>
                    </m:oMathParaPr>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r>
                        <a:rPr lang="en-GB" altLang="en-US" sz="2000" i="1">
                          <a:solidFill>
                            <a:srgbClr val="040404"/>
                          </a:solidFill>
                          <a:latin typeface="Cambria Math" panose="02040503050406030204" pitchFamily="18" charset="0"/>
                          <a:ea typeface="ＭＳ Ｐゴシック" panose="020B0600070205080204" pitchFamily="34" charset="-128"/>
                        </a:rPr>
                        <m:t>𝑅𝑥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i="1">
                              <a:solidFill>
                                <a:srgbClr val="040404"/>
                              </a:solidFill>
                              <a:latin typeface="Cambria Math" panose="02040503050406030204" pitchFamily="18" charset="0"/>
                              <a:ea typeface="ＭＳ Ｐゴシック" panose="020B0600070205080204" pitchFamily="34" charset="-128"/>
                            </a:rPr>
                          </m:ctrlPr>
                        </m:naryPr>
                        <m:sub>
                          <m:r>
                            <m:rPr>
                              <m:brk m:alnAt="23"/>
                            </m:rPr>
                            <a:rPr lang="en-GB" altLang="en-US" sz="2000" i="1">
                              <a:solidFill>
                                <a:srgbClr val="040404"/>
                              </a:solidFill>
                              <a:latin typeface="Cambria Math" panose="02040503050406030204" pitchFamily="18" charset="0"/>
                              <a:ea typeface="ＭＳ Ｐゴシック" panose="020B0600070205080204" pitchFamily="34" charset="-128"/>
                            </a:rPr>
                            <m:t>−</m:t>
                          </m:r>
                          <m:r>
                            <a:rPr lang="en-GB" altLang="en-US" sz="2000" i="1">
                              <a:solidFill>
                                <a:srgbClr val="040404"/>
                              </a:solidFill>
                              <a:latin typeface="Cambria Math" panose="02040503050406030204" pitchFamily="18" charset="0"/>
                              <a:ea typeface="Cambria Math" panose="02040503050406030204" pitchFamily="18" charset="0"/>
                            </a:rPr>
                            <m:t>∞</m:t>
                          </m:r>
                        </m:sub>
                        <m:sup>
                          <m:r>
                            <a:rPr lang="en-GB" altLang="en-US" sz="2000" b="0" i="1" smtClean="0">
                              <a:solidFill>
                                <a:srgbClr val="040404"/>
                              </a:solidFill>
                              <a:latin typeface="Cambria Math" panose="02040503050406030204" pitchFamily="18" charset="0"/>
                              <a:ea typeface="ＭＳ Ｐゴシック" panose="020B0600070205080204" pitchFamily="34" charset="-128"/>
                            </a:rPr>
                            <m:t>0</m:t>
                          </m:r>
                        </m:sup>
                        <m:e>
                          <m:r>
                            <a:rPr lang="en-GB" altLang="en-US" sz="2000" i="1">
                              <a:solidFill>
                                <a:srgbClr val="040404"/>
                              </a:solidFill>
                              <a:latin typeface="Cambria Math" panose="02040503050406030204" pitchFamily="18" charset="0"/>
                              <a:ea typeface="ＭＳ Ｐゴシック" panose="020B0600070205080204" pitchFamily="34" charset="-128"/>
                            </a:rPr>
                            <m:t>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𝜏</m:t>
                              </m:r>
                            </m:e>
                          </m:d>
                          <m:r>
                            <a:rPr lang="en-GB" altLang="en-US" sz="2000" i="1">
                              <a:solidFill>
                                <a:srgbClr val="040404"/>
                              </a:solidFill>
                              <a:latin typeface="Cambria Math" panose="02040503050406030204" pitchFamily="18" charset="0"/>
                              <a:ea typeface="Cambria Math" panose="02040503050406030204" pitchFamily="18" charset="0"/>
                            </a:rPr>
                            <m:t>𝑑</m:t>
                          </m:r>
                          <m:r>
                            <a:rPr lang="en-GB" altLang="en-US" sz="2000" i="1">
                              <a:solidFill>
                                <a:srgbClr val="040404"/>
                              </a:solidFill>
                              <a:latin typeface="Cambria Math" panose="02040503050406030204" pitchFamily="18" charset="0"/>
                              <a:ea typeface="Cambria Math" panose="02040503050406030204" pitchFamily="18" charset="0"/>
                            </a:rPr>
                            <m:t>𝜏</m:t>
                          </m:r>
                        </m:e>
                      </m:nary>
                      <m:r>
                        <a:rPr lang="en-GB" altLang="en-US" sz="2000" i="1">
                          <a:solidFill>
                            <a:srgbClr val="040404"/>
                          </a:solidFill>
                          <a:latin typeface="Cambria Math" panose="02040503050406030204" pitchFamily="18" charset="0"/>
                          <a:ea typeface="ＭＳ Ｐゴシック" panose="020B0600070205080204" pitchFamily="34" charset="-128"/>
                        </a:rPr>
                        <m:t>+</m:t>
                      </m:r>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i="1">
                              <a:solidFill>
                                <a:srgbClr val="040404"/>
                              </a:solidFill>
                              <a:latin typeface="Cambria Math" panose="02040503050406030204" pitchFamily="18" charset="0"/>
                              <a:ea typeface="ＭＳ Ｐゴシック" panose="020B0600070205080204" pitchFamily="34" charset="-128"/>
                            </a:rPr>
                          </m:ctrlPr>
                        </m:naryPr>
                        <m:sub>
                          <m:r>
                            <a:rPr lang="en-GB" altLang="en-US" sz="2000" b="0" i="1" smtClean="0">
                              <a:solidFill>
                                <a:srgbClr val="040404"/>
                              </a:solidFill>
                              <a:latin typeface="Cambria Math" panose="02040503050406030204" pitchFamily="18" charset="0"/>
                              <a:ea typeface="Cambria Math" panose="02040503050406030204" pitchFamily="18" charset="0"/>
                            </a:rPr>
                            <m:t>0</m:t>
                          </m:r>
                        </m:sub>
                        <m:sup>
                          <m:r>
                            <a:rPr lang="en-GB" altLang="en-US" sz="2000" i="1">
                              <a:solidFill>
                                <a:srgbClr val="040404"/>
                              </a:solidFill>
                              <a:latin typeface="Cambria Math" panose="02040503050406030204" pitchFamily="18" charset="0"/>
                              <a:ea typeface="ＭＳ Ｐゴシック" panose="020B0600070205080204" pitchFamily="34" charset="-128"/>
                            </a:rPr>
                            <m:t>𝑡</m:t>
                          </m:r>
                        </m:sup>
                        <m:e>
                          <m:r>
                            <a:rPr lang="en-GB" altLang="en-US" sz="2000" i="1">
                              <a:solidFill>
                                <a:srgbClr val="040404"/>
                              </a:solidFill>
                              <a:latin typeface="Cambria Math" panose="02040503050406030204" pitchFamily="18" charset="0"/>
                              <a:ea typeface="ＭＳ Ｐゴシック" panose="020B0600070205080204" pitchFamily="34" charset="-128"/>
                            </a:rPr>
                            <m:t>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𝜏</m:t>
                              </m:r>
                            </m:e>
                          </m:d>
                          <m:r>
                            <a:rPr lang="en-GB" altLang="en-US" sz="2000" i="1">
                              <a:solidFill>
                                <a:srgbClr val="040404"/>
                              </a:solidFill>
                              <a:latin typeface="Cambria Math" panose="02040503050406030204" pitchFamily="18" charset="0"/>
                              <a:ea typeface="Cambria Math" panose="02040503050406030204" pitchFamily="18" charset="0"/>
                            </a:rPr>
                            <m:t>𝑑</m:t>
                          </m:r>
                          <m:r>
                            <a:rPr lang="en-GB" altLang="en-US" sz="2000" i="1">
                              <a:solidFill>
                                <a:srgbClr val="040404"/>
                              </a:solidFill>
                              <a:latin typeface="Cambria Math" panose="02040503050406030204" pitchFamily="18" charset="0"/>
                              <a:ea typeface="Cambria Math" panose="02040503050406030204" pitchFamily="18" charset="0"/>
                            </a:rPr>
                            <m:t>𝜏</m:t>
                          </m:r>
                        </m:e>
                      </m:nary>
                    </m:oMath>
                  </m:oMathPara>
                </a14:m>
                <a:endParaRPr lang="en-GB" altLang="en-US" sz="2000" dirty="0">
                  <a:solidFill>
                    <a:srgbClr val="040404"/>
                  </a:solidFill>
                  <a:ea typeface="ＭＳ Ｐゴシック" panose="020B0600070205080204" pitchFamily="34" charset="-128"/>
                </a:endParaRPr>
              </a:p>
              <a:p>
                <a:pPr marL="350838" indent="9525"/>
                <a:r>
                  <a:rPr lang="en-GB" altLang="en-US" sz="2000" dirty="0">
                    <a:solidFill>
                      <a:srgbClr val="040404"/>
                    </a:solidFill>
                    <a:ea typeface="ＭＳ Ｐゴシック" panose="020B0600070205080204" pitchFamily="34" charset="-128"/>
                  </a:rPr>
                  <a:t>The second term is </a:t>
                </a:r>
                <a14:m>
                  <m:oMath xmlns:m="http://schemas.openxmlformats.org/officeDocument/2006/math">
                    <m:sSub>
                      <m:sSubPr>
                        <m:ctrlPr>
                          <a:rPr lang="en-GB" altLang="en-US" sz="2000" i="1" smtClean="0">
                            <a:solidFill>
                              <a:srgbClr val="040404"/>
                            </a:solidFill>
                            <a:latin typeface="Cambria Math" panose="02040503050406030204" pitchFamily="18" charset="0"/>
                            <a:ea typeface="ＭＳ Ｐゴシック" panose="020B0600070205080204" pitchFamily="34" charset="-128"/>
                          </a:rPr>
                        </m:ctrlPr>
                      </m:sSubPr>
                      <m:e>
                        <m:r>
                          <a:rPr lang="en-GB" altLang="en-US" sz="2000" b="0" i="1" smtClean="0">
                            <a:solidFill>
                              <a:srgbClr val="040404"/>
                            </a:solidFill>
                            <a:latin typeface="Cambria Math" panose="02040503050406030204" pitchFamily="18" charset="0"/>
                            <a:ea typeface="ＭＳ Ｐゴシック" panose="020B0600070205080204" pitchFamily="34" charset="-128"/>
                          </a:rPr>
                          <m:t>𝑣</m:t>
                        </m:r>
                      </m:e>
                      <m:sub>
                        <m:r>
                          <a:rPr lang="en-GB" altLang="en-US" sz="2000" b="0" i="1" smtClean="0">
                            <a:solidFill>
                              <a:srgbClr val="040404"/>
                            </a:solidFill>
                            <a:latin typeface="Cambria Math" panose="02040503050406030204" pitchFamily="18" charset="0"/>
                            <a:ea typeface="ＭＳ Ｐゴシック" panose="020B0600070205080204" pitchFamily="34" charset="-128"/>
                          </a:rPr>
                          <m:t>𝐶</m:t>
                        </m:r>
                      </m:sub>
                    </m:sSub>
                    <m:d>
                      <m:dPr>
                        <m:ctrlPr>
                          <a:rPr lang="en-GB" altLang="en-US" sz="2000" b="0" i="1" smtClean="0">
                            <a:solidFill>
                              <a:srgbClr val="040404"/>
                            </a:solidFill>
                            <a:latin typeface="Cambria Math" panose="02040503050406030204" pitchFamily="18" charset="0"/>
                            <a:ea typeface="ＭＳ Ｐゴシック" panose="020B0600070205080204" pitchFamily="34" charset="-128"/>
                          </a:rPr>
                        </m:ctrlPr>
                      </m:dPr>
                      <m:e>
                        <m:r>
                          <a:rPr lang="en-GB" altLang="en-US" sz="2000" b="0" i="1" smtClean="0">
                            <a:solidFill>
                              <a:srgbClr val="040404"/>
                            </a:solidFill>
                            <a:latin typeface="Cambria Math" panose="02040503050406030204" pitchFamily="18" charset="0"/>
                            <a:ea typeface="ＭＳ Ｐゴシック" panose="020B0600070205080204" pitchFamily="34" charset="-128"/>
                          </a:rPr>
                          <m:t>0</m:t>
                        </m:r>
                      </m:e>
                    </m:d>
                    <m:r>
                      <a:rPr lang="en-GB" altLang="en-US" sz="2000" b="0" i="0" smtClean="0">
                        <a:solidFill>
                          <a:srgbClr val="040404"/>
                        </a:solidFill>
                        <a:latin typeface="Cambria Math" panose="02040503050406030204" pitchFamily="18" charset="0"/>
                        <a:ea typeface="ＭＳ Ｐゴシック" panose="020B0600070205080204" pitchFamily="34" charset="-128"/>
                      </a:rPr>
                      <m:t>. </m:t>
                    </m:r>
                  </m:oMath>
                </a14:m>
                <a:r>
                  <a:rPr lang="en-GB" altLang="en-US" sz="2000" dirty="0">
                    <a:solidFill>
                      <a:srgbClr val="040404"/>
                    </a:solidFill>
                    <a:ea typeface="ＭＳ Ｐゴシック" panose="020B0600070205080204" pitchFamily="34" charset="-128"/>
                  </a:rPr>
                  <a:t>Therefore,</a:t>
                </a:r>
              </a:p>
              <a:p>
                <a:pPr marL="350838" indent="9525"/>
                <a14:m>
                  <m:oMath xmlns:m="http://schemas.openxmlformats.org/officeDocument/2006/math">
                    <m:r>
                      <a:rPr lang="en-GB" altLang="en-US" sz="2000" i="1">
                        <a:solidFill>
                          <a:srgbClr val="040404"/>
                        </a:solidFill>
                        <a:latin typeface="Cambria Math" panose="02040503050406030204" pitchFamily="18" charset="0"/>
                        <a:ea typeface="ＭＳ Ｐゴシック" panose="020B0600070205080204" pitchFamily="34" charset="-128"/>
                      </a:rPr>
                      <m:t>𝑦</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r>
                      <a:rPr lang="en-GB" altLang="en-US" sz="2000" i="1">
                        <a:solidFill>
                          <a:srgbClr val="040404"/>
                        </a:solidFill>
                        <a:latin typeface="Cambria Math" panose="02040503050406030204" pitchFamily="18" charset="0"/>
                        <a:ea typeface="ＭＳ Ｐゴシック" panose="020B0600070205080204" pitchFamily="34" charset="-128"/>
                      </a:rPr>
                      <m:t>𝑅𝑥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𝑡</m:t>
                        </m:r>
                      </m:e>
                    </m:d>
                    <m:r>
                      <a:rPr lang="en-GB" altLang="en-US" sz="2000" i="1">
                        <a:solidFill>
                          <a:srgbClr val="040404"/>
                        </a:solidFill>
                        <a:latin typeface="Cambria Math" panose="02040503050406030204" pitchFamily="18" charset="0"/>
                        <a:ea typeface="ＭＳ Ｐゴシック" panose="020B0600070205080204" pitchFamily="34" charset="-128"/>
                      </a:rPr>
                      <m:t>+</m:t>
                    </m:r>
                    <m:sSub>
                      <m:sSubPr>
                        <m:ctrlPr>
                          <a:rPr lang="en-GB" altLang="en-US" sz="2000" i="1">
                            <a:solidFill>
                              <a:srgbClr val="040404"/>
                            </a:solidFill>
                            <a:latin typeface="Cambria Math" panose="02040503050406030204" pitchFamily="18" charset="0"/>
                            <a:ea typeface="ＭＳ Ｐゴシック" panose="020B0600070205080204" pitchFamily="34" charset="-128"/>
                          </a:rPr>
                        </m:ctrlPr>
                      </m:sSubPr>
                      <m:e>
                        <m:r>
                          <a:rPr lang="en-GB" altLang="en-US" sz="2000" i="1">
                            <a:solidFill>
                              <a:srgbClr val="040404"/>
                            </a:solidFill>
                            <a:latin typeface="Cambria Math" panose="02040503050406030204" pitchFamily="18" charset="0"/>
                            <a:ea typeface="ＭＳ Ｐゴシック" panose="020B0600070205080204" pitchFamily="34" charset="-128"/>
                          </a:rPr>
                          <m:t>𝑣</m:t>
                        </m:r>
                      </m:e>
                      <m:sub>
                        <m:r>
                          <a:rPr lang="en-GB" altLang="en-US" sz="2000" i="1">
                            <a:solidFill>
                              <a:srgbClr val="040404"/>
                            </a:solidFill>
                            <a:latin typeface="Cambria Math" panose="02040503050406030204" pitchFamily="18" charset="0"/>
                            <a:ea typeface="ＭＳ Ｐゴシック" panose="020B0600070205080204" pitchFamily="34" charset="-128"/>
                          </a:rPr>
                          <m:t>𝐶</m:t>
                        </m:r>
                      </m:sub>
                    </m:sSub>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ＭＳ Ｐゴシック" panose="020B0600070205080204" pitchFamily="34" charset="-128"/>
                          </a:rPr>
                          <m:t>0</m:t>
                        </m:r>
                      </m:e>
                    </m:d>
                    <m:r>
                      <a:rPr lang="en-GB" altLang="en-US" sz="2000" i="1">
                        <a:solidFill>
                          <a:srgbClr val="040404"/>
                        </a:solidFill>
                        <a:latin typeface="Cambria Math" panose="02040503050406030204" pitchFamily="18" charset="0"/>
                        <a:ea typeface="ＭＳ Ｐゴシック" panose="020B0600070205080204" pitchFamily="34" charset="-128"/>
                      </a:rPr>
                      <m:t>+</m:t>
                    </m:r>
                    <m:f>
                      <m:fPr>
                        <m:ctrlPr>
                          <a:rPr lang="en-GB" altLang="en-US" sz="2000" i="1">
                            <a:solidFill>
                              <a:srgbClr val="040404"/>
                            </a:solidFill>
                            <a:latin typeface="Cambria Math" panose="02040503050406030204" pitchFamily="18" charset="0"/>
                            <a:ea typeface="ＭＳ Ｐゴシック" panose="020B0600070205080204" pitchFamily="34" charset="-128"/>
                          </a:rPr>
                        </m:ctrlPr>
                      </m:fPr>
                      <m:num>
                        <m:r>
                          <a:rPr lang="en-GB" altLang="en-US" sz="2000" i="1">
                            <a:solidFill>
                              <a:srgbClr val="040404"/>
                            </a:solidFill>
                            <a:latin typeface="Cambria Math" panose="02040503050406030204" pitchFamily="18" charset="0"/>
                            <a:ea typeface="ＭＳ Ｐゴシック" panose="020B0600070205080204" pitchFamily="34" charset="-128"/>
                          </a:rPr>
                          <m:t>1</m:t>
                        </m:r>
                      </m:num>
                      <m:den>
                        <m:r>
                          <a:rPr lang="en-GB" altLang="en-US" sz="2000" i="1">
                            <a:solidFill>
                              <a:srgbClr val="040404"/>
                            </a:solidFill>
                            <a:latin typeface="Cambria Math" panose="02040503050406030204" pitchFamily="18" charset="0"/>
                            <a:ea typeface="ＭＳ Ｐゴシック" panose="020B0600070205080204" pitchFamily="34" charset="-128"/>
                          </a:rPr>
                          <m:t>𝐶</m:t>
                        </m:r>
                      </m:den>
                    </m:f>
                    <m:nary>
                      <m:naryPr>
                        <m:ctrlPr>
                          <a:rPr lang="en-GB" altLang="en-US" sz="2000" i="1">
                            <a:solidFill>
                              <a:srgbClr val="040404"/>
                            </a:solidFill>
                            <a:latin typeface="Cambria Math" panose="02040503050406030204" pitchFamily="18" charset="0"/>
                            <a:ea typeface="ＭＳ Ｐゴシック" panose="020B0600070205080204" pitchFamily="34" charset="-128"/>
                          </a:rPr>
                        </m:ctrlPr>
                      </m:naryPr>
                      <m:sub>
                        <m:r>
                          <a:rPr lang="en-GB" altLang="en-US" sz="2000" i="1">
                            <a:solidFill>
                              <a:srgbClr val="040404"/>
                            </a:solidFill>
                            <a:latin typeface="Cambria Math" panose="02040503050406030204" pitchFamily="18" charset="0"/>
                            <a:ea typeface="Cambria Math" panose="02040503050406030204" pitchFamily="18" charset="0"/>
                          </a:rPr>
                          <m:t>0</m:t>
                        </m:r>
                      </m:sub>
                      <m:sup>
                        <m:r>
                          <a:rPr lang="en-GB" altLang="en-US" sz="2000" i="1">
                            <a:solidFill>
                              <a:srgbClr val="040404"/>
                            </a:solidFill>
                            <a:latin typeface="Cambria Math" panose="02040503050406030204" pitchFamily="18" charset="0"/>
                            <a:ea typeface="ＭＳ Ｐゴシック" panose="020B0600070205080204" pitchFamily="34" charset="-128"/>
                          </a:rPr>
                          <m:t>𝑡</m:t>
                        </m:r>
                      </m:sup>
                      <m:e>
                        <m:r>
                          <a:rPr lang="en-GB" altLang="en-US" sz="2000" i="1">
                            <a:solidFill>
                              <a:srgbClr val="040404"/>
                            </a:solidFill>
                            <a:latin typeface="Cambria Math" panose="02040503050406030204" pitchFamily="18" charset="0"/>
                            <a:ea typeface="ＭＳ Ｐゴシック" panose="020B0600070205080204" pitchFamily="34" charset="-128"/>
                          </a:rPr>
                          <m:t>𝑥</m:t>
                        </m:r>
                        <m:d>
                          <m:dPr>
                            <m:ctrlPr>
                              <a:rPr lang="en-GB" altLang="en-US" sz="2000" i="1">
                                <a:solidFill>
                                  <a:srgbClr val="040404"/>
                                </a:solidFill>
                                <a:latin typeface="Cambria Math" panose="02040503050406030204" pitchFamily="18" charset="0"/>
                                <a:ea typeface="ＭＳ Ｐゴシック" panose="020B0600070205080204" pitchFamily="34" charset="-128"/>
                              </a:rPr>
                            </m:ctrlPr>
                          </m:dPr>
                          <m:e>
                            <m:r>
                              <a:rPr lang="en-GB" altLang="en-US" sz="2000" i="1">
                                <a:solidFill>
                                  <a:srgbClr val="040404"/>
                                </a:solidFill>
                                <a:latin typeface="Cambria Math" panose="02040503050406030204" pitchFamily="18" charset="0"/>
                                <a:ea typeface="Cambria Math" panose="02040503050406030204" pitchFamily="18" charset="0"/>
                              </a:rPr>
                              <m:t>𝜏</m:t>
                            </m:r>
                          </m:e>
                        </m:d>
                        <m:r>
                          <a:rPr lang="en-GB" altLang="en-US" sz="2000" i="1">
                            <a:solidFill>
                              <a:srgbClr val="040404"/>
                            </a:solidFill>
                            <a:latin typeface="Cambria Math" panose="02040503050406030204" pitchFamily="18" charset="0"/>
                            <a:ea typeface="Cambria Math" panose="02040503050406030204" pitchFamily="18" charset="0"/>
                          </a:rPr>
                          <m:t>𝑑</m:t>
                        </m:r>
                        <m:r>
                          <a:rPr lang="en-GB" altLang="en-US" sz="2000" i="1">
                            <a:solidFill>
                              <a:srgbClr val="040404"/>
                            </a:solidFill>
                            <a:latin typeface="Cambria Math" panose="02040503050406030204" pitchFamily="18" charset="0"/>
                            <a:ea typeface="Cambria Math" panose="02040503050406030204" pitchFamily="18" charset="0"/>
                          </a:rPr>
                          <m:t>𝜏</m:t>
                        </m:r>
                      </m:e>
                    </m:nary>
                  </m:oMath>
                </a14:m>
                <a:r>
                  <a:rPr lang="en-GB" altLang="en-US" sz="2000" dirty="0">
                    <a:solidFill>
                      <a:srgbClr val="040404"/>
                    </a:solidFill>
                    <a:ea typeface="ＭＳ Ｐゴシック" panose="020B0600070205080204" pitchFamily="34" charset="-128"/>
                  </a:rPr>
                  <a:t>, </a:t>
                </a:r>
                <a14:m>
                  <m:oMath xmlns:m="http://schemas.openxmlformats.org/officeDocument/2006/math">
                    <m:r>
                      <a:rPr lang="en-GB" altLang="en-US" sz="2000" b="0" i="1" smtClean="0">
                        <a:solidFill>
                          <a:srgbClr val="040404"/>
                        </a:solidFill>
                        <a:latin typeface="Cambria Math" panose="02040503050406030204" pitchFamily="18" charset="0"/>
                        <a:ea typeface="ＭＳ Ｐゴシック" panose="020B0600070205080204" pitchFamily="34" charset="-128"/>
                      </a:rPr>
                      <m:t>𝑡</m:t>
                    </m:r>
                    <m:r>
                      <a:rPr lang="en-GB" altLang="en-US" sz="2000" b="0" i="1" smtClean="0">
                        <a:solidFill>
                          <a:srgbClr val="040404"/>
                        </a:solidFill>
                        <a:latin typeface="Cambria Math" panose="02040503050406030204" pitchFamily="18" charset="0"/>
                        <a:ea typeface="Cambria Math" panose="02040503050406030204" pitchFamily="18" charset="0"/>
                      </a:rPr>
                      <m:t>≥0</m:t>
                    </m:r>
                  </m:oMath>
                </a14:m>
                <a:endParaRPr lang="en-GB" altLang="en-US" sz="2000" dirty="0">
                  <a:solidFill>
                    <a:srgbClr val="040404"/>
                  </a:solidFill>
                  <a:ea typeface="ＭＳ Ｐゴシック" panose="020B0600070205080204" pitchFamily="34" charset="-128"/>
                </a:endParaRPr>
              </a:p>
              <a:p>
                <a:pPr marL="351815" indent="-351815"/>
                <a:endParaRPr lang="en-GB" altLang="en-US" sz="2000" dirty="0">
                  <a:solidFill>
                    <a:srgbClr val="040404"/>
                  </a:solidFill>
                  <a:ea typeface="ＭＳ Ｐゴシック" panose="020B0600070205080204" pitchFamily="34" charset="-128"/>
                </a:endParaRPr>
              </a:p>
              <a:p>
                <a:pPr marL="351815" indent="-351815" algn="just">
                  <a:buFont typeface="Arial" panose="020B0604020202020204" pitchFamily="34" charset="0"/>
                  <a:buChar char="•"/>
                </a:pPr>
                <a:r>
                  <a:rPr lang="en-GB" altLang="en-US" sz="2000" dirty="0">
                    <a:solidFill>
                      <a:srgbClr val="040404"/>
                    </a:solidFill>
                    <a:ea typeface="ＭＳ Ｐゴシック" panose="020B0600070205080204" pitchFamily="34" charset="-128"/>
                  </a:rPr>
                  <a:t>This is a single-input, single-output (SISO) system. In general, a system can be multiple-input, multiple-output (MIMO).</a:t>
                </a:r>
              </a:p>
              <a:p>
                <a:pPr marL="351815" indent="-351815"/>
                <a:endParaRPr lang="en-US" altLang="en-US" dirty="0">
                  <a:ea typeface="ＭＳ Ｐゴシック" panose="020B0600070205080204" pitchFamily="34" charset="-128"/>
                </a:endParaRPr>
              </a:p>
            </p:txBody>
          </p:sp>
        </mc:Choice>
        <mc:Fallback>
          <p:sp>
            <p:nvSpPr>
              <p:cNvPr id="10243" name="Rectangle 4">
                <a:extLst>
                  <a:ext uri="{FF2B5EF4-FFF2-40B4-BE49-F238E27FC236}">
                    <a16:creationId xmlns:a16="http://schemas.microsoft.com/office/drawing/2014/main" id="{0F1B9422-D5BD-4F9F-8D7D-DAD137A1C44E}"/>
                  </a:ext>
                </a:extLst>
              </p:cNvPr>
              <p:cNvSpPr>
                <a:spLocks noGrp="1" noRot="1" noChangeAspect="1" noMove="1" noResize="1" noEditPoints="1" noAdjustHandles="1" noChangeArrowheads="1" noChangeShapeType="1" noTextEdit="1"/>
              </p:cNvSpPr>
              <p:nvPr>
                <p:ph type="body" idx="1"/>
              </p:nvPr>
            </p:nvSpPr>
            <p:spPr>
              <a:xfrm>
                <a:off x="107504" y="1628800"/>
                <a:ext cx="8856984" cy="5157192"/>
              </a:xfrm>
              <a:blipFill>
                <a:blip r:embed="rId4"/>
                <a:stretch>
                  <a:fillRect l="-1652" t="-1418" r="-1721"/>
                </a:stretch>
              </a:blipFill>
            </p:spPr>
            <p:txBody>
              <a:bodyPr/>
              <a:lstStyle/>
              <a:p>
                <a:r>
                  <a:rPr lang="en-GB">
                    <a:noFill/>
                  </a:rPr>
                  <a:t> </a:t>
                </a:r>
              </a:p>
            </p:txBody>
          </p:sp>
        </mc:Fallback>
      </mc:AlternateContent>
      <p:sp>
        <p:nvSpPr>
          <p:cNvPr id="10" name="Rectangle 2">
            <a:extLst>
              <a:ext uri="{FF2B5EF4-FFF2-40B4-BE49-F238E27FC236}">
                <a16:creationId xmlns:a16="http://schemas.microsoft.com/office/drawing/2014/main" id="{1C262336-F53E-4E25-98A6-5583EBED1E75}"/>
              </a:ext>
            </a:extLst>
          </p:cNvPr>
          <p:cNvSpPr>
            <a:spLocks noGrp="1" noChangeArrowheads="1"/>
          </p:cNvSpPr>
          <p:nvPr>
            <p:ph type="title"/>
          </p:nvPr>
        </p:nvSpPr>
        <p:spPr>
          <a:xfrm>
            <a:off x="686021" y="777698"/>
            <a:ext cx="7771960" cy="491062"/>
          </a:xfrm>
          <a:noFill/>
        </p:spPr>
        <p:txBody>
          <a:bodyPr/>
          <a:lstStyle/>
          <a:p>
            <a:pPr algn="ctr"/>
            <a:r>
              <a:rPr lang="en-GB" altLang="en-US" dirty="0">
                <a:ea typeface="ＭＳ Ｐゴシック" panose="020B0600070205080204" pitchFamily="34" charset="-128"/>
              </a:rPr>
              <a:t>Analog circuits are linear systems</a:t>
            </a:r>
          </a:p>
        </p:txBody>
      </p:sp>
    </p:spTree>
    <p:extLst>
      <p:ext uri="{BB962C8B-B14F-4D97-AF65-F5344CB8AC3E}">
        <p14:creationId xmlns:p14="http://schemas.microsoft.com/office/powerpoint/2010/main" val="3751482156"/>
      </p:ext>
    </p:extLst>
  </p:cSld>
  <p:clrMapOvr>
    <a:masterClrMapping/>
  </p:clrMapOvr>
  <p:transition>
    <p:checker/>
  </p:transition>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Lectures 1 and 2</Template>
  <TotalTime>11788</TotalTime>
  <Words>2013</Words>
  <Application>Microsoft Office PowerPoint</Application>
  <PresentationFormat>On-screen Show (4:3)</PresentationFormat>
  <Paragraphs>212</Paragraphs>
  <Slides>19</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ＭＳ Ｐゴシック</vt:lpstr>
      <vt:lpstr>Arial</vt:lpstr>
      <vt:lpstr>Cambria Math</vt:lpstr>
      <vt:lpstr>Impact</vt:lpstr>
      <vt:lpstr>Monotype Sorts</vt:lpstr>
      <vt:lpstr>Symbol</vt:lpstr>
      <vt:lpstr>Times New Roman</vt:lpstr>
      <vt:lpstr>Verdana</vt:lpstr>
      <vt:lpstr>Wingdings</vt:lpstr>
      <vt:lpstr>Standarddesign</vt:lpstr>
      <vt:lpstr>Equation</vt:lpstr>
      <vt:lpstr>Signals and Systems   Lecture 2</vt:lpstr>
      <vt:lpstr>PowerPoint Presentation</vt:lpstr>
      <vt:lpstr>Classification of systems</vt:lpstr>
      <vt:lpstr>Linear systems</vt:lpstr>
      <vt:lpstr>Linear systems</vt:lpstr>
      <vt:lpstr>Linear systems</vt:lpstr>
      <vt:lpstr>Time-invariant systems</vt:lpstr>
      <vt:lpstr>Instantaneous and dynamic systems</vt:lpstr>
      <vt:lpstr>Analog circuits are linear systems</vt:lpstr>
      <vt:lpstr>Analog circuits are linear systems cont.</vt:lpstr>
      <vt:lpstr>Causal and non-causal systems</vt:lpstr>
      <vt:lpstr>Continuous-time and discrete-time systems</vt:lpstr>
      <vt:lpstr>Analogue and digital Systems</vt:lpstr>
      <vt:lpstr>Invertible and non-invertible systems</vt:lpstr>
      <vt:lpstr>Stable and unstable systems</vt:lpstr>
      <vt:lpstr>Linear differential systems</vt:lpstr>
      <vt:lpstr>Linear differential systems cont.</vt:lpstr>
      <vt:lpstr>Linear differential systems cont.</vt:lpstr>
      <vt:lpstr>Relating this course to other courses</vt:lpstr>
    </vt:vector>
  </TitlesOfParts>
  <Company>Publications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and Systems   Lectures 1, Tuesday 10th October 2017</dc:title>
  <dc:creator>tania</dc:creator>
  <cp:lastModifiedBy>tania</cp:lastModifiedBy>
  <cp:revision>78</cp:revision>
  <dcterms:created xsi:type="dcterms:W3CDTF">2017-09-17T10:58:49Z</dcterms:created>
  <dcterms:modified xsi:type="dcterms:W3CDTF">2018-09-17T16:45:49Z</dcterms:modified>
</cp:coreProperties>
</file>