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0" r:id="rId2"/>
    <p:sldId id="301" r:id="rId3"/>
    <p:sldId id="306" r:id="rId4"/>
    <p:sldId id="303" r:id="rId5"/>
    <p:sldId id="305" r:id="rId6"/>
    <p:sldId id="268" r:id="rId7"/>
    <p:sldId id="270" r:id="rId8"/>
    <p:sldId id="307" r:id="rId9"/>
    <p:sldId id="308" r:id="rId10"/>
    <p:sldId id="271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20" r:id="rId21"/>
    <p:sldId id="318" r:id="rId22"/>
    <p:sldId id="319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32" r:id="rId31"/>
    <p:sldId id="333" r:id="rId32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0404"/>
    <a:srgbClr val="CC0033"/>
    <a:srgbClr val="008A63"/>
    <a:srgbClr val="002C5B"/>
    <a:srgbClr val="003E8B"/>
    <a:srgbClr val="EE990A"/>
    <a:srgbClr val="6E6E6F"/>
    <a:srgbClr val="511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68" autoAdjust="0"/>
    <p:restoredTop sz="90107" autoAdjust="0"/>
  </p:normalViewPr>
  <p:slideViewPr>
    <p:cSldViewPr>
      <p:cViewPr>
        <p:scale>
          <a:sx n="100" d="100"/>
          <a:sy n="100" d="100"/>
        </p:scale>
        <p:origin x="-330" y="-1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D1F39868-C068-4A15-97A9-E7AE35CE73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7A708999-B11B-4DE7-B408-266344CF4F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0B032807-89C4-4AF5-9E14-5D68C02851C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659471E1-F1CC-43A2-97B3-2BDEB76873D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E081D21A-10A5-4FFA-9474-D8B281F59A53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9847970-DA0F-4BD8-AE70-FBBC0AD0D2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84C4572-8150-421A-9901-17B82C16182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DC89AF35-BC75-4C5F-8638-4DB4222D25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20FEC71-46DC-4844-AB6C-46DB64AD420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FC1D7587-CAA3-4BED-88AC-E4265A8920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6EB5DAAC-0649-4679-AB50-10AFB7E4AB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6476CD8E-5876-4A8E-AB7D-1BE9C726F4DC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E714AEA4-DCD1-4E92-8777-0C29546ABF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478E45-58D3-42B7-9342-E376F5985D90}" type="slidenum">
              <a:rPr lang="da-DK" altLang="en-US"/>
              <a:pPr eaLnBrk="1" hangingPunct="1">
                <a:spcBef>
                  <a:spcPct val="0"/>
                </a:spcBef>
              </a:pPr>
              <a:t>1</a:t>
            </a:fld>
            <a:endParaRPr lang="da-DK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4BA8862-895A-417F-BB17-283D59F3F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4539619-E901-4C07-9DAF-B0AA437FF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EEF9440-92EE-4F35-BC29-4067104A3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0BCC4-3E8C-4862-B912-6EBE0A9D99AB}" type="slidenum">
              <a:rPr lang="da-DK" altLang="en-US"/>
              <a:pPr eaLnBrk="1" hangingPunct="1">
                <a:spcBef>
                  <a:spcPct val="0"/>
                </a:spcBef>
              </a:pPr>
              <a:t>10</a:t>
            </a:fld>
            <a:endParaRPr lang="da-DK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A76EE76-D124-411D-8343-5C1552F8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3130643-3A18-4C72-BCD1-A35DAB167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EEF9440-92EE-4F35-BC29-4067104A3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0BCC4-3E8C-4862-B912-6EBE0A9D99AB}" type="slidenum">
              <a:rPr lang="da-DK" altLang="en-US"/>
              <a:pPr eaLnBrk="1" hangingPunct="1">
                <a:spcBef>
                  <a:spcPct val="0"/>
                </a:spcBef>
              </a:pPr>
              <a:t>11</a:t>
            </a:fld>
            <a:endParaRPr lang="da-DK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A76EE76-D124-411D-8343-5C1552F8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3130643-3A18-4C72-BCD1-A35DAB167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320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EEF9440-92EE-4F35-BC29-4067104A3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0BCC4-3E8C-4862-B912-6EBE0A9D99AB}" type="slidenum">
              <a:rPr lang="da-DK" altLang="en-US"/>
              <a:pPr eaLnBrk="1" hangingPunct="1">
                <a:spcBef>
                  <a:spcPct val="0"/>
                </a:spcBef>
              </a:pPr>
              <a:t>12</a:t>
            </a:fld>
            <a:endParaRPr lang="da-DK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A76EE76-D124-411D-8343-5C1552F8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3130643-3A18-4C72-BCD1-A35DAB167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2129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EEF9440-92EE-4F35-BC29-4067104A3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0BCC4-3E8C-4862-B912-6EBE0A9D99AB}" type="slidenum">
              <a:rPr lang="da-DK" altLang="en-US"/>
              <a:pPr eaLnBrk="1" hangingPunct="1">
                <a:spcBef>
                  <a:spcPct val="0"/>
                </a:spcBef>
              </a:pPr>
              <a:t>13</a:t>
            </a:fld>
            <a:endParaRPr lang="da-DK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A76EE76-D124-411D-8343-5C1552F8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3130643-3A18-4C72-BCD1-A35DAB167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3783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EEF9440-92EE-4F35-BC29-4067104A3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0BCC4-3E8C-4862-B912-6EBE0A9D99AB}" type="slidenum">
              <a:rPr lang="da-DK" altLang="en-US"/>
              <a:pPr eaLnBrk="1" hangingPunct="1">
                <a:spcBef>
                  <a:spcPct val="0"/>
                </a:spcBef>
              </a:pPr>
              <a:t>14</a:t>
            </a:fld>
            <a:endParaRPr lang="da-DK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A76EE76-D124-411D-8343-5C1552F8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3130643-3A18-4C72-BCD1-A35DAB167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1226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EEF9440-92EE-4F35-BC29-4067104A3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0BCC4-3E8C-4862-B912-6EBE0A9D99AB}" type="slidenum">
              <a:rPr lang="da-DK" altLang="en-US"/>
              <a:pPr eaLnBrk="1" hangingPunct="1">
                <a:spcBef>
                  <a:spcPct val="0"/>
                </a:spcBef>
              </a:pPr>
              <a:t>15</a:t>
            </a:fld>
            <a:endParaRPr lang="da-DK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A76EE76-D124-411D-8343-5C1552F8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3130643-3A18-4C72-BCD1-A35DAB167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7871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EEF9440-92EE-4F35-BC29-4067104A3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0BCC4-3E8C-4862-B912-6EBE0A9D99AB}" type="slidenum">
              <a:rPr lang="da-DK" altLang="en-US"/>
              <a:pPr eaLnBrk="1" hangingPunct="1">
                <a:spcBef>
                  <a:spcPct val="0"/>
                </a:spcBef>
              </a:pPr>
              <a:t>16</a:t>
            </a:fld>
            <a:endParaRPr lang="da-DK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A76EE76-D124-411D-8343-5C1552F8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3130643-3A18-4C72-BCD1-A35DAB167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5095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EEF9440-92EE-4F35-BC29-4067104A3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0BCC4-3E8C-4862-B912-6EBE0A9D99AB}" type="slidenum">
              <a:rPr lang="da-DK" altLang="en-US"/>
              <a:pPr eaLnBrk="1" hangingPunct="1">
                <a:spcBef>
                  <a:spcPct val="0"/>
                </a:spcBef>
              </a:pPr>
              <a:t>17</a:t>
            </a:fld>
            <a:endParaRPr lang="da-DK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A76EE76-D124-411D-8343-5C1552F8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3130643-3A18-4C72-BCD1-A35DAB167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2533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EEF9440-92EE-4F35-BC29-4067104A3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0BCC4-3E8C-4862-B912-6EBE0A9D99AB}" type="slidenum">
              <a:rPr lang="da-DK" altLang="en-US"/>
              <a:pPr eaLnBrk="1" hangingPunct="1">
                <a:spcBef>
                  <a:spcPct val="0"/>
                </a:spcBef>
              </a:pPr>
              <a:t>19</a:t>
            </a:fld>
            <a:endParaRPr lang="da-DK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A76EE76-D124-411D-8343-5C1552F8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3130643-3A18-4C72-BCD1-A35DAB167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0167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EEF9440-92EE-4F35-BC29-4067104A3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0BCC4-3E8C-4862-B912-6EBE0A9D99AB}" type="slidenum">
              <a:rPr lang="da-DK" altLang="en-US"/>
              <a:pPr eaLnBrk="1" hangingPunct="1">
                <a:spcBef>
                  <a:spcPct val="0"/>
                </a:spcBef>
              </a:pPr>
              <a:t>20</a:t>
            </a:fld>
            <a:endParaRPr lang="da-DK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A76EE76-D124-411D-8343-5C1552F8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3130643-3A18-4C72-BCD1-A35DAB167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436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C1059ED-5B65-43E7-826E-E13B3EFBEF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BAE6EA-3655-477D-AF3F-6E1A822957EB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2B214AC-89AB-40E0-BD7B-71B79AB57F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2F5F7C6-C8FD-4DC0-ACAF-851DD5408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EEF9440-92EE-4F35-BC29-4067104A3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0BCC4-3E8C-4862-B912-6EBE0A9D99AB}" type="slidenum">
              <a:rPr lang="da-DK" altLang="en-US"/>
              <a:pPr eaLnBrk="1" hangingPunct="1">
                <a:spcBef>
                  <a:spcPct val="0"/>
                </a:spcBef>
              </a:pPr>
              <a:t>21</a:t>
            </a:fld>
            <a:endParaRPr lang="da-DK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A76EE76-D124-411D-8343-5C1552F8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3130643-3A18-4C72-BCD1-A35DAB167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4582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EEF9440-92EE-4F35-BC29-4067104A3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0BCC4-3E8C-4862-B912-6EBE0A9D99AB}" type="slidenum">
              <a:rPr lang="da-DK" altLang="en-US"/>
              <a:pPr eaLnBrk="1" hangingPunct="1">
                <a:spcBef>
                  <a:spcPct val="0"/>
                </a:spcBef>
              </a:pPr>
              <a:t>22</a:t>
            </a:fld>
            <a:endParaRPr lang="da-DK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A76EE76-D124-411D-8343-5C1552F8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3130643-3A18-4C72-BCD1-A35DAB167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3951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EEF9440-92EE-4F35-BC29-4067104A3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0BCC4-3E8C-4862-B912-6EBE0A9D99AB}" type="slidenum">
              <a:rPr lang="da-DK" altLang="en-US"/>
              <a:pPr eaLnBrk="1" hangingPunct="1">
                <a:spcBef>
                  <a:spcPct val="0"/>
                </a:spcBef>
              </a:pPr>
              <a:t>23</a:t>
            </a:fld>
            <a:endParaRPr lang="da-DK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A76EE76-D124-411D-8343-5C1552F8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3130643-3A18-4C72-BCD1-A35DAB167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1889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EEF9440-92EE-4F35-BC29-4067104A3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0BCC4-3E8C-4862-B912-6EBE0A9D99AB}" type="slidenum">
              <a:rPr lang="da-DK" altLang="en-US"/>
              <a:pPr eaLnBrk="1" hangingPunct="1">
                <a:spcBef>
                  <a:spcPct val="0"/>
                </a:spcBef>
              </a:pPr>
              <a:t>24</a:t>
            </a:fld>
            <a:endParaRPr lang="da-DK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A76EE76-D124-411D-8343-5C1552F8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3130643-3A18-4C72-BCD1-A35DAB167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1101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EEF9440-92EE-4F35-BC29-4067104A3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0BCC4-3E8C-4862-B912-6EBE0A9D99AB}" type="slidenum">
              <a:rPr lang="da-DK" altLang="en-US"/>
              <a:pPr eaLnBrk="1" hangingPunct="1">
                <a:spcBef>
                  <a:spcPct val="0"/>
                </a:spcBef>
              </a:pPr>
              <a:t>25</a:t>
            </a:fld>
            <a:endParaRPr lang="da-DK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A76EE76-D124-411D-8343-5C1552F8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3130643-3A18-4C72-BCD1-A35DAB167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8879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EEF9440-92EE-4F35-BC29-4067104A3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0BCC4-3E8C-4862-B912-6EBE0A9D99AB}" type="slidenum">
              <a:rPr lang="da-DK" altLang="en-US"/>
              <a:pPr eaLnBrk="1" hangingPunct="1">
                <a:spcBef>
                  <a:spcPct val="0"/>
                </a:spcBef>
              </a:pPr>
              <a:t>26</a:t>
            </a:fld>
            <a:endParaRPr lang="da-DK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A76EE76-D124-411D-8343-5C1552F8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3130643-3A18-4C72-BCD1-A35DAB167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1435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EEF9440-92EE-4F35-BC29-4067104A3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0BCC4-3E8C-4862-B912-6EBE0A9D99AB}" type="slidenum">
              <a:rPr lang="da-DK" altLang="en-US"/>
              <a:pPr eaLnBrk="1" hangingPunct="1">
                <a:spcBef>
                  <a:spcPct val="0"/>
                </a:spcBef>
              </a:pPr>
              <a:t>27</a:t>
            </a:fld>
            <a:endParaRPr lang="da-DK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A76EE76-D124-411D-8343-5C1552F8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3130643-3A18-4C72-BCD1-A35DAB167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2467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EEF9440-92EE-4F35-BC29-4067104A3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0BCC4-3E8C-4862-B912-6EBE0A9D99AB}" type="slidenum">
              <a:rPr lang="da-DK" altLang="en-US"/>
              <a:pPr eaLnBrk="1" hangingPunct="1">
                <a:spcBef>
                  <a:spcPct val="0"/>
                </a:spcBef>
              </a:pPr>
              <a:t>28</a:t>
            </a:fld>
            <a:endParaRPr lang="da-DK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A76EE76-D124-411D-8343-5C1552F8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3130643-3A18-4C72-BCD1-A35DAB167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84882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EEF9440-92EE-4F35-BC29-4067104A3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0BCC4-3E8C-4862-B912-6EBE0A9D99AB}" type="slidenum">
              <a:rPr lang="da-DK" altLang="en-US"/>
              <a:pPr eaLnBrk="1" hangingPunct="1">
                <a:spcBef>
                  <a:spcPct val="0"/>
                </a:spcBef>
              </a:pPr>
              <a:t>29</a:t>
            </a:fld>
            <a:endParaRPr lang="da-DK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A76EE76-D124-411D-8343-5C1552F8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3130643-3A18-4C72-BCD1-A35DAB167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270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5D95074-844B-4781-8C6D-F732BBC04C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3A4853-5CE9-4CC5-A5C9-0AD1A6B2BF5A}" type="slidenum">
              <a:rPr lang="da-DK" altLang="en-US"/>
              <a:pPr eaLnBrk="1" hangingPunct="1">
                <a:spcBef>
                  <a:spcPct val="0"/>
                </a:spcBef>
              </a:pPr>
              <a:t>3</a:t>
            </a:fld>
            <a:endParaRPr lang="da-DK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7CA5FA81-413F-43CD-9891-624FC68D5E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AC1E5D5-E069-477E-B293-D09212BAE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074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5D95074-844B-4781-8C6D-F732BBC04C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3A4853-5CE9-4CC5-A5C9-0AD1A6B2BF5A}" type="slidenum">
              <a:rPr lang="da-DK" altLang="en-US"/>
              <a:pPr eaLnBrk="1" hangingPunct="1">
                <a:spcBef>
                  <a:spcPct val="0"/>
                </a:spcBef>
              </a:pPr>
              <a:t>4</a:t>
            </a:fld>
            <a:endParaRPr lang="da-DK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7CA5FA81-413F-43CD-9891-624FC68D5E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AC1E5D5-E069-477E-B293-D09212BAE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4512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5D95074-844B-4781-8C6D-F732BBC04C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3A4853-5CE9-4CC5-A5C9-0AD1A6B2BF5A}" type="slidenum">
              <a:rPr lang="da-DK" altLang="en-US"/>
              <a:pPr eaLnBrk="1" hangingPunct="1">
                <a:spcBef>
                  <a:spcPct val="0"/>
                </a:spcBef>
              </a:pPr>
              <a:t>5</a:t>
            </a:fld>
            <a:endParaRPr lang="da-DK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7CA5FA81-413F-43CD-9891-624FC68D5E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AC1E5D5-E069-477E-B293-D09212BAE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08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5D95074-844B-4781-8C6D-F732BBC04C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3A4853-5CE9-4CC5-A5C9-0AD1A6B2BF5A}" type="slidenum">
              <a:rPr lang="da-DK" altLang="en-US"/>
              <a:pPr eaLnBrk="1" hangingPunct="1">
                <a:spcBef>
                  <a:spcPct val="0"/>
                </a:spcBef>
              </a:pPr>
              <a:t>6</a:t>
            </a:fld>
            <a:endParaRPr lang="da-DK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7CA5FA81-413F-43CD-9891-624FC68D5E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AC1E5D5-E069-477E-B293-D09212BAE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14928BA-5410-4AFF-9C4A-B33117568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BD3ACA-8433-4D10-A42D-40A85CCBE98C}" type="slidenum">
              <a:rPr lang="da-DK" altLang="en-US"/>
              <a:pPr eaLnBrk="1" hangingPunct="1">
                <a:spcBef>
                  <a:spcPct val="0"/>
                </a:spcBef>
              </a:pPr>
              <a:t>7</a:t>
            </a:fld>
            <a:endParaRPr lang="da-DK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5198F29-EA31-4FFC-B964-746EF1CC8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8612A11-3373-4955-A3EF-4C6C9B66B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14928BA-5410-4AFF-9C4A-B33117568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BD3ACA-8433-4D10-A42D-40A85CCBE98C}" type="slidenum">
              <a:rPr lang="da-DK" altLang="en-US"/>
              <a:pPr eaLnBrk="1" hangingPunct="1">
                <a:spcBef>
                  <a:spcPct val="0"/>
                </a:spcBef>
              </a:pPr>
              <a:t>8</a:t>
            </a:fld>
            <a:endParaRPr lang="da-DK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5198F29-EA31-4FFC-B964-746EF1CC8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8612A11-3373-4955-A3EF-4C6C9B66B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0520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14928BA-5410-4AFF-9C4A-B33117568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BD3ACA-8433-4D10-A42D-40A85CCBE98C}" type="slidenum">
              <a:rPr lang="da-DK" altLang="en-US"/>
              <a:pPr eaLnBrk="1" hangingPunct="1">
                <a:spcBef>
                  <a:spcPct val="0"/>
                </a:spcBef>
              </a:pPr>
              <a:t>9</a:t>
            </a:fld>
            <a:endParaRPr lang="da-DK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5198F29-EA31-4FFC-B964-746EF1CC8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8612A11-3373-4955-A3EF-4C6C9B66B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81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>
            <a:extLst>
              <a:ext uri="{FF2B5EF4-FFF2-40B4-BE49-F238E27FC236}">
                <a16:creationId xmlns:a16="http://schemas.microsoft.com/office/drawing/2014/main" id="{F60BE576-939C-4864-A341-037AB1614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>
            <a:extLst>
              <a:ext uri="{FF2B5EF4-FFF2-40B4-BE49-F238E27FC236}">
                <a16:creationId xmlns:a16="http://schemas.microsoft.com/office/drawing/2014/main" id="{00EE60BB-0E4F-47CC-8D34-B6B3F8892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>
            <a:extLst>
              <a:ext uri="{FF2B5EF4-FFF2-40B4-BE49-F238E27FC236}">
                <a16:creationId xmlns:a16="http://schemas.microsoft.com/office/drawing/2014/main" id="{907BCA35-954B-4C2F-BD1E-6CBD6B819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3900" i="0">
              <a:solidFill>
                <a:srgbClr val="C51538"/>
              </a:solidFill>
              <a:latin typeface="Impact" panose="020B0806030902050204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B432E19-37F5-4B63-834C-FF422820D6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41522A8-59EC-49A8-BD55-9E095C0F9A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fld id="{16B46259-F8FA-4C3E-BF05-3E7AD7DE5D7F}" type="slidenum">
              <a:rPr lang="da-DK" altLang="en-US"/>
              <a:pPr/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13147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9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96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4550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34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24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49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8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97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69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200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27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>
            <a:extLst>
              <a:ext uri="{FF2B5EF4-FFF2-40B4-BE49-F238E27FC236}">
                <a16:creationId xmlns:a16="http://schemas.microsoft.com/office/drawing/2014/main" id="{B0EDD6C4-50DC-4934-B25F-05BF48B29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>
            <a:extLst>
              <a:ext uri="{FF2B5EF4-FFF2-40B4-BE49-F238E27FC236}">
                <a16:creationId xmlns:a16="http://schemas.microsoft.com/office/drawing/2014/main" id="{4B5F460E-8AF0-421E-9276-967114A62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da-DK" altLang="en-US"/>
          </a:p>
        </p:txBody>
      </p:sp>
      <p:sp>
        <p:nvSpPr>
          <p:cNvPr id="1028" name="Rectangle 26">
            <a:extLst>
              <a:ext uri="{FF2B5EF4-FFF2-40B4-BE49-F238E27FC236}">
                <a16:creationId xmlns:a16="http://schemas.microsoft.com/office/drawing/2014/main" id="{6515D0E9-9A85-4ED8-A744-B2D0843F8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da-DK" altLang="en-US"/>
          </a:p>
        </p:txBody>
      </p:sp>
      <p:pic>
        <p:nvPicPr>
          <p:cNvPr id="1029" name="Picture 40" descr="IMP_Logo_2Colour">
            <a:extLst>
              <a:ext uri="{FF2B5EF4-FFF2-40B4-BE49-F238E27FC236}">
                <a16:creationId xmlns:a16="http://schemas.microsoft.com/office/drawing/2014/main" id="{227FCEF2-B917-484C-A2D3-CD1D77550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.stathaki@imperial.ac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0.png"/><Relationship Id="rId5" Type="http://schemas.openxmlformats.org/officeDocument/2006/relationships/image" Target="../media/image50.png"/><Relationship Id="rId4" Type="http://schemas.openxmlformats.org/officeDocument/2006/relationships/image" Target="../media/image4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commsp.ee.ic.ac.uk/~tania/" TargetMode="Externa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1CCD2F9-B21E-4700-ADBD-F29CED172A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/>
              <a:t>Signals and Systems</a:t>
            </a:r>
            <a:br>
              <a:rPr lang="en-GB" altLang="en-US" b="1" dirty="0"/>
            </a:br>
            <a:br>
              <a:rPr lang="en-GB" altLang="en-US" sz="2400" b="1" dirty="0"/>
            </a:br>
            <a:br>
              <a:rPr lang="en-GB" altLang="en-US" sz="2400" b="1" dirty="0"/>
            </a:br>
            <a:r>
              <a:rPr lang="en-GB" altLang="en-US" sz="2400" b="1" dirty="0">
                <a:solidFill>
                  <a:srgbClr val="008A63"/>
                </a:solidFill>
              </a:rPr>
              <a:t>Lecture 1</a:t>
            </a:r>
            <a:endParaRPr lang="en-GB" altLang="en-US" sz="2400" dirty="0">
              <a:solidFill>
                <a:srgbClr val="008A63"/>
              </a:solidFill>
            </a:endParaRPr>
          </a:p>
        </p:txBody>
      </p:sp>
      <p:sp>
        <p:nvSpPr>
          <p:cNvPr id="3075" name="Rectangle 15">
            <a:extLst>
              <a:ext uri="{FF2B5EF4-FFF2-40B4-BE49-F238E27FC236}">
                <a16:creationId xmlns:a16="http://schemas.microsoft.com/office/drawing/2014/main" id="{EE70CBC6-0897-4969-B61E-4001B805D20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088" y="4292600"/>
            <a:ext cx="7543800" cy="1512888"/>
          </a:xfrm>
        </p:spPr>
        <p:txBody>
          <a:bodyPr/>
          <a:lstStyle/>
          <a:p>
            <a:pPr marL="0" indent="0" eaLnBrk="1" hangingPunct="1"/>
            <a:r>
              <a:rPr lang="en-US" altLang="en-US" sz="2400" b="1" dirty="0"/>
              <a:t>DR TANIA STATHAKI</a:t>
            </a:r>
          </a:p>
          <a:p>
            <a:pPr marL="0" indent="0" eaLnBrk="1" hangingPunct="1"/>
            <a:r>
              <a:rPr lang="en-US" altLang="en-US" sz="1800" dirty="0"/>
              <a:t>READER (ASSOCIATE PROFFESOR) IN SIGNAL PROCESSING</a:t>
            </a:r>
            <a:br>
              <a:rPr lang="en-US" altLang="en-US" sz="2000" dirty="0"/>
            </a:br>
            <a:r>
              <a:rPr lang="en-US" altLang="en-US" dirty="0"/>
              <a:t>IMPERIAL COLLEGE LONDON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>
            <a:extLst>
              <a:ext uri="{FF2B5EF4-FFF2-40B4-BE49-F238E27FC236}">
                <a16:creationId xmlns:a16="http://schemas.microsoft.com/office/drawing/2014/main" id="{A75A758D-CB2B-4E59-B57E-D7D6AB530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Useful signal operations: time shifting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307114-0BDE-41CF-9FE4-2B231098EF60}"/>
                  </a:ext>
                </a:extLst>
              </p:cNvPr>
              <p:cNvSpPr>
                <a:spLocks noGrp="1" noChangeArrowheads="1"/>
              </p:cNvSpPr>
              <p:nvPr/>
            </p:nvSpPr>
            <p:spPr bwMode="auto">
              <a:xfrm>
                <a:off x="251520" y="1916832"/>
                <a:ext cx="8208912" cy="4725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indent="-342900" algn="just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Consider a signal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in continuous</a:t>
                </a:r>
              </a:p>
              <a:p>
                <a:pPr marL="360363" algn="just">
                  <a:defRPr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time shown in the figure right.</a:t>
                </a:r>
              </a:p>
              <a:p>
                <a:pPr algn="just">
                  <a:defRPr/>
                </a:pPr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The signal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may be delayed</a:t>
                </a:r>
              </a:p>
              <a:p>
                <a:pPr marL="360363" algn="just">
                  <a:defRPr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by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units of time; in that case</a:t>
                </a:r>
              </a:p>
              <a:p>
                <a:pPr marL="360363" algn="just">
                  <a:defRPr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the signal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is obtained.</a:t>
                </a:r>
              </a:p>
              <a:p>
                <a:pPr marL="360363" algn="just">
                  <a:defRPr/>
                </a:pPr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The signal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may be advanced</a:t>
                </a:r>
              </a:p>
              <a:p>
                <a:pPr marL="360363" algn="just">
                  <a:defRPr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by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units of time; in that case</a:t>
                </a:r>
              </a:p>
              <a:p>
                <a:pPr marL="360363" algn="just">
                  <a:defRPr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the signal </a:t>
                </a:r>
                <a14:m>
                  <m:oMath xmlns:m="http://schemas.openxmlformats.org/officeDocument/2006/math">
                    <m:r>
                      <a:rPr lang="en-US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is obtained.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8A63"/>
                  </a:solidFill>
                </a:endParaRP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307114-0BDE-41CF-9FE4-2B231098E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916832"/>
                <a:ext cx="8208912" cy="4725268"/>
              </a:xfrm>
              <a:prstGeom prst="rect">
                <a:avLst/>
              </a:prstGeom>
              <a:blipFill>
                <a:blip r:embed="rId3"/>
                <a:stretch>
                  <a:fillRect l="-17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">
            <a:extLst>
              <a:ext uri="{FF2B5EF4-FFF2-40B4-BE49-F238E27FC236}">
                <a16:creationId xmlns:a16="http://schemas.microsoft.com/office/drawing/2014/main" id="{7704BC10-8E12-41B3-AB81-28F8476EB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899509" cy="45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>
            <a:extLst>
              <a:ext uri="{FF2B5EF4-FFF2-40B4-BE49-F238E27FC236}">
                <a16:creationId xmlns:a16="http://schemas.microsoft.com/office/drawing/2014/main" id="{A75A758D-CB2B-4E59-B57E-D7D6AB530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Useful signal operations cont.: time scaling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307114-0BDE-41CF-9FE4-2B231098EF60}"/>
                  </a:ext>
                </a:extLst>
              </p:cNvPr>
              <p:cNvSpPr>
                <a:spLocks noGrp="1" noChangeArrowheads="1"/>
              </p:cNvSpPr>
              <p:nvPr/>
            </p:nvSpPr>
            <p:spPr bwMode="auto">
              <a:xfrm>
                <a:off x="251520" y="1916832"/>
                <a:ext cx="8208912" cy="4725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indent="-342900" algn="just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Consider a signal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in continuous</a:t>
                </a:r>
              </a:p>
              <a:p>
                <a:pPr marL="360363" algn="just">
                  <a:defRPr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time shown in the figure right.</a:t>
                </a:r>
              </a:p>
              <a:p>
                <a:pPr algn="just">
                  <a:defRPr/>
                </a:pPr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The signal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may be compressed</a:t>
                </a:r>
              </a:p>
              <a:p>
                <a:pPr marL="360363" algn="just">
                  <a:defRPr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by a factor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; in that case</a:t>
                </a:r>
              </a:p>
              <a:p>
                <a:pPr marL="360363" algn="just">
                  <a:defRPr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the signal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is obtained.</a:t>
                </a:r>
              </a:p>
              <a:p>
                <a:pPr marL="360363" algn="just">
                  <a:defRPr/>
                </a:pPr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The signal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may be stretched</a:t>
                </a:r>
              </a:p>
              <a:p>
                <a:pPr marL="360363" algn="just">
                  <a:defRPr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by a factor of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; in that case</a:t>
                </a:r>
              </a:p>
              <a:p>
                <a:pPr marL="360363" algn="just">
                  <a:defRPr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the signal </a:t>
                </a:r>
                <a14:m>
                  <m:oMath xmlns:m="http://schemas.openxmlformats.org/officeDocument/2006/math">
                    <m:r>
                      <a:rPr lang="en-US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en-US" sz="20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is obtained.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8A63"/>
                  </a:solidFill>
                </a:endParaRPr>
              </a:p>
              <a:p>
                <a:pPr>
                  <a:defRPr/>
                </a:pPr>
                <a:endParaRPr lang="en-US" altLang="en-US" sz="1800" i="0" dirty="0"/>
              </a:p>
              <a:p>
                <a:pPr>
                  <a:defRPr/>
                </a:pPr>
                <a:endParaRPr lang="en-US" altLang="en-US" sz="1800" i="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307114-0BDE-41CF-9FE4-2B231098E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916832"/>
                <a:ext cx="8208912" cy="4725268"/>
              </a:xfrm>
              <a:prstGeom prst="rect">
                <a:avLst/>
              </a:prstGeom>
              <a:blipFill>
                <a:blip r:embed="rId3"/>
                <a:stretch>
                  <a:fillRect l="-17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31AF573-ECAE-45F8-B77A-DAF9A7EE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23113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14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>
            <a:extLst>
              <a:ext uri="{FF2B5EF4-FFF2-40B4-BE49-F238E27FC236}">
                <a16:creationId xmlns:a16="http://schemas.microsoft.com/office/drawing/2014/main" id="{A75A758D-CB2B-4E59-B57E-D7D6AB530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Classification of signals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07114-0BDE-41CF-9FE4-2B231098EF6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5536" y="1916832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altLang="en-US" sz="2000" i="0" dirty="0">
              <a:solidFill>
                <a:srgbClr val="04040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1800" i="0" dirty="0">
              <a:solidFill>
                <a:srgbClr val="008A63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891A6-A2A0-428A-92E4-67A9665674D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67544" y="1916832"/>
            <a:ext cx="820891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i="0" dirty="0">
                <a:solidFill>
                  <a:srgbClr val="040404"/>
                </a:solidFill>
              </a:rPr>
              <a:t>Signals may be classified into:</a:t>
            </a:r>
          </a:p>
          <a:p>
            <a:pPr eaLnBrk="1" hangingPunct="1"/>
            <a:endParaRPr lang="en-US" altLang="en-US" sz="2000" i="0" dirty="0">
              <a:solidFill>
                <a:srgbClr val="040404"/>
              </a:solidFill>
            </a:endParaRPr>
          </a:p>
          <a:p>
            <a:pPr marL="703263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i="0" dirty="0">
                <a:solidFill>
                  <a:srgbClr val="040404"/>
                </a:solidFill>
              </a:rPr>
              <a:t>Energy and power signals</a:t>
            </a:r>
          </a:p>
          <a:p>
            <a:pPr marL="703263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i="0" dirty="0">
                <a:solidFill>
                  <a:srgbClr val="040404"/>
                </a:solidFill>
              </a:rPr>
              <a:t>Discrete-time and continuous-time signals</a:t>
            </a:r>
          </a:p>
          <a:p>
            <a:pPr marL="703263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i="0" dirty="0">
                <a:solidFill>
                  <a:srgbClr val="040404"/>
                </a:solidFill>
              </a:rPr>
              <a:t>Analogue and digital signals</a:t>
            </a:r>
          </a:p>
          <a:p>
            <a:pPr marL="703263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i="0" dirty="0">
                <a:solidFill>
                  <a:srgbClr val="040404"/>
                </a:solidFill>
              </a:rPr>
              <a:t>Deterministic and probabilistic signals</a:t>
            </a:r>
          </a:p>
          <a:p>
            <a:pPr marL="703263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i="0" dirty="0">
                <a:solidFill>
                  <a:srgbClr val="040404"/>
                </a:solidFill>
              </a:rPr>
              <a:t>Periodic and aperiodic signals</a:t>
            </a:r>
          </a:p>
          <a:p>
            <a:pPr marL="703263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i="0" dirty="0">
                <a:solidFill>
                  <a:srgbClr val="040404"/>
                </a:solidFill>
              </a:rPr>
              <a:t>Even and odd signals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000" i="0" dirty="0">
              <a:solidFill>
                <a:srgbClr val="040404"/>
              </a:solidFill>
            </a:endParaRPr>
          </a:p>
          <a:p>
            <a:pPr>
              <a:defRPr/>
            </a:pPr>
            <a:endParaRPr lang="en-US" altLang="en-US" sz="2000" i="0" dirty="0">
              <a:solidFill>
                <a:srgbClr val="040404"/>
              </a:solidFill>
            </a:endParaRPr>
          </a:p>
          <a:p>
            <a:pPr>
              <a:defRPr/>
            </a:pPr>
            <a:endParaRPr lang="en-US" altLang="en-US" sz="1800" i="0" dirty="0"/>
          </a:p>
        </p:txBody>
      </p:sp>
    </p:spTree>
    <p:extLst>
      <p:ext uri="{BB962C8B-B14F-4D97-AF65-F5344CB8AC3E}">
        <p14:creationId xmlns:p14="http://schemas.microsoft.com/office/powerpoint/2010/main" val="852651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>
            <a:extLst>
              <a:ext uri="{FF2B5EF4-FFF2-40B4-BE49-F238E27FC236}">
                <a16:creationId xmlns:a16="http://schemas.microsoft.com/office/drawing/2014/main" id="{A75A758D-CB2B-4E59-B57E-D7D6AB530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Energy of a signal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07114-0BDE-41CF-9FE4-2B231098EF6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5536" y="1916832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altLang="en-US" sz="2000" i="0" dirty="0">
              <a:solidFill>
                <a:srgbClr val="04040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1800" i="0" dirty="0">
              <a:solidFill>
                <a:srgbClr val="008A63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ChangeArrowheads="1"/>
              </p:cNvSpPr>
              <p:nvPr/>
            </p:nvSpPr>
            <p:spPr bwMode="auto">
              <a:xfrm>
                <a:off x="467544" y="1916832"/>
                <a:ext cx="8208912" cy="4032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How do we measure the “size” of a signal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?</a:t>
                </a:r>
              </a:p>
              <a:p>
                <a:pPr marL="703263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By the signal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703263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For a complex-valued signal the above relationship becomes:</a:t>
                </a:r>
              </a:p>
              <a:p>
                <a:pPr marL="360363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altLang="en-US" sz="20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20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20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altLang="en-US" sz="20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703263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The energy of a signal must be finite. This implies that:</a:t>
                </a:r>
              </a:p>
              <a:p>
                <a:pPr marL="360363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0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en-US" sz="20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000" i="0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→±∞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20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>
                  <a:defRPr/>
                </a:pPr>
                <a:endParaRPr lang="en-US" altLang="en-US" sz="1800" i="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916832"/>
                <a:ext cx="8208912" cy="4032448"/>
              </a:xfrm>
              <a:prstGeom prst="rect">
                <a:avLst/>
              </a:prstGeom>
              <a:blipFill>
                <a:blip r:embed="rId3"/>
                <a:stretch>
                  <a:fillRect l="-1783" t="-18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471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>
            <a:extLst>
              <a:ext uri="{FF2B5EF4-FFF2-40B4-BE49-F238E27FC236}">
                <a16:creationId xmlns:a16="http://schemas.microsoft.com/office/drawing/2014/main" id="{A75A758D-CB2B-4E59-B57E-D7D6AB530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Power of a signal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07114-0BDE-41CF-9FE4-2B231098EF6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5536" y="1916832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altLang="en-US" sz="2000" i="0" dirty="0">
              <a:solidFill>
                <a:srgbClr val="04040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1800" i="0" dirty="0">
              <a:solidFill>
                <a:srgbClr val="008A63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ChangeArrowheads="1"/>
              </p:cNvSpPr>
              <p:nvPr/>
            </p:nvSpPr>
            <p:spPr bwMode="auto">
              <a:xfrm>
                <a:off x="467544" y="1916832"/>
                <a:ext cx="8208912" cy="4032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703263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000" i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we must use the signal power instead</a:t>
                </a:r>
              </a:p>
              <a:p>
                <a:pPr marL="360363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altLang="en-US" sz="2000" b="0" i="0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func>
                      <m:nary>
                        <m:naryPr>
                          <m:limLoc m:val="undOvr"/>
                          <m:ctrlPr>
                            <a:rPr lang="en-US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altLang="en-US" sz="20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altLang="en-US" sz="20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703263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For a complex-valued signal the above relationship becomes:</a:t>
                </a:r>
              </a:p>
              <a:p>
                <a:pPr marL="360363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altLang="en-US" sz="20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altLang="en-US" sz="2000" i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func>
                      <m:nary>
                        <m:naryPr>
                          <m:limLoc m:val="undOvr"/>
                          <m:ctrlPr>
                            <a:rPr lang="en-US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altLang="en-US" sz="200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20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altLang="en-US" sz="20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20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altLang="en-US" sz="2000" i="0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916832"/>
                <a:ext cx="8208912" cy="40324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260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>
            <a:extLst>
              <a:ext uri="{FF2B5EF4-FFF2-40B4-BE49-F238E27FC236}">
                <a16:creationId xmlns:a16="http://schemas.microsoft.com/office/drawing/2014/main" id="{A75A758D-CB2B-4E59-B57E-D7D6AB530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Energy and power cont.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07114-0BDE-41CF-9FE4-2B231098EF6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5536" y="1916832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altLang="en-US" sz="2000" i="0" dirty="0">
              <a:solidFill>
                <a:srgbClr val="04040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1800" i="0" dirty="0">
              <a:solidFill>
                <a:srgbClr val="008A63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891A6-A2A0-428A-92E4-67A9665674D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5536" y="1856509"/>
            <a:ext cx="8280920" cy="40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703263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i="0" dirty="0">
                <a:solidFill>
                  <a:srgbClr val="040404"/>
                </a:solidFill>
              </a:rPr>
              <a:t>Example of a signal with finite energy, which implies that the power of the signal is zero.</a:t>
            </a:r>
          </a:p>
          <a:p>
            <a:pPr marL="360363" eaLnBrk="1" hangingPunct="1"/>
            <a:endParaRPr lang="en-US" altLang="en-US" sz="2000" i="0" dirty="0">
              <a:solidFill>
                <a:srgbClr val="040404"/>
              </a:solidFill>
            </a:endParaRPr>
          </a:p>
          <a:p>
            <a:pPr marL="360363" eaLnBrk="1" hangingPunct="1"/>
            <a:endParaRPr lang="en-US" altLang="en-US" sz="2000" i="0" dirty="0">
              <a:solidFill>
                <a:srgbClr val="040404"/>
              </a:solidFill>
            </a:endParaRPr>
          </a:p>
          <a:p>
            <a:pPr marL="360363" eaLnBrk="1" hangingPunct="1"/>
            <a:endParaRPr lang="en-US" altLang="en-US" sz="2000" i="0" dirty="0">
              <a:solidFill>
                <a:srgbClr val="040404"/>
              </a:solidFill>
            </a:endParaRPr>
          </a:p>
          <a:p>
            <a:pPr marL="360363" eaLnBrk="1" hangingPunct="1"/>
            <a:endParaRPr lang="en-US" altLang="en-US" sz="2000" i="0" dirty="0">
              <a:solidFill>
                <a:srgbClr val="040404"/>
              </a:solidFill>
            </a:endParaRPr>
          </a:p>
          <a:p>
            <a:pPr marL="360363" eaLnBrk="1" hangingPunct="1"/>
            <a:endParaRPr lang="en-US" altLang="en-US" sz="2000" i="0" dirty="0">
              <a:solidFill>
                <a:srgbClr val="040404"/>
              </a:solidFill>
            </a:endParaRPr>
          </a:p>
          <a:p>
            <a:pPr marL="703263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i="0" dirty="0">
                <a:solidFill>
                  <a:srgbClr val="040404"/>
                </a:solidFill>
              </a:rPr>
              <a:t>Example of a signal with finite power, which implies that the energy of the signal is infinite.</a:t>
            </a:r>
          </a:p>
          <a:p>
            <a:pPr marL="360363" eaLnBrk="1" hangingPunct="1"/>
            <a:endParaRPr lang="en-US" altLang="en-US" sz="2000" i="0" dirty="0">
              <a:solidFill>
                <a:srgbClr val="040404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E7F0C37-67A4-44A3-8D4E-2E2F7FF90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627316" cy="144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1EE29265-5247-454E-AF07-97EBC7A5F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57192"/>
            <a:ext cx="7025580" cy="133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184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196" name="Rectangle 5">
                <a:extLst>
                  <a:ext uri="{FF2B5EF4-FFF2-40B4-BE49-F238E27FC236}">
                    <a16:creationId xmlns:a16="http://schemas.microsoft.com/office/drawing/2014/main" id="{A75A758D-CB2B-4E59-B57E-D7D6AB5302AE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 eaLnBrk="1" hangingPunct="1"/>
                <a:r>
                  <a:rPr lang="en-GB" altLang="en-US" dirty="0"/>
                  <a:t>Continuous - and Discrete - Time Signals</a:t>
                </a:r>
                <a:br>
                  <a:rPr lang="en-GB" altLang="en-US" dirty="0"/>
                </a:br>
                <a:r>
                  <a:rPr lang="en-GB" altLang="en-US" sz="2000" dirty="0"/>
                  <a:t>This classification refers to time </a:t>
                </a:r>
                <a14:m>
                  <m:oMath xmlns:m="http://schemas.openxmlformats.org/officeDocument/2006/math">
                    <m:r>
                      <a:rPr lang="en-GB" altLang="en-US" sz="24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GB" altLang="en-US" sz="2400" b="1" dirty="0"/>
              </a:p>
            </p:txBody>
          </p:sp>
        </mc:Choice>
        <mc:Fallback>
          <p:sp>
            <p:nvSpPr>
              <p:cNvPr id="8196" name="Rectangle 5">
                <a:extLst>
                  <a:ext uri="{FF2B5EF4-FFF2-40B4-BE49-F238E27FC236}">
                    <a16:creationId xmlns:a16="http://schemas.microsoft.com/office/drawing/2014/main" id="{A75A758D-CB2B-4E59-B57E-D7D6AB530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35238" b="-21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6307114-0BDE-41CF-9FE4-2B231098EF6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5536" y="1916832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altLang="en-US" sz="2000" i="0" dirty="0">
              <a:solidFill>
                <a:srgbClr val="04040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1800" i="0" dirty="0">
              <a:solidFill>
                <a:srgbClr val="008A63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891A6-A2A0-428A-92E4-67A9665674D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0" y="1772816"/>
            <a:ext cx="8532440" cy="474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60363" eaLnBrk="1" hangingPunct="1"/>
            <a:endParaRPr lang="en-US" altLang="en-US" sz="2000" i="0" dirty="0">
              <a:solidFill>
                <a:srgbClr val="040404"/>
              </a:solidFill>
            </a:endParaRPr>
          </a:p>
          <a:p>
            <a:pPr marL="360363" indent="-277813" eaLnBrk="1" hangingPunct="1">
              <a:buFont typeface="Arial" panose="020B0604020202020204" pitchFamily="34" charset="0"/>
              <a:buChar char="•"/>
            </a:pPr>
            <a:r>
              <a:rPr lang="en-US" altLang="en-US" sz="2000" i="0" dirty="0">
                <a:solidFill>
                  <a:srgbClr val="040404"/>
                </a:solidFill>
              </a:rPr>
              <a:t>Example of a continuous-time</a:t>
            </a:r>
          </a:p>
          <a:p>
            <a:pPr marL="360363" eaLnBrk="1" hangingPunct="1"/>
            <a:r>
              <a:rPr lang="en-US" altLang="en-US" sz="2000" i="0" dirty="0">
                <a:solidFill>
                  <a:srgbClr val="040404"/>
                </a:solidFill>
              </a:rPr>
              <a:t>signal. This is defined for any</a:t>
            </a:r>
          </a:p>
          <a:p>
            <a:pPr marL="360363" eaLnBrk="1" hangingPunct="1"/>
            <a:r>
              <a:rPr lang="en-US" altLang="en-US" sz="2000" i="0" dirty="0">
                <a:solidFill>
                  <a:srgbClr val="040404"/>
                </a:solidFill>
              </a:rPr>
              <a:t>value of time.</a:t>
            </a:r>
          </a:p>
          <a:p>
            <a:pPr marL="360363" eaLnBrk="1" hangingPunct="1"/>
            <a:endParaRPr lang="en-US" altLang="en-US" sz="2000" i="0" dirty="0">
              <a:solidFill>
                <a:srgbClr val="040404"/>
              </a:solidFill>
            </a:endParaRPr>
          </a:p>
          <a:p>
            <a:pPr marL="360363" indent="-277813" eaLnBrk="1" hangingPunct="1">
              <a:buFont typeface="Arial" panose="020B0604020202020204" pitchFamily="34" charset="0"/>
              <a:buChar char="•"/>
            </a:pPr>
            <a:r>
              <a:rPr lang="en-US" altLang="en-US" sz="2000" i="0" dirty="0">
                <a:solidFill>
                  <a:srgbClr val="040404"/>
                </a:solidFill>
              </a:rPr>
              <a:t>Example of a discrete-time</a:t>
            </a:r>
          </a:p>
          <a:p>
            <a:pPr marL="360363" eaLnBrk="1" hangingPunct="1"/>
            <a:r>
              <a:rPr lang="en-US" altLang="en-US" sz="2000" i="0" dirty="0">
                <a:solidFill>
                  <a:srgbClr val="040404"/>
                </a:solidFill>
              </a:rPr>
              <a:t>signal.</a:t>
            </a:r>
          </a:p>
          <a:p>
            <a:pPr marL="703263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1800" i="0" dirty="0">
                <a:solidFill>
                  <a:srgbClr val="040404"/>
                </a:solidFill>
              </a:rPr>
              <a:t>This is defined for certain</a:t>
            </a:r>
          </a:p>
          <a:p>
            <a:pPr marL="720725" eaLnBrk="1" hangingPunct="1"/>
            <a:r>
              <a:rPr lang="en-US" altLang="en-US" sz="1800" i="0" dirty="0">
                <a:solidFill>
                  <a:srgbClr val="040404"/>
                </a:solidFill>
              </a:rPr>
              <a:t>instants of time only.</a:t>
            </a:r>
          </a:p>
          <a:p>
            <a:pPr marL="703263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1800" i="0" dirty="0">
                <a:solidFill>
                  <a:srgbClr val="040404"/>
                </a:solidFill>
              </a:rPr>
              <a:t>It arises from a continuous-time</a:t>
            </a:r>
          </a:p>
          <a:p>
            <a:pPr marL="720725" eaLnBrk="1" hangingPunct="1"/>
            <a:r>
              <a:rPr lang="en-US" altLang="en-US" sz="1800" i="0" dirty="0">
                <a:solidFill>
                  <a:srgbClr val="040404"/>
                </a:solidFill>
              </a:rPr>
              <a:t>signal if only its values at these </a:t>
            </a:r>
          </a:p>
          <a:p>
            <a:pPr marL="720725" eaLnBrk="1" hangingPunct="1"/>
            <a:r>
              <a:rPr lang="en-US" altLang="en-US" sz="1800" i="0" dirty="0">
                <a:solidFill>
                  <a:srgbClr val="040404"/>
                </a:solidFill>
              </a:rPr>
              <a:t>certain time instants are kept.</a:t>
            </a:r>
          </a:p>
          <a:p>
            <a:pPr marL="646113" indent="-285750" eaLnBrk="1" hangingPunct="1">
              <a:buFont typeface="Wingdings" panose="05000000000000000000" pitchFamily="2" charset="2"/>
              <a:buChar char="§"/>
            </a:pPr>
            <a:r>
              <a:rPr lang="en-US" altLang="en-US" sz="1800" i="0" dirty="0">
                <a:solidFill>
                  <a:srgbClr val="040404"/>
                </a:solidFill>
              </a:rPr>
              <a:t>This process is called </a:t>
            </a:r>
            <a:r>
              <a:rPr lang="en-US" altLang="en-US" sz="1800" b="1" i="0" dirty="0">
                <a:solidFill>
                  <a:srgbClr val="C00000"/>
                </a:solidFill>
              </a:rPr>
              <a:t>sampling</a:t>
            </a:r>
            <a:r>
              <a:rPr lang="en-US" altLang="en-US" sz="1800" i="0" dirty="0">
                <a:solidFill>
                  <a:srgbClr val="040404"/>
                </a:solidFill>
              </a:rPr>
              <a:t>.</a:t>
            </a:r>
          </a:p>
          <a:p>
            <a:pPr marL="720725" eaLnBrk="1" hangingPunct="1"/>
            <a:endParaRPr lang="en-US" altLang="en-US" sz="1800" i="0" dirty="0">
              <a:solidFill>
                <a:srgbClr val="040404"/>
              </a:solidFill>
            </a:endParaRPr>
          </a:p>
          <a:p>
            <a:pPr marL="360363" eaLnBrk="1" hangingPunct="1"/>
            <a:endParaRPr lang="en-US" altLang="en-US" sz="2000" i="0" dirty="0">
              <a:solidFill>
                <a:srgbClr val="040404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55BEDDF-A1F1-46AD-BC75-B7742BC23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988840"/>
            <a:ext cx="5139502" cy="461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287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196" name="Rectangle 5">
                <a:extLst>
                  <a:ext uri="{FF2B5EF4-FFF2-40B4-BE49-F238E27FC236}">
                    <a16:creationId xmlns:a16="http://schemas.microsoft.com/office/drawing/2014/main" id="{A75A758D-CB2B-4E59-B57E-D7D6AB5302AE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 eaLnBrk="1" hangingPunct="1"/>
                <a:r>
                  <a:rPr lang="en-GB" altLang="en-US" dirty="0"/>
                  <a:t>Analog and Digital Signals</a:t>
                </a:r>
                <a:br>
                  <a:rPr lang="en-GB" altLang="en-US" dirty="0"/>
                </a:br>
                <a:r>
                  <a:rPr lang="en-GB" altLang="en-US" sz="2000" dirty="0"/>
                  <a:t>This classification refers to the value of the signal </a:t>
                </a:r>
                <a14:m>
                  <m:oMath xmlns:m="http://schemas.openxmlformats.org/officeDocument/2006/math">
                    <m:r>
                      <a:rPr lang="en-GB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alt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2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alt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altLang="en-US" sz="2400" b="1" dirty="0"/>
              </a:p>
            </p:txBody>
          </p:sp>
        </mc:Choice>
        <mc:Fallback>
          <p:sp>
            <p:nvSpPr>
              <p:cNvPr id="8196" name="Rectangle 5">
                <a:extLst>
                  <a:ext uri="{FF2B5EF4-FFF2-40B4-BE49-F238E27FC236}">
                    <a16:creationId xmlns:a16="http://schemas.microsoft.com/office/drawing/2014/main" id="{A75A758D-CB2B-4E59-B57E-D7D6AB530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35238" b="-21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6307114-0BDE-41CF-9FE4-2B231098EF6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5536" y="1916832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altLang="en-US" sz="2000" i="0" dirty="0">
              <a:solidFill>
                <a:srgbClr val="04040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1800" i="0" dirty="0">
              <a:solidFill>
                <a:srgbClr val="008A63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B9F83-5FCF-491A-88CC-7BA1622CA8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16024" y="1850846"/>
            <a:ext cx="8532440" cy="474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60363" eaLnBrk="1" hangingPunct="1"/>
            <a:endParaRPr lang="en-US" altLang="en-US" sz="2000" i="0" dirty="0">
              <a:solidFill>
                <a:srgbClr val="040404"/>
              </a:solidFill>
            </a:endParaRPr>
          </a:p>
          <a:p>
            <a:pPr marL="360363" indent="-277813" eaLnBrk="1" hangingPunct="1">
              <a:buFont typeface="Arial" panose="020B0604020202020204" pitchFamily="34" charset="0"/>
              <a:buChar char="•"/>
            </a:pPr>
            <a:r>
              <a:rPr lang="en-US" altLang="en-US" sz="2000" i="0" dirty="0">
                <a:solidFill>
                  <a:srgbClr val="040404"/>
                </a:solidFill>
              </a:rPr>
              <a:t>An analog signal can take infinite</a:t>
            </a:r>
          </a:p>
          <a:p>
            <a:pPr marL="360363" eaLnBrk="1" hangingPunct="1"/>
            <a:r>
              <a:rPr lang="en-US" altLang="en-US" sz="2000" i="0" dirty="0">
                <a:solidFill>
                  <a:srgbClr val="040404"/>
                </a:solidFill>
              </a:rPr>
              <a:t>number of values.</a:t>
            </a:r>
          </a:p>
          <a:p>
            <a:pPr marL="360363" eaLnBrk="1" hangingPunct="1"/>
            <a:endParaRPr lang="en-US" altLang="en-US" sz="2000" i="0" dirty="0">
              <a:solidFill>
                <a:srgbClr val="040404"/>
              </a:solidFill>
            </a:endParaRPr>
          </a:p>
          <a:p>
            <a:pPr marL="360363" indent="-277813" eaLnBrk="1" hangingPunct="1">
              <a:buFont typeface="Arial" panose="020B0604020202020204" pitchFamily="34" charset="0"/>
              <a:buChar char="•"/>
            </a:pPr>
            <a:r>
              <a:rPr lang="en-US" altLang="en-US" sz="2000" i="0" dirty="0">
                <a:solidFill>
                  <a:srgbClr val="040404"/>
                </a:solidFill>
              </a:rPr>
              <a:t>A digital signal can take only a</a:t>
            </a:r>
          </a:p>
          <a:p>
            <a:pPr marL="360363" eaLnBrk="1" hangingPunct="1"/>
            <a:r>
              <a:rPr lang="en-US" altLang="en-US" sz="2000" i="0" dirty="0">
                <a:solidFill>
                  <a:srgbClr val="040404"/>
                </a:solidFill>
              </a:rPr>
              <a:t>finite number of values.</a:t>
            </a:r>
            <a:endParaRPr lang="en-US" altLang="en-US" sz="1800" i="0" dirty="0">
              <a:solidFill>
                <a:srgbClr val="040404"/>
              </a:solidFill>
            </a:endParaRPr>
          </a:p>
          <a:p>
            <a:pPr marL="712788" indent="-352425" eaLnBrk="1" hangingPunct="1">
              <a:buFont typeface="Wingdings" panose="05000000000000000000" pitchFamily="2" charset="2"/>
              <a:buChar char="§"/>
            </a:pPr>
            <a:r>
              <a:rPr lang="en-US" altLang="en-US" sz="1800" i="0" dirty="0">
                <a:solidFill>
                  <a:srgbClr val="040404"/>
                </a:solidFill>
              </a:rPr>
              <a:t>It arises from an analog</a:t>
            </a:r>
          </a:p>
          <a:p>
            <a:pPr marL="720725" eaLnBrk="1" hangingPunct="1"/>
            <a:r>
              <a:rPr lang="en-US" altLang="en-US" sz="1800" i="0" dirty="0">
                <a:solidFill>
                  <a:srgbClr val="040404"/>
                </a:solidFill>
              </a:rPr>
              <a:t>signal if all values are replaced</a:t>
            </a:r>
          </a:p>
          <a:p>
            <a:pPr marL="720725" eaLnBrk="1" hangingPunct="1"/>
            <a:r>
              <a:rPr lang="en-US" altLang="en-US" sz="1800" i="0" dirty="0">
                <a:solidFill>
                  <a:srgbClr val="040404"/>
                </a:solidFill>
              </a:rPr>
              <a:t>with a finite number of values.</a:t>
            </a:r>
          </a:p>
          <a:p>
            <a:pPr marL="712788" indent="-352425" eaLnBrk="1" hangingPunct="1">
              <a:buFont typeface="Wingdings" panose="05000000000000000000" pitchFamily="2" charset="2"/>
              <a:buChar char="§"/>
            </a:pPr>
            <a:r>
              <a:rPr lang="en-US" altLang="en-US" sz="1800" i="0" dirty="0">
                <a:solidFill>
                  <a:srgbClr val="040404"/>
                </a:solidFill>
              </a:rPr>
              <a:t>The total error arising from this</a:t>
            </a:r>
          </a:p>
          <a:p>
            <a:pPr marL="720725" eaLnBrk="1" hangingPunct="1"/>
            <a:r>
              <a:rPr lang="en-US" altLang="en-US" sz="1800" i="0" dirty="0">
                <a:solidFill>
                  <a:srgbClr val="040404"/>
                </a:solidFill>
              </a:rPr>
              <a:t>process must be as small as</a:t>
            </a:r>
          </a:p>
          <a:p>
            <a:pPr marL="720725" eaLnBrk="1" hangingPunct="1"/>
            <a:r>
              <a:rPr lang="en-US" altLang="en-US" sz="1800" i="0" dirty="0">
                <a:solidFill>
                  <a:srgbClr val="040404"/>
                </a:solidFill>
              </a:rPr>
              <a:t>possible. </a:t>
            </a:r>
          </a:p>
          <a:p>
            <a:pPr marL="712788" indent="-352425" eaLnBrk="1" hangingPunct="1">
              <a:buFont typeface="Wingdings" panose="05000000000000000000" pitchFamily="2" charset="2"/>
              <a:buChar char="§"/>
            </a:pPr>
            <a:r>
              <a:rPr lang="en-US" altLang="en-US" sz="1800" i="0" dirty="0">
                <a:solidFill>
                  <a:srgbClr val="040404"/>
                </a:solidFill>
              </a:rPr>
              <a:t>This process is called</a:t>
            </a:r>
          </a:p>
          <a:p>
            <a:pPr marL="720725" eaLnBrk="1" hangingPunct="1"/>
            <a:r>
              <a:rPr lang="en-US" altLang="en-US" sz="1800" b="1" i="0" dirty="0">
                <a:solidFill>
                  <a:srgbClr val="C00000"/>
                </a:solidFill>
              </a:rPr>
              <a:t>quantization</a:t>
            </a:r>
            <a:r>
              <a:rPr lang="en-US" altLang="en-US" sz="1800" i="0" dirty="0">
                <a:solidFill>
                  <a:srgbClr val="040404"/>
                </a:solidFill>
              </a:rPr>
              <a:t>.</a:t>
            </a:r>
          </a:p>
          <a:p>
            <a:pPr marL="720725" eaLnBrk="1" hangingPunct="1"/>
            <a:endParaRPr lang="en-US" altLang="en-US" sz="1800" i="0" dirty="0">
              <a:solidFill>
                <a:srgbClr val="040404"/>
              </a:solidFill>
            </a:endParaRPr>
          </a:p>
          <a:p>
            <a:pPr marL="360363" eaLnBrk="1" hangingPunct="1"/>
            <a:endParaRPr lang="en-US" altLang="en-US" sz="2000" i="0" dirty="0">
              <a:solidFill>
                <a:srgbClr val="04040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635ED8-D62D-4AA5-A7F6-0F3AF511A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905049"/>
            <a:ext cx="3816424" cy="1595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DB7A68-1DA2-496B-AA79-E1EB926AB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72" y="3774052"/>
            <a:ext cx="4679504" cy="282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90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>
            <a:extLst>
              <a:ext uri="{FF2B5EF4-FFF2-40B4-BE49-F238E27FC236}">
                <a16:creationId xmlns:a16="http://schemas.microsoft.com/office/drawing/2014/main" id="{802D7434-D772-4119-AFC2-9C6014F6A6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53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522368" indent="-200911" eaLnBrk="0" hangingPunct="0">
              <a:defRPr sz="2953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803643" indent="-160729" eaLnBrk="0" hangingPunct="0">
              <a:defRPr sz="2953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125101" indent="-160729" eaLnBrk="0" hangingPunct="0">
              <a:defRPr sz="2953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1446558" indent="-160729" eaLnBrk="0" hangingPunct="0">
              <a:defRPr sz="2953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2953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2953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2953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2953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60633F07-1C9C-4B61-AC12-1A2CAE3DA5CA}" type="slidenum">
              <a:rPr lang="en-US" altLang="en-US" sz="1266">
                <a:solidFill>
                  <a:schemeClr val="tx1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pPr eaLnBrk="1" hangingPunct="1"/>
              <a:t>18</a:t>
            </a:fld>
            <a:endParaRPr lang="en-US" altLang="en-US" sz="1266">
              <a:solidFill>
                <a:schemeClr val="tx1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44034" name="Rectangle 1">
            <a:extLst>
              <a:ext uri="{FF2B5EF4-FFF2-40B4-BE49-F238E27FC236}">
                <a16:creationId xmlns:a16="http://schemas.microsoft.com/office/drawing/2014/main" id="{E4DB6C59-6647-457B-8B6D-725CCB415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We now have 4 types of signals</a:t>
            </a: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AFA503DD-F5E5-4CC2-A130-C56B246C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3" y="1666627"/>
            <a:ext cx="3661172" cy="248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>
            <a:extLst>
              <a:ext uri="{FF2B5EF4-FFF2-40B4-BE49-F238E27FC236}">
                <a16:creationId xmlns:a16="http://schemas.microsoft.com/office/drawing/2014/main" id="{209BDEE7-80D8-4595-8813-3D52FD85A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50" y="1557759"/>
            <a:ext cx="4071938" cy="237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>
            <a:extLst>
              <a:ext uri="{FF2B5EF4-FFF2-40B4-BE49-F238E27FC236}">
                <a16:creationId xmlns:a16="http://schemas.microsoft.com/office/drawing/2014/main" id="{C833E68E-4A05-40AF-A920-58A0A0C3B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04196"/>
            <a:ext cx="3455789" cy="239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>
            <a:extLst>
              <a:ext uri="{FF2B5EF4-FFF2-40B4-BE49-F238E27FC236}">
                <a16:creationId xmlns:a16="http://schemas.microsoft.com/office/drawing/2014/main" id="{17FC7F13-8804-40D4-B22A-9B69805FE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38712"/>
            <a:ext cx="3866555" cy="23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>
            <a:extLst>
              <a:ext uri="{FF2B5EF4-FFF2-40B4-BE49-F238E27FC236}">
                <a16:creationId xmlns:a16="http://schemas.microsoft.com/office/drawing/2014/main" id="{D5BA0C4D-0239-4DBA-9555-4E45B3194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69" y="2911078"/>
            <a:ext cx="2312789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7">
            <a:extLst>
              <a:ext uri="{FF2B5EF4-FFF2-40B4-BE49-F238E27FC236}">
                <a16:creationId xmlns:a16="http://schemas.microsoft.com/office/drawing/2014/main" id="{D1EDFAF6-41E7-4F1B-B6C1-3D9E88EAF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44" y="1759149"/>
            <a:ext cx="2241352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8">
            <a:extLst>
              <a:ext uri="{FF2B5EF4-FFF2-40B4-BE49-F238E27FC236}">
                <a16:creationId xmlns:a16="http://schemas.microsoft.com/office/drawing/2014/main" id="{C80DE518-FFD2-4160-BF17-562D8B1D2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65489"/>
            <a:ext cx="2312789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9">
            <a:extLst>
              <a:ext uri="{FF2B5EF4-FFF2-40B4-BE49-F238E27FC236}">
                <a16:creationId xmlns:a16="http://schemas.microsoft.com/office/drawing/2014/main" id="{E47CC0F9-123B-482F-BE3C-25A04F4F9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2" y="4665489"/>
            <a:ext cx="2312789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80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>
            <a:extLst>
              <a:ext uri="{FF2B5EF4-FFF2-40B4-BE49-F238E27FC236}">
                <a16:creationId xmlns:a16="http://schemas.microsoft.com/office/drawing/2014/main" id="{A75A758D-CB2B-4E59-B57E-D7D6AB530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Deterministic and Stochastic Signals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07114-0BDE-41CF-9FE4-2B231098EF6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5536" y="1916832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altLang="en-US" sz="2000" i="0" dirty="0">
              <a:solidFill>
                <a:srgbClr val="04040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1800" i="0" dirty="0">
              <a:solidFill>
                <a:srgbClr val="008A63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ChangeArrowheads="1"/>
              </p:cNvSpPr>
              <p:nvPr/>
            </p:nvSpPr>
            <p:spPr bwMode="auto">
              <a:xfrm>
                <a:off x="251520" y="1556792"/>
                <a:ext cx="8640960" cy="4248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703263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The values of a deterministic signal can be obtained from a closed-form mathematical expressions. For example,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2000" b="0" i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703263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The values of a stochastic signal can only be given as the outputs of a probabilistic model.</a:t>
                </a:r>
              </a:p>
              <a:p>
                <a:pPr marL="720725" eaLnBrk="1" hangingPunct="1"/>
                <a:r>
                  <a:rPr lang="en-US" altLang="en-US" sz="1800" b="1" i="0" dirty="0">
                    <a:solidFill>
                      <a:srgbClr val="040404"/>
                    </a:solidFill>
                  </a:rPr>
                  <a:t>Experiment.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 Drop a coin 1000 times and create the following 1000-sample digital signal: Every time you get head the value of your signal will be 1, every time you get tails the value of your signal will be -1.</a:t>
                </a:r>
              </a:p>
              <a:p>
                <a:pPr marL="1081088" indent="-360363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Can you tell the value of the signal at time instant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? </a:t>
                </a:r>
              </a:p>
              <a:p>
                <a:pPr marL="1081088" indent="-360363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Can you tell the probability of the value being +1 or -1?</a:t>
                </a:r>
              </a:p>
              <a:p>
                <a:pPr marL="1081088" indent="-360363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What is approximately the mean (average value) of the signal you created?</a:t>
                </a:r>
              </a:p>
              <a:p>
                <a:pPr marL="703263" indent="-342900" eaLnBrk="1" hangingPunct="1">
                  <a:buFont typeface="Arial" panose="020B0604020202020204" pitchFamily="34" charset="0"/>
                  <a:buChar char="•"/>
                </a:pPr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556792"/>
                <a:ext cx="8640960" cy="4248472"/>
              </a:xfrm>
              <a:prstGeom prst="rect">
                <a:avLst/>
              </a:prstGeom>
              <a:blipFill>
                <a:blip r:embed="rId3"/>
                <a:stretch>
                  <a:fillRect t="-1722" r="-1763" b="-269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DFF86203-C6BF-4CDC-9028-45716B2C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02" y="2276872"/>
            <a:ext cx="8046194" cy="165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92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AE67C60-877B-46CA-B5FD-0073F5279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E" altLang="en-US" sz="3200"/>
              <a:t>Miscellanea</a:t>
            </a:r>
            <a:endParaRPr lang="en-US" altLang="en-US" sz="320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B94F4AD-A61B-4B61-91CC-13DAC8506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44823"/>
            <a:ext cx="7543800" cy="4313089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IE" altLang="en-US" b="1" dirty="0">
                <a:solidFill>
                  <a:srgbClr val="040404"/>
                </a:solidFill>
              </a:rPr>
              <a:t>Teacher:</a:t>
            </a:r>
            <a:r>
              <a:rPr lang="en-IE" altLang="en-US" dirty="0">
                <a:solidFill>
                  <a:srgbClr val="040404"/>
                </a:solidFill>
              </a:rPr>
              <a:t> </a:t>
            </a:r>
          </a:p>
          <a:p>
            <a:pPr marL="381000" lvl="1" indent="0" eaLnBrk="1" hangingPunct="1">
              <a:buFontTx/>
              <a:buNone/>
              <a:defRPr/>
            </a:pPr>
            <a:r>
              <a:rPr lang="en-IE" altLang="en-US" sz="1800" dirty="0" err="1">
                <a:solidFill>
                  <a:srgbClr val="040404"/>
                </a:solidFill>
                <a:ea typeface="ＭＳ Ｐゴシック" pitchFamily="-110" charset="-128"/>
              </a:rPr>
              <a:t>Dr.</a:t>
            </a:r>
            <a:r>
              <a:rPr lang="en-IE" altLang="en-US" sz="1800" dirty="0">
                <a:solidFill>
                  <a:srgbClr val="040404"/>
                </a:solidFill>
                <a:ea typeface="ＭＳ Ｐゴシック" pitchFamily="-110" charset="-128"/>
              </a:rPr>
              <a:t> Tania </a:t>
            </a:r>
            <a:r>
              <a:rPr lang="en-IE" altLang="en-US" sz="1800" dirty="0" err="1">
                <a:solidFill>
                  <a:srgbClr val="040404"/>
                </a:solidFill>
                <a:ea typeface="ＭＳ Ｐゴシック" pitchFamily="-110" charset="-128"/>
              </a:rPr>
              <a:t>Stathaki</a:t>
            </a:r>
            <a:r>
              <a:rPr lang="en-IE" altLang="en-US" sz="1800" dirty="0">
                <a:solidFill>
                  <a:srgbClr val="040404"/>
                </a:solidFill>
                <a:ea typeface="ＭＳ Ｐゴシック" pitchFamily="-110" charset="-128"/>
              </a:rPr>
              <a:t>, Reader (Associate Professor) in Signal Processing, Imperial College London</a:t>
            </a:r>
          </a:p>
          <a:p>
            <a:pPr marL="381000" lvl="1" indent="0" eaLnBrk="1" hangingPunct="1">
              <a:buFontTx/>
              <a:buNone/>
              <a:defRPr/>
            </a:pPr>
            <a:endParaRPr lang="en-US" altLang="en-US" dirty="0">
              <a:solidFill>
                <a:srgbClr val="040404"/>
              </a:solidFill>
              <a:ea typeface="ＭＳ Ｐゴシック" pitchFamily="-110" charset="-128"/>
            </a:endParaRPr>
          </a:p>
          <a:p>
            <a:pPr marL="0" indent="0" eaLnBrk="1" hangingPunct="1">
              <a:defRPr/>
            </a:pPr>
            <a:r>
              <a:rPr lang="en-IE" altLang="en-US" b="1" dirty="0">
                <a:solidFill>
                  <a:srgbClr val="040404"/>
                </a:solidFill>
              </a:rPr>
              <a:t>E-mail: </a:t>
            </a:r>
            <a:r>
              <a:rPr lang="en-IE" altLang="en-US" dirty="0">
                <a:solidFill>
                  <a:srgbClr val="040404"/>
                </a:solidFill>
                <a:hlinkClick r:id="rId3"/>
              </a:rPr>
              <a:t>t.stathaki@imperial.ac.uk</a:t>
            </a:r>
            <a:endParaRPr lang="en-IE" altLang="en-US" dirty="0">
              <a:solidFill>
                <a:srgbClr val="040404"/>
              </a:solidFill>
            </a:endParaRPr>
          </a:p>
          <a:p>
            <a:pPr marL="0" indent="0" eaLnBrk="1" hangingPunct="1">
              <a:defRPr/>
            </a:pPr>
            <a:endParaRPr lang="en-IE" altLang="en-US" dirty="0">
              <a:solidFill>
                <a:srgbClr val="040404"/>
              </a:solidFill>
            </a:endParaRPr>
          </a:p>
          <a:p>
            <a:pPr marL="0" indent="0" eaLnBrk="1" hangingPunct="1">
              <a:defRPr/>
            </a:pPr>
            <a:r>
              <a:rPr lang="en-IE" altLang="en-US" b="1" dirty="0">
                <a:solidFill>
                  <a:srgbClr val="040404"/>
                </a:solidFill>
              </a:rPr>
              <a:t>Office: </a:t>
            </a:r>
            <a:r>
              <a:rPr lang="en-IE" altLang="en-US" dirty="0">
                <a:solidFill>
                  <a:srgbClr val="040404"/>
                </a:solidFill>
              </a:rPr>
              <a:t>812</a:t>
            </a:r>
          </a:p>
          <a:p>
            <a:pPr marL="0" indent="0"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>
            <a:extLst>
              <a:ext uri="{FF2B5EF4-FFF2-40B4-BE49-F238E27FC236}">
                <a16:creationId xmlns:a16="http://schemas.microsoft.com/office/drawing/2014/main" id="{A75A758D-CB2B-4E59-B57E-D7D6AB530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Periodic and Aperiodic Signals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07114-0BDE-41CF-9FE4-2B231098EF6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5536" y="1916832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altLang="en-US" sz="2000" i="0" dirty="0">
              <a:solidFill>
                <a:srgbClr val="04040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1800" i="0" dirty="0">
              <a:solidFill>
                <a:srgbClr val="008A63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ChangeArrowheads="1"/>
              </p:cNvSpPr>
              <p:nvPr/>
            </p:nvSpPr>
            <p:spPr bwMode="auto">
              <a:xfrm>
                <a:off x="251520" y="1916832"/>
                <a:ext cx="8280920" cy="4032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703263" indent="-342900" algn="just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A signal is said to be periodic if for some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the following holds:</a:t>
                </a:r>
              </a:p>
              <a:p>
                <a:pPr marL="720725" algn="ctr" eaLnBrk="1" hangingPunct="1"/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altLang="en-US" sz="20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703263" indent="-342900" algn="just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The smallest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that satisfies the above relationship is called the fundamental period of the signal.</a:t>
                </a:r>
              </a:p>
              <a:p>
                <a:pPr marL="360363" algn="just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algn="just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703263" indent="-342900" eaLnBrk="1" hangingPunct="1">
                  <a:buFont typeface="Arial" panose="020B0604020202020204" pitchFamily="34" charset="0"/>
                  <a:buChar char="•"/>
                </a:pPr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916832"/>
                <a:ext cx="8280920" cy="4032448"/>
              </a:xfrm>
              <a:prstGeom prst="rect">
                <a:avLst/>
              </a:prstGeom>
              <a:blipFill>
                <a:blip r:embed="rId3"/>
                <a:stretch>
                  <a:fillRect t="-1813" r="-18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>
            <a:extLst>
              <a:ext uri="{FF2B5EF4-FFF2-40B4-BE49-F238E27FC236}">
                <a16:creationId xmlns:a16="http://schemas.microsoft.com/office/drawing/2014/main" id="{08E37120-965D-4A11-A3F2-BF619B823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743590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343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>
            <a:extLst>
              <a:ext uri="{FF2B5EF4-FFF2-40B4-BE49-F238E27FC236}">
                <a16:creationId xmlns:a16="http://schemas.microsoft.com/office/drawing/2014/main" id="{A75A758D-CB2B-4E59-B57E-D7D6AB530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Even and Odd Signals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07114-0BDE-41CF-9FE4-2B231098EF6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5536" y="1916832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altLang="en-US" sz="2000" i="0" dirty="0">
              <a:solidFill>
                <a:srgbClr val="04040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1800" i="0" dirty="0">
              <a:solidFill>
                <a:srgbClr val="008A63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ChangeArrowheads="1"/>
              </p:cNvSpPr>
              <p:nvPr/>
            </p:nvSpPr>
            <p:spPr bwMode="auto">
              <a:xfrm>
                <a:off x="251520" y="1772816"/>
                <a:ext cx="8640960" cy="4248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An even signal remains the same if you rotate it along the vertical axis. In mathematical terms this property is defined as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An odd signal gets reflected along the horizontal axis if you rotate it along the vertical axis. In mathematical terms this property is defined as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772816"/>
                <a:ext cx="8640960" cy="4248472"/>
              </a:xfrm>
              <a:prstGeom prst="rect">
                <a:avLst/>
              </a:prstGeom>
              <a:blipFill>
                <a:blip r:embed="rId3"/>
                <a:stretch>
                  <a:fillRect l="-1693" t="-1722" r="-19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C639588-4D6F-4A83-AAC9-C3BFDF64F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883" y="2348880"/>
            <a:ext cx="3050278" cy="1665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2922AB-D9B1-4D51-B905-2CA30F50F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4919913"/>
            <a:ext cx="2808312" cy="18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73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>
            <a:extLst>
              <a:ext uri="{FF2B5EF4-FFF2-40B4-BE49-F238E27FC236}">
                <a16:creationId xmlns:a16="http://schemas.microsoft.com/office/drawing/2014/main" id="{A75A758D-CB2B-4E59-B57E-D7D6AB530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Even and Odd Signals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07114-0BDE-41CF-9FE4-2B231098EF6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5536" y="1916832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altLang="en-US" sz="2000" i="0" dirty="0">
              <a:solidFill>
                <a:srgbClr val="04040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1800" i="0" dirty="0">
              <a:solidFill>
                <a:srgbClr val="008A63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ChangeArrowheads="1"/>
              </p:cNvSpPr>
              <p:nvPr/>
            </p:nvSpPr>
            <p:spPr bwMode="auto">
              <a:xfrm>
                <a:off x="395536" y="1844824"/>
                <a:ext cx="8280920" cy="4248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i="0" dirty="0">
                    <a:solidFill>
                      <a:srgbClr val="040404"/>
                    </a:solidFill>
                  </a:rPr>
                  <a:t>Easy problems</a:t>
                </a:r>
              </a:p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Verify that the signal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is always even.</a:t>
                </a:r>
              </a:p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Verify that the signal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is always odd.</a:t>
                </a:r>
              </a:p>
              <a:p>
                <a:pPr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eaLnBrk="1" hangingPunct="1"/>
                <a:r>
                  <a:rPr lang="en-US" altLang="en-US" sz="2000" i="0" dirty="0">
                    <a:solidFill>
                      <a:srgbClr val="040404"/>
                    </a:solidFill>
                  </a:rPr>
                  <a:t>Based on the above, any signal can be written as a the sum of an even and an odd signal as follows:</a:t>
                </a:r>
              </a:p>
              <a:p>
                <a:pPr marL="360363" algn="ctr" eaLnBrk="1" hangingPunct="1"/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844824"/>
                <a:ext cx="8280920" cy="4248472"/>
              </a:xfrm>
              <a:prstGeom prst="rect">
                <a:avLst/>
              </a:prstGeom>
              <a:blipFill>
                <a:blip r:embed="rId3"/>
                <a:stretch>
                  <a:fillRect l="-1915" t="-17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007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>
            <a:extLst>
              <a:ext uri="{FF2B5EF4-FFF2-40B4-BE49-F238E27FC236}">
                <a16:creationId xmlns:a16="http://schemas.microsoft.com/office/drawing/2014/main" id="{A75A758D-CB2B-4E59-B57E-D7D6AB530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Unit step function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07114-0BDE-41CF-9FE4-2B231098EF6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5536" y="1916832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altLang="en-US" sz="2000" i="0" dirty="0">
              <a:solidFill>
                <a:srgbClr val="04040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1800" i="0" dirty="0">
              <a:solidFill>
                <a:srgbClr val="008A63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ChangeArrowheads="1"/>
              </p:cNvSpPr>
              <p:nvPr/>
            </p:nvSpPr>
            <p:spPr bwMode="auto">
              <a:xfrm>
                <a:off x="395536" y="1844824"/>
                <a:ext cx="8280920" cy="4248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The unit step function is defined as follows:</a:t>
                </a:r>
              </a:p>
              <a:p>
                <a:pPr marL="360363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20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20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altLang="en-US" sz="20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20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20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altLang="en-US" sz="20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The unit step function is often used to describe a signal that starts at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For example, consider the everlasting exponential signal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The causal form of the above signal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360363" algn="ctr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844824"/>
                <a:ext cx="8280920" cy="4248472"/>
              </a:xfrm>
              <a:prstGeom prst="rect">
                <a:avLst/>
              </a:prstGeom>
              <a:blipFill>
                <a:blip r:embed="rId3"/>
                <a:stretch>
                  <a:fillRect l="-1767" t="-17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B1655A3-D332-4B5D-B1BE-348FF42E5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73" y="4293096"/>
            <a:ext cx="3244223" cy="229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12A66E6A-BE08-4557-82E4-CDEE79F1C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221088"/>
            <a:ext cx="3346644" cy="244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76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>
            <a:extLst>
              <a:ext uri="{FF2B5EF4-FFF2-40B4-BE49-F238E27FC236}">
                <a16:creationId xmlns:a16="http://schemas.microsoft.com/office/drawing/2014/main" id="{A75A758D-CB2B-4E59-B57E-D7D6AB530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Pulse signals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07114-0BDE-41CF-9FE4-2B231098EF6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5536" y="1916832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altLang="en-US" sz="2000" i="0" dirty="0">
              <a:solidFill>
                <a:srgbClr val="04040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1800" i="0" dirty="0">
              <a:solidFill>
                <a:srgbClr val="008A63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ChangeArrowheads="1"/>
              </p:cNvSpPr>
              <p:nvPr/>
            </p:nvSpPr>
            <p:spPr bwMode="auto">
              <a:xfrm>
                <a:off x="395536" y="1844824"/>
                <a:ext cx="8280920" cy="4248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A pulse signal can be generated using two step functions, as for example:</a:t>
                </a:r>
              </a:p>
              <a:p>
                <a:pPr marL="360363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−4)</m:t>
                      </m:r>
                    </m:oMath>
                  </m:oMathPara>
                </a14:m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844824"/>
                <a:ext cx="8280920" cy="4248472"/>
              </a:xfrm>
              <a:prstGeom prst="rect">
                <a:avLst/>
              </a:prstGeom>
              <a:blipFill>
                <a:blip r:embed="rId3"/>
                <a:stretch>
                  <a:fillRect l="-1767" t="-17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>
            <a:extLst>
              <a:ext uri="{FF2B5EF4-FFF2-40B4-BE49-F238E27FC236}">
                <a16:creationId xmlns:a16="http://schemas.microsoft.com/office/drawing/2014/main" id="{C557097E-EBDA-4803-9E1B-9F6380F81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60445"/>
            <a:ext cx="7162056" cy="221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470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>
            <a:extLst>
              <a:ext uri="{FF2B5EF4-FFF2-40B4-BE49-F238E27FC236}">
                <a16:creationId xmlns:a16="http://schemas.microsoft.com/office/drawing/2014/main" id="{A75A758D-CB2B-4E59-B57E-D7D6AB530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Unit impulse (Dirac) function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07114-0BDE-41CF-9FE4-2B231098EF6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5536" y="1916832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altLang="en-US" sz="2000" i="0" dirty="0">
              <a:solidFill>
                <a:srgbClr val="04040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1800" i="0" dirty="0">
              <a:solidFill>
                <a:srgbClr val="008A63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ChangeArrowheads="1"/>
              </p:cNvSpPr>
              <p:nvPr/>
            </p:nvSpPr>
            <p:spPr bwMode="auto">
              <a:xfrm>
                <a:off x="251520" y="1556792"/>
                <a:ext cx="8640960" cy="4248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The Dirac function is defined as follows:</a:t>
                </a:r>
              </a:p>
              <a:p>
                <a:pPr marL="360363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GB" altLang="en-US" sz="2000" b="0" i="0" dirty="0">
                  <a:solidFill>
                    <a:srgbClr val="040404"/>
                  </a:solidFill>
                  <a:ea typeface="Cambria Math" panose="02040503050406030204" pitchFamily="18" charset="0"/>
                </a:endParaRPr>
              </a:p>
              <a:p>
                <a:pPr marL="3603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GB" altLang="en-US" sz="20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0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algn="just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The Dirac function is the limit of a family of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alt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→0.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The simplest of these functions is the rectangular pulse shown in the figure below right. The width and height depend on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but the entire area under the function is equal to 1.</a:t>
                </a: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556792"/>
                <a:ext cx="8640960" cy="4248472"/>
              </a:xfrm>
              <a:prstGeom prst="rect">
                <a:avLst/>
              </a:prstGeom>
              <a:blipFill>
                <a:blip r:embed="rId3"/>
                <a:stretch>
                  <a:fillRect l="-1693" t="-1722" r="-17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>
            <a:extLst>
              <a:ext uri="{FF2B5EF4-FFF2-40B4-BE49-F238E27FC236}">
                <a16:creationId xmlns:a16="http://schemas.microsoft.com/office/drawing/2014/main" id="{D0FAD6A2-6807-43E9-B589-4CA86AAB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32" y="4437112"/>
            <a:ext cx="7444184" cy="23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09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>
            <a:extLst>
              <a:ext uri="{FF2B5EF4-FFF2-40B4-BE49-F238E27FC236}">
                <a16:creationId xmlns:a16="http://schemas.microsoft.com/office/drawing/2014/main" id="{A75A758D-CB2B-4E59-B57E-D7D6AB530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Sampling property of the unit impulse function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07114-0BDE-41CF-9FE4-2B231098EF6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1375" y="1844824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altLang="en-US" sz="2000" i="0" dirty="0">
              <a:solidFill>
                <a:srgbClr val="04040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1800" i="0" dirty="0">
              <a:solidFill>
                <a:srgbClr val="008A63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ChangeArrowheads="1"/>
              </p:cNvSpPr>
              <p:nvPr/>
            </p:nvSpPr>
            <p:spPr bwMode="auto">
              <a:xfrm>
                <a:off x="395536" y="1844824"/>
                <a:ext cx="8280920" cy="4248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Since the unit impulse function is non-zero only at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, for any function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we have</a:t>
                </a:r>
              </a:p>
              <a:p>
                <a:pPr marL="360363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0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altLang="en-US" sz="2000" b="0" i="0" dirty="0">
                  <a:solidFill>
                    <a:srgbClr val="040404"/>
                  </a:solidFill>
                  <a:ea typeface="Cambria Math" panose="02040503050406030204" pitchFamily="18" charset="0"/>
                </a:endParaRPr>
              </a:p>
              <a:p>
                <a:pPr marL="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From the above we get:</a:t>
                </a:r>
              </a:p>
              <a:p>
                <a:pPr marL="360363" algn="ctr" eaLnBrk="1" hangingPunct="1"/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0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nary>
                          <m:naryPr>
                            <m:limLoc m:val="undOvr"/>
                            <m:ctrlPr>
                              <a:rPr lang="en-US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altLang="en-US" sz="20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GB" altLang="en-US" sz="20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altLang="en-US" sz="20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algn="ctr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lvl="1" indent="-360363">
                  <a:buFont typeface="Arial" panose="020B0604020202020204" pitchFamily="34" charset="0"/>
                  <a:buChar char="•"/>
                  <a:tabLst>
                    <a:tab pos="360363" algn="l"/>
                  </a:tabLst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Furthermore, we have:</a:t>
                </a:r>
              </a:p>
              <a:p>
                <a:pPr marL="360363" lvl="1" indent="0" algn="ctr">
                  <a:buNone/>
                  <a:tabLst>
                    <a:tab pos="360363" algn="l"/>
                  </a:tabLst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0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nary>
                  </m:oMath>
                </a14:m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844824"/>
                <a:ext cx="8280920" cy="4248472"/>
              </a:xfrm>
              <a:prstGeom prst="rect">
                <a:avLst/>
              </a:prstGeom>
              <a:blipFill>
                <a:blip r:embed="rId3"/>
                <a:stretch>
                  <a:fillRect l="-1767" t="-17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682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C47B1CD6-EA20-4F6E-A215-24F52BF9DFA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83865" y="2486025"/>
            <a:ext cx="7537450" cy="385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72556945-12AA-4643-A0DC-A51086020C0A}"/>
              </a:ext>
            </a:extLst>
          </p:cNvPr>
          <p:cNvSpPr>
            <a:spLocks noEditPoints="1"/>
          </p:cNvSpPr>
          <p:nvPr/>
        </p:nvSpPr>
        <p:spPr bwMode="auto">
          <a:xfrm>
            <a:off x="379040" y="2486025"/>
            <a:ext cx="8153400" cy="4204320"/>
          </a:xfrm>
          <a:custGeom>
            <a:avLst/>
            <a:gdLst>
              <a:gd name="T0" fmla="*/ 0 w 10438"/>
              <a:gd name="T1" fmla="*/ 0 h 7452"/>
              <a:gd name="T2" fmla="*/ 0 w 10438"/>
              <a:gd name="T3" fmla="*/ 0 h 7452"/>
              <a:gd name="T4" fmla="*/ 10438 w 10438"/>
              <a:gd name="T5" fmla="*/ 0 h 7452"/>
              <a:gd name="T6" fmla="*/ 10438 w 10438"/>
              <a:gd name="T7" fmla="*/ 7452 h 7452"/>
              <a:gd name="T8" fmla="*/ 0 w 10438"/>
              <a:gd name="T9" fmla="*/ 7452 h 7452"/>
              <a:gd name="T10" fmla="*/ 0 w 10438"/>
              <a:gd name="T11" fmla="*/ 0 h 7452"/>
              <a:gd name="T12" fmla="*/ 0 w 10438"/>
              <a:gd name="T13" fmla="*/ 0 h 7452"/>
              <a:gd name="T14" fmla="*/ 0 w 10438"/>
              <a:gd name="T15" fmla="*/ 0 h 7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438" h="7452">
                <a:moveTo>
                  <a:pt x="0" y="0"/>
                </a:moveTo>
                <a:lnTo>
                  <a:pt x="0" y="0"/>
                </a:lnTo>
                <a:lnTo>
                  <a:pt x="10438" y="0"/>
                </a:lnTo>
                <a:lnTo>
                  <a:pt x="10438" y="7452"/>
                </a:lnTo>
                <a:lnTo>
                  <a:pt x="0" y="7452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ChangeArrowheads="1"/>
              </p:cNvSpPr>
              <p:nvPr/>
            </p:nvSpPr>
            <p:spPr bwMode="auto">
              <a:xfrm>
                <a:off x="395536" y="1772816"/>
                <a:ext cx="8280920" cy="4248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It is proven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GB" altLang="en-US" sz="2000" b="0" i="0" dirty="0">
                  <a:solidFill>
                    <a:srgbClr val="040404"/>
                  </a:solidFill>
                  <a:ea typeface="Cambria Math" panose="02040503050406030204" pitchFamily="18" charset="0"/>
                </a:endParaRPr>
              </a:p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lvl="3" indent="0">
                  <a:buNone/>
                  <a:tabLst>
                    <a:tab pos="1528763" algn="l"/>
                    <a:tab pos="6184900" algn="l"/>
                  </a:tabLst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en-US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18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altLang="en-US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GB" altLang="en-US" sz="1800" i="0" dirty="0">
                  <a:solidFill>
                    <a:srgbClr val="040404"/>
                  </a:solidFill>
                </a:endParaRPr>
              </a:p>
              <a:p>
                <a:pPr lvl="3" indent="0">
                  <a:buNone/>
                  <a:tabLst>
                    <a:tab pos="1528763" algn="l"/>
                    <a:tab pos="6184900" algn="l"/>
                  </a:tabLst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lvl="3" indent="0">
                  <a:buNone/>
                  <a:tabLst>
                    <a:tab pos="1528763" algn="l"/>
                    <a:tab pos="3765550" algn="l"/>
                    <a:tab pos="6184900" algn="l"/>
                  </a:tabLst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altLang="en-US" sz="18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360363" lvl="3" indent="973138">
                  <a:buNone/>
                  <a:tabLst>
                    <a:tab pos="1528763" algn="l"/>
                    <a:tab pos="3765550" algn="l"/>
                    <a:tab pos="6184900" algn="l"/>
                  </a:tabLst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0" lvl="3" indent="0">
                  <a:buNone/>
                  <a:tabLst>
                    <a:tab pos="1071563" algn="l"/>
                    <a:tab pos="1528763" algn="l"/>
                    <a:tab pos="6184900" algn="l"/>
                  </a:tabLst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GB" altLang="en-US" sz="1800" i="0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18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en-US" altLang="en-US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</a:t>
                </a:r>
              </a:p>
              <a:p>
                <a:pPr marL="0" lvl="3" indent="0">
                  <a:buNone/>
                  <a:tabLst>
                    <a:tab pos="1071563" algn="l"/>
                    <a:tab pos="1528763" algn="l"/>
                    <a:tab pos="6184900" algn="l"/>
                  </a:tabLst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0" lvl="3" indent="0">
                  <a:buNone/>
                  <a:tabLst>
                    <a:tab pos="1071563" algn="l"/>
                    <a:tab pos="1528763" algn="l"/>
                    <a:tab pos="6184900" algn="l"/>
                  </a:tabLst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0" lvl="3" indent="0">
                  <a:buNone/>
                  <a:tabLst>
                    <a:tab pos="1071563" algn="l"/>
                    <a:tab pos="1528763" algn="l"/>
                    <a:tab pos="6184900" algn="l"/>
                  </a:tabLst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0" lvl="3" indent="0">
                  <a:buNone/>
                  <a:tabLst>
                    <a:tab pos="1071563" algn="l"/>
                    <a:tab pos="1528763" algn="l"/>
                    <a:tab pos="3765550" algn="l"/>
                    <a:tab pos="6184900" algn="l"/>
                  </a:tabLst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			</a:t>
                </a:r>
                <a:r>
                  <a:rPr lang="en-US" altLang="en-US" sz="1800" dirty="0">
                    <a:solidFill>
                      <a:srgbClr val="04040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altLang="en-US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0" lvl="3" indent="0">
                  <a:buNone/>
                  <a:tabLst>
                    <a:tab pos="1071563" algn="l"/>
                    <a:tab pos="1528763" algn="l"/>
                    <a:tab pos="3765550" algn="l"/>
                    <a:tab pos="6184900" algn="l"/>
                  </a:tabLst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0" lvl="3" indent="0">
                  <a:buNone/>
                  <a:tabLst>
                    <a:tab pos="1071563" algn="l"/>
                    <a:tab pos="1528763" algn="l"/>
                    <a:tab pos="3765550" algn="l"/>
                    <a:tab pos="6184900" algn="l"/>
                  </a:tabLst>
                </a:pPr>
                <a14:m>
                  <m:oMath xmlns:m="http://schemas.openxmlformats.org/officeDocument/2006/math">
                    <m:r>
                      <a:rPr lang="en-GB" altLang="en-US" sz="1800" b="0" i="0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</m:t>
                    </m:r>
                    <m:r>
                      <a:rPr lang="en-GB" altLang="en-US" sz="1800" i="0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sz="1800" i="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18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en-US" altLang="en-US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0" lvl="3" indent="0">
                  <a:buNone/>
                  <a:tabLst>
                    <a:tab pos="1071563" algn="l"/>
                    <a:tab pos="1528763" algn="l"/>
                    <a:tab pos="6184900" algn="l"/>
                  </a:tabLst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772816"/>
                <a:ext cx="8280920" cy="4248472"/>
              </a:xfrm>
              <a:prstGeom prst="rect">
                <a:avLst/>
              </a:prstGeom>
              <a:blipFill>
                <a:blip r:embed="rId3"/>
                <a:stretch>
                  <a:fillRect l="-1767" t="-143" b="-45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Rectangle 5">
            <a:extLst>
              <a:ext uri="{FF2B5EF4-FFF2-40B4-BE49-F238E27FC236}">
                <a16:creationId xmlns:a16="http://schemas.microsoft.com/office/drawing/2014/main" id="{A75A758D-CB2B-4E59-B57E-D7D6AB530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Unit Step and Unit Impulse function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07114-0BDE-41CF-9FE4-2B231098EF6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1375" y="1844824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altLang="en-US" sz="2000" i="0" dirty="0">
              <a:solidFill>
                <a:srgbClr val="04040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1800" i="0" dirty="0">
              <a:solidFill>
                <a:srgbClr val="008A63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109F3DEE-517F-48FC-AB25-FE821FAC45F5}"/>
              </a:ext>
            </a:extLst>
          </p:cNvPr>
          <p:cNvSpPr>
            <a:spLocks/>
          </p:cNvSpPr>
          <p:nvPr/>
        </p:nvSpPr>
        <p:spPr bwMode="auto">
          <a:xfrm>
            <a:off x="1014040" y="3995462"/>
            <a:ext cx="2462213" cy="10598"/>
          </a:xfrm>
          <a:custGeom>
            <a:avLst/>
            <a:gdLst>
              <a:gd name="T0" fmla="*/ 0 w 3148"/>
              <a:gd name="T1" fmla="*/ 13 h 13"/>
              <a:gd name="T2" fmla="*/ 0 w 3148"/>
              <a:gd name="T3" fmla="*/ 13 h 13"/>
              <a:gd name="T4" fmla="*/ 3148 w 3148"/>
              <a:gd name="T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48" h="13">
                <a:moveTo>
                  <a:pt x="0" y="13"/>
                </a:moveTo>
                <a:lnTo>
                  <a:pt x="0" y="13"/>
                </a:lnTo>
                <a:lnTo>
                  <a:pt x="3148" y="0"/>
                </a:ln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23C96F28-B2DB-4A21-8622-807AE4D31879}"/>
              </a:ext>
            </a:extLst>
          </p:cNvPr>
          <p:cNvSpPr>
            <a:spLocks noEditPoints="1"/>
          </p:cNvSpPr>
          <p:nvPr/>
        </p:nvSpPr>
        <p:spPr bwMode="auto">
          <a:xfrm>
            <a:off x="3476253" y="3959127"/>
            <a:ext cx="100013" cy="72671"/>
          </a:xfrm>
          <a:custGeom>
            <a:avLst/>
            <a:gdLst>
              <a:gd name="T0" fmla="*/ 128 w 128"/>
              <a:gd name="T1" fmla="*/ 48 h 96"/>
              <a:gd name="T2" fmla="*/ 128 w 128"/>
              <a:gd name="T3" fmla="*/ 48 h 96"/>
              <a:gd name="T4" fmla="*/ 0 w 128"/>
              <a:gd name="T5" fmla="*/ 0 h 96"/>
              <a:gd name="T6" fmla="*/ 0 w 128"/>
              <a:gd name="T7" fmla="*/ 96 h 96"/>
              <a:gd name="T8" fmla="*/ 128 w 128"/>
              <a:gd name="T9" fmla="*/ 48 h 96"/>
              <a:gd name="T10" fmla="*/ 128 w 128"/>
              <a:gd name="T11" fmla="*/ 48 h 96"/>
              <a:gd name="T12" fmla="*/ 128 w 128"/>
              <a:gd name="T1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0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C3272992-028E-4BFC-8D02-2FABB15B5413}"/>
              </a:ext>
            </a:extLst>
          </p:cNvPr>
          <p:cNvSpPr>
            <a:spLocks noEditPoints="1"/>
          </p:cNvSpPr>
          <p:nvPr/>
        </p:nvSpPr>
        <p:spPr bwMode="auto">
          <a:xfrm>
            <a:off x="3476253" y="3959127"/>
            <a:ext cx="100013" cy="72671"/>
          </a:xfrm>
          <a:custGeom>
            <a:avLst/>
            <a:gdLst>
              <a:gd name="T0" fmla="*/ 128 w 128"/>
              <a:gd name="T1" fmla="*/ 48 h 96"/>
              <a:gd name="T2" fmla="*/ 128 w 128"/>
              <a:gd name="T3" fmla="*/ 48 h 96"/>
              <a:gd name="T4" fmla="*/ 0 w 128"/>
              <a:gd name="T5" fmla="*/ 0 h 96"/>
              <a:gd name="T6" fmla="*/ 0 w 128"/>
              <a:gd name="T7" fmla="*/ 96 h 96"/>
              <a:gd name="T8" fmla="*/ 128 w 128"/>
              <a:gd name="T9" fmla="*/ 48 h 96"/>
              <a:gd name="T10" fmla="*/ 128 w 128"/>
              <a:gd name="T11" fmla="*/ 48 h 96"/>
              <a:gd name="T12" fmla="*/ 128 w 128"/>
              <a:gd name="T1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0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noFill/>
          <a:ln w="206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659C742C-E79D-4AF9-B55A-9805BAB0D3CB}"/>
              </a:ext>
            </a:extLst>
          </p:cNvPr>
          <p:cNvSpPr>
            <a:spLocks/>
          </p:cNvSpPr>
          <p:nvPr/>
        </p:nvSpPr>
        <p:spPr bwMode="auto">
          <a:xfrm>
            <a:off x="1514103" y="3279350"/>
            <a:ext cx="1887538" cy="723682"/>
          </a:xfrm>
          <a:custGeom>
            <a:avLst/>
            <a:gdLst>
              <a:gd name="T0" fmla="*/ 0 w 2413"/>
              <a:gd name="T1" fmla="*/ 970 h 970"/>
              <a:gd name="T2" fmla="*/ 0 w 2413"/>
              <a:gd name="T3" fmla="*/ 970 h 970"/>
              <a:gd name="T4" fmla="*/ 720 w 2413"/>
              <a:gd name="T5" fmla="*/ 13 h 970"/>
              <a:gd name="T6" fmla="*/ 2413 w 2413"/>
              <a:gd name="T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13" h="970">
                <a:moveTo>
                  <a:pt x="0" y="970"/>
                </a:moveTo>
                <a:lnTo>
                  <a:pt x="0" y="970"/>
                </a:lnTo>
                <a:lnTo>
                  <a:pt x="720" y="13"/>
                </a:lnTo>
                <a:lnTo>
                  <a:pt x="2413" y="0"/>
                </a:ln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9FC6EAC4-E1F7-4F9B-9D6D-EB5D378A05AE}"/>
              </a:ext>
            </a:extLst>
          </p:cNvPr>
          <p:cNvSpPr>
            <a:spLocks noEditPoints="1"/>
          </p:cNvSpPr>
          <p:nvPr/>
        </p:nvSpPr>
        <p:spPr bwMode="auto">
          <a:xfrm>
            <a:off x="2077665" y="3289948"/>
            <a:ext cx="11113" cy="711570"/>
          </a:xfrm>
          <a:custGeom>
            <a:avLst/>
            <a:gdLst>
              <a:gd name="T0" fmla="*/ 0 w 14"/>
              <a:gd name="T1" fmla="*/ 0 h 954"/>
              <a:gd name="T2" fmla="*/ 0 w 14"/>
              <a:gd name="T3" fmla="*/ 0 h 954"/>
              <a:gd name="T4" fmla="*/ 1 w 14"/>
              <a:gd name="T5" fmla="*/ 26 h 954"/>
              <a:gd name="T6" fmla="*/ 2 w 14"/>
              <a:gd name="T7" fmla="*/ 133 h 954"/>
              <a:gd name="T8" fmla="*/ 2 w 14"/>
              <a:gd name="T9" fmla="*/ 133 h 954"/>
              <a:gd name="T10" fmla="*/ 2 w 14"/>
              <a:gd name="T11" fmla="*/ 160 h 954"/>
              <a:gd name="T12" fmla="*/ 4 w 14"/>
              <a:gd name="T13" fmla="*/ 266 h 954"/>
              <a:gd name="T14" fmla="*/ 4 w 14"/>
              <a:gd name="T15" fmla="*/ 266 h 954"/>
              <a:gd name="T16" fmla="*/ 4 w 14"/>
              <a:gd name="T17" fmla="*/ 293 h 954"/>
              <a:gd name="T18" fmla="*/ 6 w 14"/>
              <a:gd name="T19" fmla="*/ 400 h 954"/>
              <a:gd name="T20" fmla="*/ 6 w 14"/>
              <a:gd name="T21" fmla="*/ 400 h 954"/>
              <a:gd name="T22" fmla="*/ 6 w 14"/>
              <a:gd name="T23" fmla="*/ 426 h 954"/>
              <a:gd name="T24" fmla="*/ 8 w 14"/>
              <a:gd name="T25" fmla="*/ 533 h 954"/>
              <a:gd name="T26" fmla="*/ 8 w 14"/>
              <a:gd name="T27" fmla="*/ 533 h 954"/>
              <a:gd name="T28" fmla="*/ 8 w 14"/>
              <a:gd name="T29" fmla="*/ 560 h 954"/>
              <a:gd name="T30" fmla="*/ 10 w 14"/>
              <a:gd name="T31" fmla="*/ 666 h 954"/>
              <a:gd name="T32" fmla="*/ 10 w 14"/>
              <a:gd name="T33" fmla="*/ 666 h 954"/>
              <a:gd name="T34" fmla="*/ 10 w 14"/>
              <a:gd name="T35" fmla="*/ 693 h 954"/>
              <a:gd name="T36" fmla="*/ 11 w 14"/>
              <a:gd name="T37" fmla="*/ 800 h 954"/>
              <a:gd name="T38" fmla="*/ 11 w 14"/>
              <a:gd name="T39" fmla="*/ 800 h 954"/>
              <a:gd name="T40" fmla="*/ 12 w 14"/>
              <a:gd name="T41" fmla="*/ 826 h 954"/>
              <a:gd name="T42" fmla="*/ 13 w 14"/>
              <a:gd name="T43" fmla="*/ 933 h 954"/>
              <a:gd name="T44" fmla="*/ 13 w 14"/>
              <a:gd name="T45" fmla="*/ 933 h 954"/>
              <a:gd name="T46" fmla="*/ 14 w 14"/>
              <a:gd name="T47" fmla="*/ 954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" h="954">
                <a:moveTo>
                  <a:pt x="0" y="0"/>
                </a:moveTo>
                <a:lnTo>
                  <a:pt x="0" y="0"/>
                </a:lnTo>
                <a:lnTo>
                  <a:pt x="1" y="26"/>
                </a:lnTo>
                <a:moveTo>
                  <a:pt x="2" y="133"/>
                </a:moveTo>
                <a:lnTo>
                  <a:pt x="2" y="133"/>
                </a:lnTo>
                <a:lnTo>
                  <a:pt x="2" y="160"/>
                </a:lnTo>
                <a:moveTo>
                  <a:pt x="4" y="266"/>
                </a:moveTo>
                <a:lnTo>
                  <a:pt x="4" y="266"/>
                </a:lnTo>
                <a:lnTo>
                  <a:pt x="4" y="293"/>
                </a:lnTo>
                <a:moveTo>
                  <a:pt x="6" y="400"/>
                </a:moveTo>
                <a:lnTo>
                  <a:pt x="6" y="400"/>
                </a:lnTo>
                <a:lnTo>
                  <a:pt x="6" y="426"/>
                </a:lnTo>
                <a:moveTo>
                  <a:pt x="8" y="533"/>
                </a:moveTo>
                <a:lnTo>
                  <a:pt x="8" y="533"/>
                </a:lnTo>
                <a:lnTo>
                  <a:pt x="8" y="560"/>
                </a:lnTo>
                <a:moveTo>
                  <a:pt x="10" y="666"/>
                </a:moveTo>
                <a:lnTo>
                  <a:pt x="10" y="666"/>
                </a:lnTo>
                <a:lnTo>
                  <a:pt x="10" y="693"/>
                </a:lnTo>
                <a:moveTo>
                  <a:pt x="11" y="800"/>
                </a:moveTo>
                <a:lnTo>
                  <a:pt x="11" y="800"/>
                </a:lnTo>
                <a:lnTo>
                  <a:pt x="12" y="826"/>
                </a:lnTo>
                <a:moveTo>
                  <a:pt x="13" y="933"/>
                </a:moveTo>
                <a:lnTo>
                  <a:pt x="13" y="933"/>
                </a:lnTo>
                <a:lnTo>
                  <a:pt x="14" y="954"/>
                </a:ln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E44D7CBE-A50F-4029-9B63-E4775AD31428}"/>
              </a:ext>
            </a:extLst>
          </p:cNvPr>
          <p:cNvSpPr>
            <a:spLocks/>
          </p:cNvSpPr>
          <p:nvPr/>
        </p:nvSpPr>
        <p:spPr bwMode="auto">
          <a:xfrm>
            <a:off x="2087190" y="4001518"/>
            <a:ext cx="1588" cy="4542"/>
          </a:xfrm>
          <a:custGeom>
            <a:avLst/>
            <a:gdLst>
              <a:gd name="T0" fmla="*/ 1 w 1"/>
              <a:gd name="T1" fmla="*/ 0 h 6"/>
              <a:gd name="T2" fmla="*/ 1 w 1"/>
              <a:gd name="T3" fmla="*/ 0 h 6"/>
              <a:gd name="T4" fmla="*/ 0 w 1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6">
                <a:moveTo>
                  <a:pt x="1" y="0"/>
                </a:moveTo>
                <a:lnTo>
                  <a:pt x="1" y="0"/>
                </a:lnTo>
                <a:lnTo>
                  <a:pt x="0" y="6"/>
                </a:ln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9CD62702-86EB-42A2-8C2E-6F9DECC68C92}"/>
              </a:ext>
            </a:extLst>
          </p:cNvPr>
          <p:cNvSpPr>
            <a:spLocks/>
          </p:cNvSpPr>
          <p:nvPr/>
        </p:nvSpPr>
        <p:spPr bwMode="auto">
          <a:xfrm>
            <a:off x="1014040" y="5904590"/>
            <a:ext cx="2462213" cy="10598"/>
          </a:xfrm>
          <a:custGeom>
            <a:avLst/>
            <a:gdLst>
              <a:gd name="T0" fmla="*/ 0 w 3148"/>
              <a:gd name="T1" fmla="*/ 13 h 13"/>
              <a:gd name="T2" fmla="*/ 0 w 3148"/>
              <a:gd name="T3" fmla="*/ 13 h 13"/>
              <a:gd name="T4" fmla="*/ 3148 w 3148"/>
              <a:gd name="T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48" h="13">
                <a:moveTo>
                  <a:pt x="0" y="13"/>
                </a:moveTo>
                <a:lnTo>
                  <a:pt x="0" y="13"/>
                </a:lnTo>
                <a:lnTo>
                  <a:pt x="3148" y="0"/>
                </a:ln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F2B57866-A6DB-49AA-B850-7E6B0C63B1A7}"/>
              </a:ext>
            </a:extLst>
          </p:cNvPr>
          <p:cNvSpPr>
            <a:spLocks noEditPoints="1"/>
          </p:cNvSpPr>
          <p:nvPr/>
        </p:nvSpPr>
        <p:spPr bwMode="auto">
          <a:xfrm>
            <a:off x="3476253" y="5869768"/>
            <a:ext cx="100013" cy="71157"/>
          </a:xfrm>
          <a:custGeom>
            <a:avLst/>
            <a:gdLst>
              <a:gd name="T0" fmla="*/ 128 w 128"/>
              <a:gd name="T1" fmla="*/ 48 h 96"/>
              <a:gd name="T2" fmla="*/ 128 w 128"/>
              <a:gd name="T3" fmla="*/ 48 h 96"/>
              <a:gd name="T4" fmla="*/ 0 w 128"/>
              <a:gd name="T5" fmla="*/ 0 h 96"/>
              <a:gd name="T6" fmla="*/ 0 w 128"/>
              <a:gd name="T7" fmla="*/ 96 h 96"/>
              <a:gd name="T8" fmla="*/ 128 w 128"/>
              <a:gd name="T9" fmla="*/ 48 h 96"/>
              <a:gd name="T10" fmla="*/ 128 w 128"/>
              <a:gd name="T11" fmla="*/ 48 h 96"/>
              <a:gd name="T12" fmla="*/ 128 w 128"/>
              <a:gd name="T1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0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A346ED12-EB0C-4CAE-AB1F-FF3A9B40F2B7}"/>
              </a:ext>
            </a:extLst>
          </p:cNvPr>
          <p:cNvSpPr>
            <a:spLocks noEditPoints="1"/>
          </p:cNvSpPr>
          <p:nvPr/>
        </p:nvSpPr>
        <p:spPr bwMode="auto">
          <a:xfrm>
            <a:off x="3476253" y="5869768"/>
            <a:ext cx="100013" cy="71157"/>
          </a:xfrm>
          <a:custGeom>
            <a:avLst/>
            <a:gdLst>
              <a:gd name="T0" fmla="*/ 128 w 128"/>
              <a:gd name="T1" fmla="*/ 48 h 96"/>
              <a:gd name="T2" fmla="*/ 128 w 128"/>
              <a:gd name="T3" fmla="*/ 48 h 96"/>
              <a:gd name="T4" fmla="*/ 0 w 128"/>
              <a:gd name="T5" fmla="*/ 0 h 96"/>
              <a:gd name="T6" fmla="*/ 0 w 128"/>
              <a:gd name="T7" fmla="*/ 96 h 96"/>
              <a:gd name="T8" fmla="*/ 128 w 128"/>
              <a:gd name="T9" fmla="*/ 48 h 96"/>
              <a:gd name="T10" fmla="*/ 128 w 128"/>
              <a:gd name="T11" fmla="*/ 48 h 96"/>
              <a:gd name="T12" fmla="*/ 128 w 128"/>
              <a:gd name="T1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0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noFill/>
          <a:ln w="206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93" name="Freeform 31">
            <a:extLst>
              <a:ext uri="{FF2B5EF4-FFF2-40B4-BE49-F238E27FC236}">
                <a16:creationId xmlns:a16="http://schemas.microsoft.com/office/drawing/2014/main" id="{B4B37A8C-D43C-4231-9258-80A5E6B71307}"/>
              </a:ext>
            </a:extLst>
          </p:cNvPr>
          <p:cNvSpPr>
            <a:spLocks/>
          </p:cNvSpPr>
          <p:nvPr/>
        </p:nvSpPr>
        <p:spPr bwMode="auto">
          <a:xfrm>
            <a:off x="1796678" y="2608657"/>
            <a:ext cx="9525" cy="1595734"/>
          </a:xfrm>
          <a:custGeom>
            <a:avLst/>
            <a:gdLst>
              <a:gd name="T0" fmla="*/ 13 w 13"/>
              <a:gd name="T1" fmla="*/ 2140 h 2140"/>
              <a:gd name="T2" fmla="*/ 13 w 13"/>
              <a:gd name="T3" fmla="*/ 2140 h 2140"/>
              <a:gd name="T4" fmla="*/ 0 w 13"/>
              <a:gd name="T5" fmla="*/ 0 h 2140"/>
              <a:gd name="T6" fmla="*/ 0 w 13"/>
              <a:gd name="T7" fmla="*/ 0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2140">
                <a:moveTo>
                  <a:pt x="13" y="2140"/>
                </a:moveTo>
                <a:lnTo>
                  <a:pt x="13" y="214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94" name="Freeform 32">
            <a:extLst>
              <a:ext uri="{FF2B5EF4-FFF2-40B4-BE49-F238E27FC236}">
                <a16:creationId xmlns:a16="http://schemas.microsoft.com/office/drawing/2014/main" id="{DB925833-8364-4A68-B702-E0A7E3A46FED}"/>
              </a:ext>
            </a:extLst>
          </p:cNvPr>
          <p:cNvSpPr>
            <a:spLocks/>
          </p:cNvSpPr>
          <p:nvPr/>
        </p:nvSpPr>
        <p:spPr bwMode="auto">
          <a:xfrm>
            <a:off x="1796678" y="4572288"/>
            <a:ext cx="9525" cy="1595734"/>
          </a:xfrm>
          <a:custGeom>
            <a:avLst/>
            <a:gdLst>
              <a:gd name="T0" fmla="*/ 13 w 13"/>
              <a:gd name="T1" fmla="*/ 2140 h 2140"/>
              <a:gd name="T2" fmla="*/ 13 w 13"/>
              <a:gd name="T3" fmla="*/ 2140 h 2140"/>
              <a:gd name="T4" fmla="*/ 0 w 13"/>
              <a:gd name="T5" fmla="*/ 0 h 2140"/>
              <a:gd name="T6" fmla="*/ 0 w 13"/>
              <a:gd name="T7" fmla="*/ 0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2140">
                <a:moveTo>
                  <a:pt x="13" y="2140"/>
                </a:moveTo>
                <a:lnTo>
                  <a:pt x="13" y="214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95" name="Freeform 33">
            <a:extLst>
              <a:ext uri="{FF2B5EF4-FFF2-40B4-BE49-F238E27FC236}">
                <a16:creationId xmlns:a16="http://schemas.microsoft.com/office/drawing/2014/main" id="{204B8CC6-FB40-484F-9167-E368CC0AB6F7}"/>
              </a:ext>
            </a:extLst>
          </p:cNvPr>
          <p:cNvSpPr>
            <a:spLocks/>
          </p:cNvSpPr>
          <p:nvPr/>
        </p:nvSpPr>
        <p:spPr bwMode="auto">
          <a:xfrm>
            <a:off x="1525215" y="5070387"/>
            <a:ext cx="541338" cy="841772"/>
          </a:xfrm>
          <a:custGeom>
            <a:avLst/>
            <a:gdLst>
              <a:gd name="T0" fmla="*/ 1 w 694"/>
              <a:gd name="T1" fmla="*/ 1130 h 1130"/>
              <a:gd name="T2" fmla="*/ 1 w 694"/>
              <a:gd name="T3" fmla="*/ 1130 h 1130"/>
              <a:gd name="T4" fmla="*/ 0 w 694"/>
              <a:gd name="T5" fmla="*/ 13 h 1130"/>
              <a:gd name="T6" fmla="*/ 680 w 694"/>
              <a:gd name="T7" fmla="*/ 0 h 1130"/>
              <a:gd name="T8" fmla="*/ 694 w 694"/>
              <a:gd name="T9" fmla="*/ 1127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4" h="1130">
                <a:moveTo>
                  <a:pt x="1" y="1130"/>
                </a:moveTo>
                <a:lnTo>
                  <a:pt x="1" y="1130"/>
                </a:lnTo>
                <a:lnTo>
                  <a:pt x="0" y="13"/>
                </a:lnTo>
                <a:lnTo>
                  <a:pt x="680" y="0"/>
                </a:lnTo>
                <a:lnTo>
                  <a:pt x="694" y="1127"/>
                </a:ln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7" name="Freeform 44">
            <a:extLst>
              <a:ext uri="{FF2B5EF4-FFF2-40B4-BE49-F238E27FC236}">
                <a16:creationId xmlns:a16="http://schemas.microsoft.com/office/drawing/2014/main" id="{6A2E402B-DAE5-4461-8046-F833CA234367}"/>
              </a:ext>
            </a:extLst>
          </p:cNvPr>
          <p:cNvSpPr>
            <a:spLocks/>
          </p:cNvSpPr>
          <p:nvPr/>
        </p:nvSpPr>
        <p:spPr bwMode="auto">
          <a:xfrm>
            <a:off x="6468690" y="2728262"/>
            <a:ext cx="9525" cy="1595734"/>
          </a:xfrm>
          <a:custGeom>
            <a:avLst/>
            <a:gdLst>
              <a:gd name="T0" fmla="*/ 14 w 14"/>
              <a:gd name="T1" fmla="*/ 2140 h 2140"/>
              <a:gd name="T2" fmla="*/ 14 w 14"/>
              <a:gd name="T3" fmla="*/ 2140 h 2140"/>
              <a:gd name="T4" fmla="*/ 0 w 14"/>
              <a:gd name="T5" fmla="*/ 0 h 2140"/>
              <a:gd name="T6" fmla="*/ 0 w 14"/>
              <a:gd name="T7" fmla="*/ 0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2140">
                <a:moveTo>
                  <a:pt x="14" y="2140"/>
                </a:moveTo>
                <a:lnTo>
                  <a:pt x="14" y="214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8" name="Freeform 45">
            <a:extLst>
              <a:ext uri="{FF2B5EF4-FFF2-40B4-BE49-F238E27FC236}">
                <a16:creationId xmlns:a16="http://schemas.microsoft.com/office/drawing/2014/main" id="{B16B2667-F58D-42B6-B9A6-F193F4C87354}"/>
              </a:ext>
            </a:extLst>
          </p:cNvPr>
          <p:cNvSpPr>
            <a:spLocks/>
          </p:cNvSpPr>
          <p:nvPr/>
        </p:nvSpPr>
        <p:spPr bwMode="auto">
          <a:xfrm>
            <a:off x="5717803" y="3995462"/>
            <a:ext cx="2462213" cy="10598"/>
          </a:xfrm>
          <a:custGeom>
            <a:avLst/>
            <a:gdLst>
              <a:gd name="T0" fmla="*/ 0 w 3149"/>
              <a:gd name="T1" fmla="*/ 13 h 13"/>
              <a:gd name="T2" fmla="*/ 0 w 3149"/>
              <a:gd name="T3" fmla="*/ 13 h 13"/>
              <a:gd name="T4" fmla="*/ 3149 w 3149"/>
              <a:gd name="T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49" h="13">
                <a:moveTo>
                  <a:pt x="0" y="13"/>
                </a:moveTo>
                <a:lnTo>
                  <a:pt x="0" y="13"/>
                </a:lnTo>
                <a:lnTo>
                  <a:pt x="3149" y="0"/>
                </a:ln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9" name="Freeform 46">
            <a:extLst>
              <a:ext uri="{FF2B5EF4-FFF2-40B4-BE49-F238E27FC236}">
                <a16:creationId xmlns:a16="http://schemas.microsoft.com/office/drawing/2014/main" id="{856C0939-0B73-41DB-9DA7-2922924DED6D}"/>
              </a:ext>
            </a:extLst>
          </p:cNvPr>
          <p:cNvSpPr>
            <a:spLocks noEditPoints="1"/>
          </p:cNvSpPr>
          <p:nvPr/>
        </p:nvSpPr>
        <p:spPr bwMode="auto">
          <a:xfrm>
            <a:off x="8180015" y="3959127"/>
            <a:ext cx="100013" cy="72671"/>
          </a:xfrm>
          <a:custGeom>
            <a:avLst/>
            <a:gdLst>
              <a:gd name="T0" fmla="*/ 128 w 128"/>
              <a:gd name="T1" fmla="*/ 48 h 96"/>
              <a:gd name="T2" fmla="*/ 128 w 128"/>
              <a:gd name="T3" fmla="*/ 48 h 96"/>
              <a:gd name="T4" fmla="*/ 0 w 128"/>
              <a:gd name="T5" fmla="*/ 0 h 96"/>
              <a:gd name="T6" fmla="*/ 1 w 128"/>
              <a:gd name="T7" fmla="*/ 96 h 96"/>
              <a:gd name="T8" fmla="*/ 128 w 128"/>
              <a:gd name="T9" fmla="*/ 48 h 96"/>
              <a:gd name="T10" fmla="*/ 128 w 128"/>
              <a:gd name="T11" fmla="*/ 48 h 96"/>
              <a:gd name="T12" fmla="*/ 128 w 128"/>
              <a:gd name="T1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1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0" name="Freeform 47">
            <a:extLst>
              <a:ext uri="{FF2B5EF4-FFF2-40B4-BE49-F238E27FC236}">
                <a16:creationId xmlns:a16="http://schemas.microsoft.com/office/drawing/2014/main" id="{96D2E849-D79D-4333-B730-D0DF8A34522F}"/>
              </a:ext>
            </a:extLst>
          </p:cNvPr>
          <p:cNvSpPr>
            <a:spLocks noEditPoints="1"/>
          </p:cNvSpPr>
          <p:nvPr/>
        </p:nvSpPr>
        <p:spPr bwMode="auto">
          <a:xfrm>
            <a:off x="8180016" y="3959127"/>
            <a:ext cx="58738" cy="72671"/>
          </a:xfrm>
          <a:custGeom>
            <a:avLst/>
            <a:gdLst>
              <a:gd name="T0" fmla="*/ 128 w 128"/>
              <a:gd name="T1" fmla="*/ 48 h 96"/>
              <a:gd name="T2" fmla="*/ 128 w 128"/>
              <a:gd name="T3" fmla="*/ 48 h 96"/>
              <a:gd name="T4" fmla="*/ 0 w 128"/>
              <a:gd name="T5" fmla="*/ 0 h 96"/>
              <a:gd name="T6" fmla="*/ 1 w 128"/>
              <a:gd name="T7" fmla="*/ 96 h 96"/>
              <a:gd name="T8" fmla="*/ 128 w 128"/>
              <a:gd name="T9" fmla="*/ 48 h 96"/>
              <a:gd name="T10" fmla="*/ 128 w 128"/>
              <a:gd name="T11" fmla="*/ 48 h 96"/>
              <a:gd name="T12" fmla="*/ 128 w 128"/>
              <a:gd name="T1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1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noFill/>
          <a:ln w="206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1" name="Freeform 48">
            <a:extLst>
              <a:ext uri="{FF2B5EF4-FFF2-40B4-BE49-F238E27FC236}">
                <a16:creationId xmlns:a16="http://schemas.microsoft.com/office/drawing/2014/main" id="{8F9272BE-8A4D-4ACA-8712-698108F9AC75}"/>
              </a:ext>
            </a:extLst>
          </p:cNvPr>
          <p:cNvSpPr>
            <a:spLocks/>
          </p:cNvSpPr>
          <p:nvPr/>
        </p:nvSpPr>
        <p:spPr bwMode="auto">
          <a:xfrm>
            <a:off x="5717803" y="5904590"/>
            <a:ext cx="2462213" cy="10598"/>
          </a:xfrm>
          <a:custGeom>
            <a:avLst/>
            <a:gdLst>
              <a:gd name="T0" fmla="*/ 0 w 3149"/>
              <a:gd name="T1" fmla="*/ 13 h 13"/>
              <a:gd name="T2" fmla="*/ 0 w 3149"/>
              <a:gd name="T3" fmla="*/ 13 h 13"/>
              <a:gd name="T4" fmla="*/ 3149 w 3149"/>
              <a:gd name="T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49" h="13">
                <a:moveTo>
                  <a:pt x="0" y="13"/>
                </a:moveTo>
                <a:lnTo>
                  <a:pt x="0" y="13"/>
                </a:lnTo>
                <a:lnTo>
                  <a:pt x="3149" y="0"/>
                </a:ln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2" name="Freeform 49">
            <a:extLst>
              <a:ext uri="{FF2B5EF4-FFF2-40B4-BE49-F238E27FC236}">
                <a16:creationId xmlns:a16="http://schemas.microsoft.com/office/drawing/2014/main" id="{F915C58C-B9D0-479F-AD3C-9B0472B6A66D}"/>
              </a:ext>
            </a:extLst>
          </p:cNvPr>
          <p:cNvSpPr>
            <a:spLocks noEditPoints="1"/>
          </p:cNvSpPr>
          <p:nvPr/>
        </p:nvSpPr>
        <p:spPr bwMode="auto">
          <a:xfrm>
            <a:off x="8180015" y="5869768"/>
            <a:ext cx="100013" cy="71157"/>
          </a:xfrm>
          <a:custGeom>
            <a:avLst/>
            <a:gdLst>
              <a:gd name="T0" fmla="*/ 128 w 128"/>
              <a:gd name="T1" fmla="*/ 48 h 96"/>
              <a:gd name="T2" fmla="*/ 128 w 128"/>
              <a:gd name="T3" fmla="*/ 48 h 96"/>
              <a:gd name="T4" fmla="*/ 0 w 128"/>
              <a:gd name="T5" fmla="*/ 0 h 96"/>
              <a:gd name="T6" fmla="*/ 1 w 128"/>
              <a:gd name="T7" fmla="*/ 96 h 96"/>
              <a:gd name="T8" fmla="*/ 128 w 128"/>
              <a:gd name="T9" fmla="*/ 48 h 96"/>
              <a:gd name="T10" fmla="*/ 128 w 128"/>
              <a:gd name="T11" fmla="*/ 48 h 96"/>
              <a:gd name="T12" fmla="*/ 128 w 128"/>
              <a:gd name="T1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1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3" name="Freeform 50">
            <a:extLst>
              <a:ext uri="{FF2B5EF4-FFF2-40B4-BE49-F238E27FC236}">
                <a16:creationId xmlns:a16="http://schemas.microsoft.com/office/drawing/2014/main" id="{49EEAD2F-1C56-4B08-B73D-BDBDB0F104FC}"/>
              </a:ext>
            </a:extLst>
          </p:cNvPr>
          <p:cNvSpPr>
            <a:spLocks noEditPoints="1"/>
          </p:cNvSpPr>
          <p:nvPr/>
        </p:nvSpPr>
        <p:spPr bwMode="auto">
          <a:xfrm>
            <a:off x="8180015" y="5869768"/>
            <a:ext cx="100013" cy="71157"/>
          </a:xfrm>
          <a:custGeom>
            <a:avLst/>
            <a:gdLst>
              <a:gd name="T0" fmla="*/ 128 w 128"/>
              <a:gd name="T1" fmla="*/ 48 h 96"/>
              <a:gd name="T2" fmla="*/ 128 w 128"/>
              <a:gd name="T3" fmla="*/ 48 h 96"/>
              <a:gd name="T4" fmla="*/ 0 w 128"/>
              <a:gd name="T5" fmla="*/ 0 h 96"/>
              <a:gd name="T6" fmla="*/ 1 w 128"/>
              <a:gd name="T7" fmla="*/ 96 h 96"/>
              <a:gd name="T8" fmla="*/ 128 w 128"/>
              <a:gd name="T9" fmla="*/ 48 h 96"/>
              <a:gd name="T10" fmla="*/ 128 w 128"/>
              <a:gd name="T11" fmla="*/ 48 h 96"/>
              <a:gd name="T12" fmla="*/ 128 w 128"/>
              <a:gd name="T1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1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noFill/>
          <a:ln w="206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4" name="Freeform 51">
            <a:extLst>
              <a:ext uri="{FF2B5EF4-FFF2-40B4-BE49-F238E27FC236}">
                <a16:creationId xmlns:a16="http://schemas.microsoft.com/office/drawing/2014/main" id="{60C9C2A1-C769-4363-8BD7-F7D0D30DCFC0}"/>
              </a:ext>
            </a:extLst>
          </p:cNvPr>
          <p:cNvSpPr>
            <a:spLocks/>
          </p:cNvSpPr>
          <p:nvPr/>
        </p:nvSpPr>
        <p:spPr bwMode="auto">
          <a:xfrm>
            <a:off x="6468690" y="4626791"/>
            <a:ext cx="9525" cy="1595734"/>
          </a:xfrm>
          <a:custGeom>
            <a:avLst/>
            <a:gdLst>
              <a:gd name="T0" fmla="*/ 14 w 14"/>
              <a:gd name="T1" fmla="*/ 2140 h 2140"/>
              <a:gd name="T2" fmla="*/ 14 w 14"/>
              <a:gd name="T3" fmla="*/ 2140 h 2140"/>
              <a:gd name="T4" fmla="*/ 0 w 14"/>
              <a:gd name="T5" fmla="*/ 0 h 2140"/>
              <a:gd name="T6" fmla="*/ 0 w 14"/>
              <a:gd name="T7" fmla="*/ 0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2140">
                <a:moveTo>
                  <a:pt x="14" y="2140"/>
                </a:moveTo>
                <a:lnTo>
                  <a:pt x="14" y="214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5" name="Freeform 52">
            <a:extLst>
              <a:ext uri="{FF2B5EF4-FFF2-40B4-BE49-F238E27FC236}">
                <a16:creationId xmlns:a16="http://schemas.microsoft.com/office/drawing/2014/main" id="{ADE370CA-579F-4A07-BABD-2A0C5F268370}"/>
              </a:ext>
            </a:extLst>
          </p:cNvPr>
          <p:cNvSpPr>
            <a:spLocks/>
          </p:cNvSpPr>
          <p:nvPr/>
        </p:nvSpPr>
        <p:spPr bwMode="auto">
          <a:xfrm>
            <a:off x="6470278" y="4978035"/>
            <a:ext cx="6350" cy="937153"/>
          </a:xfrm>
          <a:custGeom>
            <a:avLst/>
            <a:gdLst>
              <a:gd name="T0" fmla="*/ 9 w 9"/>
              <a:gd name="T1" fmla="*/ 1255 h 1255"/>
              <a:gd name="T2" fmla="*/ 9 w 9"/>
              <a:gd name="T3" fmla="*/ 1255 h 1255"/>
              <a:gd name="T4" fmla="*/ 0 w 9"/>
              <a:gd name="T5" fmla="*/ 0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255">
                <a:moveTo>
                  <a:pt x="9" y="1255"/>
                </a:moveTo>
                <a:lnTo>
                  <a:pt x="9" y="1255"/>
                </a:lnTo>
                <a:lnTo>
                  <a:pt x="0" y="0"/>
                </a:lnTo>
              </a:path>
            </a:pathLst>
          </a:custGeom>
          <a:noFill/>
          <a:ln w="412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6" name="Freeform 53">
            <a:extLst>
              <a:ext uri="{FF2B5EF4-FFF2-40B4-BE49-F238E27FC236}">
                <a16:creationId xmlns:a16="http://schemas.microsoft.com/office/drawing/2014/main" id="{7493ACB7-7BE1-4D2F-8E33-D45492CBD7A3}"/>
              </a:ext>
            </a:extLst>
          </p:cNvPr>
          <p:cNvSpPr>
            <a:spLocks noEditPoints="1"/>
          </p:cNvSpPr>
          <p:nvPr/>
        </p:nvSpPr>
        <p:spPr bwMode="auto">
          <a:xfrm>
            <a:off x="6419478" y="4850860"/>
            <a:ext cx="100013" cy="128688"/>
          </a:xfrm>
          <a:custGeom>
            <a:avLst/>
            <a:gdLst>
              <a:gd name="T0" fmla="*/ 63 w 128"/>
              <a:gd name="T1" fmla="*/ 0 h 172"/>
              <a:gd name="T2" fmla="*/ 63 w 128"/>
              <a:gd name="T3" fmla="*/ 0 h 172"/>
              <a:gd name="T4" fmla="*/ 0 w 128"/>
              <a:gd name="T5" fmla="*/ 172 h 172"/>
              <a:gd name="T6" fmla="*/ 128 w 128"/>
              <a:gd name="T7" fmla="*/ 171 h 172"/>
              <a:gd name="T8" fmla="*/ 63 w 128"/>
              <a:gd name="T9" fmla="*/ 0 h 172"/>
              <a:gd name="T10" fmla="*/ 63 w 128"/>
              <a:gd name="T11" fmla="*/ 0 h 172"/>
              <a:gd name="T12" fmla="*/ 63 w 128"/>
              <a:gd name="T13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172">
                <a:moveTo>
                  <a:pt x="63" y="0"/>
                </a:moveTo>
                <a:lnTo>
                  <a:pt x="63" y="0"/>
                </a:lnTo>
                <a:lnTo>
                  <a:pt x="0" y="172"/>
                </a:lnTo>
                <a:lnTo>
                  <a:pt x="128" y="171"/>
                </a:lnTo>
                <a:lnTo>
                  <a:pt x="63" y="0"/>
                </a:lnTo>
                <a:close/>
                <a:moveTo>
                  <a:pt x="63" y="0"/>
                </a:move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7" name="Freeform 54">
            <a:extLst>
              <a:ext uri="{FF2B5EF4-FFF2-40B4-BE49-F238E27FC236}">
                <a16:creationId xmlns:a16="http://schemas.microsoft.com/office/drawing/2014/main" id="{E69A70DA-E987-4C82-A4EC-F0BCA0428F96}"/>
              </a:ext>
            </a:extLst>
          </p:cNvPr>
          <p:cNvSpPr>
            <a:spLocks noEditPoints="1"/>
          </p:cNvSpPr>
          <p:nvPr/>
        </p:nvSpPr>
        <p:spPr bwMode="auto">
          <a:xfrm>
            <a:off x="6419478" y="4850860"/>
            <a:ext cx="100013" cy="128688"/>
          </a:xfrm>
          <a:custGeom>
            <a:avLst/>
            <a:gdLst>
              <a:gd name="T0" fmla="*/ 63 w 128"/>
              <a:gd name="T1" fmla="*/ 0 h 172"/>
              <a:gd name="T2" fmla="*/ 63 w 128"/>
              <a:gd name="T3" fmla="*/ 0 h 172"/>
              <a:gd name="T4" fmla="*/ 0 w 128"/>
              <a:gd name="T5" fmla="*/ 172 h 172"/>
              <a:gd name="T6" fmla="*/ 128 w 128"/>
              <a:gd name="T7" fmla="*/ 171 h 172"/>
              <a:gd name="T8" fmla="*/ 63 w 128"/>
              <a:gd name="T9" fmla="*/ 0 h 172"/>
              <a:gd name="T10" fmla="*/ 63 w 128"/>
              <a:gd name="T11" fmla="*/ 0 h 172"/>
              <a:gd name="T12" fmla="*/ 63 w 128"/>
              <a:gd name="T13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172">
                <a:moveTo>
                  <a:pt x="63" y="0"/>
                </a:moveTo>
                <a:lnTo>
                  <a:pt x="63" y="0"/>
                </a:lnTo>
                <a:lnTo>
                  <a:pt x="0" y="172"/>
                </a:lnTo>
                <a:lnTo>
                  <a:pt x="128" y="171"/>
                </a:lnTo>
                <a:lnTo>
                  <a:pt x="63" y="0"/>
                </a:lnTo>
                <a:close/>
                <a:moveTo>
                  <a:pt x="63" y="0"/>
                </a:moveTo>
                <a:lnTo>
                  <a:pt x="63" y="0"/>
                </a:lnTo>
                <a:close/>
              </a:path>
            </a:pathLst>
          </a:custGeom>
          <a:noFill/>
          <a:ln w="412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8" name="Freeform 55">
            <a:extLst>
              <a:ext uri="{FF2B5EF4-FFF2-40B4-BE49-F238E27FC236}">
                <a16:creationId xmlns:a16="http://schemas.microsoft.com/office/drawing/2014/main" id="{2C3CCE4D-41F5-4775-8C27-279151751BB2}"/>
              </a:ext>
            </a:extLst>
          </p:cNvPr>
          <p:cNvSpPr>
            <a:spLocks/>
          </p:cNvSpPr>
          <p:nvPr/>
        </p:nvSpPr>
        <p:spPr bwMode="auto">
          <a:xfrm>
            <a:off x="5822578" y="3279350"/>
            <a:ext cx="649288" cy="725196"/>
          </a:xfrm>
          <a:custGeom>
            <a:avLst/>
            <a:gdLst>
              <a:gd name="T0" fmla="*/ 0 w 831"/>
              <a:gd name="T1" fmla="*/ 973 h 973"/>
              <a:gd name="T2" fmla="*/ 0 w 831"/>
              <a:gd name="T3" fmla="*/ 973 h 973"/>
              <a:gd name="T4" fmla="*/ 826 w 831"/>
              <a:gd name="T5" fmla="*/ 961 h 973"/>
              <a:gd name="T6" fmla="*/ 831 w 831"/>
              <a:gd name="T7" fmla="*/ 0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1" h="973">
                <a:moveTo>
                  <a:pt x="0" y="973"/>
                </a:moveTo>
                <a:lnTo>
                  <a:pt x="0" y="973"/>
                </a:lnTo>
                <a:lnTo>
                  <a:pt x="826" y="961"/>
                </a:lnTo>
                <a:lnTo>
                  <a:pt x="831" y="0"/>
                </a:ln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9" name="Freeform 56">
            <a:extLst>
              <a:ext uri="{FF2B5EF4-FFF2-40B4-BE49-F238E27FC236}">
                <a16:creationId xmlns:a16="http://schemas.microsoft.com/office/drawing/2014/main" id="{94B83F6E-E304-4957-9B2A-99728781C1DA}"/>
              </a:ext>
            </a:extLst>
          </p:cNvPr>
          <p:cNvSpPr>
            <a:spLocks/>
          </p:cNvSpPr>
          <p:nvPr/>
        </p:nvSpPr>
        <p:spPr bwMode="auto">
          <a:xfrm>
            <a:off x="6471865" y="3268752"/>
            <a:ext cx="1738313" cy="10598"/>
          </a:xfrm>
          <a:custGeom>
            <a:avLst/>
            <a:gdLst>
              <a:gd name="T0" fmla="*/ 0 w 2222"/>
              <a:gd name="T1" fmla="*/ 13 h 13"/>
              <a:gd name="T2" fmla="*/ 0 w 2222"/>
              <a:gd name="T3" fmla="*/ 13 h 13"/>
              <a:gd name="T4" fmla="*/ 2222 w 2222"/>
              <a:gd name="T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2" h="13">
                <a:moveTo>
                  <a:pt x="0" y="13"/>
                </a:moveTo>
                <a:lnTo>
                  <a:pt x="0" y="13"/>
                </a:lnTo>
                <a:lnTo>
                  <a:pt x="2222" y="0"/>
                </a:lnTo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44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196" name="Rectangle 5">
                <a:extLst>
                  <a:ext uri="{FF2B5EF4-FFF2-40B4-BE49-F238E27FC236}">
                    <a16:creationId xmlns:a16="http://schemas.microsoft.com/office/drawing/2014/main" id="{A75A758D-CB2B-4E59-B57E-D7D6AB5302AE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 eaLnBrk="1" hangingPunct="1"/>
                <a:r>
                  <a:rPr lang="en-GB" altLang="en-US" dirty="0"/>
                  <a:t>The Exponential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32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altLang="en-US" sz="3200" b="1" i="1" smtClean="0">
                            <a:latin typeface="Cambria Math" panose="02040503050406030204" pitchFamily="18" charset="0"/>
                          </a:rPr>
                          <m:t>𝒔𝒕</m:t>
                        </m:r>
                      </m:sup>
                    </m:sSup>
                  </m:oMath>
                </a14:m>
                <a:r>
                  <a:rPr lang="en-GB" altLang="en-US" b="1" dirty="0"/>
                  <a:t> </a:t>
                </a:r>
              </a:p>
            </p:txBody>
          </p:sp>
        </mc:Choice>
        <mc:Fallback>
          <p:sp>
            <p:nvSpPr>
              <p:cNvPr id="8196" name="Rectangle 5">
                <a:extLst>
                  <a:ext uri="{FF2B5EF4-FFF2-40B4-BE49-F238E27FC236}">
                    <a16:creationId xmlns:a16="http://schemas.microsoft.com/office/drawing/2014/main" id="{A75A758D-CB2B-4E59-B57E-D7D6AB530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7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6307114-0BDE-41CF-9FE4-2B231098EF6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1375" y="1844824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altLang="en-US" sz="2000" i="0" dirty="0">
              <a:solidFill>
                <a:srgbClr val="04040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1800" i="0" dirty="0">
              <a:solidFill>
                <a:srgbClr val="008A63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ChangeArrowheads="1"/>
              </p:cNvSpPr>
              <p:nvPr/>
            </p:nvSpPr>
            <p:spPr bwMode="auto">
              <a:xfrm>
                <a:off x="395536" y="1844824"/>
                <a:ext cx="8280920" cy="4752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The exponential function is very important in Signals and Systems.</a:t>
                </a:r>
              </a:p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The parameter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is a complex variable given by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i="0" dirty="0">
                    <a:solidFill>
                      <a:srgbClr val="040404"/>
                    </a:solidFill>
                  </a:rPr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altLang="en-US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m:rPr>
                        <m:sty m:val="p"/>
                      </m:rPr>
                      <a:rPr lang="en-GB" altLang="en-US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altLang="en-US" sz="200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r>
                  <a:rPr lang="en-GB" altLang="en-US" sz="2000" i="0" dirty="0">
                    <a:solidFill>
                      <a:srgbClr val="040404"/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altLang="en-US" sz="20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</a:rPr>
                  <a:t> </a:t>
                </a:r>
                <a:r>
                  <a:rPr lang="en-GB" altLang="en-US" sz="2000" i="0" dirty="0">
                    <a:solidFill>
                      <a:srgbClr val="040404"/>
                    </a:solidFill>
                  </a:rPr>
                  <a:t>is the complex conjugate of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000" i="0" dirty="0">
                    <a:solidFill>
                      <a:srgbClr val="040404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54013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GB" altLang="en-US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GB" altLang="en-US" sz="2000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altLang="en-US" sz="20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altLang="en-US" sz="20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m:rPr>
                        <m:sty m:val="p"/>
                      </m:rPr>
                      <a:rPr lang="en-GB" altLang="en-US" sz="20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altLang="en-US" sz="2000" dirty="0">
                  <a:solidFill>
                    <a:srgbClr val="040404"/>
                  </a:solidFill>
                </a:endParaRPr>
              </a:p>
              <a:p>
                <a:pPr marL="35401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altLang="en-US" sz="20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GB" altLang="en-US" sz="20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GB" altLang="en-US" sz="2000" i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GB" altLang="en-US" sz="20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GB" altLang="en-US" sz="20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GB" altLang="en-US" sz="20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sz="20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GB" altLang="en-US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20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altLang="en-US" sz="20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GB" altLang="en-US" sz="20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altLang="en-US" sz="2000" dirty="0">
                  <a:solidFill>
                    <a:srgbClr val="040404"/>
                  </a:solidFill>
                </a:endParaRPr>
              </a:p>
              <a:p>
                <a:pPr marL="354013" indent="-354013">
                  <a:buFont typeface="Arial" panose="020B0604020202020204" pitchFamily="34" charset="0"/>
                  <a:buChar char="•"/>
                </a:pPr>
                <a:r>
                  <a:rPr lang="en-GB" altLang="en-US" sz="2000" i="0" dirty="0">
                    <a:solidFill>
                      <a:srgbClr val="040404"/>
                    </a:solidFill>
                  </a:rPr>
                  <a:t>The exponential function can be used to model a large class of signals.</a:t>
                </a:r>
              </a:p>
              <a:p>
                <a:pPr marL="722313" indent="-368300">
                  <a:buFont typeface="Wingdings" panose="05000000000000000000" pitchFamily="2" charset="2"/>
                  <a:buChar char="§"/>
                </a:pPr>
                <a:r>
                  <a:rPr lang="en-GB" altLang="en-US" sz="2000" i="0" dirty="0">
                    <a:solidFill>
                      <a:srgbClr val="040404"/>
                    </a:solidFill>
                  </a:rPr>
                  <a:t>A constant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0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altLang="en-US" sz="2000" b="0" i="0" dirty="0">
                  <a:solidFill>
                    <a:srgbClr val="040404"/>
                  </a:solidFill>
                </a:endParaRPr>
              </a:p>
              <a:p>
                <a:pPr marL="722313" indent="-368300">
                  <a:buFont typeface="Wingdings" panose="05000000000000000000" pitchFamily="2" charset="2"/>
                  <a:buChar char="§"/>
                </a:pPr>
                <a:r>
                  <a:rPr lang="en-GB" altLang="en-US" sz="2000" i="0" dirty="0">
                    <a:solidFill>
                      <a:srgbClr val="040404"/>
                    </a:solidFill>
                  </a:rPr>
                  <a:t>A monotonic exponential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200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altLang="en-US" sz="2000" b="0" i="0" dirty="0">
                  <a:solidFill>
                    <a:srgbClr val="040404"/>
                  </a:solidFill>
                  <a:ea typeface="Cambria Math" panose="02040503050406030204" pitchFamily="18" charset="0"/>
                </a:endParaRPr>
              </a:p>
              <a:p>
                <a:pPr marL="722313" indent="-368300">
                  <a:buFont typeface="Wingdings" panose="05000000000000000000" pitchFamily="2" charset="2"/>
                  <a:buChar char="§"/>
                </a:pPr>
                <a:r>
                  <a:rPr lang="en-GB" altLang="en-US" sz="2000" i="0" dirty="0">
                    <a:solidFill>
                      <a:srgbClr val="040404"/>
                    </a:solidFill>
                    <a:ea typeface="Cambria Math" panose="02040503050406030204" pitchFamily="18" charset="0"/>
                  </a:rPr>
                  <a:t>A sinusoid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en-US" sz="20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altLang="en-US" sz="2000" b="0" i="0" dirty="0">
                    <a:solidFill>
                      <a:srgbClr val="040404"/>
                    </a:solidFill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GB" altLang="en-US" sz="2000" b="0" i="0" dirty="0">
                  <a:solidFill>
                    <a:srgbClr val="040404"/>
                  </a:solidFill>
                  <a:ea typeface="Cambria Math" panose="02040503050406030204" pitchFamily="18" charset="0"/>
                </a:endParaRPr>
              </a:p>
              <a:p>
                <a:pPr marL="722313" indent="-368300">
                  <a:buFont typeface="Wingdings" panose="05000000000000000000" pitchFamily="2" charset="2"/>
                  <a:buChar char="§"/>
                </a:pPr>
                <a:r>
                  <a:rPr lang="en-GB" altLang="en-US" sz="2000" b="0" i="0" dirty="0">
                    <a:solidFill>
                      <a:srgbClr val="040404"/>
                    </a:solidFill>
                    <a:ea typeface="Cambria Math" panose="02040503050406030204" pitchFamily="18" charset="0"/>
                  </a:rPr>
                  <a:t>An exponentially varying sinusoid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m:rPr>
                        <m:sty m:val="p"/>
                      </m:rPr>
                      <a:rPr lang="en-GB" altLang="en-US" sz="20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altLang="en-US" sz="2000" b="0" i="0" dirty="0">
                    <a:solidFill>
                      <a:srgbClr val="040404"/>
                    </a:solidFill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GB" altLang="en-US" sz="20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GB" altLang="en-US" sz="2000" b="0" i="0" dirty="0">
                  <a:solidFill>
                    <a:srgbClr val="040404"/>
                  </a:solidFill>
                  <a:ea typeface="Cambria Math" panose="02040503050406030204" pitchFamily="18" charset="0"/>
                </a:endParaRPr>
              </a:p>
              <a:p>
                <a:pPr marL="354013" indent="-354013">
                  <a:buFont typeface="Wingdings" panose="05000000000000000000" pitchFamily="2" charset="2"/>
                  <a:buChar char="§"/>
                </a:pPr>
                <a:endParaRPr lang="en-GB" altLang="en-US" sz="2000" i="0" dirty="0">
                  <a:solidFill>
                    <a:srgbClr val="040404"/>
                  </a:solidFill>
                </a:endParaRPr>
              </a:p>
              <a:p>
                <a:endParaRPr lang="en-GB" altLang="en-US" sz="2000" dirty="0">
                  <a:solidFill>
                    <a:srgbClr val="040404"/>
                  </a:solidFill>
                </a:endParaRPr>
              </a:p>
              <a:p>
                <a:endParaRPr lang="en-GB" altLang="en-US" sz="2000" dirty="0">
                  <a:solidFill>
                    <a:srgbClr val="040404"/>
                  </a:solidFill>
                </a:endParaRPr>
              </a:p>
              <a:p>
                <a:pPr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6891A6-A2A0-428A-92E4-67A966567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844824"/>
                <a:ext cx="8280920" cy="4752528"/>
              </a:xfrm>
              <a:prstGeom prst="rect">
                <a:avLst/>
              </a:prstGeom>
              <a:blipFill>
                <a:blip r:embed="rId4"/>
                <a:stretch>
                  <a:fillRect l="-1767" t="-1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32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FFEF1378-8208-4FF8-B341-9071FD65E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97" y="1556792"/>
            <a:ext cx="749661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A37DDD5-7FDC-477A-A5DD-6C30BA6DC156}"/>
                  </a:ext>
                </a:extLst>
              </p:cNvPr>
              <p:cNvSpPr>
                <a:spLocks noGrp="1" noChangeArrowheads="1"/>
              </p:cNvSpPr>
              <p:nvPr/>
            </p:nvSpPr>
            <p:spPr bwMode="auto">
              <a:xfrm>
                <a:off x="467544" y="1628799"/>
                <a:ext cx="8280920" cy="49685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lvl="3" indent="0">
                  <a:buNone/>
                  <a:tabLst>
                    <a:tab pos="1528763" algn="l"/>
                    <a:tab pos="6184900" algn="l"/>
                  </a:tabLst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0" lvl="3" indent="0">
                  <a:buNone/>
                  <a:tabLst>
                    <a:tab pos="1528763" algn="l"/>
                    <a:tab pos="6184900" algn="l"/>
                  </a:tabLst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0" lvl="3" indent="0">
                  <a:buNone/>
                  <a:tabLst>
                    <a:tab pos="1528763" algn="l"/>
                    <a:tab pos="6184900" algn="l"/>
                  </a:tabLst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0" lvl="3" indent="0">
                  <a:buNone/>
                  <a:tabLst>
                    <a:tab pos="1528763" algn="l"/>
                    <a:tab pos="6184900" algn="l"/>
                  </a:tabLst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0" lvl="3" indent="0">
                  <a:buNone/>
                  <a:tabLst>
                    <a:tab pos="1528763" algn="l"/>
                    <a:tab pos="6184900" algn="l"/>
                  </a:tabLst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14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altLang="en-US" sz="1400" b="0" i="1" dirty="0">
                  <a:solidFill>
                    <a:srgbClr val="04040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0363" indent="-360363" eaLnBrk="1" hangingPunct="1"/>
                <a:r>
                  <a:rPr lang="en-US" altLang="en-US" sz="1400" dirty="0">
                    <a:solidFill>
                      <a:srgbClr val="040404"/>
                    </a:solidFill>
                    <a:ea typeface="Cambria Math" panose="02040503050406030204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altLang="en-US" sz="14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altLang="en-US" sz="14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en-US" sz="14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indent="-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  <a:p>
                <a:pPr marL="360363" eaLnBrk="1" hangingPunct="1"/>
                <a:endParaRPr lang="en-US" altLang="en-US" sz="2000" i="0" dirty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A37DDD5-7FDC-477A-A5DD-6C30BA6DC1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628799"/>
                <a:ext cx="8280920" cy="4968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>
            <a:extLst>
              <a:ext uri="{FF2B5EF4-FFF2-40B4-BE49-F238E27FC236}">
                <a16:creationId xmlns:a16="http://schemas.microsoft.com/office/drawing/2014/main" id="{CEFD387D-C53D-4296-B0C0-DF14C7721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56" y="4227052"/>
            <a:ext cx="7204961" cy="249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Rectangle 5">
                <a:extLst>
                  <a:ext uri="{FF2B5EF4-FFF2-40B4-BE49-F238E27FC236}">
                    <a16:creationId xmlns:a16="http://schemas.microsoft.com/office/drawing/2014/main" id="{A75A758D-CB2B-4E59-B57E-D7D6AB5302AE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GB" altLang="en-US" dirty="0"/>
                  <a:t>The Exponential Function</a:t>
                </a:r>
                <a:r>
                  <a:rPr lang="en-GB" alt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altLang="en-US" b="1" i="1">
                            <a:latin typeface="Cambria Math" panose="02040503050406030204" pitchFamily="18" charset="0"/>
                          </a:rPr>
                          <m:t>𝒔𝒕</m:t>
                        </m:r>
                      </m:sup>
                    </m:sSup>
                  </m:oMath>
                </a14:m>
                <a:r>
                  <a:rPr lang="en-GB" alt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GB" altLang="en-US" b="1" dirty="0"/>
                  <a:t>cont. </a:t>
                </a:r>
              </a:p>
            </p:txBody>
          </p:sp>
        </mc:Choice>
        <mc:Fallback xmlns="">
          <p:sp>
            <p:nvSpPr>
              <p:cNvPr id="8196" name="Rectangle 5">
                <a:extLst>
                  <a:ext uri="{FF2B5EF4-FFF2-40B4-BE49-F238E27FC236}">
                    <a16:creationId xmlns:a16="http://schemas.microsoft.com/office/drawing/2014/main" id="{A75A758D-CB2B-4E59-B57E-D7D6AB530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b="-30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6307114-0BDE-41CF-9FE4-2B231098EF6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1375" y="1844824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altLang="en-US" sz="2000" i="0" dirty="0">
              <a:solidFill>
                <a:srgbClr val="04040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1800" i="0" dirty="0">
              <a:solidFill>
                <a:srgbClr val="008A63"/>
              </a:solidFill>
            </a:endParaRPr>
          </a:p>
          <a:p>
            <a:pPr>
              <a:defRPr/>
            </a:pPr>
            <a:endParaRPr lang="en-US" altLang="en-US" sz="1800" i="0" dirty="0"/>
          </a:p>
          <a:p>
            <a:pPr>
              <a:defRPr/>
            </a:pPr>
            <a:endParaRPr lang="en-US" altLang="en-US" sz="1800" i="0" dirty="0"/>
          </a:p>
        </p:txBody>
      </p:sp>
    </p:spTree>
    <p:extLst>
      <p:ext uri="{BB962C8B-B14F-4D97-AF65-F5344CB8AC3E}">
        <p14:creationId xmlns:p14="http://schemas.microsoft.com/office/powerpoint/2010/main" val="164909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1A34BB92-2A14-4140-96FD-5BCCFD883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Logistics of the course</a:t>
            </a:r>
          </a:p>
        </p:txBody>
      </p:sp>
      <p:graphicFrame>
        <p:nvGraphicFramePr>
          <p:cNvPr id="6147" name="Object 4">
            <a:extLst>
              <a:ext uri="{FF2B5EF4-FFF2-40B4-BE49-F238E27FC236}">
                <a16:creationId xmlns:a16="http://schemas.microsoft.com/office/drawing/2014/main" id="{64C1A7D9-7B9E-4293-8484-67612EC4BDBF}"/>
              </a:ext>
            </a:extLst>
          </p:cNvPr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3" name="Chart" r:id="rId4" imgW="6096000" imgH="4067251" progId="MSGraph.Chart.8">
                  <p:embed followColorScheme="full"/>
                </p:oleObj>
              </mc:Choice>
              <mc:Fallback>
                <p:oleObj name="Chart" r:id="rId4" imgW="6096000" imgH="4067251" progId="MSGraph.Chart.8">
                  <p:embed followColorScheme="full"/>
                  <p:pic>
                    <p:nvPicPr>
                      <p:cNvPr id="6147" name="Object 4">
                        <a:extLst>
                          <a:ext uri="{FF2B5EF4-FFF2-40B4-BE49-F238E27FC236}">
                            <a16:creationId xmlns:a16="http://schemas.microsoft.com/office/drawing/2014/main" id="{64C1A7D9-7B9E-4293-8484-67612EC4BDB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9C35D10-59D5-4A4A-9861-7DDDCB09E68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5536" y="1844675"/>
            <a:ext cx="8352928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42900" lvl="1" indent="-342900">
              <a:lnSpc>
                <a:spcPct val="120000"/>
              </a:lnSpc>
              <a:buSzPct val="125000"/>
            </a:pPr>
            <a:r>
              <a:rPr lang="en-US" altLang="en-US" sz="2000" i="0" dirty="0">
                <a:solidFill>
                  <a:srgbClr val="040404"/>
                </a:solidFill>
                <a:latin typeface="+mj-lt"/>
                <a:sym typeface="Verdana" panose="020B0604030504040204" pitchFamily="34" charset="0"/>
              </a:rPr>
              <a:t>Lectures -  15 hours over 8-9 weeks</a:t>
            </a:r>
          </a:p>
          <a:p>
            <a:pPr marL="342900" lvl="1" indent="-342900">
              <a:lnSpc>
                <a:spcPct val="120000"/>
              </a:lnSpc>
              <a:buSzPct val="125000"/>
            </a:pPr>
            <a:r>
              <a:rPr lang="en-US" altLang="en-US" sz="2000" i="0" dirty="0">
                <a:solidFill>
                  <a:srgbClr val="040404"/>
                </a:solidFill>
                <a:latin typeface="+mj-lt"/>
                <a:sym typeface="Verdana" panose="020B0604030504040204" pitchFamily="34" charset="0"/>
              </a:rPr>
              <a:t>Problem Classes – 7-8 hours over 8-9 weeks</a:t>
            </a:r>
          </a:p>
          <a:p>
            <a:pPr marL="342900" lvl="1" indent="-342900">
              <a:lnSpc>
                <a:spcPct val="120000"/>
              </a:lnSpc>
              <a:buSzPct val="125000"/>
            </a:pPr>
            <a:r>
              <a:rPr lang="en-US" altLang="en-US" sz="2000" i="0" dirty="0">
                <a:solidFill>
                  <a:srgbClr val="040404"/>
                </a:solidFill>
                <a:latin typeface="+mj-lt"/>
                <a:sym typeface="Verdana" panose="020B0604030504040204" pitchFamily="34" charset="0"/>
              </a:rPr>
              <a:t>Assessment – 100% by examination in June</a:t>
            </a:r>
          </a:p>
          <a:p>
            <a:pPr marL="342900" lvl="1" indent="-342900">
              <a:lnSpc>
                <a:spcPct val="120000"/>
              </a:lnSpc>
              <a:buSzPct val="125000"/>
            </a:pPr>
            <a:r>
              <a:rPr lang="en-US" altLang="en-US" sz="2000" i="0" dirty="0">
                <a:solidFill>
                  <a:srgbClr val="040404"/>
                </a:solidFill>
                <a:latin typeface="+mj-lt"/>
                <a:sym typeface="Verdana" panose="020B0604030504040204" pitchFamily="34" charset="0"/>
              </a:rPr>
              <a:t>Handouts in the form of pdf slides are available at </a:t>
            </a:r>
            <a:r>
              <a:rPr lang="en-US" altLang="en-US" sz="2000" i="0" dirty="0">
                <a:solidFill>
                  <a:srgbClr val="040404"/>
                </a:solidFill>
                <a:latin typeface="+mj-lt"/>
                <a:sym typeface="Verdana" panose="020B0604030504040204" pitchFamily="34" charset="0"/>
                <a:hlinkClick r:id="rId6"/>
              </a:rPr>
              <a:t>http://www.commsp.ee.ic.ac.uk/~tania/</a:t>
            </a:r>
            <a:endParaRPr lang="en-US" altLang="en-US" sz="2000" i="0" dirty="0">
              <a:solidFill>
                <a:srgbClr val="040404"/>
              </a:solidFill>
              <a:latin typeface="+mj-lt"/>
              <a:sym typeface="Verdana" panose="020B0604030504040204" pitchFamily="34" charset="0"/>
            </a:endParaRPr>
          </a:p>
          <a:p>
            <a:pPr marL="342900" lvl="1" indent="-342900">
              <a:lnSpc>
                <a:spcPct val="120000"/>
              </a:lnSpc>
              <a:buSzPct val="125000"/>
            </a:pPr>
            <a:r>
              <a:rPr lang="en-US" altLang="en-US" sz="2000" i="0" dirty="0">
                <a:solidFill>
                  <a:srgbClr val="040404"/>
                </a:solidFill>
                <a:latin typeface="+mj-lt"/>
                <a:sym typeface="Verdana" panose="020B0604030504040204" pitchFamily="34" charset="0"/>
              </a:rPr>
              <a:t>Text Books:</a:t>
            </a:r>
          </a:p>
          <a:p>
            <a:pPr marL="720725" indent="-360363">
              <a:lnSpc>
                <a:spcPct val="120000"/>
              </a:lnSpc>
              <a:buSzPct val="125000"/>
              <a:buFont typeface="Arial" panose="020B0604020202020204" pitchFamily="34" charset="0"/>
              <a:buChar char="-"/>
            </a:pPr>
            <a:r>
              <a:rPr lang="en-US" altLang="en-US" sz="2000" i="0" dirty="0">
                <a:solidFill>
                  <a:srgbClr val="040404"/>
                </a:solidFill>
                <a:latin typeface="+mj-lt"/>
                <a:sym typeface="Verdana" panose="020B0604030504040204" pitchFamily="34" charset="0"/>
              </a:rPr>
              <a:t>B.P. Lathi, “Linear Systems and Signals”, 2</a:t>
            </a:r>
            <a:r>
              <a:rPr lang="en-US" altLang="en-US" sz="2000" i="0" baseline="32000" dirty="0">
                <a:solidFill>
                  <a:srgbClr val="040404"/>
                </a:solidFill>
                <a:latin typeface="+mj-lt"/>
                <a:sym typeface="Verdana" panose="020B0604030504040204" pitchFamily="34" charset="0"/>
              </a:rPr>
              <a:t>nd</a:t>
            </a:r>
            <a:r>
              <a:rPr lang="en-US" altLang="en-US" sz="2000" i="0" dirty="0">
                <a:solidFill>
                  <a:srgbClr val="040404"/>
                </a:solidFill>
                <a:latin typeface="+mj-lt"/>
                <a:sym typeface="Verdana" panose="020B0604030504040204" pitchFamily="34" charset="0"/>
              </a:rPr>
              <a:t> Ed., Oxford University Press</a:t>
            </a:r>
          </a:p>
          <a:p>
            <a:pPr marL="720725" indent="-360363">
              <a:lnSpc>
                <a:spcPct val="120000"/>
              </a:lnSpc>
              <a:buSzPct val="125000"/>
              <a:buFont typeface="Arial" panose="020B0604020202020204" pitchFamily="34" charset="0"/>
              <a:buChar char="-"/>
            </a:pPr>
            <a:r>
              <a:rPr lang="en-US" altLang="en-US" sz="2000" i="0" dirty="0">
                <a:solidFill>
                  <a:srgbClr val="040404"/>
                </a:solidFill>
                <a:latin typeface="+mj-lt"/>
                <a:sym typeface="Verdana" panose="020B0604030504040204" pitchFamily="34" charset="0"/>
              </a:rPr>
              <a:t>A.V. Oppenheim &amp; A.S. </a:t>
            </a:r>
            <a:r>
              <a:rPr lang="en-US" altLang="en-US" sz="2000" i="0" dirty="0" err="1">
                <a:solidFill>
                  <a:srgbClr val="040404"/>
                </a:solidFill>
                <a:latin typeface="+mj-lt"/>
                <a:sym typeface="Verdana" panose="020B0604030504040204" pitchFamily="34" charset="0"/>
              </a:rPr>
              <a:t>Willsky</a:t>
            </a:r>
            <a:r>
              <a:rPr lang="en-US" altLang="en-US" sz="2000" i="0" dirty="0">
                <a:solidFill>
                  <a:srgbClr val="040404"/>
                </a:solidFill>
                <a:latin typeface="+mj-lt"/>
                <a:sym typeface="Verdana" panose="020B0604030504040204" pitchFamily="34" charset="0"/>
              </a:rPr>
              <a:t> “Signals and Systems”, Prentice Hall</a:t>
            </a:r>
            <a:r>
              <a:rPr lang="en-US" altLang="en-US" sz="2000" b="1" i="0" dirty="0">
                <a:solidFill>
                  <a:srgbClr val="040404"/>
                </a:solidFill>
                <a:latin typeface="+mj-lt"/>
                <a:sym typeface="Verdana" panose="020B0604030504040204" pitchFamily="34" charset="0"/>
              </a:rPr>
              <a:t> </a:t>
            </a:r>
            <a:endParaRPr lang="en-US" altLang="en-US" sz="2000" i="0" dirty="0">
              <a:solidFill>
                <a:srgbClr val="040404"/>
              </a:solidFill>
              <a:latin typeface="+mj-lt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94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30F45B-500D-4DA6-B984-560ECE08BD4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altLang="en-US" dirty="0"/>
                  <a:t>Discrete-Time Exponential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p>
                        <m:r>
                          <a:rPr lang="en-GB" alt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30F45B-500D-4DA6-B984-560ECE08BD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30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BBDAE-D3FC-4210-91ED-282FC72F7F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7544" y="1844824"/>
                <a:ext cx="8208912" cy="4555976"/>
              </a:xfrm>
            </p:spPr>
            <p:txBody>
              <a:bodyPr/>
              <a:lstStyle/>
              <a:p>
                <a:pPr marL="354013" lvl="1" indent="-354013">
                  <a:spcBef>
                    <a:spcPct val="0"/>
                  </a:spcBef>
                  <a:buClr>
                    <a:srgbClr val="860B06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olidFill>
                      <a:srgbClr val="040404"/>
                    </a:solidFill>
                    <a:ea typeface="MS PGothic" panose="020B0600070205080204" pitchFamily="34" charset="-128"/>
                    <a:sym typeface="Arial" panose="020B0604020202020204" pitchFamily="34" charset="0"/>
                  </a:rPr>
                  <a:t>A continuous-time exponential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altLang="en-US" sz="2000" dirty="0">
                    <a:solidFill>
                      <a:srgbClr val="040404"/>
                    </a:solidFill>
                    <a:ea typeface="MS PGothic" panose="020B0600070205080204" pitchFamily="34" charset="-128"/>
                    <a:sym typeface="Arial" panose="020B0604020202020204" pitchFamily="34" charset="0"/>
                  </a:rPr>
                  <a:t> can be expressed in alternate form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sym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sym typeface="Arial" panose="020B0604020202020204" pitchFamily="34" charset="0"/>
                          </a:rPr>
                          <m:t>𝑠𝑡</m:t>
                        </m:r>
                      </m:sup>
                    </m:sSup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sym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 panose="020B0604020202020204" pitchFamily="34" charset="0"/>
                          </a:rPr>
                          <m:t>𝛾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sym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en-US" sz="2000" dirty="0">
                    <a:solidFill>
                      <a:srgbClr val="040404"/>
                    </a:solidFill>
                    <a:ea typeface="MS PGothic" panose="020B0600070205080204" pitchFamily="34" charset="-128"/>
                    <a:sym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 panose="020B0604020202020204" pitchFamily="34" charset="0"/>
                      </a:rPr>
                      <m:t>𝛾</m:t>
                    </m:r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 panose="020B0604020202020204" pitchFamily="34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altLang="en-US" sz="2000" dirty="0">
                    <a:solidFill>
                      <a:srgbClr val="040404"/>
                    </a:solidFill>
                    <a:ea typeface="MS PGothic" panose="020B0600070205080204" pitchFamily="34" charset="-128"/>
                    <a:sym typeface="Arial" panose="020B0604020202020204" pitchFamily="34" charset="0"/>
                  </a:rPr>
                  <a:t>.</a:t>
                </a:r>
              </a:p>
              <a:p>
                <a:pPr marL="354013" lvl="1" indent="-354013">
                  <a:spcBef>
                    <a:spcPct val="0"/>
                  </a:spcBef>
                  <a:buClr>
                    <a:srgbClr val="860B06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olidFill>
                      <a:srgbClr val="040404"/>
                    </a:solidFill>
                    <a:ea typeface="MS PGothic" panose="020B0600070205080204" pitchFamily="34" charset="-128"/>
                    <a:sym typeface="Arial" panose="020B0604020202020204" pitchFamily="34" charset="0"/>
                  </a:rPr>
                  <a:t>Similarly for discrete time exponentials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sym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 panose="020B0604020202020204" pitchFamily="34" charset="0"/>
                          </a:rPr>
                          <m:t>𝜆</m:t>
                        </m:r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sym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 panose="020B0604020202020204" pitchFamily="34" charset="0"/>
                          </a:rPr>
                          <m:t>𝛾</m:t>
                        </m:r>
                      </m:e>
                      <m:sup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altLang="en-US" sz="2000" dirty="0">
                    <a:solidFill>
                      <a:srgbClr val="040404"/>
                    </a:solidFill>
                    <a:ea typeface="Cambria Math" panose="02040503050406030204" pitchFamily="18" charset="0"/>
                    <a:sym typeface="Arial" panose="020B0604020202020204" pitchFamily="34" charset="0"/>
                  </a:rPr>
                  <a:t>.</a:t>
                </a:r>
              </a:p>
              <a:p>
                <a:pPr marL="354013" lvl="1" indent="-354013">
                  <a:spcBef>
                    <a:spcPct val="0"/>
                  </a:spcBef>
                  <a:buClr>
                    <a:srgbClr val="860B06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olidFill>
                      <a:srgbClr val="040404"/>
                    </a:solidFill>
                    <a:ea typeface="MS PGothic" panose="020B0600070205080204" pitchFamily="34" charset="-128"/>
                    <a:sym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en-US" sz="20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sym typeface="Arial" panose="020B0604020202020204" pitchFamily="34" charset="0"/>
                      </a:rPr>
                      <m:t>Re</m:t>
                    </m:r>
                    <m:d>
                      <m:dPr>
                        <m:begChr m:val="{"/>
                        <m:endChr m:val="}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sym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 panose="020B0604020202020204" pitchFamily="34" charset="0"/>
                          </a:rPr>
                          <m:t>𝜆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sym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en-US" altLang="en-US" sz="2000" dirty="0">
                    <a:solidFill>
                      <a:srgbClr val="040404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rPr>
                  <a:t>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sym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 panose="020B0604020202020204" pitchFamily="34" charset="0"/>
                          </a:rPr>
                          <m:t>𝛾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sym typeface="Arial" panose="020B0604020202020204" pitchFamily="34" charset="0"/>
                      </a:rPr>
                      <m:t>&lt;1</m:t>
                    </m:r>
                  </m:oMath>
                </a14:m>
                <a:r>
                  <a:rPr lang="en-US" altLang="en-US" sz="2000" dirty="0">
                    <a:solidFill>
                      <a:srgbClr val="040404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rPr>
                  <a:t> and the exponential decays.</a:t>
                </a:r>
              </a:p>
              <a:p>
                <a:pPr marL="354013" lvl="1" indent="-354013">
                  <a:spcBef>
                    <a:spcPct val="0"/>
                  </a:spcBef>
                  <a:buClr>
                    <a:srgbClr val="860B06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olidFill>
                      <a:srgbClr val="040404"/>
                    </a:solidFill>
                    <a:ea typeface="MS PGothic" panose="020B0600070205080204" pitchFamily="34" charset="-128"/>
                    <a:sym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en-US" sz="20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sym typeface="Arial" panose="020B0604020202020204" pitchFamily="34" charset="0"/>
                      </a:rPr>
                      <m:t>Re</m:t>
                    </m:r>
                    <m:d>
                      <m:dPr>
                        <m:begChr m:val="{"/>
                        <m:endChr m:val="}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sym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 panose="020B0604020202020204" pitchFamily="34" charset="0"/>
                          </a:rPr>
                          <m:t>𝜆</m:t>
                        </m:r>
                      </m:e>
                    </m:d>
                    <m:r>
                      <a:rPr lang="en-GB" altLang="en-US" sz="2000" i="1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 panose="020B0604020202020204" pitchFamily="34" charset="0"/>
                      </a:rPr>
                      <m:t>&gt;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sym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altLang="en-US" sz="2000" dirty="0">
                    <a:solidFill>
                      <a:srgbClr val="040404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rPr>
                  <a:t>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sym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 panose="020B0604020202020204" pitchFamily="34" charset="0"/>
                          </a:rPr>
                          <m:t>𝛾</m:t>
                        </m:r>
                      </m:e>
                    </m:d>
                    <m:r>
                      <a:rPr lang="en-GB" altLang="en-US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 panose="020B0604020202020204" pitchFamily="34" charset="0"/>
                      </a:rPr>
                      <m:t>&gt;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sym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en-US" sz="2000" dirty="0">
                    <a:solidFill>
                      <a:srgbClr val="040404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rPr>
                  <a:t> and the exponential grows.</a:t>
                </a:r>
              </a:p>
              <a:p>
                <a:pPr marL="354013" lvl="1" indent="-354013">
                  <a:spcBef>
                    <a:spcPct val="0"/>
                  </a:spcBef>
                  <a:buClr>
                    <a:srgbClr val="860B06"/>
                  </a:buClr>
                  <a:buSzPct val="125000"/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olidFill>
                      <a:srgbClr val="040404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en-US" sz="20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sym typeface="Arial" panose="020B0604020202020204" pitchFamily="34" charset="0"/>
                      </a:rPr>
                      <m:t>Re</m:t>
                    </m:r>
                    <m:d>
                      <m:dPr>
                        <m:begChr m:val="{"/>
                        <m:endChr m:val="}"/>
                        <m:ctrlPr>
                          <a:rPr lang="en-GB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sym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 panose="020B0604020202020204" pitchFamily="34" charset="0"/>
                          </a:rPr>
                          <m:t>𝜆</m:t>
                        </m:r>
                      </m:e>
                    </m:d>
                    <m:r>
                      <a:rPr lang="en-GB" altLang="en-US" sz="20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 panose="020B0604020202020204" pitchFamily="34" charset="0"/>
                      </a:rPr>
                      <m:t>=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sym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altLang="en-US" sz="2000" dirty="0">
                    <a:solidFill>
                      <a:srgbClr val="040404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rPr>
                  <a:t>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sym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en-US" sz="20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 panose="020B0604020202020204" pitchFamily="34" charset="0"/>
                          </a:rPr>
                          <m:t>𝛾</m:t>
                        </m:r>
                      </m:e>
                    </m:d>
                    <m:r>
                      <a:rPr lang="en-GB" altLang="en-US" sz="20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 panose="020B0604020202020204" pitchFamily="34" charset="0"/>
                      </a:rPr>
                      <m:t>=</m:t>
                    </m:r>
                    <m:r>
                      <a:rPr lang="en-GB" altLang="en-US" sz="20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sym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en-US" sz="2000" dirty="0">
                    <a:solidFill>
                      <a:srgbClr val="040404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sym typeface="Arial" panose="020B0604020202020204" pitchFamily="34" charset="0"/>
                  </a:rPr>
                  <a:t>. The exponential is of constant-amplitude and oscillates.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BBDAE-D3FC-4210-91ED-282FC72F7F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844824"/>
                <a:ext cx="8208912" cy="4555976"/>
              </a:xfrm>
              <a:blipFill>
                <a:blip r:embed="rId3"/>
                <a:stretch>
                  <a:fillRect l="-2229" t="-2811" r="-1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270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screteTimeExp.tiff">
            <a:extLst>
              <a:ext uri="{FF2B5EF4-FFF2-40B4-BE49-F238E27FC236}">
                <a16:creationId xmlns:a16="http://schemas.microsoft.com/office/drawing/2014/main" id="{2BC659B6-BC35-493A-9A8A-C29C29B35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62" y="2251847"/>
            <a:ext cx="8736275" cy="4176464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AEEF5A-5DA4-46ED-9781-A5F36D9983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altLang="en-US" dirty="0"/>
                  <a:t>Discrete-Time Exponential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p>
                        <m:r>
                          <a:rPr lang="en-GB" alt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dirty="0"/>
                  <a:t> cont.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AEEF5A-5DA4-46ED-9781-A5F36D9983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30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32719E4-DF0E-41C2-8D09-54D30D7B867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67543" y="1628800"/>
                <a:ext cx="8208912" cy="4555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4B4F55"/>
                    </a:solidFill>
                    <a:latin typeface="+mn-lt"/>
                    <a:ea typeface="+mn-ea"/>
                    <a:cs typeface="+mn-cs"/>
                  </a:defRPr>
                </a:lvl1pPr>
                <a:lvl2pPr marL="571500" indent="-1905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rgbClr val="4B4F55"/>
                    </a:solidFill>
                    <a:latin typeface="+mn-lt"/>
                  </a:defRPr>
                </a:lvl2pPr>
                <a:lvl3pPr marL="952500" indent="-1905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4B4F55"/>
                    </a:solidFill>
                    <a:latin typeface="+mn-lt"/>
                  </a:defRPr>
                </a:lvl3pPr>
                <a:lvl4pPr marL="1333500" indent="-1905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+mn-lt"/>
                  </a:defRPr>
                </a:lvl4pPr>
                <a:lvl5pPr marL="1727200" indent="-2032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+mn-lt"/>
                  </a:defRPr>
                </a:lvl5pPr>
                <a:lvl6pPr marL="2184400" indent="-2032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+mn-lt"/>
                  </a:defRPr>
                </a:lvl6pPr>
                <a:lvl7pPr marL="2641600" indent="-2032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+mn-lt"/>
                  </a:defRPr>
                </a:lvl7pPr>
                <a:lvl8pPr marL="3098800" indent="-2032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+mn-lt"/>
                  </a:defRPr>
                </a:lvl8pPr>
                <a:lvl9pPr marL="3556000" indent="-2032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+mn-lt"/>
                  </a:defRPr>
                </a:lvl9pPr>
              </a:lstStyle>
              <a:p>
                <a:pPr marL="0" lvl="1" indent="0" algn="ctr">
                  <a:spcBef>
                    <a:spcPct val="0"/>
                  </a:spcBef>
                  <a:buClr>
                    <a:srgbClr val="860B06"/>
                  </a:buClr>
                  <a:buSzPct val="125000"/>
                  <a:buNone/>
                </a:pPr>
                <a:r>
                  <a:rPr lang="en-US" altLang="en-US" sz="2000" i="0" kern="0" dirty="0">
                    <a:solidFill>
                      <a:srgbClr val="040404"/>
                    </a:solidFill>
                    <a:ea typeface="MS PGothic" panose="020B0600070205080204" pitchFamily="34" charset="-128"/>
                    <a:sym typeface="Arial" panose="020B0604020202020204" pitchFamily="34" charset="0"/>
                  </a:rPr>
                  <a:t>Mapping from </a:t>
                </a:r>
                <a14:m>
                  <m:oMath xmlns:m="http://schemas.openxmlformats.org/officeDocument/2006/math">
                    <m:r>
                      <a:rPr lang="en-US" altLang="en-US" sz="2000" i="1" kern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 panose="020B0604020202020204" pitchFamily="34" charset="0"/>
                      </a:rPr>
                      <m:t>𝜆</m:t>
                    </m:r>
                  </m:oMath>
                </a14:m>
                <a:r>
                  <a:rPr lang="en-US" altLang="en-US" sz="2000" i="0" kern="0" dirty="0">
                    <a:solidFill>
                      <a:srgbClr val="040404"/>
                    </a:solidFill>
                    <a:ea typeface="MS PGothic" panose="020B0600070205080204" pitchFamily="34" charset="-128"/>
                    <a:sym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altLang="en-US" sz="2000" i="1" kern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altLang="en-US" sz="2000" i="0" kern="0" dirty="0">
                    <a:solidFill>
                      <a:srgbClr val="040404"/>
                    </a:solidFill>
                    <a:ea typeface="MS PGothic" panose="020B0600070205080204" pitchFamily="34" charset="-128"/>
                    <a:sym typeface="Arial" panose="020B0604020202020204" pitchFamily="34" charset="0"/>
                  </a:rPr>
                  <a:t> </a:t>
                </a:r>
              </a:p>
              <a:p>
                <a:pPr marL="1028700" lvl="1" indent="-342900">
                  <a:spcBef>
                    <a:spcPct val="0"/>
                  </a:spcBef>
                  <a:buClr>
                    <a:srgbClr val="860B06"/>
                  </a:buClr>
                  <a:buSzPct val="125000"/>
                  <a:buFont typeface="Arial" panose="020B0604020202020204" pitchFamily="34" charset="0"/>
                  <a:buChar char="•"/>
                </a:pPr>
                <a:endParaRPr lang="en-US" altLang="en-US" sz="2000" i="0" kern="0" dirty="0">
                  <a:solidFill>
                    <a:srgbClr val="040404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1800" i="0" kern="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32719E4-DF0E-41C2-8D09-54D30D7B8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3" y="1628800"/>
                <a:ext cx="8208912" cy="4555976"/>
              </a:xfrm>
              <a:prstGeom prst="rect">
                <a:avLst/>
              </a:prstGeom>
              <a:blipFill>
                <a:blip r:embed="rId4"/>
                <a:stretch>
                  <a:fillRect t="-16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81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1A34BB92-2A14-4140-96FD-5BCCFD883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Aims and Objectives of Signals and Systems</a:t>
            </a:r>
          </a:p>
        </p:txBody>
      </p:sp>
      <p:graphicFrame>
        <p:nvGraphicFramePr>
          <p:cNvPr id="6147" name="Object 4">
            <a:extLst>
              <a:ext uri="{FF2B5EF4-FFF2-40B4-BE49-F238E27FC236}">
                <a16:creationId xmlns:a16="http://schemas.microsoft.com/office/drawing/2014/main" id="{64C1A7D9-7B9E-4293-8484-67612EC4BDBF}"/>
              </a:ext>
            </a:extLst>
          </p:cNvPr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4" name="Chart" r:id="rId4" imgW="6096000" imgH="4067251" progId="MSGraph.Chart.8">
                  <p:embed followColorScheme="full"/>
                </p:oleObj>
              </mc:Choice>
              <mc:Fallback>
                <p:oleObj name="Chart" r:id="rId4" imgW="6096000" imgH="4067251" progId="MSGraph.Chart.8">
                  <p:embed followColorScheme="full"/>
                  <p:pic>
                    <p:nvPicPr>
                      <p:cNvPr id="6147" name="Object 4">
                        <a:extLst>
                          <a:ext uri="{FF2B5EF4-FFF2-40B4-BE49-F238E27FC236}">
                            <a16:creationId xmlns:a16="http://schemas.microsoft.com/office/drawing/2014/main" id="{64C1A7D9-7B9E-4293-8484-67612EC4BDB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9C35D10-59D5-4A4A-9861-7DDDCB09E68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5536" y="1844675"/>
            <a:ext cx="8352928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altLang="en-US" sz="2000" i="0" dirty="0">
                <a:solidFill>
                  <a:srgbClr val="040404"/>
                </a:solidFill>
              </a:rPr>
              <a:t>The concepts of signals and systems arise in a variety of fields such as, communications, aeronautics, bio-engineering, energy, circuit design and others.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altLang="en-US" sz="2000" i="0" dirty="0">
                <a:solidFill>
                  <a:srgbClr val="040404"/>
                </a:solidFill>
              </a:rPr>
              <a:t>Although the physical attributes of the signals and systems involved in the above disciplines are different, all signal and systems have basic features in common.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altLang="en-US" sz="2000" i="0" dirty="0">
                <a:solidFill>
                  <a:srgbClr val="040404"/>
                </a:solidFill>
              </a:rPr>
              <a:t>The aim of this course is to provide the fundamental and universal tools for the analysis of signals.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altLang="en-US" sz="2000" i="0" dirty="0">
                <a:solidFill>
                  <a:srgbClr val="040404"/>
                </a:solidFill>
              </a:rPr>
              <a:t>Furthermore, the course aims at teaching the analysis and design of basic systems independently of the domain of application.</a:t>
            </a:r>
          </a:p>
        </p:txBody>
      </p:sp>
    </p:spTree>
    <p:extLst>
      <p:ext uri="{BB962C8B-B14F-4D97-AF65-F5344CB8AC3E}">
        <p14:creationId xmlns:p14="http://schemas.microsoft.com/office/powerpoint/2010/main" val="425280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1A34BB92-2A14-4140-96FD-5BCCFD883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Aims and Objectives cont.</a:t>
            </a:r>
          </a:p>
        </p:txBody>
      </p:sp>
      <p:graphicFrame>
        <p:nvGraphicFramePr>
          <p:cNvPr id="6147" name="Object 4">
            <a:extLst>
              <a:ext uri="{FF2B5EF4-FFF2-40B4-BE49-F238E27FC236}">
                <a16:creationId xmlns:a16="http://schemas.microsoft.com/office/drawing/2014/main" id="{64C1A7D9-7B9E-4293-8484-67612EC4BDBF}"/>
              </a:ext>
            </a:extLst>
          </p:cNvPr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7" name="Chart" r:id="rId4" imgW="6096000" imgH="4067251" progId="MSGraph.Chart.8">
                  <p:embed followColorScheme="full"/>
                </p:oleObj>
              </mc:Choice>
              <mc:Fallback>
                <p:oleObj name="Chart" r:id="rId4" imgW="6096000" imgH="4067251" progId="MSGraph.Chart.8">
                  <p:embed followColorScheme="full"/>
                  <p:pic>
                    <p:nvPicPr>
                      <p:cNvPr id="6147" name="Object 4">
                        <a:extLst>
                          <a:ext uri="{FF2B5EF4-FFF2-40B4-BE49-F238E27FC236}">
                            <a16:creationId xmlns:a16="http://schemas.microsoft.com/office/drawing/2014/main" id="{64C1A7D9-7B9E-4293-8484-67612EC4BDB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9C35D10-59D5-4A4A-9861-7DDDCB09E68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5536" y="1844675"/>
            <a:ext cx="8352928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266700" indent="0" algn="just" eaLnBrk="1" hangingPunct="1">
              <a:lnSpc>
                <a:spcPct val="120000"/>
              </a:lnSpc>
              <a:buClr>
                <a:srgbClr val="9F0C1F"/>
              </a:buClr>
              <a:buSzPct val="125000"/>
              <a:buFont typeface="Lucida Grande" charset="0"/>
              <a:buNone/>
              <a:defRPr/>
            </a:pPr>
            <a:r>
              <a:rPr lang="en-US" sz="2000" i="0" dirty="0">
                <a:solidFill>
                  <a:srgbClr val="040404"/>
                </a:solidFill>
                <a:sym typeface="Verdana" charset="0"/>
              </a:rPr>
              <a:t>By the end of the course, you will have understood:</a:t>
            </a:r>
          </a:p>
          <a:p>
            <a:pPr marL="571500" indent="-304800" eaLnBrk="1" hangingPunct="1">
              <a:lnSpc>
                <a:spcPct val="120000"/>
              </a:lnSpc>
              <a:buClr>
                <a:srgbClr val="9F0C1F"/>
              </a:buClr>
              <a:buSzPct val="125000"/>
              <a:buFont typeface="Verdana" charset="0"/>
              <a:buChar char="-"/>
              <a:defRPr/>
            </a:pPr>
            <a:r>
              <a:rPr lang="en-US" sz="2000" i="0" dirty="0">
                <a:solidFill>
                  <a:srgbClr val="040404"/>
                </a:solidFill>
                <a:sym typeface="Verdana" charset="0"/>
              </a:rPr>
              <a:t>Basic signal analysis</a:t>
            </a:r>
          </a:p>
          <a:p>
            <a:pPr marL="571500" indent="-304800" eaLnBrk="1" hangingPunct="1">
              <a:lnSpc>
                <a:spcPct val="120000"/>
              </a:lnSpc>
              <a:buClr>
                <a:srgbClr val="9F0C1F"/>
              </a:buClr>
              <a:buSzPct val="125000"/>
              <a:buFont typeface="Verdana" charset="0"/>
              <a:buChar char="-"/>
              <a:defRPr/>
            </a:pPr>
            <a:r>
              <a:rPr lang="en-US" sz="2000" i="0" dirty="0">
                <a:solidFill>
                  <a:srgbClr val="040404"/>
                </a:solidFill>
                <a:sym typeface="Verdana" charset="0"/>
              </a:rPr>
              <a:t>Basic system analysis</a:t>
            </a:r>
          </a:p>
          <a:p>
            <a:pPr marL="571500" indent="-304800" eaLnBrk="1" hangingPunct="1">
              <a:lnSpc>
                <a:spcPct val="120000"/>
              </a:lnSpc>
              <a:buClr>
                <a:srgbClr val="9F0C1F"/>
              </a:buClr>
              <a:buSzPct val="125000"/>
              <a:buFont typeface="Verdana" charset="0"/>
              <a:buChar char="-"/>
              <a:defRPr/>
            </a:pPr>
            <a:r>
              <a:rPr lang="en-US" sz="2000" i="0" dirty="0">
                <a:solidFill>
                  <a:srgbClr val="040404"/>
                </a:solidFill>
                <a:sym typeface="Verdana" charset="0"/>
              </a:rPr>
              <a:t>Time-domain system analysis including convolution</a:t>
            </a:r>
          </a:p>
          <a:p>
            <a:pPr marL="571500" indent="-304800" eaLnBrk="1" hangingPunct="1">
              <a:lnSpc>
                <a:spcPct val="120000"/>
              </a:lnSpc>
              <a:buClr>
                <a:srgbClr val="9F0C1F"/>
              </a:buClr>
              <a:buSzPct val="125000"/>
              <a:buFont typeface="Verdana" charset="0"/>
              <a:buChar char="-"/>
              <a:defRPr/>
            </a:pPr>
            <a:r>
              <a:rPr lang="en-US" sz="2000" i="0" dirty="0">
                <a:solidFill>
                  <a:srgbClr val="040404"/>
                </a:solidFill>
                <a:sym typeface="Verdana" charset="0"/>
              </a:rPr>
              <a:t>Laplace and Fourier Transform</a:t>
            </a:r>
          </a:p>
          <a:p>
            <a:pPr marL="571500" indent="-304800" eaLnBrk="1" hangingPunct="1">
              <a:lnSpc>
                <a:spcPct val="120000"/>
              </a:lnSpc>
              <a:buClr>
                <a:srgbClr val="9F0C1F"/>
              </a:buClr>
              <a:buSzPct val="125000"/>
              <a:buFont typeface="Verdana" charset="0"/>
              <a:buChar char="-"/>
              <a:defRPr/>
            </a:pPr>
            <a:r>
              <a:rPr lang="en-US" sz="2000" i="0" dirty="0">
                <a:solidFill>
                  <a:srgbClr val="040404"/>
                </a:solidFill>
                <a:sym typeface="Verdana" charset="0"/>
              </a:rPr>
              <a:t>System analysis in Laplace and Fourier domains</a:t>
            </a:r>
          </a:p>
          <a:p>
            <a:pPr marL="571500" indent="-304800" eaLnBrk="1" hangingPunct="1">
              <a:lnSpc>
                <a:spcPct val="120000"/>
              </a:lnSpc>
              <a:buClr>
                <a:srgbClr val="9F0C1F"/>
              </a:buClr>
              <a:buSzPct val="125000"/>
              <a:buFont typeface="Verdana" charset="0"/>
              <a:buChar char="-"/>
              <a:defRPr/>
            </a:pPr>
            <a:r>
              <a:rPr lang="en-US" sz="2000" i="0" dirty="0">
                <a:solidFill>
                  <a:srgbClr val="040404"/>
                </a:solidFill>
                <a:sym typeface="Verdana" charset="0"/>
              </a:rPr>
              <a:t>Filter design</a:t>
            </a:r>
          </a:p>
          <a:p>
            <a:pPr marL="571500" indent="-304800" eaLnBrk="1" hangingPunct="1">
              <a:lnSpc>
                <a:spcPct val="120000"/>
              </a:lnSpc>
              <a:buClr>
                <a:srgbClr val="9F0C1F"/>
              </a:buClr>
              <a:buSzPct val="125000"/>
              <a:buFont typeface="Verdana" charset="0"/>
              <a:buChar char="-"/>
              <a:defRPr/>
            </a:pPr>
            <a:r>
              <a:rPr lang="en-US" sz="2000" i="0" dirty="0">
                <a:solidFill>
                  <a:srgbClr val="040404"/>
                </a:solidFill>
                <a:sym typeface="Verdana" charset="0"/>
              </a:rPr>
              <a:t>Sampling Theorem and signal reconstructions</a:t>
            </a:r>
          </a:p>
          <a:p>
            <a:pPr marL="571500" indent="-304800" eaLnBrk="1" hangingPunct="1">
              <a:lnSpc>
                <a:spcPct val="120000"/>
              </a:lnSpc>
              <a:buClr>
                <a:srgbClr val="9F0C1F"/>
              </a:buClr>
              <a:buSzPct val="125000"/>
              <a:buFont typeface="Verdana" charset="0"/>
              <a:buChar char="-"/>
              <a:defRPr/>
            </a:pPr>
            <a:r>
              <a:rPr lang="en-US" sz="2000" i="0" dirty="0">
                <a:solidFill>
                  <a:srgbClr val="040404"/>
                </a:solidFill>
                <a:sym typeface="Verdana" charset="0"/>
              </a:rPr>
              <a:t>Basics on z-transform</a:t>
            </a:r>
          </a:p>
        </p:txBody>
      </p:sp>
    </p:spTree>
    <p:extLst>
      <p:ext uri="{BB962C8B-B14F-4D97-AF65-F5344CB8AC3E}">
        <p14:creationId xmlns:p14="http://schemas.microsoft.com/office/powerpoint/2010/main" val="104934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1A34BB92-2A14-4140-96FD-5BCCFD883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Today’s Lecture</a:t>
            </a:r>
          </a:p>
        </p:txBody>
      </p:sp>
      <p:graphicFrame>
        <p:nvGraphicFramePr>
          <p:cNvPr id="6147" name="Object 4">
            <a:extLst>
              <a:ext uri="{FF2B5EF4-FFF2-40B4-BE49-F238E27FC236}">
                <a16:creationId xmlns:a16="http://schemas.microsoft.com/office/drawing/2014/main" id="{64C1A7D9-7B9E-4293-8484-67612EC4BDBF}"/>
              </a:ext>
            </a:extLst>
          </p:cNvPr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Chart" r:id="rId4" imgW="6096000" imgH="4067251" progId="MSGraph.Chart.8">
                  <p:embed followColorScheme="full"/>
                </p:oleObj>
              </mc:Choice>
              <mc:Fallback>
                <p:oleObj name="Chart" r:id="rId4" imgW="6096000" imgH="4067251" progId="MSGraph.Chart.8">
                  <p:embed followColorScheme="full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9C35D10-59D5-4A4A-9861-7DDDCB09E68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5536" y="1844675"/>
            <a:ext cx="8352928" cy="475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marL="360363" indent="-360363">
              <a:defRPr/>
            </a:pPr>
            <a:r>
              <a:rPr lang="en-US" altLang="en-US" sz="2400" i="0" dirty="0">
                <a:solidFill>
                  <a:srgbClr val="C00000"/>
                </a:solidFill>
              </a:rPr>
              <a:t>In this lecture we will talk about:</a:t>
            </a:r>
          </a:p>
          <a:p>
            <a:pPr marL="360363" indent="-360363">
              <a:defRPr/>
            </a:pPr>
            <a:endParaRPr lang="en-US" altLang="en-US" sz="1800" i="0" dirty="0"/>
          </a:p>
          <a:p>
            <a:pPr marL="360363" indent="-360363" eaLnBrk="1" hangingPunct="1">
              <a:buFont typeface="Arial" panose="020B0604020202020204" pitchFamily="34" charset="0"/>
              <a:buChar char="•"/>
            </a:pPr>
            <a:r>
              <a:rPr lang="en-US" altLang="en-US" sz="2000" i="0" dirty="0">
                <a:solidFill>
                  <a:srgbClr val="040404"/>
                </a:solidFill>
              </a:rPr>
              <a:t>Examples of signals</a:t>
            </a:r>
          </a:p>
          <a:p>
            <a:pPr marL="360363" indent="-360363" eaLnBrk="1" hangingPunct="1">
              <a:buFont typeface="Arial" panose="020B0604020202020204" pitchFamily="34" charset="0"/>
              <a:buChar char="•"/>
            </a:pPr>
            <a:r>
              <a:rPr lang="en-US" altLang="en-US" sz="2000" i="0" dirty="0">
                <a:solidFill>
                  <a:srgbClr val="040404"/>
                </a:solidFill>
              </a:rPr>
              <a:t>Some useful signal operations</a:t>
            </a:r>
          </a:p>
          <a:p>
            <a:pPr marL="360363" indent="-360363" eaLnBrk="1" hangingPunct="1">
              <a:buFont typeface="Arial" panose="020B0604020202020204" pitchFamily="34" charset="0"/>
              <a:buChar char="•"/>
            </a:pPr>
            <a:r>
              <a:rPr lang="en-US" altLang="en-US" sz="2000" i="0" dirty="0">
                <a:solidFill>
                  <a:srgbClr val="040404"/>
                </a:solidFill>
              </a:rPr>
              <a:t>Classification of signals</a:t>
            </a:r>
          </a:p>
          <a:p>
            <a:pPr marL="360363" indent="-360363" eaLnBrk="1" hangingPunct="1">
              <a:buFont typeface="Arial" panose="020B0604020202020204" pitchFamily="34" charset="0"/>
              <a:buChar char="•"/>
            </a:pPr>
            <a:r>
              <a:rPr lang="en-US" altLang="en-US" sz="2000" i="0" dirty="0">
                <a:solidFill>
                  <a:srgbClr val="040404"/>
                </a:solidFill>
              </a:rPr>
              <a:t>Some specific widely used signals:</a:t>
            </a:r>
          </a:p>
          <a:p>
            <a:pPr marL="703263" lvl="1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i="0" dirty="0">
                <a:solidFill>
                  <a:srgbClr val="040404"/>
                </a:solidFill>
              </a:rPr>
              <a:t>Unit step function </a:t>
            </a:r>
          </a:p>
          <a:p>
            <a:pPr marL="703263" lvl="1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i="0" dirty="0">
                <a:solidFill>
                  <a:srgbClr val="040404"/>
                </a:solidFill>
              </a:rPr>
              <a:t>Unit impulse function</a:t>
            </a:r>
          </a:p>
          <a:p>
            <a:pPr marL="703263" lvl="1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i="0" dirty="0">
                <a:solidFill>
                  <a:srgbClr val="040404"/>
                </a:solidFill>
              </a:rPr>
              <a:t>The exponential function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C7380501-4D3F-440E-9EC0-0D9846552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Example of an </a:t>
            </a:r>
            <a:r>
              <a:rPr lang="en-GB" altLang="en-US" dirty="0" err="1"/>
              <a:t>electroenchephalogram</a:t>
            </a:r>
            <a:r>
              <a:rPr lang="en-GB" altLang="en-US" dirty="0"/>
              <a:t> (EEG) signal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5C04CFF5-8BD2-4783-A4B8-D8B65A04B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276872"/>
            <a:ext cx="8964488" cy="365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C7380501-4D3F-440E-9EC0-0D9846552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Example of a stock market signal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20BEC-F74B-43CF-9D43-6AB0B6392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3987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60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C7380501-4D3F-440E-9EC0-0D9846552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Magnetic resonance tomography image.</a:t>
            </a:r>
            <a:br>
              <a:rPr lang="en-GB" altLang="en-US" dirty="0"/>
            </a:br>
            <a:r>
              <a:rPr lang="en-GB" altLang="en-US" dirty="0"/>
              <a:t>This is a signal in 2 dimensions.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0F3B0ED-F83C-4F3B-B100-4C13126FD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616624" cy="518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53751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 1 and 2</Template>
  <TotalTime>3859</TotalTime>
  <Words>1621</Words>
  <Application>Microsoft Office PowerPoint</Application>
  <PresentationFormat>On-screen Show (4:3)</PresentationFormat>
  <Paragraphs>338</Paragraphs>
  <Slides>31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MS PGothic</vt:lpstr>
      <vt:lpstr>MS PGothic</vt:lpstr>
      <vt:lpstr>Arial</vt:lpstr>
      <vt:lpstr>Cambria Math</vt:lpstr>
      <vt:lpstr>Impact</vt:lpstr>
      <vt:lpstr>Lucida Grande</vt:lpstr>
      <vt:lpstr>Times New Roman</vt:lpstr>
      <vt:lpstr>Verdana</vt:lpstr>
      <vt:lpstr>Wingdings</vt:lpstr>
      <vt:lpstr>ヒラギノ角ゴ ProN W3</vt:lpstr>
      <vt:lpstr>Standarddesign</vt:lpstr>
      <vt:lpstr>Chart</vt:lpstr>
      <vt:lpstr>Signals and Systems   Lecture 1</vt:lpstr>
      <vt:lpstr>Miscellanea</vt:lpstr>
      <vt:lpstr>Logistics of the course</vt:lpstr>
      <vt:lpstr>Aims and Objectives of Signals and Systems</vt:lpstr>
      <vt:lpstr>Aims and Objectives cont.</vt:lpstr>
      <vt:lpstr>Today’s Lecture</vt:lpstr>
      <vt:lpstr>Example of an electroenchephalogram (EEG) signal</vt:lpstr>
      <vt:lpstr>Example of a stock market signal</vt:lpstr>
      <vt:lpstr>Magnetic resonance tomography image. This is a signal in 2 dimensions.</vt:lpstr>
      <vt:lpstr>Useful signal operations: time shifting</vt:lpstr>
      <vt:lpstr>Useful signal operations cont.: time scaling</vt:lpstr>
      <vt:lpstr>Classification of signals</vt:lpstr>
      <vt:lpstr>Energy of a signal</vt:lpstr>
      <vt:lpstr>Power of a signal</vt:lpstr>
      <vt:lpstr>Energy and power cont.</vt:lpstr>
      <vt:lpstr>Continuous - and Discrete - Time Signals This classification refers to time t</vt:lpstr>
      <vt:lpstr>Analog and Digital Signals This classification refers to the value of the signal x(t)</vt:lpstr>
      <vt:lpstr>We now have 4 types of signals</vt:lpstr>
      <vt:lpstr>Deterministic and Stochastic Signals</vt:lpstr>
      <vt:lpstr>Periodic and Aperiodic Signals</vt:lpstr>
      <vt:lpstr>Even and Odd Signals</vt:lpstr>
      <vt:lpstr>Even and Odd Signals</vt:lpstr>
      <vt:lpstr>Unit step function</vt:lpstr>
      <vt:lpstr>Pulse signals</vt:lpstr>
      <vt:lpstr>Unit impulse (Dirac) function</vt:lpstr>
      <vt:lpstr>Sampling property of the unit impulse function</vt:lpstr>
      <vt:lpstr>Unit Step and Unit Impulse function</vt:lpstr>
      <vt:lpstr>The Exponential Function e^st </vt:lpstr>
      <vt:lpstr>The Exponential Function e^st cont. </vt:lpstr>
      <vt:lpstr>Discrete-Time Exponential γ^n</vt:lpstr>
      <vt:lpstr>Discrete-Time Exponential γ^n cont.</vt:lpstr>
    </vt:vector>
  </TitlesOfParts>
  <Company>Publications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Signals and Systems   Lectures 1, Tuesday 10th October 2017</dc:title>
  <dc:creator>tania</dc:creator>
  <cp:lastModifiedBy>tania</cp:lastModifiedBy>
  <cp:revision>64</cp:revision>
  <dcterms:created xsi:type="dcterms:W3CDTF">2017-09-17T10:58:49Z</dcterms:created>
  <dcterms:modified xsi:type="dcterms:W3CDTF">2018-09-17T12:15:42Z</dcterms:modified>
</cp:coreProperties>
</file>