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0" r:id="rId2"/>
    <p:sldId id="438" r:id="rId3"/>
    <p:sldId id="384" r:id="rId4"/>
    <p:sldId id="385" r:id="rId5"/>
    <p:sldId id="387" r:id="rId6"/>
    <p:sldId id="386" r:id="rId7"/>
    <p:sldId id="419" r:id="rId8"/>
    <p:sldId id="418" r:id="rId9"/>
    <p:sldId id="421" r:id="rId10"/>
    <p:sldId id="393" r:id="rId11"/>
    <p:sldId id="394" r:id="rId12"/>
    <p:sldId id="426" r:id="rId13"/>
    <p:sldId id="428" r:id="rId14"/>
    <p:sldId id="427" r:id="rId15"/>
    <p:sldId id="435" r:id="rId16"/>
    <p:sldId id="436" r:id="rId17"/>
    <p:sldId id="437" r:id="rId18"/>
    <p:sldId id="429" r:id="rId19"/>
    <p:sldId id="430" r:id="rId20"/>
    <p:sldId id="431" r:id="rId21"/>
    <p:sldId id="432" r:id="rId22"/>
    <p:sldId id="433" r:id="rId23"/>
    <p:sldId id="434" r:id="rId24"/>
  </p:sldIdLst>
  <p:sldSz cx="9144000" cy="6858000" type="screen4x3"/>
  <p:notesSz cx="6881813" cy="100028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CC0033"/>
    <a:srgbClr val="008A63"/>
    <a:srgbClr val="511D72"/>
    <a:srgbClr val="000066"/>
    <a:srgbClr val="002C5B"/>
    <a:srgbClr val="003E8B"/>
    <a:srgbClr val="EE990A"/>
    <a:srgbClr val="6E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0107" autoAdjust="0"/>
  </p:normalViewPr>
  <p:slideViewPr>
    <p:cSldViewPr>
      <p:cViewPr>
        <p:scale>
          <a:sx n="107" d="100"/>
          <a:sy n="107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D1F39868-C068-4A15-97A9-E7AE35CE73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7A708999-B11B-4DE7-B408-266344CF4F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>
            <a:extLst>
              <a:ext uri="{FF2B5EF4-FFF2-40B4-BE49-F238E27FC236}">
                <a16:creationId xmlns="" xmlns:a16="http://schemas.microsoft.com/office/drawing/2014/main" id="{0B032807-89C4-4AF5-9E14-5D68C02851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>
            <a:extLst>
              <a:ext uri="{FF2B5EF4-FFF2-40B4-BE49-F238E27FC236}">
                <a16:creationId xmlns="" xmlns:a16="http://schemas.microsoft.com/office/drawing/2014/main" id="{659471E1-F1CC-43A2-97B3-2BDEB76873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081D21A-10A5-4FFA-9474-D8B281F59A53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21599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59847970-DA0F-4BD8-AE70-FBBC0AD0D2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284C4572-8150-421A-9901-17B82C1618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DC89AF35-BC75-4C5F-8638-4DB4222D25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F20FEC71-46DC-4844-AB6C-46DB64AD42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="" xmlns:a16="http://schemas.microsoft.com/office/drawing/2014/main" id="{FC1D7587-CAA3-4BED-88AC-E4265A8920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6EB5DAAC-0649-4679-AB50-10AFB7E4A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476CD8E-5876-4A8E-AB7D-1BE9C726F4DC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3157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E714AEA4-DCD1-4E92-8777-0C29546AB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478E45-58D3-42B7-9342-E376F5985D90}" type="slidenum">
              <a:rPr lang="da-DK" altLang="en-US"/>
              <a:pPr eaLnBrk="1" hangingPunct="1"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54BA8862-895A-417F-BB17-283D59F3F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="" xmlns:a16="http://schemas.microsoft.com/office/drawing/2014/main" id="{94539619-E901-4C07-9DAF-B0AA437FF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83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707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46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56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479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388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45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76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76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15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821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339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18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385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78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7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67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36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79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96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8F87CC7-19A5-4D99-A8B0-66B9FE16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877" indent="-290722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2888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8043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3199" indent="-232578" defTabSz="941617"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8354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509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8665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3820" indent="-232578" defTabSz="941617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96EEC7-1D56-4026-8E9C-5BA01D36425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1F96C97E-5D7D-4C14-B700-3B55C628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49300"/>
            <a:ext cx="4992688" cy="37433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0BB06D17-C9E6-4B1B-8240-F2970442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46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>
            <a:extLst>
              <a:ext uri="{FF2B5EF4-FFF2-40B4-BE49-F238E27FC236}">
                <a16:creationId xmlns="" xmlns:a16="http://schemas.microsoft.com/office/drawing/2014/main" id="{F60BE576-939C-4864-A341-037AB161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>
            <a:extLst>
              <a:ext uri="{FF2B5EF4-FFF2-40B4-BE49-F238E27FC236}">
                <a16:creationId xmlns="" xmlns:a16="http://schemas.microsoft.com/office/drawing/2014/main" id="{00EE60BB-0E4F-47CC-8D34-B6B3F889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>
            <a:extLst>
              <a:ext uri="{FF2B5EF4-FFF2-40B4-BE49-F238E27FC236}">
                <a16:creationId xmlns="" xmlns:a16="http://schemas.microsoft.com/office/drawing/2014/main" id="{907BCA35-954B-4C2F-BD1E-6CBD6B81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 dirty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BB432E19-37F5-4B63-834C-FF422820D6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E41522A8-59EC-49A8-BD55-9E095C0F9A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16B46259-F8FA-4C3E-BF05-3E7AD7DE5D7F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3147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6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550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7" y="76200"/>
            <a:ext cx="7390838" cy="838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572" y="1295400"/>
            <a:ext cx="3968068" cy="5029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61" y="1295400"/>
            <a:ext cx="3968068" cy="5029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4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9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00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>
            <a:extLst>
              <a:ext uri="{FF2B5EF4-FFF2-40B4-BE49-F238E27FC236}">
                <a16:creationId xmlns="" xmlns:a16="http://schemas.microsoft.com/office/drawing/2014/main" id="{B0EDD6C4-50DC-4934-B25F-05BF48B2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>
            <a:extLst>
              <a:ext uri="{FF2B5EF4-FFF2-40B4-BE49-F238E27FC236}">
                <a16:creationId xmlns="" xmlns:a16="http://schemas.microsoft.com/office/drawing/2014/main" id="{4B5F460E-8AF0-421E-9276-967114A62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a-DK" altLang="en-US"/>
          </a:p>
        </p:txBody>
      </p:sp>
      <p:sp>
        <p:nvSpPr>
          <p:cNvPr id="1028" name="Rectangle 26">
            <a:extLst>
              <a:ext uri="{FF2B5EF4-FFF2-40B4-BE49-F238E27FC236}">
                <a16:creationId xmlns="" xmlns:a16="http://schemas.microsoft.com/office/drawing/2014/main" id="{6515D0E9-9A85-4ED8-A744-B2D0843F8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a-DK" altLang="en-US"/>
          </a:p>
        </p:txBody>
      </p:sp>
      <p:pic>
        <p:nvPicPr>
          <p:cNvPr id="1029" name="Picture 40" descr="IMP_Logo_2Colour">
            <a:extLst>
              <a:ext uri="{FF2B5EF4-FFF2-40B4-BE49-F238E27FC236}">
                <a16:creationId xmlns="" xmlns:a16="http://schemas.microsoft.com/office/drawing/2014/main" id="{227FCEF2-B917-484C-A2D3-CD1D7755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1CCD2F9-B21E-4700-ADBD-F29CED172A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Signals and Systems</a:t>
            </a:r>
            <a:br>
              <a:rPr lang="en-GB" altLang="en-US" b="1" dirty="0"/>
            </a:b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800" dirty="0"/>
              <a:t>Revision Lecture 2</a:t>
            </a:r>
            <a:endParaRPr lang="en-GB" altLang="en-US" sz="2800" dirty="0">
              <a:solidFill>
                <a:srgbClr val="008A63"/>
              </a:solidFill>
            </a:endParaRPr>
          </a:p>
        </p:txBody>
      </p:sp>
      <p:sp>
        <p:nvSpPr>
          <p:cNvPr id="3075" name="Rectangle 15">
            <a:extLst>
              <a:ext uri="{FF2B5EF4-FFF2-40B4-BE49-F238E27FC236}">
                <a16:creationId xmlns="" xmlns:a16="http://schemas.microsoft.com/office/drawing/2014/main" id="{EE70CBC6-0897-4969-B61E-4001B805D20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4292600"/>
            <a:ext cx="7543800" cy="151288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</a:t>
            </a:r>
            <a:r>
              <a:rPr lang="en-US" altLang="en-US" sz="1800" dirty="0" smtClean="0"/>
              <a:t>PROFESSOR</a:t>
            </a:r>
            <a:r>
              <a:rPr lang="en-US" altLang="en-US" sz="1800" dirty="0"/>
              <a:t>) IN SIGNAL PROCESSING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1" y="1556792"/>
                <a:ext cx="8784975" cy="5112568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Sampling at higher than the Nyquist rate (in this case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20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) makes reconstruction easier.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The spectrum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consists of non-overlapping repetitions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itchFamily="-109" charset="-128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𝑋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, repeating every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2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0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with empty bands between successive cycles.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In order to recover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we can use a practical lowpass filter and not necessarily an ideal one. This is shown in the right figure below with the dotted line.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marL="0" indent="0" algn="just"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The filter we use for reconstruction must have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𝑇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 and bandwidth of any value between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−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𝐵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.</a:t>
                </a:r>
              </a:p>
              <a:p>
                <a:pPr marL="0" indent="0" algn="just"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marL="0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1" y="1556792"/>
                <a:ext cx="8784975" cy="5112568"/>
              </a:xfrm>
              <a:blipFill>
                <a:blip r:embed="rId3"/>
                <a:stretch>
                  <a:fillRect l="-1664" t="-1430" r="-1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89666"/>
            <a:ext cx="8784975" cy="851102"/>
          </a:xfrm>
          <a:noFill/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Recall oversampling</a:t>
            </a:r>
            <a:r>
              <a:rPr lang="en-GB" altLang="en-US" dirty="0">
                <a:solidFill>
                  <a:srgbClr val="008A63"/>
                </a:solidFill>
                <a:ea typeface="ＭＳ Ｐゴシック" panose="020B0600070205080204" pitchFamily="34" charset="-128"/>
              </a:rPr>
              <a:t>:</a:t>
            </a:r>
            <a:r>
              <a:rPr lang="en-GB" altLang="en-US" dirty="0">
                <a:ea typeface="ＭＳ Ｐゴシック" panose="020B0600070205080204" pitchFamily="34" charset="-128"/>
              </a:rPr>
              <a:t> What happens if we sample too quickly?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="" xmlns:a16="http://schemas.microsoft.com/office/drawing/2014/main" id="{C390453F-622B-4D6B-8943-A35CC8F4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0" y="4160667"/>
            <a:ext cx="2345573" cy="16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="" xmlns:a16="http://schemas.microsoft.com/office/drawing/2014/main" id="{94D21988-DA6A-4279-9734-15EA6BC6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60668"/>
            <a:ext cx="4536504" cy="1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11261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Sampling at lower than the Nyquist rate (in this case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5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) makes reconstruction impossible.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The spectrum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consists of overlapping repetitions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itchFamily="-109" charset="-128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𝑋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repeating every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5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is not recoverable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Sampling below the Nyquist rate corrupts the signal. This type of distortion is called </a:t>
                </a:r>
                <a:r>
                  <a:rPr lang="en-GB" sz="2000" b="1" u="sng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aliasing</a:t>
                </a: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.</a:t>
                </a:r>
              </a:p>
              <a:p>
                <a:pPr algn="ctr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marL="0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  <a:blipFill>
                <a:blip r:embed="rId3"/>
                <a:stretch>
                  <a:fillRect l="-1722" t="-1494" r="-1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Recall </a:t>
            </a:r>
            <a:r>
              <a:rPr lang="en-GB" altLang="en-US" dirty="0" err="1">
                <a:solidFill>
                  <a:srgbClr val="008A63"/>
                </a:solidFill>
                <a:ea typeface="ＭＳ Ｐゴシック" panose="020B0600070205080204" pitchFamily="34" charset="-128"/>
              </a:rPr>
              <a:t>u</a:t>
            </a:r>
            <a:r>
              <a:rPr lang="en-GB" altLang="en-US" dirty="0" err="1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ndersampling</a:t>
            </a:r>
            <a:r>
              <a:rPr lang="en-GB" altLang="en-US" dirty="0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: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ea typeface="ＭＳ Ｐゴシック" panose="020B0600070205080204" pitchFamily="34" charset="-128"/>
              </a:rPr>
              <a:t>What happens if we sample too slowly?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594980A-8B7F-44E8-ABB7-DCEE02A5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94576"/>
            <a:ext cx="2592288" cy="18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="" xmlns:a16="http://schemas.microsoft.com/office/drawing/2014/main" id="{B75E6F82-872E-4DF2-A09B-E741264E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03" y="4579112"/>
            <a:ext cx="4799561" cy="20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75350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556792"/>
                <a:ext cx="8496944" cy="489654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40404"/>
                    </a:solidFill>
                  </a:rPr>
                  <a:t>As already mentioned, in order to reconstruct the original signal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in theory, we can use an ideal lowpass filter on the sampled spectrum.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40404"/>
                    </a:solidFill>
                  </a:rPr>
                  <a:t>In practice, there are various circuits/devices which facilitate reconstruction of the original signal from its sampled version.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40404"/>
                    </a:solidFill>
                  </a:rPr>
                  <a:t>Consider a continuous-time, band-limited signal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, limited to bandwidth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rad/sec. We sample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uniformly with sampling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to obtain the discrete-time signal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40404"/>
                    </a:solidFill>
                  </a:rPr>
                  <a:t>A possible technique to reconstruct the continuous-time signal from its samples is the so called </a:t>
                </a:r>
                <a:r>
                  <a:rPr lang="en-GB" sz="2000" b="1" dirty="0">
                    <a:solidFill>
                      <a:srgbClr val="040404"/>
                    </a:solidFill>
                  </a:rPr>
                  <a:t>sample and hold </a:t>
                </a:r>
                <a:r>
                  <a:rPr lang="en-GB" sz="2000" dirty="0">
                    <a:solidFill>
                      <a:srgbClr val="040404"/>
                    </a:solidFill>
                  </a:rPr>
                  <a:t>circuit. This is an analogue device which samples the value of a continuously varying analogue signal and outputs the following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556792"/>
                <a:ext cx="8496944" cy="4896544"/>
              </a:xfrm>
              <a:blipFill>
                <a:blip r:embed="rId3"/>
                <a:stretch>
                  <a:fillRect l="-1722" t="-1493" b="-5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849706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Problem: Reconstruction of the continuous time using the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rgbClr val="040404"/>
                </a:solidFill>
              </a:rPr>
              <a:t>sample and hold </a:t>
            </a:r>
            <a:r>
              <a:rPr lang="en-GB" altLang="en-US" dirty="0">
                <a:ea typeface="ＭＳ Ｐゴシック" panose="020B0600070205080204" pitchFamily="34" charset="-128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3529674521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="" xmlns:a16="http://schemas.microsoft.com/office/drawing/2014/main" id="{6502972B-046B-4E56-8FA7-035A2749CF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1628800"/>
            <a:ext cx="8496944" cy="4896544"/>
          </a:xfrm>
        </p:spPr>
        <p:txBody>
          <a:bodyPr/>
          <a:lstStyle/>
          <a:p>
            <a:pPr marL="0" indent="0"/>
            <a:endParaRPr lang="en-GB" altLang="en-US" sz="2000" dirty="0">
              <a:solidFill>
                <a:srgbClr val="040404"/>
              </a:solidFill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en-GB" altLang="en-US" sz="2000" dirty="0">
              <a:solidFill>
                <a:srgbClr val="040404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>
                <a:extLst>
                  <a:ext uri="{FF2B5EF4-FFF2-40B4-BE49-F238E27FC236}">
                    <a16:creationId xmlns="" xmlns:a16="http://schemas.microsoft.com/office/drawing/2014/main" id="{AEA9F392-483E-44F0-B1D3-D22BD95E8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1" y="1628800"/>
                <a:ext cx="8784975" cy="4896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4B4F55"/>
                    </a:solidFill>
                    <a:latin typeface="+mn-lt"/>
                    <a:ea typeface="+mn-ea"/>
                    <a:cs typeface="+mn-cs"/>
                  </a:defRPr>
                </a:lvl1pPr>
                <a:lvl2pPr marL="571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4B4F55"/>
                    </a:solidFill>
                    <a:latin typeface="+mn-lt"/>
                  </a:defRPr>
                </a:lvl2pPr>
                <a:lvl3pPr marL="952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4B4F55"/>
                    </a:solidFill>
                    <a:latin typeface="+mn-lt"/>
                  </a:defRPr>
                </a:lvl3pPr>
                <a:lvl4pPr marL="1333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+mn-lt"/>
                  </a:defRPr>
                </a:lvl4pPr>
                <a:lvl5pPr marL="17272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5pPr>
                <a:lvl6pPr marL="21844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6pPr>
                <a:lvl7pPr marL="26416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7pPr>
                <a:lvl8pPr marL="30988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8pPr>
                <a:lvl9pPr marL="35560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9pPr>
              </a:lstStyle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The figure below facilitates the understanding of </a:t>
                </a:r>
                <a:r>
                  <a:rPr lang="en-GB" sz="2000" b="1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sample and hold </a:t>
                </a:r>
                <a:r>
                  <a:rPr lang="en-GB" sz="2000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operation.  </a:t>
                </a:r>
                <a:endParaRPr lang="en-GB" sz="800" i="0" kern="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The grey continuous curve depicts the continuous signal </a:t>
                </a:r>
                <a14:m>
                  <m:oMath xmlns:m="http://schemas.openxmlformats.org/officeDocument/2006/math">
                    <m:r>
                      <a:rPr lang="en-GB" sz="2000" b="0" i="1" kern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𝑥</m:t>
                    </m:r>
                    <m:d>
                      <m:dPr>
                        <m:ctrlPr>
                          <a:rPr lang="en-GB" sz="2000" b="0" i="1" kern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dPr>
                      <m:e>
                        <m:r>
                          <a:rPr lang="en-GB" sz="2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𝑡</m:t>
                        </m:r>
                      </m:e>
                    </m:d>
                    <m:r>
                      <a:rPr lang="en-GB" sz="2000" b="0" i="1" kern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.</m:t>
                    </m:r>
                  </m:oMath>
                </a14:m>
                <a:endParaRPr lang="en-GB" sz="800" i="0" kern="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The red arrows depict the locations of the discrete (sampled) signal </a:t>
                </a:r>
                <a14:m>
                  <m:oMath xmlns:m="http://schemas.openxmlformats.org/officeDocument/2006/math">
                    <m:r>
                      <a:rPr lang="en-GB" sz="2000" b="0" i="1" kern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kern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dPr>
                      <m:e>
                        <m:r>
                          <a:rPr lang="en-GB" sz="2000" b="0" i="1" kern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𝑛</m:t>
                        </m:r>
                      </m:e>
                    </m:d>
                    <m:r>
                      <a:rPr lang="en-GB" sz="2000" b="0" i="1" kern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.</m:t>
                    </m:r>
                  </m:oMath>
                </a14:m>
                <a:endParaRPr lang="en-GB" sz="2000" i="0" kern="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The green continuous curve depicts the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i="0" kern="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800" i="0" kern="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i="0" kern="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marL="0" indent="0">
                  <a:defRPr/>
                </a:pPr>
                <a:endParaRPr lang="en-GB" sz="2000" i="0" kern="0" dirty="0">
                  <a:solidFill>
                    <a:srgbClr val="040404"/>
                  </a:solidFill>
                </a:endParaRPr>
              </a:p>
              <a:p>
                <a:pPr marL="0" indent="0"/>
                <a:endParaRPr lang="en-GB" altLang="en-US" sz="2000" i="0" kern="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i="0" kern="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i="0" kern="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AEA9F392-483E-44F0-B1D3-D22BD95E8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1628800"/>
                <a:ext cx="8784975" cy="4896544"/>
              </a:xfrm>
              <a:prstGeom prst="rect">
                <a:avLst/>
              </a:prstGeom>
              <a:blipFill>
                <a:blip r:embed="rId3"/>
                <a:stretch>
                  <a:fillRect l="-1664" t="-1494" r="-17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849706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Reconstruction of the continuous time using the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rgbClr val="040404"/>
                </a:solidFill>
              </a:rPr>
              <a:t>sample and hold </a:t>
            </a:r>
            <a:r>
              <a:rPr lang="en-GB" altLang="en-US" dirty="0">
                <a:ea typeface="ＭＳ Ｐゴシック" panose="020B0600070205080204" pitchFamily="34" charset="-128"/>
              </a:rPr>
              <a:t>operation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424CD0-A44F-4840-A6AE-C34734DC1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064" y="3933056"/>
            <a:ext cx="46482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1858"/>
      </p:ext>
    </p:extLst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628800"/>
                <a:ext cx="8496944" cy="4896544"/>
              </a:xfrm>
            </p:spPr>
            <p:txBody>
              <a:bodyPr/>
              <a:lstStyle/>
              <a:p>
                <a:pPr marL="0" indent="0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In the </a:t>
                </a:r>
                <a:r>
                  <a:rPr lang="en-GB" altLang="en-US" sz="2000" b="1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sample and hold 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operation the signal is written as: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/>
              </a:p>
              <a:p>
                <a:pPr marL="0" indent="0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the very well known </a:t>
                </a:r>
                <a:r>
                  <a:rPr lang="en-GB" altLang="en-US" sz="2000" b="1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unit gate 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or </a:t>
                </a:r>
                <a:r>
                  <a:rPr lang="en-GB" altLang="en-US" sz="2000" b="1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rectangle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function: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&lt;0.5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marL="0" indent="0"/>
                <a:r>
                  <a:rPr lang="en-GB" sz="2000" dirty="0">
                    <a:solidFill>
                      <a:srgbClr val="040404"/>
                    </a:solidFill>
                  </a:rPr>
                  <a:t>Note that the values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=±0.5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do not have any impact in the Fourier Transform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and alternative definitions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±0.5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to be 0, 1 or undefined.</a:t>
                </a: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628800"/>
                <a:ext cx="8496944" cy="4896544"/>
              </a:xfrm>
              <a:blipFill>
                <a:blip r:embed="rId3"/>
                <a:stretch>
                  <a:fillRect l="-1793" t="-1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92171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Problem: Reconstruction of the continuous time using the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rgbClr val="040404"/>
                </a:solidFill>
              </a:rPr>
              <a:t>sample and hold </a:t>
            </a:r>
            <a:r>
              <a:rPr lang="en-GB" altLang="en-US" dirty="0">
                <a:ea typeface="ＭＳ Ｐゴシック" panose="020B0600070205080204" pitchFamily="34" charset="-128"/>
              </a:rPr>
              <a:t>operation 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87614F-57D0-4B0F-B5F9-7B51CD9A346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4176464" cy="164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422748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628800"/>
                <a:ext cx="8496944" cy="4896544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GB" sz="2000" dirty="0">
                    <a:solidFill>
                      <a:srgbClr val="040404"/>
                    </a:solidFill>
                  </a:rPr>
                  <a:t>Taking into consideration that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000" dirty="0">
                  <a:solidFill>
                    <a:srgbClr val="04040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>
                  <a:solidFill>
                    <a:srgbClr val="040404"/>
                  </a:solidFill>
                </a:endParaRPr>
              </a:p>
              <a:p>
                <a:r>
                  <a:rPr lang="en-GB" sz="2000" dirty="0">
                    <a:solidFill>
                      <a:srgbClr val="040404"/>
                    </a:solidFill>
                  </a:rPr>
                  <a:t>it is straightforward to show that: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/>
                <a:endParaRPr lang="en-GB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628800"/>
                <a:ext cx="8496944" cy="4896544"/>
              </a:xfrm>
              <a:blipFill rotWithShape="1">
                <a:blip r:embed="rId3"/>
                <a:stretch>
                  <a:fillRect l="-1793" t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92171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Problem: Reconstruction of the continuous time using the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rgbClr val="040404"/>
                </a:solidFill>
              </a:rPr>
              <a:t>sample and hold </a:t>
            </a:r>
            <a:r>
              <a:rPr lang="en-GB" altLang="en-US" dirty="0">
                <a:ea typeface="ＭＳ Ｐゴシック" panose="020B0600070205080204" pitchFamily="34" charset="-128"/>
              </a:rPr>
              <a:t>operation cont.</a:t>
            </a:r>
          </a:p>
        </p:txBody>
      </p:sp>
    </p:spTree>
    <p:extLst>
      <p:ext uri="{BB962C8B-B14F-4D97-AF65-F5344CB8AC3E}">
        <p14:creationId xmlns:p14="http://schemas.microsoft.com/office/powerpoint/2010/main" val="3824034491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00808"/>
                <a:ext cx="8496944" cy="4824536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  <a:p>
                <a:pPr marL="0" indent="0" algn="ctr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The Fourier transform of the function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 Fourier transform of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can be easily found using the definition of the Fourier transform.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is the product of the two Fourier transforms described above (remember that convolution in time becomes multiplication in frequency).</a:t>
                </a: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00808"/>
                <a:ext cx="8496944" cy="4824536"/>
              </a:xfrm>
              <a:blipFill>
                <a:blip r:embed="rId3"/>
                <a:stretch>
                  <a:fillRect l="-1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92171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Problem: Reconstruction of the continuous time using the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rgbClr val="040404"/>
                </a:solidFill>
              </a:rPr>
              <a:t>sample and hold </a:t>
            </a:r>
            <a:r>
              <a:rPr lang="en-GB" altLang="en-US" dirty="0">
                <a:ea typeface="ＭＳ Ｐゴシック" panose="020B0600070205080204" pitchFamily="34" charset="-128"/>
              </a:rPr>
              <a:t>operation cont.</a:t>
            </a:r>
          </a:p>
        </p:txBody>
      </p:sp>
    </p:spTree>
    <p:extLst>
      <p:ext uri="{BB962C8B-B14F-4D97-AF65-F5344CB8AC3E}">
        <p14:creationId xmlns:p14="http://schemas.microsoft.com/office/powerpoint/2010/main" val="1777997890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00808"/>
                <a:ext cx="8496944" cy="4824536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  <a:p>
                <a:pPr marL="0" indent="0" algn="ctr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We </a:t>
                </a:r>
                <a:r>
                  <a:rPr lang="en-GB" sz="2000" dirty="0" smtClean="0">
                    <a:solidFill>
                      <a:srgbClr val="040404"/>
                    </a:solidFill>
                    <a:latin typeface="+mj-lt"/>
                  </a:rPr>
                  <a:t>see</a:t>
                </a:r>
                <a:r>
                  <a:rPr lang="en-GB" sz="2000" dirty="0" smtClean="0">
                    <a:solidFill>
                      <a:srgbClr val="040404"/>
                    </a:solidFill>
                    <a:latin typeface="+mj-lt"/>
                  </a:rPr>
                  <a:t> </a:t>
                </a: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that</a:t>
                </a:r>
              </a:p>
              <a:p>
                <a:pPr marL="357188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GB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2000" b="0" i="1" dirty="0">
                  <a:solidFill>
                    <a:srgbClr val="04040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 indent="0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>
                  <a:solidFill>
                    <a:srgbClr val="040404"/>
                  </a:solidFill>
                  <a:latin typeface="+mj-lt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In order to recover the original spectrum</a:t>
                </a:r>
                <a:r>
                  <a:rPr lang="en-GB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we can remove the replications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by passing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through a lowpass filter.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Note that the term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must be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00808"/>
                <a:ext cx="8496944" cy="4824536"/>
              </a:xfrm>
              <a:blipFill rotWithShape="1">
                <a:blip r:embed="rId3"/>
                <a:stretch>
                  <a:fillRect l="-1650" b="-1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92171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Problem: Reconstruction of the continuous time using the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rgbClr val="040404"/>
                </a:solidFill>
              </a:rPr>
              <a:t>sample and hold </a:t>
            </a:r>
            <a:r>
              <a:rPr lang="en-GB" altLang="en-US" dirty="0">
                <a:ea typeface="ＭＳ Ｐゴシック" panose="020B0600070205080204" pitchFamily="34" charset="-128"/>
              </a:rPr>
              <a:t>operation cont.</a:t>
            </a:r>
          </a:p>
        </p:txBody>
      </p:sp>
    </p:spTree>
    <p:extLst>
      <p:ext uri="{BB962C8B-B14F-4D97-AF65-F5344CB8AC3E}">
        <p14:creationId xmlns:p14="http://schemas.microsoft.com/office/powerpoint/2010/main" val="2952770436"/>
      </p:ext>
    </p:ext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 smtClean="0"/>
              <a:t>Example on a discrete system’s </a:t>
            </a:r>
            <a:r>
              <a:rPr lang="en-GB" altLang="en-US" smtClean="0"/>
              <a:t>transfer function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="" xmlns:a16="http://schemas.microsoft.com/office/drawing/2014/main" id="{DC6E9948-E1CB-4437-9B18-9465B554E931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508518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Consider a LTI system with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 and output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 related with the difference equation:</a:t>
                </a:r>
              </a:p>
              <a:p>
                <a:pPr marL="365125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717550" indent="-352425" algn="just">
                  <a:buFont typeface="Wingdings" panose="05000000000000000000" pitchFamily="2" charset="2"/>
                  <a:buChar char="§"/>
                </a:pPr>
                <a:endParaRPr lang="en-US" altLang="en-US" sz="16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65125" indent="0" algn="just"/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Determine the impulse response and its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transform in the following three cases:</a:t>
                </a:r>
              </a:p>
              <a:p>
                <a:pPr marL="708025" algn="just">
                  <a:buFont typeface="Wingdings" panose="05000000000000000000" pitchFamily="2" charset="2"/>
                  <a:buChar char="§"/>
                </a:pPr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The system is causal.</a:t>
                </a:r>
              </a:p>
              <a:p>
                <a:pPr marL="708025" algn="just">
                  <a:buFont typeface="Wingdings" panose="05000000000000000000" pitchFamily="2" charset="2"/>
                  <a:buChar char="§"/>
                </a:pPr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The system is stable.</a:t>
                </a:r>
              </a:p>
              <a:p>
                <a:pPr marL="708025" algn="just">
                  <a:buFont typeface="Wingdings" panose="05000000000000000000" pitchFamily="2" charset="2"/>
                  <a:buChar char="§"/>
                </a:pPr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The system is neither stable nor causal.</a:t>
                </a:r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65125" indent="0" algn="just"/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81000" indent="-381000" algn="just"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65125" indent="0" algn="just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DC6E9948-E1CB-4437-9B18-9465B554E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5085184"/>
              </a:xfrm>
              <a:blipFill>
                <a:blip r:embed="rId3"/>
                <a:stretch>
                  <a:fillRect l="-1707" t="-1559" r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28117"/>
      </p:ext>
    </p:extLst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556792"/>
                <a:ext cx="8784975" cy="5040560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Find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transform of the causal signal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is a constant.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40404"/>
                    </a:solidFill>
                  </a:rPr>
                  <a:t>By definition:</a:t>
                </a:r>
              </a:p>
              <a:p>
                <a:pPr marL="365125" indent="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num>
                                    <m:den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1+</m:t>
                      </m:r>
                      <m:d>
                        <m:d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fPr>
                            <m:num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sup>
                      </m:sSup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+…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We apply the geometric progression formula:</a:t>
                </a:r>
              </a:p>
              <a:p>
                <a:pPr marL="365125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1+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sup>
                      </m:sSup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+…=</m:t>
                      </m:r>
                      <m:f>
                        <m:f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1−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den>
                      </m:f>
                      <m:r>
                        <a:rPr lang="en-GB" altLang="en-US" sz="2000" b="0" i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,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&lt;1</m:t>
                      </m:r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Therefore,</a:t>
                </a:r>
              </a:p>
              <a:p>
                <a:pPr marL="365125" indent="0" algn="ctr"/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1−</m:t>
                        </m:r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&lt;1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65125" indent="0" algn="ctr"/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We notice that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transform exists for certain values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. These values form the so called Region-Of-Convergence (ROC) of the transform.</a:t>
                </a:r>
              </a:p>
              <a:p>
                <a:pPr marL="0" indent="0" algn="ctr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556792"/>
                <a:ext cx="8784975" cy="5040560"/>
              </a:xfrm>
              <a:blipFill>
                <a:blip r:embed="rId3"/>
                <a:stretch>
                  <a:fillRect l="-1664" t="-1451" r="-1734" b="-6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="" xmlns:a16="http://schemas.microsoft.com/office/drawing/2014/main" id="{3E6C4907-7928-41D4-984B-44D0ACC830B4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512" y="764704"/>
                <a:ext cx="8784975" cy="491062"/>
              </a:xfrm>
              <a:noFill/>
            </p:spPr>
            <p:txBody>
              <a:bodyPr/>
              <a:lstStyle/>
              <a:p>
                <a:pPr algn="ctr"/>
                <a:r>
                  <a:rPr lang="en-GB" altLang="en-US" dirty="0">
                    <a:ea typeface="ＭＳ Ｐゴシック" panose="020B0600070205080204" pitchFamily="34" charset="-128"/>
                  </a:rPr>
                  <a:t>Recall: Find the </a:t>
                </a:r>
                <a14:m>
                  <m:oMath xmlns:m="http://schemas.openxmlformats.org/officeDocument/2006/math">
                    <m:r>
                      <a:rPr lang="en-GB" altLang="en-US" sz="32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𝒛</m:t>
                    </m:r>
                    <m:r>
                      <a:rPr lang="en-GB" altLang="en-US" sz="32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dirty="0">
                    <a:ea typeface="ＭＳ Ｐゴシック" panose="020B0600070205080204" pitchFamily="34" charset="-128"/>
                  </a:rPr>
                  <a:t>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alt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lang="en-GB" alt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𝒏</m:t>
                            </m:r>
                          </m:e>
                        </m:d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lang="en-GB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GB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𝒏</m:t>
                        </m:r>
                      </m:sup>
                    </m:sSup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𝒖</m:t>
                    </m:r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𝒏</m:t>
                    </m:r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GB" altLang="en-US" b="1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3E6C4907-7928-41D4-984B-44D0ACC8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764704"/>
                <a:ext cx="8784975" cy="491062"/>
              </a:xfrm>
              <a:blipFill>
                <a:blip r:embed="rId4"/>
                <a:stretch>
                  <a:fillRect t="-6173" b="-35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085904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628800"/>
                <a:ext cx="8496942" cy="4896544"/>
              </a:xfrm>
            </p:spPr>
            <p:txBody>
              <a:bodyPr/>
              <a:lstStyle/>
              <a:p>
                <a:pPr marL="0" indent="0" algn="just"/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In this revision lecture we will focus on:</a:t>
                </a:r>
              </a:p>
              <a:p>
                <a:pPr marL="0" indent="0" algn="just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Sampling.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transform.</a:t>
                </a:r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628800"/>
                <a:ext cx="8496942" cy="4896544"/>
              </a:xfrm>
              <a:blipFill>
                <a:blip r:embed="rId3"/>
                <a:stretch>
                  <a:fillRect l="-1793" t="-1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Sampling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E9AC17-5D16-436A-B6CA-9CFA560795DE}"/>
              </a:ext>
            </a:extLst>
          </p:cNvPr>
          <p:cNvSpPr/>
          <p:nvPr/>
        </p:nvSpPr>
        <p:spPr bwMode="auto">
          <a:xfrm>
            <a:off x="3491880" y="3212976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FEE1C08-C2A0-42E8-8376-9A4FD2302B88}"/>
              </a:ext>
            </a:extLst>
          </p:cNvPr>
          <p:cNvSpPr/>
          <p:nvPr/>
        </p:nvSpPr>
        <p:spPr bwMode="auto">
          <a:xfrm>
            <a:off x="611560" y="3657983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726BE7-4667-4923-B393-711577931F6A}"/>
              </a:ext>
            </a:extLst>
          </p:cNvPr>
          <p:cNvSpPr/>
          <p:nvPr/>
        </p:nvSpPr>
        <p:spPr bwMode="auto">
          <a:xfrm>
            <a:off x="7092280" y="3645024"/>
            <a:ext cx="122413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48110"/>
      </p:ext>
    </p:extLst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2" y="1556792"/>
                <a:ext cx="8784975" cy="5040560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Find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transform of the </a:t>
                </a:r>
                <a:r>
                  <a:rPr lang="en-GB" altLang="en-US" sz="2000" dirty="0" err="1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anticausal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signal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−1]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is a constant.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40404"/>
                    </a:solidFill>
                  </a:rPr>
                  <a:t>By definition:</a:t>
                </a:r>
              </a:p>
              <a:p>
                <a:pPr marL="365125" indent="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GB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altLang="en-US" sz="20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=−</m:t>
                      </m:r>
                      <m:f>
                        <m:f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num>
                        <m:den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=−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fPr>
                            <m:num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1+</m:t>
                          </m:r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00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0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GB" altLang="en-US" sz="200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GB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000" i="1">
                                          <a:solidFill>
                                            <a:srgbClr val="040404"/>
                                          </a:solidFill>
                                          <a:latin typeface="Cambria Math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0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GB" altLang="en-US" sz="200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Therefore,</a:t>
                </a:r>
              </a:p>
              <a:p>
                <a:pPr marL="365125" indent="0" algn="ctr"/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]=−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num>
                          <m:den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1−</m:t>
                        </m:r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num>
                          <m:den>
                            <m: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num>
                          <m:den>
                            <m: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&lt;1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65125" indent="0" algn="ctr"/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We notice that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transform exists for certain values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, which consist the complement of the ROC of the function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𝑢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with respect to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plane.</a:t>
                </a:r>
              </a:p>
              <a:p>
                <a:pPr marL="0" indent="0" algn="ctr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556792"/>
                <a:ext cx="8784975" cy="5040560"/>
              </a:xfrm>
              <a:blipFill>
                <a:blip r:embed="rId3"/>
                <a:stretch>
                  <a:fillRect l="-1664" t="-1451" r="-1734" b="-6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="" xmlns:a16="http://schemas.microsoft.com/office/drawing/2014/main" id="{3E6C4907-7928-41D4-984B-44D0ACC830B4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512" y="764704"/>
                <a:ext cx="8784975" cy="491062"/>
              </a:xfrm>
              <a:noFill/>
            </p:spPr>
            <p:txBody>
              <a:bodyPr/>
              <a:lstStyle/>
              <a:p>
                <a:pPr algn="ctr"/>
                <a:r>
                  <a:rPr lang="en-GB" altLang="en-US" dirty="0">
                    <a:ea typeface="ＭＳ Ｐゴシック" panose="020B0600070205080204" pitchFamily="34" charset="-128"/>
                  </a:rPr>
                  <a:t>Recall: Find the </a:t>
                </a:r>
                <a14:m>
                  <m:oMath xmlns:m="http://schemas.openxmlformats.org/officeDocument/2006/math">
                    <m:r>
                      <a:rPr lang="en-GB" altLang="en-US" sz="32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𝒛</m:t>
                    </m:r>
                    <m:r>
                      <a:rPr lang="en-GB" altLang="en-US" sz="32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</m:oMath>
                </a14:m>
                <a:r>
                  <a:rPr lang="en-GB" altLang="en-US" dirty="0">
                    <a:ea typeface="ＭＳ Ｐゴシック" panose="020B0600070205080204" pitchFamily="34" charset="-128"/>
                  </a:rPr>
                  <a:t>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alt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lang="en-GB" alt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𝒏</m:t>
                            </m:r>
                          </m:e>
                        </m:d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=−</m:t>
                        </m:r>
                        <m:r>
                          <a:rPr lang="en-GB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GB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𝒏</m:t>
                        </m:r>
                      </m:sup>
                    </m:sSup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𝒖</m:t>
                    </m:r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[−</m:t>
                    </m:r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𝒏</m:t>
                    </m:r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GB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GB" altLang="en-US" b="1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3E6C4907-7928-41D4-984B-44D0ACC8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764704"/>
                <a:ext cx="8784975" cy="491062"/>
              </a:xfrm>
              <a:blipFill>
                <a:blip r:embed="rId4"/>
                <a:stretch>
                  <a:fillRect t="-6173" b="-35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952431"/>
      </p:ext>
    </p:extLst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="" xmlns:a16="http://schemas.microsoft.com/office/drawing/2014/main" id="{DC6E9948-E1CB-4437-9B18-9465B554E931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508518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Consider a LTI system with input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 and output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 related with the difference equation:</a:t>
                </a:r>
              </a:p>
              <a:p>
                <a:pPr marL="365125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717550" indent="-352425" algn="just">
                  <a:buFont typeface="Wingdings" panose="05000000000000000000" pitchFamily="2" charset="2"/>
                  <a:buChar char="§"/>
                </a:pPr>
                <a:endParaRPr lang="en-US" altLang="en-US" sz="16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65125" indent="0" algn="just"/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By taking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transform in both sides of the above equation, we obtain:</a:t>
                </a:r>
              </a:p>
              <a:p>
                <a:pPr marL="365125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altLang="en-US" sz="2000" b="0" dirty="0">
                  <a:solidFill>
                    <a:srgbClr val="040404"/>
                  </a:solidFill>
                  <a:latin typeface="Tahoma" panose="020B0604030504040204" pitchFamily="34" charset="0"/>
                  <a:ea typeface="Cambria Math" panose="02040503050406030204" pitchFamily="18" charset="0"/>
                </a:endParaRPr>
              </a:p>
              <a:p>
                <a:pPr marL="365125" indent="0"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−2)(</m:t>
                        </m:r>
                        <m:sSup>
                          <m:sSup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en-US" sz="2000" dirty="0">
                  <a:solidFill>
                    <a:srgbClr val="040404"/>
                  </a:solidFill>
                  <a:latin typeface="Calibri" panose="020F0502020204030204" pitchFamily="34" charset="0"/>
                </a:endParaRPr>
              </a:p>
              <a:p>
                <a:pPr marL="365125" indent="0" algn="just"/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81000" indent="-381000" algn="just"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65125" indent="0" algn="just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DC6E9948-E1CB-4437-9B18-9465B554E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5085184"/>
              </a:xfrm>
              <a:blipFill>
                <a:blip r:embed="rId3"/>
                <a:stretch>
                  <a:fillRect l="-1707" t="-1559" r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975326"/>
      </p:ext>
    </p:extLst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="" xmlns:a16="http://schemas.microsoft.com/office/drawing/2014/main" id="{DC6E9948-E1CB-4437-9B18-9465B554E931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5085184"/>
              </a:xfrm>
            </p:spPr>
            <p:txBody>
              <a:bodyPr/>
              <a:lstStyle/>
              <a:p>
                <a:pPr marL="357188" indent="-357188" algn="just">
                  <a:buFont typeface="Wingdings" panose="05000000000000000000" pitchFamily="2" charset="2"/>
                  <a:buChar char="§"/>
                </a:pPr>
                <a:r>
                  <a:rPr lang="en-GB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The impulse response that corresponds to 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altLang="en-US" sz="2000" i="1" dirty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num>
                      <m:den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3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 can be:</a:t>
                </a:r>
              </a:p>
              <a:p>
                <a:pPr marL="712788" indent="-3556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h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solidFill>
                      <a:srgbClr val="040404"/>
                    </a:solidFill>
                  </a:rPr>
                  <a:t>,</a:t>
                </a:r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1/2</m:t>
                        </m:r>
                      </m:e>
                    </m:d>
                  </m:oMath>
                </a14:m>
                <a:endParaRPr lang="en-GB" altLang="en-US" sz="2000" dirty="0" smtClean="0">
                  <a:solidFill>
                    <a:srgbClr val="040404"/>
                  </a:solidFill>
                </a:endParaRPr>
              </a:p>
              <a:p>
                <a:pPr marL="712788" indent="-3556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h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</a:rPr>
                  <a:t>,</a:t>
                </a:r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1/2</m:t>
                        </m:r>
                      </m:e>
                    </m:d>
                  </m:oMath>
                </a14:m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57188" indent="-357188" algn="just"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The impulse response that corresponds to 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 can be:</a:t>
                </a:r>
              </a:p>
              <a:p>
                <a:pPr marL="712788" indent="-3556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h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</a:endParaRPr>
              </a:p>
              <a:p>
                <a:pPr marL="712788" indent="-3556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h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2000" dirty="0" smtClean="0">
                    <a:solidFill>
                      <a:srgbClr val="040404"/>
                    </a:solidFill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</m:oMath>
                </a14:m>
                <a:endParaRPr lang="en-US" altLang="en-US" sz="2000" dirty="0">
                  <a:solidFill>
                    <a:srgbClr val="040404"/>
                  </a:solidFill>
                  <a:latin typeface="Calibri" panose="020F0502020204030204" pitchFamily="34" charset="0"/>
                </a:endParaRPr>
              </a:p>
              <a:p>
                <a:pPr marL="365125" indent="0" algn="just"/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81000" indent="-381000" algn="just"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65125" indent="0" algn="just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E9948-E1CB-4437-9B18-9465B554E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5085184"/>
              </a:xfrm>
              <a:blipFill rotWithShape="1">
                <a:blip r:embed="rId3"/>
                <a:stretch>
                  <a:fillRect l="-1636" r="-1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879950"/>
      </p:ext>
    </p:extLst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/>
              <a:t>Example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="" xmlns:a16="http://schemas.microsoft.com/office/drawing/2014/main" id="{DC6E9948-E1CB-4437-9B18-9465B554E931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4752528"/>
              </a:xfrm>
            </p:spPr>
            <p:txBody>
              <a:bodyPr/>
              <a:lstStyle/>
              <a:p>
                <a:pPr marL="357188" indent="-357188" algn="just">
                  <a:buFont typeface="Wingdings" panose="05000000000000000000" pitchFamily="2" charset="2"/>
                  <a:buChar char="§"/>
                </a:pPr>
                <a:r>
                  <a:rPr lang="en-GB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In order for the system to be stable:</a:t>
                </a:r>
              </a:p>
              <a:p>
                <a:pPr marL="357188" indent="0" algn="just"/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1/2</m:t>
                        </m:r>
                      </m:e>
                    </m:d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⋂</m:t>
                    </m:r>
                    <m:r>
                      <m:rPr>
                        <m:nor/>
                      </m:rPr>
                      <a:rPr lang="en-GB" altLang="en-US" sz="2000" dirty="0">
                        <a:solidFill>
                          <a:srgbClr val="040404"/>
                        </a:solidFill>
                        <a:ea typeface="ＭＳ Ｐゴシック" panose="020B0600070205080204" pitchFamily="34" charset="-128"/>
                      </a:rPr>
                      <m:t>|</m:t>
                    </m:r>
                    <m:r>
                      <m:rPr>
                        <m:nor/>
                      </m:rPr>
                      <a:rPr lang="en-GB" altLang="en-US" sz="2000" dirty="0">
                        <a:solidFill>
                          <a:srgbClr val="040404"/>
                        </a:solidFill>
                        <a:ea typeface="ＭＳ Ｐゴシック" panose="020B0600070205080204" pitchFamily="34" charset="-128"/>
                      </a:rPr>
                      <m:t>z</m:t>
                    </m:r>
                    <m:r>
                      <m:rPr>
                        <m:nor/>
                      </m:rPr>
                      <a:rPr lang="en-GB" altLang="en-US" sz="2000" dirty="0">
                        <a:solidFill>
                          <a:srgbClr val="040404"/>
                        </a:solidFill>
                        <a:ea typeface="ＭＳ Ｐゴシック" panose="020B0600070205080204" pitchFamily="34" charset="-128"/>
                      </a:rPr>
                      <m:t>|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57188" indent="0" algn="just"/>
                <a:endParaRPr lang="en-GB" altLang="en-US" sz="8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57188" indent="-357188" algn="just"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In order for the system to be causal:</a:t>
                </a:r>
              </a:p>
              <a:p>
                <a:pPr marL="357188" indent="0" algn="just"/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en-US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1/2</m:t>
                        </m:r>
                      </m:e>
                    </m:d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⋂</m:t>
                    </m:r>
                  </m:oMath>
                </a14:m>
                <a:r>
                  <a:rPr lang="en-GB" altLang="en-US" sz="2000" i="0" dirty="0" smtClean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|z|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|z|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2000" dirty="0" smtClean="0">
                  <a:solidFill>
                    <a:srgbClr val="040404"/>
                  </a:solidFill>
                  <a:ea typeface="ＭＳ Ｐゴシック" panose="020B0600070205080204" pitchFamily="34" charset="-128"/>
                </a:endParaRPr>
              </a:p>
              <a:p>
                <a:pPr marL="357188" indent="0" algn="just"/>
                <a:r>
                  <a:rPr lang="en-GB" altLang="en-US" sz="20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The ROC doesn’t include the unit circle.</a:t>
                </a:r>
              </a:p>
              <a:p>
                <a:pPr marL="357188" indent="0" algn="just"/>
                <a:endParaRPr lang="en-GB" altLang="en-US" sz="800" strike="sngStrike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57188" indent="-357188" algn="just">
                  <a:buFont typeface="Wingdings" panose="05000000000000000000" pitchFamily="2" charset="2"/>
                  <a:buChar char="§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In order for the system to be neither stable nor causal the remaining two combinations should be considered.</a:t>
                </a:r>
              </a:p>
              <a:p>
                <a:pPr marL="357188" indent="0"/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1/2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⋂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⊘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57188" indent="0" algn="just"/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altLang="en-US" sz="2000" dirty="0" smtClean="0">
                    <a:solidFill>
                      <a:srgbClr val="040404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1/2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⋂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57188" indent="0" algn="just"/>
                <a:r>
                  <a:rPr lang="en-GB" altLang="en-US" sz="2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The ROC doesn’t include the unit circle.</a:t>
                </a:r>
              </a:p>
              <a:p>
                <a:pPr marL="357188" indent="0" algn="just"/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57188" indent="0" algn="just"/>
                <a:endParaRPr lang="en-US" altLang="en-US" sz="2000" dirty="0">
                  <a:solidFill>
                    <a:srgbClr val="040404"/>
                  </a:solidFill>
                  <a:latin typeface="Calibri" panose="020F0502020204030204" pitchFamily="34" charset="0"/>
                </a:endParaRPr>
              </a:p>
              <a:p>
                <a:pPr marL="365125" indent="0" algn="just"/>
                <a:endParaRPr lang="en-US" altLang="en-US" sz="2000" dirty="0">
                  <a:solidFill>
                    <a:srgbClr val="040404"/>
                  </a:solidFill>
                  <a:latin typeface="Tahoma" panose="020B0604030504040204" pitchFamily="34" charset="0"/>
                </a:endParaRPr>
              </a:p>
              <a:p>
                <a:pPr marL="381000" indent="-381000" algn="just">
                  <a:buFont typeface="Wingdings" panose="05000000000000000000" pitchFamily="2" charset="2"/>
                  <a:buChar char="§"/>
                </a:pPr>
                <a:endParaRPr lang="en-GB" altLang="en-US" sz="2000" dirty="0">
                  <a:solidFill>
                    <a:srgbClr val="040404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  <a:p>
                <a:pPr marL="365125" indent="0" algn="just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E9948-E1CB-4437-9B18-9465B554E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772816"/>
                <a:ext cx="8568951" cy="4752528"/>
              </a:xfrm>
              <a:blipFill rotWithShape="1">
                <a:blip r:embed="rId3"/>
                <a:stretch>
                  <a:fillRect l="-1636" t="-1669" r="-1849" b="-2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tania\Desktop\scull-and-bones-black-on-white-vector-17546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32" y="4869160"/>
            <a:ext cx="683276" cy="7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524328" y="5589240"/>
            <a:ext cx="86409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80370"/>
      </p:ext>
    </p:extLst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home\administrations\Consultancies\BBC\lectures\figs\Switch.tiff">
            <a:extLst>
              <a:ext uri="{FF2B5EF4-FFF2-40B4-BE49-F238E27FC236}">
                <a16:creationId xmlns="" xmlns:a16="http://schemas.microsoft.com/office/drawing/2014/main" id="{E45E9D9A-1CE0-4D56-90FA-5C2ABCE3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88832" cy="1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1" y="1628800"/>
                <a:ext cx="8784975" cy="489654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The sampling process converts continuous signals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into numbers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</a:pP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A sample is kept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units of time. This process is called </a:t>
                </a:r>
                <a:r>
                  <a:rPr lang="en-GB" altLang="en-US" sz="2000" b="1" u="sng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uniform sampling</a:t>
                </a:r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sSub>
                      <m:sSub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.</a:t>
                </a:r>
              </a:p>
              <a:p>
                <a:pPr marL="0" indent="0"/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dirty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=1/</m:t>
                    </m:r>
                    <m:sSub>
                      <m:sSubPr>
                        <m:ctrlP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𝑓</m:t>
                        </m:r>
                      </m:e>
                      <m:sub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         </a:t>
                </a:r>
                <a14:m>
                  <m:oMath xmlns:m="http://schemas.openxmlformats.org/officeDocument/2006/math"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</a:t>
                </a: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1" y="1628800"/>
                <a:ext cx="8784975" cy="4896544"/>
              </a:xfrm>
              <a:blipFill>
                <a:blip r:embed="rId4"/>
                <a:stretch>
                  <a:fillRect l="-1664" t="-1494" r="-1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Sampling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E9AC17-5D16-436A-B6CA-9CFA560795DE}"/>
              </a:ext>
            </a:extLst>
          </p:cNvPr>
          <p:cNvSpPr/>
          <p:nvPr/>
        </p:nvSpPr>
        <p:spPr bwMode="auto">
          <a:xfrm>
            <a:off x="3491880" y="3212976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FEE1C08-C2A0-42E8-8376-9A4FD2302B88}"/>
              </a:ext>
            </a:extLst>
          </p:cNvPr>
          <p:cNvSpPr/>
          <p:nvPr/>
        </p:nvSpPr>
        <p:spPr bwMode="auto">
          <a:xfrm>
            <a:off x="611560" y="3657983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726BE7-4667-4923-B393-711577931F6A}"/>
              </a:ext>
            </a:extLst>
          </p:cNvPr>
          <p:cNvSpPr/>
          <p:nvPr/>
        </p:nvSpPr>
        <p:spPr bwMode="auto">
          <a:xfrm>
            <a:off x="7092280" y="3645024"/>
            <a:ext cx="122413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4" name="Picture 28">
            <a:extLst>
              <a:ext uri="{FF2B5EF4-FFF2-40B4-BE49-F238E27FC236}">
                <a16:creationId xmlns="" xmlns:a16="http://schemas.microsoft.com/office/drawing/2014/main" id="{9A1A7B85-C83A-4789-93CA-501FA803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4707"/>
            <a:ext cx="4244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="" xmlns:a16="http://schemas.microsoft.com/office/drawing/2014/main" id="{2A87B236-C347-43B1-9826-AF23D8F5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11179"/>
            <a:ext cx="4260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>
            <a:extLst>
              <a:ext uri="{FF2B5EF4-FFF2-40B4-BE49-F238E27FC236}">
                <a16:creationId xmlns="" xmlns:a16="http://schemas.microsoft.com/office/drawing/2014/main" id="{925B84EC-E097-41D1-98B4-438346A2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9240"/>
            <a:ext cx="4348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262341"/>
      </p:ext>
    </p:extLst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home\administrations\Consultancies\BBC\lectures\figs\Switch.tiff">
            <a:extLst>
              <a:ext uri="{FF2B5EF4-FFF2-40B4-BE49-F238E27FC236}">
                <a16:creationId xmlns="" xmlns:a16="http://schemas.microsoft.com/office/drawing/2014/main" id="{E45E9D9A-1CE0-4D56-90FA-5C2ABCE3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1584"/>
            <a:ext cx="7488832" cy="1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511" y="1772816"/>
                <a:ext cx="8784975" cy="489654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b="1" u="sng" dirty="0">
                    <a:solidFill>
                      <a:srgbClr val="040404"/>
                    </a:solidFill>
                  </a:rPr>
                  <a:t>Sampling theorem</a:t>
                </a:r>
                <a:r>
                  <a:rPr lang="en-GB" sz="2000" dirty="0">
                    <a:solidFill>
                      <a:srgbClr val="040404"/>
                    </a:solidFill>
                  </a:rPr>
                  <a:t> is the bridge between continuous-time and discrete-time signals.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It states how often we must sample in order not to loose any information.</a:t>
                </a:r>
              </a:p>
              <a:p>
                <a:pPr marL="0" indent="0"/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dirty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=1/</m:t>
                    </m:r>
                    <m:sSub>
                      <m:sSubPr>
                        <m:ctrlP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𝑓</m:t>
                        </m:r>
                      </m:e>
                      <m:sub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 algn="ctr"/>
                <a:r>
                  <a:rPr lang="en-GB" altLang="en-US" sz="2000" b="1" dirty="0">
                    <a:solidFill>
                      <a:srgbClr val="040404"/>
                    </a:solidFill>
                    <a:latin typeface="+mj-lt"/>
                    <a:ea typeface="ＭＳ Ｐゴシック" panose="020B0600070205080204" pitchFamily="34" charset="-128"/>
                  </a:rPr>
                  <a:t>Sampling theorem</a:t>
                </a:r>
              </a:p>
              <a:p>
                <a:pPr marL="0" indent="0" algn="ctr"/>
                <a:endParaRPr lang="en-GB" altLang="en-US" sz="800" b="1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365125" indent="0" algn="just" defTabSz="917575"/>
                <a:r>
                  <a:rPr lang="en-GB" sz="2000" dirty="0">
                    <a:solidFill>
                      <a:srgbClr val="040404"/>
                    </a:solidFill>
                  </a:rPr>
                  <a:t>A continuous-time lowpass signal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with frequencies no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can be perfectly reconstructed from samples taken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units of time, </a:t>
                </a:r>
                <a14:m>
                  <m:oMath xmlns:m="http://schemas.openxmlformats.org/officeDocument/2006/math"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sSub>
                      <m:sSub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, if the samples are taken at a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𝑓</m:t>
                        </m:r>
                      </m:e>
                      <m:sub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  <m:r>
                      <a:rPr lang="en-GB" altLang="en-US" sz="20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=1/</m:t>
                    </m:r>
                    <m:sSub>
                      <m:sSubPr>
                        <m:ctrlP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GB" altLang="en-US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𝑇</m:t>
                        </m:r>
                      </m:e>
                      <m:sub>
                        <m:r>
                          <a:rPr lang="en-GB" altLang="en-US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sub>
                    </m:sSub>
                    <m:r>
                      <a:rPr lang="en-GB" altLang="en-US" sz="20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that is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1" y="1772816"/>
                <a:ext cx="8784975" cy="4896544"/>
              </a:xfrm>
              <a:blipFill>
                <a:blip r:embed="rId4"/>
                <a:stretch>
                  <a:fillRect l="-1664" t="-1494" r="-1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Sampling theorem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E9AC17-5D16-436A-B6CA-9CFA560795DE}"/>
              </a:ext>
            </a:extLst>
          </p:cNvPr>
          <p:cNvSpPr/>
          <p:nvPr/>
        </p:nvSpPr>
        <p:spPr bwMode="auto">
          <a:xfrm>
            <a:off x="3491880" y="3284984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FEE1C08-C2A0-42E8-8376-9A4FD2302B88}"/>
              </a:ext>
            </a:extLst>
          </p:cNvPr>
          <p:cNvSpPr/>
          <p:nvPr/>
        </p:nvSpPr>
        <p:spPr bwMode="auto">
          <a:xfrm>
            <a:off x="611560" y="3657983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726BE7-4667-4923-B393-711577931F6A}"/>
              </a:ext>
            </a:extLst>
          </p:cNvPr>
          <p:cNvSpPr/>
          <p:nvPr/>
        </p:nvSpPr>
        <p:spPr bwMode="auto">
          <a:xfrm>
            <a:off x="7092280" y="3868199"/>
            <a:ext cx="122413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27CA03-E5F4-42A3-B530-C4C227A01251}"/>
              </a:ext>
            </a:extLst>
          </p:cNvPr>
          <p:cNvSpPr/>
          <p:nvPr/>
        </p:nvSpPr>
        <p:spPr bwMode="auto">
          <a:xfrm>
            <a:off x="395536" y="4509120"/>
            <a:ext cx="8640959" cy="2016224"/>
          </a:xfrm>
          <a:prstGeom prst="rect">
            <a:avLst/>
          </a:prstGeom>
          <a:noFill/>
          <a:ln w="38100" cap="flat" cmpd="sng" algn="ctr">
            <a:solidFill>
              <a:srgbClr val="CC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36012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</a:rPr>
                  <a:t>Consider a signal, bandlimited to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, with Fourier transform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(depicted real for convenience).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 algn="just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The sampled signal has the following spectrum.</a:t>
                </a:r>
              </a:p>
              <a:p>
                <a:pPr marL="0" indent="0"/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    </a:t>
                </a: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  <a:blipFill>
                <a:blip r:embed="rId3"/>
                <a:stretch>
                  <a:fillRect l="-1722" t="-1494" r="-1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Recall: spectrum of sampled signal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E9AC17-5D16-436A-B6CA-9CFA560795DE}"/>
              </a:ext>
            </a:extLst>
          </p:cNvPr>
          <p:cNvSpPr/>
          <p:nvPr/>
        </p:nvSpPr>
        <p:spPr bwMode="auto">
          <a:xfrm>
            <a:off x="3491880" y="3284984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FEE1C08-C2A0-42E8-8376-9A4FD2302B88}"/>
              </a:ext>
            </a:extLst>
          </p:cNvPr>
          <p:cNvSpPr/>
          <p:nvPr/>
        </p:nvSpPr>
        <p:spPr bwMode="auto">
          <a:xfrm>
            <a:off x="611560" y="3657983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726BE7-4667-4923-B393-711577931F6A}"/>
              </a:ext>
            </a:extLst>
          </p:cNvPr>
          <p:cNvSpPr/>
          <p:nvPr/>
        </p:nvSpPr>
        <p:spPr bwMode="auto">
          <a:xfrm>
            <a:off x="7092280" y="3868199"/>
            <a:ext cx="122413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D0B6A366-9E3E-4462-93A7-C3004696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5543"/>
            <a:ext cx="263048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79AF3416-F2FF-4504-94F0-D70A2A53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3849"/>
            <a:ext cx="2952328" cy="14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E48D6755-9CEB-40CF-AF49-FBE5A6A1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99" y="4797152"/>
            <a:ext cx="2535237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696CA3F4-02FC-4FAE-8483-81039688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28448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70641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628800"/>
                <a:ext cx="8640960" cy="489654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</a:rPr>
                  <a:t>The gap between two adjacent spectral repetitions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b="1" dirty="0">
                    <a:solidFill>
                      <a:srgbClr val="040404"/>
                    </a:solidFill>
                  </a:rPr>
                  <a:t>In theory</a:t>
                </a:r>
                <a:r>
                  <a:rPr lang="en-GB" sz="2000" dirty="0">
                    <a:solidFill>
                      <a:srgbClr val="040404"/>
                    </a:solidFill>
                  </a:rPr>
                  <a:t>, in order to reconstruct the original signal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 smtClean="0">
                    <a:solidFill>
                      <a:srgbClr val="040404"/>
                    </a:solidFill>
                  </a:rPr>
                  <a:t>,</a:t>
                </a:r>
                <a:r>
                  <a:rPr lang="en-GB" sz="2000" dirty="0">
                    <a:solidFill>
                      <a:srgbClr val="040404"/>
                    </a:solidFill>
                  </a:rPr>
                  <a:t> we can use an ideal lowpass filter on the sampled spectrum which has a bandwidth of any value between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𝐵𝐻𝑧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Reconstruction process is possible only if the shaded parts do not overlap. This 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 must be greater that twice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</a:rPr>
                  <a:t>We can also visually verify the sampling theorem in the above figure.</a:t>
                </a:r>
              </a:p>
              <a:p>
                <a:pPr marL="0" indent="0"/>
                <a:r>
                  <a:rPr lang="en-GB" altLang="en-US" sz="2000" b="0" dirty="0">
                    <a:solidFill>
                      <a:srgbClr val="040404"/>
                    </a:solidFill>
                    <a:ea typeface="ＭＳ Ｐゴシック" panose="020B0600070205080204" pitchFamily="34" charset="-128"/>
                  </a:rPr>
                  <a:t>     </a:t>
                </a:r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628800"/>
                <a:ext cx="8640960" cy="4896544"/>
              </a:xfrm>
              <a:blipFill rotWithShape="1">
                <a:blip r:embed="rId3"/>
                <a:stretch>
                  <a:fillRect l="-1622" t="-1370" r="-1834" b="-2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Reconstruction of the original signal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E9AC17-5D16-436A-B6CA-9CFA560795DE}"/>
              </a:ext>
            </a:extLst>
          </p:cNvPr>
          <p:cNvSpPr/>
          <p:nvPr/>
        </p:nvSpPr>
        <p:spPr bwMode="auto">
          <a:xfrm>
            <a:off x="3491880" y="3284984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FEE1C08-C2A0-42E8-8376-9A4FD2302B88}"/>
              </a:ext>
            </a:extLst>
          </p:cNvPr>
          <p:cNvSpPr/>
          <p:nvPr/>
        </p:nvSpPr>
        <p:spPr bwMode="auto">
          <a:xfrm>
            <a:off x="611560" y="3657983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726BE7-4667-4923-B393-711577931F6A}"/>
              </a:ext>
            </a:extLst>
          </p:cNvPr>
          <p:cNvSpPr/>
          <p:nvPr/>
        </p:nvSpPr>
        <p:spPr bwMode="auto">
          <a:xfrm>
            <a:off x="7092280" y="3868199"/>
            <a:ext cx="122413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1701EA-4483-4D8C-B514-F1E516B5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028751"/>
            <a:ext cx="4197164" cy="23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1940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b="1" dirty="0">
                    <a:solidFill>
                      <a:srgbClr val="040404"/>
                    </a:solidFill>
                  </a:rPr>
                  <a:t>Frequency domain</a:t>
                </a:r>
              </a:p>
              <a:p>
                <a:pPr marL="365125" indent="0" algn="just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 algn="just">
                  <a:defRPr/>
                </a:pPr>
                <a:r>
                  <a:rPr lang="en-GB" sz="200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sz="2000" i="1" dirty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sz="2000" i="1" dirty="0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has a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which is multiplied with a rectangular pulse in frequency domain.</a:t>
                </a:r>
              </a:p>
              <a:p>
                <a:pPr marL="365125" indent="0" algn="just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 algn="just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  <a:blipFill>
                <a:blip r:embed="rId3"/>
                <a:stretch>
                  <a:fillRect l="-1722" t="-1494" r="-1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Reconstruction generic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E63B4D-FAF4-43EE-B0A7-F7A4CCF9D03E}"/>
              </a:ext>
            </a:extLst>
          </p:cNvPr>
          <p:cNvSpPr/>
          <p:nvPr/>
        </p:nvSpPr>
        <p:spPr bwMode="auto">
          <a:xfrm>
            <a:off x="3491880" y="4361704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F4AC95-A719-43F0-99F0-359E93CA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65" y="3903332"/>
            <a:ext cx="2616299" cy="2117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18A2C5-3829-4112-8E47-734D987A1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3903332"/>
            <a:ext cx="2541185" cy="2189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B81800-2B15-480D-A500-DBF081874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058" y="3980040"/>
            <a:ext cx="2451378" cy="21132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FC5546-F377-4CA2-9650-1A5D05EEA2CA}"/>
              </a:ext>
            </a:extLst>
          </p:cNvPr>
          <p:cNvSpPr/>
          <p:nvPr/>
        </p:nvSpPr>
        <p:spPr bwMode="auto">
          <a:xfrm>
            <a:off x="1619672" y="5661248"/>
            <a:ext cx="59766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13775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</p:spPr>
            <p:txBody>
              <a:bodyPr/>
              <a:lstStyle/>
              <a:p>
                <a:pPr marL="365125" indent="-365125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b="1" dirty="0">
                    <a:solidFill>
                      <a:srgbClr val="040404"/>
                    </a:solidFill>
                  </a:rPr>
                  <a:t>Time </a:t>
                </a:r>
                <a:r>
                  <a:rPr lang="en-GB" sz="2000" b="1" dirty="0" smtClean="0">
                    <a:solidFill>
                      <a:srgbClr val="040404"/>
                    </a:solidFill>
                  </a:rPr>
                  <a:t>domain</a:t>
                </a: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 algn="just">
                  <a:defRPr/>
                </a:pPr>
                <a:r>
                  <a:rPr lang="en-GB" sz="200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sz="2000" i="1" dirty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sz="2000" i="1" dirty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is convolved with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sinc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function, which is the time domain version of a rectangular pulse in frequency domain centred at the origin. </a:t>
                </a:r>
              </a:p>
              <a:p>
                <a:pPr marL="365125" indent="0" algn="ctr">
                  <a:defRPr/>
                </a:pP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sz="2000" i="1" dirty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)&gt;∗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m:rPr>
                        <m:sty m:val="p"/>
                      </m:rPr>
                      <a:rPr lang="en-GB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sinc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sz="2000" i="1" dirty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r>
                  <a:rPr lang="en-GB" sz="2000" dirty="0" smtClean="0">
                    <a:solidFill>
                      <a:srgbClr val="040404"/>
                    </a:solidFill>
                  </a:rPr>
                  <a:t>[Recall that convolution with a shifted Delta function, shifts the original function at the location of the Delta function].</a:t>
                </a: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365125" indent="-365125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>
                  <a:defRPr/>
                </a:pPr>
                <a:endParaRPr lang="en-GB" sz="2000" dirty="0">
                  <a:solidFill>
                    <a:srgbClr val="040404"/>
                  </a:solidFill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  <a:blipFill rotWithShape="1">
                <a:blip r:embed="rId3"/>
                <a:stretch>
                  <a:fillRect l="-1650" t="-1494" r="-1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784975" cy="491062"/>
          </a:xfrm>
          <a:noFill/>
        </p:spPr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Reconstruction generic example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E63B4D-FAF4-43EE-B0A7-F7A4CCF9D03E}"/>
              </a:ext>
            </a:extLst>
          </p:cNvPr>
          <p:cNvSpPr/>
          <p:nvPr/>
        </p:nvSpPr>
        <p:spPr bwMode="auto">
          <a:xfrm>
            <a:off x="3491880" y="4361704"/>
            <a:ext cx="864096" cy="363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6029BC-E352-47C2-8D85-61776D55D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37" y="4437112"/>
            <a:ext cx="2532803" cy="182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508CB9-E5EB-48A8-8C50-195A61203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554" y="4437112"/>
            <a:ext cx="2697590" cy="1872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3A2AA8-1E96-441B-AF6D-30AF17080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298" y="4351203"/>
            <a:ext cx="2897158" cy="20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011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4">
                <a:extLst>
                  <a:ext uri="{FF2B5EF4-FFF2-40B4-BE49-F238E27FC236}">
                    <a16:creationId xmlns="" xmlns:a16="http://schemas.microsoft.com/office/drawing/2014/main" id="{6502972B-046B-4E56-8FA7-035A2749CF2B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 smtClean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In that case we use the Nyquist sampling rate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10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/>
                        <a:ea typeface="ＭＳ Ｐゴシック" pitchFamily="-109" charset="-128"/>
                      </a:rPr>
                      <m:t>=2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/>
                        <a:ea typeface="ＭＳ Ｐゴシック" pitchFamily="-109" charset="-128"/>
                      </a:rPr>
                      <m:t>𝐵𝐻𝑧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.</m:t>
                    </m:r>
                  </m:oMath>
                </a14:m>
                <a:endParaRPr lang="en-GB" sz="2000" b="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The spectrum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 consists of back-to-back, non-overlapping repetitions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040404"/>
                            </a:solidFill>
                            <a:latin typeface="Cambria Math"/>
                            <a:ea typeface="ＭＳ Ｐゴシック" pitchFamily="-109" charset="-128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40404"/>
                                </a:solidFill>
                                <a:latin typeface="Cambria Math"/>
                                <a:ea typeface="ＭＳ Ｐゴシック" pitchFamily="-109" charset="-128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𝑋</m:t>
                    </m:r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repeating every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10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In order to recover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40404"/>
                    </a:solidFill>
                    <a:ea typeface="ＭＳ Ｐゴシック" pitchFamily="-109" charset="-128"/>
                  </a:rPr>
                  <a:t> we must use an ideal lowpass filter of bandwidth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5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𝐻𝑧</m:t>
                    </m:r>
                    <m:r>
                      <a:rPr lang="en-GB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.</m:t>
                    </m:r>
                  </m:oMath>
                </a14:m>
                <a:r>
                  <a:rPr lang="en-GB" sz="2000" dirty="0">
                    <a:solidFill>
                      <a:srgbClr val="040404"/>
                    </a:solidFill>
                    <a:latin typeface="+mj-lt"/>
                    <a:ea typeface="ＭＳ Ｐゴシック" pitchFamily="-109" charset="-128"/>
                  </a:rPr>
                  <a:t> This is shown in the right figure below with the dotted line.</a:t>
                </a: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just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srgbClr val="040404"/>
                  </a:solidFill>
                  <a:latin typeface="+mj-lt"/>
                  <a:ea typeface="ＭＳ Ｐゴシック" pitchFamily="-109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  <a:p>
                <a:pPr marL="0" indent="0"/>
                <a:endParaRPr lang="en-GB" altLang="en-US" sz="2000" dirty="0">
                  <a:solidFill>
                    <a:srgbClr val="040404"/>
                  </a:solidFill>
                  <a:latin typeface="+mj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07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02972B-046B-4E56-8FA7-035A2749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1772816"/>
                <a:ext cx="8496944" cy="4896544"/>
              </a:xfrm>
              <a:blipFill rotWithShape="1">
                <a:blip r:embed="rId3"/>
                <a:stretch>
                  <a:fillRect l="-1650" t="-1494" r="-1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E6C4907-7928-41D4-984B-44D0ACC8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89666"/>
            <a:ext cx="8784975" cy="851102"/>
          </a:xfrm>
          <a:noFill/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Recall </a:t>
            </a:r>
            <a:r>
              <a:rPr lang="en-GB" altLang="en-US" dirty="0" err="1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Nyquist</a:t>
            </a:r>
            <a:r>
              <a:rPr lang="en-GB" altLang="en-US" dirty="0" smtClean="0">
                <a:solidFill>
                  <a:srgbClr val="008A63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solidFill>
                  <a:srgbClr val="008A63"/>
                </a:solidFill>
                <a:ea typeface="ＭＳ Ｐゴシック" panose="020B0600070205080204" pitchFamily="34" charset="-128"/>
              </a:rPr>
              <a:t>sampling:</a:t>
            </a:r>
            <a:r>
              <a:rPr lang="en-GB" altLang="en-US" dirty="0">
                <a:ea typeface="ＭＳ Ｐゴシック" panose="020B0600070205080204" pitchFamily="34" charset="-128"/>
              </a:rPr>
              <a:t> Just about the correct sampling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0DA29D-53B0-4872-99AC-6A6720F54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4242395"/>
            <a:ext cx="5924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0865"/>
      </p:ext>
    </p:extLst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 1 and 2</Template>
  <TotalTime>34961</TotalTime>
  <Words>3026</Words>
  <Application>Microsoft Office PowerPoint</Application>
  <PresentationFormat>On-screen Show (4:3)</PresentationFormat>
  <Paragraphs>258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Standarddesign</vt:lpstr>
      <vt:lpstr>Signals and Systems   Revision Lecture 2</vt:lpstr>
      <vt:lpstr>Sampling</vt:lpstr>
      <vt:lpstr>Sampling</vt:lpstr>
      <vt:lpstr>Sampling theorem</vt:lpstr>
      <vt:lpstr>Recall: spectrum of sampled signal</vt:lpstr>
      <vt:lpstr>Reconstruction of the original signal</vt:lpstr>
      <vt:lpstr>Reconstruction generic example</vt:lpstr>
      <vt:lpstr>Reconstruction generic example cont.</vt:lpstr>
      <vt:lpstr>Recall Nyquist sampling: Just about the correct sampling rate</vt:lpstr>
      <vt:lpstr>Recall oversampling: What happens if we sample too quickly?</vt:lpstr>
      <vt:lpstr>Recall undersampling: What happens if we sample too slowly?</vt:lpstr>
      <vt:lpstr>Problem: Reconstruction of the continuous time using the sample and hold operation</vt:lpstr>
      <vt:lpstr>Reconstruction of the continuous time using the sample and hold operation cont.</vt:lpstr>
      <vt:lpstr>Problem: Reconstruction of the continuous time using the sample and hold operation cont.</vt:lpstr>
      <vt:lpstr>Problem: Reconstruction of the continuous time using the sample and hold operation cont.</vt:lpstr>
      <vt:lpstr>Problem: Reconstruction of the continuous time using the sample and hold operation cont.</vt:lpstr>
      <vt:lpstr>Problem: Reconstruction of the continuous time using the sample and hold operation cont.</vt:lpstr>
      <vt:lpstr>Example on a discrete system’s transfer function</vt:lpstr>
      <vt:lpstr>Recall: Find the z-transform of 〖x[n]=γ〗^n u[n]</vt:lpstr>
      <vt:lpstr>Recall: Find the z-transform of 〖x[n]=-γ〗^n u[-n-1]</vt:lpstr>
      <vt:lpstr>Example cont.</vt:lpstr>
      <vt:lpstr>Example cont.</vt:lpstr>
      <vt:lpstr>Example cont.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Signals and Systems   Lectures 1, Tuesday 10th October 2017</dc:title>
  <dc:creator>tania</dc:creator>
  <cp:lastModifiedBy>Stathaki, Tania</cp:lastModifiedBy>
  <cp:revision>569</cp:revision>
  <cp:lastPrinted>2017-12-03T10:11:38Z</cp:lastPrinted>
  <dcterms:created xsi:type="dcterms:W3CDTF">2017-09-17T10:58:49Z</dcterms:created>
  <dcterms:modified xsi:type="dcterms:W3CDTF">2019-05-13T12:44:28Z</dcterms:modified>
</cp:coreProperties>
</file>