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0" r:id="rId2"/>
    <p:sldId id="303" r:id="rId3"/>
    <p:sldId id="305" r:id="rId4"/>
    <p:sldId id="334" r:id="rId5"/>
    <p:sldId id="353" r:id="rId6"/>
    <p:sldId id="354" r:id="rId7"/>
    <p:sldId id="335" r:id="rId8"/>
    <p:sldId id="336" r:id="rId9"/>
    <p:sldId id="355" r:id="rId10"/>
    <p:sldId id="356" r:id="rId11"/>
    <p:sldId id="357" r:id="rId12"/>
    <p:sldId id="338" r:id="rId13"/>
    <p:sldId id="358" r:id="rId14"/>
    <p:sldId id="345" r:id="rId15"/>
    <p:sldId id="347" r:id="rId16"/>
    <p:sldId id="348" r:id="rId17"/>
    <p:sldId id="349" r:id="rId18"/>
    <p:sldId id="350" r:id="rId19"/>
    <p:sldId id="351" r:id="rId20"/>
    <p:sldId id="359" r:id="rId21"/>
    <p:sldId id="360" r:id="rId22"/>
    <p:sldId id="361" r:id="rId23"/>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1pPr>
    <a:lvl2pPr marL="4572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2pPr>
    <a:lvl3pPr marL="9144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3pPr>
    <a:lvl4pPr marL="13716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4pPr>
    <a:lvl5pPr marL="18288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04"/>
    <a:srgbClr val="CC0033"/>
    <a:srgbClr val="008A63"/>
    <a:srgbClr val="002C5B"/>
    <a:srgbClr val="003E8B"/>
    <a:srgbClr val="EE990A"/>
    <a:srgbClr val="6E6E6F"/>
    <a:srgbClr val="511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0107" autoAdjust="0"/>
  </p:normalViewPr>
  <p:slideViewPr>
    <p:cSldViewPr>
      <p:cViewPr>
        <p:scale>
          <a:sx n="105" d="100"/>
          <a:sy n="105" d="100"/>
        </p:scale>
        <p:origin x="-78" y="-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 xmlns:a16="http://schemas.microsoft.com/office/drawing/2014/main" id="{D1F39868-C068-4A15-97A9-E7AE35CE736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1" name="Rectangle 3">
            <a:extLst>
              <a:ext uri="{FF2B5EF4-FFF2-40B4-BE49-F238E27FC236}">
                <a16:creationId xmlns="" xmlns:a16="http://schemas.microsoft.com/office/drawing/2014/main" id="{7A708999-B11B-4DE7-B408-266344CF4FBE}"/>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89092" name="Rectangle 4">
            <a:extLst>
              <a:ext uri="{FF2B5EF4-FFF2-40B4-BE49-F238E27FC236}">
                <a16:creationId xmlns="" xmlns:a16="http://schemas.microsoft.com/office/drawing/2014/main" id="{0B032807-89C4-4AF5-9E14-5D68C02851C8}"/>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3" name="Rectangle 5">
            <a:extLst>
              <a:ext uri="{FF2B5EF4-FFF2-40B4-BE49-F238E27FC236}">
                <a16:creationId xmlns="" xmlns:a16="http://schemas.microsoft.com/office/drawing/2014/main" id="{659471E1-F1CC-43A2-97B3-2BDEB76873D8}"/>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E081D21A-10A5-4FFA-9474-D8B281F59A53}" type="slidenum">
              <a:rPr lang="da-DK" altLang="en-US"/>
              <a:pPr/>
              <a:t>‹#›</a:t>
            </a:fld>
            <a:endParaRPr lang="da-DK" altLang="en-US"/>
          </a:p>
        </p:txBody>
      </p:sp>
    </p:spTree>
    <p:extLst>
      <p:ext uri="{BB962C8B-B14F-4D97-AF65-F5344CB8AC3E}">
        <p14:creationId xmlns:p14="http://schemas.microsoft.com/office/powerpoint/2010/main" val="415943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59847970-DA0F-4BD8-AE70-FBBC0AD0D25A}"/>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1" name="Rectangle 3">
            <a:extLst>
              <a:ext uri="{FF2B5EF4-FFF2-40B4-BE49-F238E27FC236}">
                <a16:creationId xmlns="" xmlns:a16="http://schemas.microsoft.com/office/drawing/2014/main" id="{284C4572-8150-421A-9901-17B82C161829}"/>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35844" name="Rectangle 4">
            <a:extLst>
              <a:ext uri="{FF2B5EF4-FFF2-40B4-BE49-F238E27FC236}">
                <a16:creationId xmlns="" xmlns:a16="http://schemas.microsoft.com/office/drawing/2014/main" id="{DC89AF35-BC75-4C5F-8638-4DB4222D2555}"/>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 xmlns:a16="http://schemas.microsoft.com/office/drawing/2014/main" id="{F20FEC71-46DC-4844-AB6C-46DB64AD4209}"/>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a:extLst>
              <a:ext uri="{FF2B5EF4-FFF2-40B4-BE49-F238E27FC236}">
                <a16:creationId xmlns="" xmlns:a16="http://schemas.microsoft.com/office/drawing/2014/main" id="{FC1D7587-CAA3-4BED-88AC-E4265A8920B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5" name="Rectangle 7">
            <a:extLst>
              <a:ext uri="{FF2B5EF4-FFF2-40B4-BE49-F238E27FC236}">
                <a16:creationId xmlns="" xmlns:a16="http://schemas.microsoft.com/office/drawing/2014/main" id="{6EB5DAAC-0649-4679-AB50-10AFB7E4AB7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6476CD8E-5876-4A8E-AB7D-1BE9C726F4DC}" type="slidenum">
              <a:rPr lang="da-DK" altLang="en-US"/>
              <a:pPr/>
              <a:t>‹#›</a:t>
            </a:fld>
            <a:endParaRPr lang="da-DK" altLang="en-US"/>
          </a:p>
        </p:txBody>
      </p:sp>
    </p:spTree>
    <p:extLst>
      <p:ext uri="{BB962C8B-B14F-4D97-AF65-F5344CB8AC3E}">
        <p14:creationId xmlns:p14="http://schemas.microsoft.com/office/powerpoint/2010/main" val="1115427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 xmlns:a16="http://schemas.microsoft.com/office/drawing/2014/main" id="{E714AEA4-DCD1-4E92-8777-0C29546AB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478E45-58D3-42B7-9342-E376F5985D90}" type="slidenum">
              <a:rPr lang="da-DK" altLang="en-US"/>
              <a:pPr eaLnBrk="1" hangingPunct="1">
                <a:spcBef>
                  <a:spcPct val="0"/>
                </a:spcBef>
              </a:pPr>
              <a:t>1</a:t>
            </a:fld>
            <a:endParaRPr lang="da-DK" altLang="en-US"/>
          </a:p>
        </p:txBody>
      </p:sp>
      <p:sp>
        <p:nvSpPr>
          <p:cNvPr id="36867" name="Rectangle 2">
            <a:extLst>
              <a:ext uri="{FF2B5EF4-FFF2-40B4-BE49-F238E27FC236}">
                <a16:creationId xmlns="" xmlns:a16="http://schemas.microsoft.com/office/drawing/2014/main" id="{54BA8862-895A-417F-BB17-283D59F3FE4E}"/>
              </a:ext>
            </a:extLst>
          </p:cNvPr>
          <p:cNvSpPr>
            <a:spLocks noGrp="1" noRot="1" noChangeAspect="1" noChangeArrowheads="1" noTextEdit="1"/>
          </p:cNvSpPr>
          <p:nvPr>
            <p:ph type="sldImg"/>
          </p:nvPr>
        </p:nvSpPr>
        <p:spPr>
          <a:xfrm>
            <a:off x="847725" y="744538"/>
            <a:ext cx="3417888" cy="2563812"/>
          </a:xfrm>
          <a:ln/>
        </p:spPr>
      </p:sp>
      <p:sp>
        <p:nvSpPr>
          <p:cNvPr id="36868" name="Rectangle 3">
            <a:extLst>
              <a:ext uri="{FF2B5EF4-FFF2-40B4-BE49-F238E27FC236}">
                <a16:creationId xmlns="" xmlns:a16="http://schemas.microsoft.com/office/drawing/2014/main" id="{94539619-E901-4C07-9DAF-B0AA437FFF02}"/>
              </a:ext>
            </a:extLst>
          </p:cNvPr>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10</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45302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11</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2456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12</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73421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13</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78344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14</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8218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15</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67237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16</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7538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17</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254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18</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94185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19</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87478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2</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37451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20</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1803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21</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693563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22</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93670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3</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10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4</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1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5</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65101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6</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14898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7</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21293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8</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03535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9</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29627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a:extLst>
              <a:ext uri="{FF2B5EF4-FFF2-40B4-BE49-F238E27FC236}">
                <a16:creationId xmlns="" xmlns:a16="http://schemas.microsoft.com/office/drawing/2014/main" id="{F60BE576-939C-4864-A341-037AB1614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a:extLst>
              <a:ext uri="{FF2B5EF4-FFF2-40B4-BE49-F238E27FC236}">
                <a16:creationId xmlns="" xmlns:a16="http://schemas.microsoft.com/office/drawing/2014/main" id="{00EE60BB-0E4F-47CC-8D34-B6B3F8892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a:extLst>
              <a:ext uri="{FF2B5EF4-FFF2-40B4-BE49-F238E27FC236}">
                <a16:creationId xmlns="" xmlns:a16="http://schemas.microsoft.com/office/drawing/2014/main" id="{907BCA35-954B-4C2F-BD1E-6CBD6B8193C2}"/>
              </a:ext>
            </a:extLst>
          </p:cNvPr>
          <p:cNvSpPr>
            <a:spLocks noChangeArrowheads="1"/>
          </p:cNvSpPr>
          <p:nvPr/>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a:t>Click to edit Master subtitle style</a:t>
            </a:r>
            <a:endParaRPr lang="da-DK"/>
          </a:p>
        </p:txBody>
      </p:sp>
      <p:sp>
        <p:nvSpPr>
          <p:cNvPr id="7" name="Rectangle 9">
            <a:extLst>
              <a:ext uri="{FF2B5EF4-FFF2-40B4-BE49-F238E27FC236}">
                <a16:creationId xmlns="" xmlns:a16="http://schemas.microsoft.com/office/drawing/2014/main" id="{BB432E19-37F5-4B63-834C-FF422820D6C2}"/>
              </a:ext>
            </a:extLst>
          </p:cNvPr>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defRPr>
            </a:lvl1pPr>
          </a:lstStyle>
          <a:p>
            <a:pPr>
              <a:defRPr/>
            </a:pPr>
            <a:r>
              <a:rPr lang="da-DK"/>
              <a:t>sdfgafgafga</a:t>
            </a:r>
          </a:p>
        </p:txBody>
      </p:sp>
      <p:sp>
        <p:nvSpPr>
          <p:cNvPr id="8" name="Rectangle 11">
            <a:extLst>
              <a:ext uri="{FF2B5EF4-FFF2-40B4-BE49-F238E27FC236}">
                <a16:creationId xmlns="" xmlns:a16="http://schemas.microsoft.com/office/drawing/2014/main" id="{E41522A8-59EC-49A8-BD55-9E095C0F9A9E}"/>
              </a:ext>
            </a:extLst>
          </p:cNvPr>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16B46259-F8FA-4C3E-BF05-3E7AD7DE5D7F}" type="slidenum">
              <a:rPr lang="da-DK" altLang="en-US"/>
              <a:pPr/>
              <a:t>‹#›</a:t>
            </a:fld>
            <a:endParaRPr lang="da-DK" altLang="en-US"/>
          </a:p>
        </p:txBody>
      </p:sp>
    </p:spTree>
    <p:extLst>
      <p:ext uri="{BB962C8B-B14F-4D97-AF65-F5344CB8AC3E}">
        <p14:creationId xmlns:p14="http://schemas.microsoft.com/office/powerpoint/2010/main" val="31314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99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996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424550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23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13424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649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58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39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9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820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5927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a:extLst>
              <a:ext uri="{FF2B5EF4-FFF2-40B4-BE49-F238E27FC236}">
                <a16:creationId xmlns="" xmlns:a16="http://schemas.microsoft.com/office/drawing/2014/main" id="{B0EDD6C4-50DC-4934-B25F-05BF48B29F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a:extLst>
              <a:ext uri="{FF2B5EF4-FFF2-40B4-BE49-F238E27FC236}">
                <a16:creationId xmlns="" xmlns:a16="http://schemas.microsoft.com/office/drawing/2014/main" id="{4B5F460E-8AF0-421E-9276-967114A626E3}"/>
              </a:ext>
            </a:extLst>
          </p:cNvPr>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da-DK" altLang="en-US"/>
          </a:p>
        </p:txBody>
      </p:sp>
      <p:sp>
        <p:nvSpPr>
          <p:cNvPr id="1028" name="Rectangle 26">
            <a:extLst>
              <a:ext uri="{FF2B5EF4-FFF2-40B4-BE49-F238E27FC236}">
                <a16:creationId xmlns="" xmlns:a16="http://schemas.microsoft.com/office/drawing/2014/main" id="{6515D0E9-9A85-4ED8-A744-B2D0843F8948}"/>
              </a:ext>
            </a:extLst>
          </p:cNvPr>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a-DK" altLang="en-US"/>
          </a:p>
        </p:txBody>
      </p:sp>
      <p:pic>
        <p:nvPicPr>
          <p:cNvPr id="1029" name="Picture 40" descr="IMP_Logo_2Colour">
            <a:extLst>
              <a:ext uri="{FF2B5EF4-FFF2-40B4-BE49-F238E27FC236}">
                <a16:creationId xmlns="" xmlns:a16="http://schemas.microsoft.com/office/drawing/2014/main" id="{227FCEF2-B917-484C-A2D3-CD1D775509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5.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26.png"/><Relationship Id="rId5" Type="http://schemas.openxmlformats.org/officeDocument/2006/relationships/image" Target="../media/image5.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41CCD2F9-B21E-4700-ADBD-F29CED172AD5}"/>
              </a:ext>
            </a:extLst>
          </p:cNvPr>
          <p:cNvSpPr>
            <a:spLocks noGrp="1" noChangeArrowheads="1"/>
          </p:cNvSpPr>
          <p:nvPr>
            <p:ph type="ctrTitle"/>
          </p:nvPr>
        </p:nvSpPr>
        <p:spPr/>
        <p:txBody>
          <a:bodyPr/>
          <a:lstStyle/>
          <a:p>
            <a:pPr eaLnBrk="1" hangingPunct="1"/>
            <a:r>
              <a:rPr lang="en-GB" altLang="en-US" b="1" dirty="0"/>
              <a:t>Signals and Systems</a:t>
            </a:r>
            <a:br>
              <a:rPr lang="en-GB" altLang="en-US" b="1" dirty="0"/>
            </a:br>
            <a:r>
              <a:rPr lang="en-GB" altLang="en-US" sz="2400" b="1" dirty="0"/>
              <a:t/>
            </a:r>
            <a:br>
              <a:rPr lang="en-GB" altLang="en-US" sz="2400" b="1" dirty="0"/>
            </a:br>
            <a:r>
              <a:rPr lang="en-GB" altLang="en-US" sz="2400" b="1" dirty="0"/>
              <a:t/>
            </a:r>
            <a:br>
              <a:rPr lang="en-GB" altLang="en-US" sz="2400" b="1" dirty="0"/>
            </a:br>
            <a:r>
              <a:rPr lang="en-GB" altLang="en-US" sz="2400" b="1" dirty="0">
                <a:solidFill>
                  <a:srgbClr val="008A63"/>
                </a:solidFill>
              </a:rPr>
              <a:t>Revision Lecture 1</a:t>
            </a:r>
            <a:endParaRPr lang="en-GB" altLang="en-US" sz="2400" dirty="0">
              <a:solidFill>
                <a:srgbClr val="008A63"/>
              </a:solidFill>
            </a:endParaRPr>
          </a:p>
        </p:txBody>
      </p:sp>
      <p:sp>
        <p:nvSpPr>
          <p:cNvPr id="3075" name="Rectangle 15">
            <a:extLst>
              <a:ext uri="{FF2B5EF4-FFF2-40B4-BE49-F238E27FC236}">
                <a16:creationId xmlns="" xmlns:a16="http://schemas.microsoft.com/office/drawing/2014/main" id="{EE70CBC6-0897-4969-B61E-4001B805D208}"/>
              </a:ext>
            </a:extLst>
          </p:cNvPr>
          <p:cNvSpPr>
            <a:spLocks noGrp="1" noChangeArrowheads="1"/>
          </p:cNvSpPr>
          <p:nvPr>
            <p:ph type="subTitle" sz="quarter" idx="1"/>
          </p:nvPr>
        </p:nvSpPr>
        <p:spPr>
          <a:xfrm>
            <a:off x="827088" y="4292600"/>
            <a:ext cx="7543800" cy="1512888"/>
          </a:xfrm>
        </p:spPr>
        <p:txBody>
          <a:bodyPr/>
          <a:lstStyle/>
          <a:p>
            <a:pPr marL="0" indent="0" eaLnBrk="1" hangingPunct="1"/>
            <a:r>
              <a:rPr lang="en-US" altLang="en-US" sz="2400" b="1" dirty="0"/>
              <a:t>DR TANIA STATHAKI</a:t>
            </a:r>
          </a:p>
          <a:p>
            <a:pPr marL="0" indent="0" eaLnBrk="1" hangingPunct="1"/>
            <a:r>
              <a:rPr lang="en-US" altLang="en-US" sz="1800" dirty="0"/>
              <a:t>READER (ASSOCIATE </a:t>
            </a:r>
            <a:r>
              <a:rPr lang="en-US" altLang="en-US" sz="1800" dirty="0" smtClean="0"/>
              <a:t>PROFESSOR</a:t>
            </a:r>
            <a:r>
              <a:rPr lang="en-US" altLang="en-US" sz="1800" dirty="0"/>
              <a:t>) IN SIGNAL PROCESSING</a:t>
            </a:r>
            <a:r>
              <a:rPr lang="en-US" altLang="en-US" sz="2000" dirty="0"/>
              <a:t/>
            </a:r>
            <a:br>
              <a:rPr lang="en-US" altLang="en-US" sz="2000" dirty="0"/>
            </a:br>
            <a:r>
              <a:rPr lang="en-US" altLang="en-US" dirty="0"/>
              <a:t>IMPERIAL COLLEGE LONDON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395536" y="609600"/>
            <a:ext cx="8352928" cy="638175"/>
          </a:xfrm>
        </p:spPr>
        <p:txBody>
          <a:bodyPr/>
          <a:lstStyle/>
          <a:p>
            <a:pPr algn="ctr"/>
            <a:r>
              <a:rPr lang="en-GB" altLang="en-US" dirty="0"/>
              <a:t>Revision Lectures 6-7 and 9 cont.</a:t>
            </a:r>
            <a:br>
              <a:rPr lang="en-GB" altLang="en-US" dirty="0"/>
            </a:br>
            <a:r>
              <a:rPr lang="en-GB" altLang="en-US" dirty="0"/>
              <a:t>Laplace Transform and Continuous LTI Systems</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79895"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179512" y="1584027"/>
                <a:ext cx="8784976"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eaLnBrk="1" hangingPunct="1">
                  <a:lnSpc>
                    <a:spcPct val="120000"/>
                  </a:lnSpc>
                  <a:buClr>
                    <a:srgbClr val="9F0C1F"/>
                  </a:buClr>
                  <a:buSzPct val="125000"/>
                  <a:defRPr/>
                </a:pPr>
                <a:r>
                  <a:rPr lang="en-US" sz="2000" b="1" i="0" dirty="0">
                    <a:solidFill>
                      <a:srgbClr val="040404"/>
                    </a:solidFill>
                    <a:sym typeface="Verdana" charset="0"/>
                  </a:rPr>
                  <a:t>Example</a:t>
                </a:r>
              </a:p>
              <a:p>
                <a:pPr marL="266700" eaLnBrk="1" hangingPunct="1">
                  <a:lnSpc>
                    <a:spcPct val="120000"/>
                  </a:lnSpc>
                  <a:buClr>
                    <a:srgbClr val="9F0C1F"/>
                  </a:buClr>
                  <a:buSzPct val="125000"/>
                  <a:defRPr/>
                </a:pPr>
                <a:r>
                  <a:rPr lang="en-US" sz="2000" i="0" dirty="0">
                    <a:solidFill>
                      <a:srgbClr val="040404"/>
                    </a:solidFill>
                    <a:sym typeface="Verdana" charset="0"/>
                  </a:rPr>
                  <a:t>Consider a system that is described by the input-output relationship</a:t>
                </a:r>
              </a:p>
              <a:p>
                <a:pPr marL="266700" algn="ctr" eaLnBrk="1" hangingPunct="1">
                  <a:lnSpc>
                    <a:spcPct val="120000"/>
                  </a:lnSpc>
                  <a:buClr>
                    <a:srgbClr val="9F0C1F"/>
                  </a:buClr>
                  <a:buSzPct val="125000"/>
                  <a:defRPr/>
                </a:pPr>
                <a14:m>
                  <m:oMath xmlns:m="http://schemas.openxmlformats.org/officeDocument/2006/math">
                    <m:f>
                      <m:fPr>
                        <m:ctrlPr>
                          <a:rPr lang="en-GB" altLang="en-US" sz="2000" i="1">
                            <a:solidFill>
                              <a:srgbClr val="040404"/>
                            </a:solidFill>
                            <a:latin typeface="Cambria Math"/>
                            <a:ea typeface="Cambria Math" panose="02040503050406030204" pitchFamily="18" charset="0"/>
                            <a:sym typeface="Symbol" panose="05050102010706020507" pitchFamily="18" charset="2"/>
                          </a:rPr>
                        </m:ctrlPr>
                      </m:fPr>
                      <m:num>
                        <m:sSup>
                          <m:sSupPr>
                            <m:ctrlPr>
                              <a:rPr lang="en-GB" altLang="en-US" sz="2000" i="1">
                                <a:solidFill>
                                  <a:srgbClr val="040404"/>
                                </a:solidFill>
                                <a:latin typeface="Cambria Math"/>
                                <a:ea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𝑑</m:t>
                            </m:r>
                          </m:e>
                          <m: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d>
                          <m:dPr>
                            <m:ctrlPr>
                              <a:rPr lang="en-GB" altLang="en-US" sz="2000" i="1">
                                <a:solidFill>
                                  <a:srgbClr val="040404"/>
                                </a:solidFill>
                                <a:latin typeface="Cambria Math"/>
                                <a:ea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num>
                      <m:den>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𝑑</m:t>
                        </m:r>
                        <m:sSup>
                          <m:sSupPr>
                            <m:ctrlPr>
                              <a:rPr lang="en-GB" altLang="en-US" sz="2000" i="1">
                                <a:solidFill>
                                  <a:srgbClr val="040404"/>
                                </a:solidFill>
                                <a:latin typeface="Cambria Math"/>
                                <a:ea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p>
                        </m:sSup>
                      </m:den>
                    </m:f>
                    <m: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+5</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sz="2000" i="1" dirty="0">
                            <a:solidFill>
                              <a:srgbClr val="040404"/>
                            </a:solidFill>
                            <a:latin typeface="Cambria Math"/>
                            <a:ea typeface="ＭＳ Ｐゴシック" panose="020B0600070205080204" pitchFamily="34" charset="-128"/>
                            <a:sym typeface="Symbol" panose="05050102010706020507" pitchFamily="18" charset="2"/>
                          </a:rPr>
                        </m:ctrlPr>
                      </m:fPr>
                      <m:num>
                        <m:r>
                          <a:rPr lang="en-GB" altLang="en-US" sz="2000"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dirty="0">
                                <a:solidFill>
                                  <a:srgbClr val="040404"/>
                                </a:solidFill>
                                <a:latin typeface="Cambria Math"/>
                                <a:ea typeface="ＭＳ Ｐゴシック" panose="020B0600070205080204" pitchFamily="34" charset="-128"/>
                                <a:sym typeface="Symbol" panose="05050102010706020507" pitchFamily="18" charset="2"/>
                              </a:rPr>
                            </m:ctrlPr>
                          </m:dPr>
                          <m:e>
                            <m:r>
                              <a:rPr lang="en-GB" altLang="en-US" sz="2000"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num>
                      <m:den>
                        <m:r>
                          <a:rPr lang="en-GB" altLang="en-US" sz="2000"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+6</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b="0" i="1" dirty="0" smtClean="0">
                            <a:solidFill>
                              <a:srgbClr val="040404"/>
                            </a:solidFill>
                            <a:latin typeface="Cambria Math"/>
                            <a:ea typeface="ＭＳ Ｐゴシック" panose="020B0600070205080204" pitchFamily="34" charset="-128"/>
                            <a:sym typeface="Symbol" panose="05050102010706020507" pitchFamily="18" charset="2"/>
                          </a:rPr>
                        </m:ctrlPr>
                      </m:dPr>
                      <m:e>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endParaRPr lang="en-US" sz="2000" i="0" dirty="0">
                  <a:solidFill>
                    <a:srgbClr val="040404"/>
                  </a:solidFill>
                  <a:sym typeface="Verdana" charset="0"/>
                </a:endParaRPr>
              </a:p>
              <a:p>
                <a:pPr marL="266700" eaLnBrk="1" hangingPunct="1">
                  <a:lnSpc>
                    <a:spcPct val="120000"/>
                  </a:lnSpc>
                  <a:buClr>
                    <a:srgbClr val="9F0C1F"/>
                  </a:buClr>
                  <a:buSzPct val="125000"/>
                  <a:defRPr/>
                </a:pPr>
                <a:r>
                  <a:rPr lang="en-US" sz="2000" i="0" dirty="0">
                    <a:solidFill>
                      <a:srgbClr val="040404"/>
                    </a:solidFill>
                    <a:sym typeface="Verdana" charset="0"/>
                  </a:rPr>
                  <a:t>By assuming zero initial conditions and taking the Laplace Transform in both sides we have:</a:t>
                </a:r>
              </a:p>
              <a:p>
                <a:pPr marL="266700" eaLnBrk="1" hangingPunct="1">
                  <a:lnSpc>
                    <a:spcPct val="120000"/>
                  </a:lnSpc>
                  <a:buClr>
                    <a:srgbClr val="9F0C1F"/>
                  </a:buClr>
                  <a:buSzPct val="125000"/>
                  <a:defRPr/>
                </a:pPr>
                <a14:m>
                  <m:oMathPara xmlns:m="http://schemas.openxmlformats.org/officeDocument/2006/math">
                    <m:oMathParaPr>
                      <m:jc m:val="centerGroup"/>
                    </m:oMathParaPr>
                    <m:oMath xmlns:m="http://schemas.openxmlformats.org/officeDocument/2006/math">
                      <m:sSup>
                        <m:sSupPr>
                          <m:ctrlPr>
                            <a:rPr lang="en-GB" altLang="en-US" sz="2000" i="1">
                              <a:solidFill>
                                <a:srgbClr val="040404"/>
                              </a:solidFill>
                              <a:latin typeface="Cambria Math"/>
                              <a:ea typeface="ＭＳ Ｐゴシック" panose="020B0600070205080204" pitchFamily="34" charset="-128"/>
                            </a:rPr>
                          </m:ctrlPr>
                        </m:sSupPr>
                        <m:e>
                          <m:r>
                            <a:rPr lang="en-GB" altLang="en-US" sz="2000">
                              <a:solidFill>
                                <a:srgbClr val="040404"/>
                              </a:solidFill>
                              <a:latin typeface="Cambria Math" panose="02040503050406030204" pitchFamily="18" charset="0"/>
                              <a:ea typeface="ＭＳ Ｐゴシック" panose="020B0600070205080204" pitchFamily="34" charset="-128"/>
                            </a:rPr>
                            <m:t>𝑠</m:t>
                          </m:r>
                        </m:e>
                        <m:sup>
                          <m:r>
                            <a:rPr lang="en-GB" altLang="en-US" sz="2000" b="0" i="1" smtClean="0">
                              <a:solidFill>
                                <a:srgbClr val="040404"/>
                              </a:solidFill>
                              <a:latin typeface="Cambria Math" panose="02040503050406030204" pitchFamily="18" charset="0"/>
                              <a:ea typeface="ＭＳ Ｐゴシック" panose="020B0600070205080204" pitchFamily="34" charset="-128"/>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rPr>
                        <m:t>𝑌</m:t>
                      </m:r>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𝑠</m:t>
                          </m:r>
                        </m:e>
                      </m:d>
                      <m:r>
                        <a:rPr lang="en-GB" altLang="en-US" sz="2000" b="0" i="1" smtClean="0">
                          <a:solidFill>
                            <a:srgbClr val="040404"/>
                          </a:solidFill>
                          <a:latin typeface="Cambria Math" panose="02040503050406030204" pitchFamily="18" charset="0"/>
                          <a:ea typeface="ＭＳ Ｐゴシック" panose="020B0600070205080204" pitchFamily="34" charset="-128"/>
                        </a:rPr>
                        <m:t>+5</m:t>
                      </m:r>
                      <m:r>
                        <a:rPr lang="en-GB" altLang="en-US" sz="2000" b="0" i="1" smtClean="0">
                          <a:solidFill>
                            <a:srgbClr val="040404"/>
                          </a:solidFill>
                          <a:latin typeface="Cambria Math" panose="02040503050406030204" pitchFamily="18" charset="0"/>
                          <a:ea typeface="ＭＳ Ｐゴシック" panose="020B0600070205080204" pitchFamily="34" charset="-128"/>
                        </a:rPr>
                        <m:t>𝑠𝑌</m:t>
                      </m:r>
                      <m:d>
                        <m:dPr>
                          <m:ctrlPr>
                            <a:rPr lang="en-GB" altLang="en-US" sz="2000" b="0" i="1" smtClean="0">
                              <a:solidFill>
                                <a:srgbClr val="040404"/>
                              </a:solidFill>
                              <a:latin typeface="Cambria Math"/>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𝑠</m:t>
                          </m:r>
                        </m:e>
                      </m:d>
                      <m:r>
                        <a:rPr lang="en-GB" altLang="en-US" sz="2000" b="0" i="1" smtClean="0">
                          <a:solidFill>
                            <a:srgbClr val="040404"/>
                          </a:solidFill>
                          <a:latin typeface="Cambria Math" panose="02040503050406030204" pitchFamily="18" charset="0"/>
                          <a:ea typeface="ＭＳ Ｐゴシック" panose="020B0600070205080204" pitchFamily="34" charset="-128"/>
                        </a:rPr>
                        <m:t>+6=</m:t>
                      </m:r>
                      <m:r>
                        <a:rPr lang="en-GB" altLang="en-US" sz="2000" b="0" i="1" smtClean="0">
                          <a:solidFill>
                            <a:srgbClr val="040404"/>
                          </a:solidFill>
                          <a:latin typeface="Cambria Math" panose="02040503050406030204" pitchFamily="18" charset="0"/>
                          <a:ea typeface="ＭＳ Ｐゴシック" panose="020B0600070205080204" pitchFamily="34" charset="-128"/>
                        </a:rPr>
                        <m:t>𝑋</m:t>
                      </m:r>
                      <m:d>
                        <m:dPr>
                          <m:ctrlPr>
                            <a:rPr lang="en-GB" altLang="en-US" sz="2000" b="0" i="1" smtClean="0">
                              <a:solidFill>
                                <a:srgbClr val="040404"/>
                              </a:solidFill>
                              <a:latin typeface="Cambria Math"/>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𝑠</m:t>
                          </m:r>
                        </m:e>
                      </m:d>
                    </m:oMath>
                  </m:oMathPara>
                </a14:m>
                <a:endParaRPr lang="en-GB" altLang="en-US" sz="2000" b="0" i="1" dirty="0">
                  <a:solidFill>
                    <a:srgbClr val="040404"/>
                  </a:solidFill>
                  <a:latin typeface="Cambria Math" panose="02040503050406030204" pitchFamily="18" charset="0"/>
                  <a:ea typeface="ＭＳ Ｐゴシック" panose="020B0600070205080204" pitchFamily="34" charset="-128"/>
                </a:endParaRPr>
              </a:p>
              <a:p>
                <a:pPr marL="266700" eaLnBrk="1" hangingPunct="1">
                  <a:lnSpc>
                    <a:spcPct val="120000"/>
                  </a:lnSpc>
                  <a:buClr>
                    <a:srgbClr val="9F0C1F"/>
                  </a:buClr>
                  <a:buSzPct val="125000"/>
                  <a:defRPr/>
                </a:pPr>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Cambria Math" panose="02040503050406030204" pitchFamily="18" charset="0"/>
                        </a:rPr>
                        <m:t>𝐻</m:t>
                      </m:r>
                      <m:d>
                        <m:dPr>
                          <m:ctrlPr>
                            <a:rPr lang="en-GB" altLang="en-US" sz="2000" b="0" i="1" smtClean="0">
                              <a:solidFill>
                                <a:srgbClr val="040404"/>
                              </a:solidFill>
                              <a:latin typeface="Cambria Math"/>
                              <a:ea typeface="Cambria Math" panose="02040503050406030204" pitchFamily="18" charset="0"/>
                            </a:rPr>
                          </m:ctrlPr>
                        </m:dPr>
                        <m:e>
                          <m:r>
                            <a:rPr lang="en-GB" altLang="en-US" sz="2000" b="0" i="1" smtClean="0">
                              <a:solidFill>
                                <a:srgbClr val="040404"/>
                              </a:solidFill>
                              <a:latin typeface="Cambria Math" panose="02040503050406030204" pitchFamily="18" charset="0"/>
                              <a:ea typeface="Cambria Math" panose="02040503050406030204" pitchFamily="18" charset="0"/>
                            </a:rPr>
                            <m:t>𝑠</m:t>
                          </m:r>
                        </m:e>
                      </m:d>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𝑌</m:t>
                          </m:r>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m:t>
                          </m:r>
                        </m:num>
                        <m:den>
                          <m:r>
                            <a:rPr lang="en-GB" altLang="en-US" sz="2000" b="0" i="1" smtClean="0">
                              <a:solidFill>
                                <a:srgbClr val="040404"/>
                              </a:solidFill>
                              <a:latin typeface="Cambria Math" panose="02040503050406030204" pitchFamily="18" charset="0"/>
                              <a:ea typeface="Cambria Math" panose="02040503050406030204" pitchFamily="18" charset="0"/>
                            </a:rPr>
                            <m:t>𝑋</m:t>
                          </m:r>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sSup>
                            <m:sSupPr>
                              <m:ctrlPr>
                                <a:rPr lang="en-GB" altLang="en-US" sz="2000" i="1">
                                  <a:solidFill>
                                    <a:srgbClr val="040404"/>
                                  </a:solidFill>
                                  <a:latin typeface="Cambria Math"/>
                                  <a:ea typeface="ＭＳ Ｐゴシック" panose="020B0600070205080204" pitchFamily="34" charset="-128"/>
                                </a:rPr>
                              </m:ctrlPr>
                            </m:sSupPr>
                            <m:e>
                              <m:r>
                                <a:rPr lang="en-GB" altLang="en-US" sz="2000">
                                  <a:solidFill>
                                    <a:srgbClr val="040404"/>
                                  </a:solidFill>
                                  <a:latin typeface="Cambria Math" panose="02040503050406030204" pitchFamily="18" charset="0"/>
                                  <a:ea typeface="ＭＳ Ｐゴシック" panose="020B0600070205080204" pitchFamily="34" charset="-128"/>
                                </a:rPr>
                                <m:t>𝑠</m:t>
                              </m:r>
                            </m:e>
                            <m:sup>
                              <m:r>
                                <a:rPr lang="en-GB" altLang="en-US" sz="2000">
                                  <a:solidFill>
                                    <a:srgbClr val="040404"/>
                                  </a:solidFill>
                                  <a:latin typeface="Cambria Math" panose="02040503050406030204" pitchFamily="18" charset="0"/>
                                  <a:ea typeface="ＭＳ Ｐゴシック" panose="020B0600070205080204" pitchFamily="34" charset="-128"/>
                                </a:rPr>
                                <m:t>2</m:t>
                              </m:r>
                            </m:sup>
                          </m:sSup>
                          <m:r>
                            <a:rPr lang="en-GB" altLang="en-US" sz="2000">
                              <a:solidFill>
                                <a:srgbClr val="040404"/>
                              </a:solidFill>
                              <a:latin typeface="Cambria Math" panose="02040503050406030204" pitchFamily="18" charset="0"/>
                              <a:ea typeface="ＭＳ Ｐゴシック" panose="020B0600070205080204" pitchFamily="34" charset="-128"/>
                            </a:rPr>
                            <m:t>+5</m:t>
                          </m:r>
                          <m:r>
                            <a:rPr lang="en-GB" altLang="en-US" sz="2000">
                              <a:solidFill>
                                <a:srgbClr val="040404"/>
                              </a:solidFill>
                              <a:latin typeface="Cambria Math" panose="02040503050406030204" pitchFamily="18" charset="0"/>
                              <a:ea typeface="ＭＳ Ｐゴシック" panose="020B0600070205080204" pitchFamily="34" charset="-128"/>
                            </a:rPr>
                            <m:t>𝑠</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a:solidFill>
                                <a:srgbClr val="040404"/>
                              </a:solidFill>
                              <a:latin typeface="Cambria Math" panose="02040503050406030204" pitchFamily="18" charset="0"/>
                              <a:ea typeface="ＭＳ Ｐゴシック" panose="020B0600070205080204" pitchFamily="34" charset="-128"/>
                            </a:rPr>
                            <m:t>6</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+2)(</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+3)</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+2</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+3</m:t>
                          </m:r>
                        </m:den>
                      </m:f>
                    </m:oMath>
                  </m:oMathPara>
                </a14:m>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179512" y="1584027"/>
                <a:ext cx="8784976" cy="5013325"/>
              </a:xfrm>
              <a:prstGeom prst="rect">
                <a:avLst/>
              </a:prstGeom>
              <a:blipFill>
                <a:blip r:embed="rId6"/>
                <a:stretch>
                  <a:fillRect t="-9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305215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395536" y="609600"/>
            <a:ext cx="8352928" cy="638175"/>
          </a:xfrm>
        </p:spPr>
        <p:txBody>
          <a:bodyPr/>
          <a:lstStyle/>
          <a:p>
            <a:pPr algn="ctr"/>
            <a:r>
              <a:rPr lang="en-GB" altLang="en-US" dirty="0"/>
              <a:t>Revision Lecture 6-7 and 9 cont.</a:t>
            </a:r>
            <a:br>
              <a:rPr lang="en-GB" altLang="en-US" dirty="0"/>
            </a:br>
            <a:r>
              <a:rPr lang="en-GB" altLang="en-US" dirty="0"/>
              <a:t>Laplace Transform and Continuous LTI Systems</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80917"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179512" y="1584027"/>
                <a:ext cx="8784976"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eaLnBrk="1" hangingPunct="1">
                  <a:lnSpc>
                    <a:spcPct val="120000"/>
                  </a:lnSpc>
                  <a:buClr>
                    <a:srgbClr val="9F0C1F"/>
                  </a:buClr>
                  <a:buSzPct val="125000"/>
                  <a:defRPr/>
                </a:pPr>
                <a:r>
                  <a:rPr lang="en-US" sz="2000" b="1" i="0" dirty="0">
                    <a:solidFill>
                      <a:srgbClr val="040404"/>
                    </a:solidFill>
                    <a:sym typeface="Verdana" charset="0"/>
                  </a:rPr>
                  <a:t>Example cont.</a:t>
                </a:r>
              </a:p>
              <a:p>
                <a:pPr marL="266700" eaLnBrk="1" hangingPunct="1">
                  <a:lnSpc>
                    <a:spcPct val="120000"/>
                  </a:lnSpc>
                  <a:buClr>
                    <a:srgbClr val="9F0C1F"/>
                  </a:buClr>
                  <a:buSzPct val="125000"/>
                  <a:defRPr/>
                </a:pPr>
                <a:endParaRPr lang="en-GB" altLang="en-US" sz="2000" b="0" i="1" dirty="0">
                  <a:solidFill>
                    <a:srgbClr val="040404"/>
                  </a:solidFill>
                  <a:latin typeface="Cambria Math" panose="02040503050406030204" pitchFamily="18" charset="0"/>
                  <a:ea typeface="ＭＳ Ｐゴシック" panose="020B0600070205080204" pitchFamily="34" charset="-128"/>
                </a:endParaRPr>
              </a:p>
              <a:p>
                <a:pPr marL="266700" eaLnBrk="1" hangingPunct="1">
                  <a:lnSpc>
                    <a:spcPct val="120000"/>
                  </a:lnSpc>
                  <a:buClr>
                    <a:srgbClr val="9F0C1F"/>
                  </a:buClr>
                  <a:buSzPct val="125000"/>
                  <a:defRPr/>
                </a:pPr>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Cambria Math" panose="02040503050406030204" pitchFamily="18" charset="0"/>
                        </a:rPr>
                        <m:t>𝐻</m:t>
                      </m:r>
                      <m:d>
                        <m:dPr>
                          <m:ctrlPr>
                            <a:rPr lang="en-GB" altLang="en-US" sz="2000" b="0" i="1" smtClean="0">
                              <a:solidFill>
                                <a:srgbClr val="040404"/>
                              </a:solidFill>
                              <a:latin typeface="Cambria Math"/>
                              <a:ea typeface="Cambria Math" panose="02040503050406030204" pitchFamily="18" charset="0"/>
                            </a:rPr>
                          </m:ctrlPr>
                        </m:dPr>
                        <m:e>
                          <m:r>
                            <a:rPr lang="en-GB" altLang="en-US" sz="2000" b="0" i="1" smtClean="0">
                              <a:solidFill>
                                <a:srgbClr val="040404"/>
                              </a:solidFill>
                              <a:latin typeface="Cambria Math" panose="02040503050406030204" pitchFamily="18" charset="0"/>
                              <a:ea typeface="Cambria Math" panose="02040503050406030204" pitchFamily="18" charset="0"/>
                            </a:rPr>
                            <m:t>𝑠</m:t>
                          </m:r>
                        </m:e>
                      </m:d>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𝑌</m:t>
                          </m:r>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m:t>
                          </m:r>
                        </m:num>
                        <m:den>
                          <m:r>
                            <a:rPr lang="en-GB" altLang="en-US" sz="2000" b="0" i="1" smtClean="0">
                              <a:solidFill>
                                <a:srgbClr val="040404"/>
                              </a:solidFill>
                              <a:latin typeface="Cambria Math" panose="02040503050406030204" pitchFamily="18" charset="0"/>
                              <a:ea typeface="Cambria Math" panose="02040503050406030204" pitchFamily="18" charset="0"/>
                            </a:rPr>
                            <m:t>𝑋</m:t>
                          </m:r>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sSup>
                            <m:sSupPr>
                              <m:ctrlPr>
                                <a:rPr lang="en-GB" altLang="en-US" sz="2000" i="1">
                                  <a:solidFill>
                                    <a:srgbClr val="040404"/>
                                  </a:solidFill>
                                  <a:latin typeface="Cambria Math"/>
                                  <a:ea typeface="ＭＳ Ｐゴシック" panose="020B0600070205080204" pitchFamily="34" charset="-128"/>
                                </a:rPr>
                              </m:ctrlPr>
                            </m:sSupPr>
                            <m:e>
                              <m:r>
                                <a:rPr lang="en-GB" altLang="en-US" sz="2000">
                                  <a:solidFill>
                                    <a:srgbClr val="040404"/>
                                  </a:solidFill>
                                  <a:latin typeface="Cambria Math" panose="02040503050406030204" pitchFamily="18" charset="0"/>
                                  <a:ea typeface="ＭＳ Ｐゴシック" panose="020B0600070205080204" pitchFamily="34" charset="-128"/>
                                </a:rPr>
                                <m:t>𝑠</m:t>
                              </m:r>
                            </m:e>
                            <m:sup>
                              <m:r>
                                <a:rPr lang="en-GB" altLang="en-US" sz="2000">
                                  <a:solidFill>
                                    <a:srgbClr val="040404"/>
                                  </a:solidFill>
                                  <a:latin typeface="Cambria Math" panose="02040503050406030204" pitchFamily="18" charset="0"/>
                                  <a:ea typeface="ＭＳ Ｐゴシック" panose="020B0600070205080204" pitchFamily="34" charset="-128"/>
                                </a:rPr>
                                <m:t>2</m:t>
                              </m:r>
                            </m:sup>
                          </m:sSup>
                          <m:r>
                            <a:rPr lang="en-GB" altLang="en-US" sz="2000">
                              <a:solidFill>
                                <a:srgbClr val="040404"/>
                              </a:solidFill>
                              <a:latin typeface="Cambria Math" panose="02040503050406030204" pitchFamily="18" charset="0"/>
                              <a:ea typeface="ＭＳ Ｐゴシック" panose="020B0600070205080204" pitchFamily="34" charset="-128"/>
                            </a:rPr>
                            <m:t>+5</m:t>
                          </m:r>
                          <m:r>
                            <a:rPr lang="en-GB" altLang="en-US" sz="2000">
                              <a:solidFill>
                                <a:srgbClr val="040404"/>
                              </a:solidFill>
                              <a:latin typeface="Cambria Math" panose="02040503050406030204" pitchFamily="18" charset="0"/>
                              <a:ea typeface="ＭＳ Ｐゴシック" panose="020B0600070205080204" pitchFamily="34" charset="-128"/>
                            </a:rPr>
                            <m:t>𝑠</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a:solidFill>
                                <a:srgbClr val="040404"/>
                              </a:solidFill>
                              <a:latin typeface="Cambria Math" panose="02040503050406030204" pitchFamily="18" charset="0"/>
                              <a:ea typeface="ＭＳ Ｐゴシック" panose="020B0600070205080204" pitchFamily="34" charset="-128"/>
                            </a:rPr>
                            <m:t>6</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+2)(</m:t>
                          </m:r>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+3)</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+2</m:t>
                          </m:r>
                        </m:den>
                      </m:f>
                      <m:r>
                        <a:rPr lang="en-GB" altLang="en-US" sz="2000" b="0" i="1" smtClean="0">
                          <a:solidFill>
                            <a:srgbClr val="040404"/>
                          </a:solidFill>
                          <a:latin typeface="Cambria Math" panose="02040503050406030204" pitchFamily="18" charset="0"/>
                          <a:ea typeface="Cambria Math" panose="02040503050406030204" pitchFamily="18" charset="0"/>
                        </a:rPr>
                        <m:t>−</m:t>
                      </m:r>
                      <m:f>
                        <m:fPr>
                          <m:ctrlPr>
                            <a:rPr lang="en-GB" altLang="en-US" sz="2000" b="0" i="1" smtClean="0">
                              <a:solidFill>
                                <a:srgbClr val="040404"/>
                              </a:solidFill>
                              <a:latin typeface="Cambria Math"/>
                              <a:ea typeface="Cambria Math" panose="02040503050406030204" pitchFamily="18" charset="0"/>
                            </a:rPr>
                          </m:ctrlPr>
                        </m:fPr>
                        <m:num>
                          <m:r>
                            <a:rPr lang="en-GB" altLang="en-US" sz="2000" b="0" i="1" smtClean="0">
                              <a:solidFill>
                                <a:srgbClr val="040404"/>
                              </a:solidFill>
                              <a:latin typeface="Cambria Math" panose="02040503050406030204" pitchFamily="18" charset="0"/>
                              <a:ea typeface="Cambria Math" panose="02040503050406030204" pitchFamily="18" charset="0"/>
                            </a:rPr>
                            <m:t>1</m:t>
                          </m:r>
                        </m:num>
                        <m:den>
                          <m:r>
                            <a:rPr lang="en-GB" altLang="en-US" sz="2000" b="0" i="1" smtClean="0">
                              <a:solidFill>
                                <a:srgbClr val="040404"/>
                              </a:solidFill>
                              <a:latin typeface="Cambria Math" panose="02040503050406030204" pitchFamily="18" charset="0"/>
                              <a:ea typeface="Cambria Math" panose="02040503050406030204" pitchFamily="18" charset="0"/>
                            </a:rPr>
                            <m:t>𝑠</m:t>
                          </m:r>
                          <m:r>
                            <a:rPr lang="en-GB" altLang="en-US" sz="2000" b="0" i="1" smtClean="0">
                              <a:solidFill>
                                <a:srgbClr val="040404"/>
                              </a:solidFill>
                              <a:latin typeface="Cambria Math" panose="02040503050406030204" pitchFamily="18" charset="0"/>
                              <a:ea typeface="Cambria Math" panose="02040503050406030204" pitchFamily="18" charset="0"/>
                            </a:rPr>
                            <m:t>+3</m:t>
                          </m:r>
                        </m:den>
                      </m:f>
                    </m:oMath>
                  </m:oMathPara>
                </a14:m>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GB" sz="2000" b="0" i="0" dirty="0">
                  <a:solidFill>
                    <a:srgbClr val="040404"/>
                  </a:solidFill>
                  <a:sym typeface="Verdana" charset="0"/>
                </a:endParaRPr>
              </a:p>
              <a:p>
                <a:pPr marL="609600" indent="-342900">
                  <a:lnSpc>
                    <a:spcPct val="120000"/>
                  </a:lnSpc>
                  <a:buClr>
                    <a:srgbClr val="9F0C1F"/>
                  </a:buClr>
                  <a:buSzPct val="125000"/>
                  <a:buFont typeface="Wingdings" panose="05000000000000000000" pitchFamily="2" charset="2"/>
                  <a:buChar char="§"/>
                  <a:defRPr/>
                </a:pPr>
                <a14:m>
                  <m:oMath xmlns:m="http://schemas.openxmlformats.org/officeDocument/2006/math">
                    <m:r>
                      <a:rPr lang="en-GB" sz="2000">
                        <a:solidFill>
                          <a:srgbClr val="040404"/>
                        </a:solidFill>
                        <a:latin typeface="Cambria Math" panose="02040503050406030204" pitchFamily="18" charset="0"/>
                        <a:sym typeface="Verdana" charset="0"/>
                      </a:rPr>
                      <m:t>h</m:t>
                    </m:r>
                    <m:d>
                      <m:dPr>
                        <m:ctrlPr>
                          <a:rPr lang="en-GB" sz="2000" i="1">
                            <a:solidFill>
                              <a:srgbClr val="040404"/>
                            </a:solidFill>
                            <a:latin typeface="Cambria Math"/>
                            <a:sym typeface="Verdana" charset="0"/>
                          </a:rPr>
                        </m:ctrlPr>
                      </m:dPr>
                      <m:e>
                        <m:r>
                          <a:rPr lang="en-GB" sz="2000">
                            <a:solidFill>
                              <a:srgbClr val="040404"/>
                            </a:solidFill>
                            <a:latin typeface="Cambria Math" panose="02040503050406030204" pitchFamily="18" charset="0"/>
                            <a:sym typeface="Verdana" charset="0"/>
                          </a:rPr>
                          <m:t>𝑡</m:t>
                        </m:r>
                      </m:e>
                    </m:d>
                    <m:r>
                      <a:rPr lang="en-GB" sz="2000">
                        <a:solidFill>
                          <a:srgbClr val="040404"/>
                        </a:solidFill>
                        <a:latin typeface="Cambria Math" panose="02040503050406030204" pitchFamily="18" charset="0"/>
                        <a:sym typeface="Verdana" charset="0"/>
                      </a:rPr>
                      <m:t>=</m:t>
                    </m:r>
                    <m:sSup>
                      <m:sSupPr>
                        <m:ctrlPr>
                          <a:rPr lang="en-GB" sz="2000" i="1">
                            <a:solidFill>
                              <a:srgbClr val="040404"/>
                            </a:solidFill>
                            <a:latin typeface="Cambria Math"/>
                            <a:sym typeface="Verdana" charset="0"/>
                          </a:rPr>
                        </m:ctrlPr>
                      </m:sSupPr>
                      <m:e>
                        <m:r>
                          <a:rPr lang="en-GB" sz="200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𝑒</m:t>
                        </m:r>
                      </m:e>
                      <m:sup>
                        <m:r>
                          <a:rPr lang="en-GB" sz="2000">
                            <a:solidFill>
                              <a:srgbClr val="040404"/>
                            </a:solidFill>
                            <a:latin typeface="Cambria Math" panose="02040503050406030204" pitchFamily="18" charset="0"/>
                            <a:sym typeface="Verdana" charset="0"/>
                          </a:rPr>
                          <m:t>−2</m:t>
                        </m:r>
                        <m:r>
                          <a:rPr lang="en-GB" sz="2000">
                            <a:solidFill>
                              <a:srgbClr val="040404"/>
                            </a:solidFill>
                            <a:latin typeface="Cambria Math" panose="02040503050406030204" pitchFamily="18" charset="0"/>
                            <a:sym typeface="Verdana" charset="0"/>
                          </a:rPr>
                          <m:t>𝑡</m:t>
                        </m:r>
                      </m:sup>
                    </m:sSup>
                    <m:r>
                      <a:rPr lang="en-GB" sz="2000">
                        <a:solidFill>
                          <a:srgbClr val="040404"/>
                        </a:solidFill>
                        <a:latin typeface="Cambria Math" panose="02040503050406030204" pitchFamily="18" charset="0"/>
                        <a:sym typeface="Verdana" charset="0"/>
                      </a:rPr>
                      <m:t>−</m:t>
                    </m:r>
                    <m:sSup>
                      <m:sSupPr>
                        <m:ctrlPr>
                          <a:rPr lang="en-GB" sz="2000" i="1">
                            <a:solidFill>
                              <a:srgbClr val="040404"/>
                            </a:solidFill>
                            <a:latin typeface="Cambria Math"/>
                            <a:sym typeface="Verdana" charset="0"/>
                          </a:rPr>
                        </m:ctrlPr>
                      </m:sSupPr>
                      <m:e>
                        <m:r>
                          <a:rPr lang="en-GB" sz="2000">
                            <a:solidFill>
                              <a:srgbClr val="040404"/>
                            </a:solidFill>
                            <a:latin typeface="Cambria Math" panose="02040503050406030204" pitchFamily="18" charset="0"/>
                            <a:sym typeface="Verdana" charset="0"/>
                          </a:rPr>
                          <m:t>𝑒</m:t>
                        </m:r>
                      </m:e>
                      <m:sup>
                        <m:r>
                          <a:rPr lang="en-GB" sz="2000">
                            <a:solidFill>
                              <a:srgbClr val="040404"/>
                            </a:solidFill>
                            <a:latin typeface="Cambria Math" panose="02040503050406030204" pitchFamily="18" charset="0"/>
                            <a:sym typeface="Verdana" charset="0"/>
                          </a:rPr>
                          <m:t>−3</m:t>
                        </m:r>
                        <m:r>
                          <a:rPr lang="en-GB" sz="2000">
                            <a:solidFill>
                              <a:srgbClr val="040404"/>
                            </a:solidFill>
                            <a:latin typeface="Cambria Math" panose="02040503050406030204" pitchFamily="18" charset="0"/>
                            <a:sym typeface="Verdana" charset="0"/>
                          </a:rPr>
                          <m:t>𝑡</m:t>
                        </m:r>
                      </m:sup>
                    </m:sSup>
                    <m:r>
                      <a:rPr lang="en-GB" sz="200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𝑢</m:t>
                    </m:r>
                    <m:r>
                      <a:rPr lang="en-GB" sz="200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𝑡</m:t>
                    </m:r>
                    <m:r>
                      <a:rPr lang="en-GB" sz="2000">
                        <a:solidFill>
                          <a:srgbClr val="040404"/>
                        </a:solidFill>
                        <a:latin typeface="Cambria Math" panose="02040503050406030204" pitchFamily="18" charset="0"/>
                        <a:sym typeface="Verdana" charset="0"/>
                      </a:rPr>
                      <m:t>)</m:t>
                    </m:r>
                  </m:oMath>
                </a14:m>
                <a:r>
                  <a:rPr lang="en-GB" altLang="en-US" sz="2000" i="0" dirty="0">
                    <a:solidFill>
                      <a:srgbClr val="040404"/>
                    </a:solidFill>
                    <a:ea typeface="ＭＳ Ｐゴシック" panose="020B0600070205080204" pitchFamily="34" charset="-128"/>
                  </a:rPr>
                  <a:t>, </a:t>
                </a:r>
                <a14:m>
                  <m:oMath xmlns:m="http://schemas.openxmlformats.org/officeDocument/2006/math">
                    <m:r>
                      <m:rPr>
                        <m:sty m:val="p"/>
                      </m:rPr>
                      <a:rPr lang="en-GB" altLang="en-US" sz="2000">
                        <a:solidFill>
                          <a:srgbClr val="040404"/>
                        </a:solidFill>
                        <a:latin typeface="Cambria Math" panose="02040503050406030204" pitchFamily="18" charset="0"/>
                        <a:ea typeface="ＭＳ Ｐゴシック" panose="020B0600070205080204" pitchFamily="34" charset="-128"/>
                      </a:rPr>
                      <m:t>Re</m:t>
                    </m:r>
                    <m:d>
                      <m:dPr>
                        <m:begChr m:val="{"/>
                        <m:endChr m:val="}"/>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𝑠</m:t>
                        </m:r>
                      </m:e>
                    </m:d>
                    <m:r>
                      <a:rPr lang="en-GB" altLang="en-US" sz="2000">
                        <a:solidFill>
                          <a:srgbClr val="040404"/>
                        </a:solidFill>
                        <a:latin typeface="Cambria Math" panose="02040503050406030204" pitchFamily="18" charset="0"/>
                        <a:ea typeface="ＭＳ Ｐゴシック" panose="020B0600070205080204" pitchFamily="34" charset="-128"/>
                      </a:rPr>
                      <m:t>&gt;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−2</m:t>
                    </m:r>
                  </m:oMath>
                </a14:m>
                <a:r>
                  <a:rPr lang="en-GB" altLang="en-US" sz="2000" dirty="0">
                    <a:solidFill>
                      <a:srgbClr val="040404"/>
                    </a:solidFill>
                    <a:ea typeface="ＭＳ Ｐゴシック" panose="020B0600070205080204" pitchFamily="34" charset="-128"/>
                  </a:rPr>
                  <a:t> </a:t>
                </a:r>
                <a:r>
                  <a:rPr lang="en-GB" altLang="en-US" sz="2000" i="0" dirty="0">
                    <a:solidFill>
                      <a:srgbClr val="040404"/>
                    </a:solidFill>
                    <a:ea typeface="ＭＳ Ｐゴシック" panose="020B0600070205080204" pitchFamily="34" charset="-128"/>
                  </a:rPr>
                  <a:t>causal and stable</a:t>
                </a:r>
              </a:p>
              <a:p>
                <a:pPr marL="609600" indent="-342900">
                  <a:lnSpc>
                    <a:spcPct val="120000"/>
                  </a:lnSpc>
                  <a:buClr>
                    <a:srgbClr val="9F0C1F"/>
                  </a:buClr>
                  <a:buSzPct val="125000"/>
                  <a:buFont typeface="Wingdings" panose="05000000000000000000" pitchFamily="2" charset="2"/>
                  <a:buChar char="§"/>
                  <a:defRPr/>
                </a:pPr>
                <a14:m>
                  <m:oMath xmlns:m="http://schemas.openxmlformats.org/officeDocument/2006/math">
                    <m:r>
                      <a:rPr lang="en-GB" sz="2000">
                        <a:solidFill>
                          <a:srgbClr val="040404"/>
                        </a:solidFill>
                        <a:latin typeface="Cambria Math" panose="02040503050406030204" pitchFamily="18" charset="0"/>
                        <a:sym typeface="Verdana" charset="0"/>
                      </a:rPr>
                      <m:t>h</m:t>
                    </m:r>
                    <m:d>
                      <m:dPr>
                        <m:ctrlPr>
                          <a:rPr lang="en-GB" sz="2000" i="1">
                            <a:solidFill>
                              <a:srgbClr val="040404"/>
                            </a:solidFill>
                            <a:latin typeface="Cambria Math"/>
                            <a:sym typeface="Verdana" charset="0"/>
                          </a:rPr>
                        </m:ctrlPr>
                      </m:dPr>
                      <m:e>
                        <m:r>
                          <a:rPr lang="en-GB" sz="2000">
                            <a:solidFill>
                              <a:srgbClr val="040404"/>
                            </a:solidFill>
                            <a:latin typeface="Cambria Math" panose="02040503050406030204" pitchFamily="18" charset="0"/>
                            <a:sym typeface="Verdana" charset="0"/>
                          </a:rPr>
                          <m:t>𝑡</m:t>
                        </m:r>
                      </m:e>
                    </m:d>
                    <m:r>
                      <a:rPr lang="en-GB" sz="2000">
                        <a:solidFill>
                          <a:srgbClr val="040404"/>
                        </a:solidFill>
                        <a:latin typeface="Cambria Math" panose="02040503050406030204" pitchFamily="18" charset="0"/>
                        <a:sym typeface="Verdana" charset="0"/>
                      </a:rPr>
                      <m:t>=</m:t>
                    </m:r>
                    <m:sSup>
                      <m:sSupPr>
                        <m:ctrlPr>
                          <a:rPr lang="en-GB" sz="2000" i="1">
                            <a:solidFill>
                              <a:srgbClr val="040404"/>
                            </a:solidFill>
                            <a:latin typeface="Cambria Math"/>
                            <a:sym typeface="Verdana" charset="0"/>
                          </a:rPr>
                        </m:ctrlPr>
                      </m:sSupPr>
                      <m:e>
                        <m:r>
                          <a:rPr lang="en-GB" sz="200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𝑒</m:t>
                        </m:r>
                      </m:e>
                      <m:sup>
                        <m:r>
                          <a:rPr lang="en-GB" sz="2000">
                            <a:solidFill>
                              <a:srgbClr val="040404"/>
                            </a:solidFill>
                            <a:latin typeface="Cambria Math" panose="02040503050406030204" pitchFamily="18" charset="0"/>
                            <a:sym typeface="Verdana" charset="0"/>
                          </a:rPr>
                          <m:t>−2</m:t>
                        </m:r>
                        <m:r>
                          <a:rPr lang="en-GB" sz="2000">
                            <a:solidFill>
                              <a:srgbClr val="040404"/>
                            </a:solidFill>
                            <a:latin typeface="Cambria Math" panose="02040503050406030204" pitchFamily="18" charset="0"/>
                            <a:sym typeface="Verdana" charset="0"/>
                          </a:rPr>
                          <m:t>𝑡</m:t>
                        </m:r>
                      </m:sup>
                    </m:sSup>
                    <m:r>
                      <a:rPr lang="en-GB" sz="2000" b="0" i="1" smtClean="0">
                        <a:solidFill>
                          <a:srgbClr val="040404"/>
                        </a:solidFill>
                        <a:latin typeface="Cambria Math" panose="02040503050406030204" pitchFamily="18" charset="0"/>
                        <a:sym typeface="Verdana" charset="0"/>
                      </a:rPr>
                      <m:t>+</m:t>
                    </m:r>
                    <m:sSup>
                      <m:sSupPr>
                        <m:ctrlPr>
                          <a:rPr lang="en-GB" sz="2000" i="1">
                            <a:solidFill>
                              <a:srgbClr val="040404"/>
                            </a:solidFill>
                            <a:latin typeface="Cambria Math"/>
                            <a:sym typeface="Verdana" charset="0"/>
                          </a:rPr>
                        </m:ctrlPr>
                      </m:sSupPr>
                      <m:e>
                        <m:r>
                          <a:rPr lang="en-GB" sz="2000">
                            <a:solidFill>
                              <a:srgbClr val="040404"/>
                            </a:solidFill>
                            <a:latin typeface="Cambria Math" panose="02040503050406030204" pitchFamily="18" charset="0"/>
                            <a:sym typeface="Verdana" charset="0"/>
                          </a:rPr>
                          <m:t>𝑒</m:t>
                        </m:r>
                      </m:e>
                      <m:sup>
                        <m:r>
                          <a:rPr lang="en-GB" sz="2000">
                            <a:solidFill>
                              <a:srgbClr val="040404"/>
                            </a:solidFill>
                            <a:latin typeface="Cambria Math" panose="02040503050406030204" pitchFamily="18" charset="0"/>
                            <a:sym typeface="Verdana" charset="0"/>
                          </a:rPr>
                          <m:t>−3</m:t>
                        </m:r>
                        <m:r>
                          <a:rPr lang="en-GB" sz="2000">
                            <a:solidFill>
                              <a:srgbClr val="040404"/>
                            </a:solidFill>
                            <a:latin typeface="Cambria Math" panose="02040503050406030204" pitchFamily="18" charset="0"/>
                            <a:sym typeface="Verdana" charset="0"/>
                          </a:rPr>
                          <m:t>𝑡</m:t>
                        </m:r>
                      </m:sup>
                    </m:sSup>
                    <m:r>
                      <a:rPr lang="en-GB" sz="200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𝑢</m:t>
                    </m:r>
                    <m:r>
                      <a:rPr lang="en-GB" sz="200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𝑡</m:t>
                    </m:r>
                    <m:r>
                      <a:rPr lang="en-GB" sz="2000">
                        <a:solidFill>
                          <a:srgbClr val="040404"/>
                        </a:solidFill>
                        <a:latin typeface="Cambria Math" panose="02040503050406030204" pitchFamily="18" charset="0"/>
                        <a:sym typeface="Verdana" charset="0"/>
                      </a:rPr>
                      <m:t>)</m:t>
                    </m:r>
                  </m:oMath>
                </a14:m>
                <a:r>
                  <a:rPr lang="en-GB" altLang="en-US" sz="2000" i="0" dirty="0">
                    <a:solidFill>
                      <a:srgbClr val="040404"/>
                    </a:solidFill>
                    <a:ea typeface="ＭＳ Ｐゴシック" panose="020B0600070205080204" pitchFamily="34" charset="-128"/>
                  </a:rPr>
                  <a:t>, </a:t>
                </a:r>
                <a14:m>
                  <m:oMath xmlns:m="http://schemas.openxmlformats.org/officeDocument/2006/math">
                    <m:r>
                      <m:rPr>
                        <m:sty m:val="p"/>
                      </m:rPr>
                      <a:rPr lang="en-GB" altLang="en-US" sz="2000">
                        <a:solidFill>
                          <a:srgbClr val="040404"/>
                        </a:solidFill>
                        <a:latin typeface="Cambria Math" panose="02040503050406030204" pitchFamily="18" charset="0"/>
                        <a:ea typeface="ＭＳ Ｐゴシック" panose="020B0600070205080204" pitchFamily="34" charset="-128"/>
                      </a:rPr>
                      <m:t>Re</m:t>
                    </m:r>
                    <m:d>
                      <m:dPr>
                        <m:begChr m:val="{"/>
                        <m:endChr m:val="}"/>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𝑠</m:t>
                        </m:r>
                      </m:e>
                    </m:d>
                    <m:r>
                      <a:rPr lang="en-GB" altLang="en-US" sz="2000" b="0" i="1" smtClean="0">
                        <a:solidFill>
                          <a:srgbClr val="040404"/>
                        </a:solidFill>
                        <a:latin typeface="Cambria Math" panose="02040503050406030204" pitchFamily="18" charset="0"/>
                        <a:ea typeface="ＭＳ Ｐゴシック" panose="020B0600070205080204" pitchFamily="34" charset="-128"/>
                      </a:rPr>
                      <m:t>&lt;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−3</m:t>
                    </m:r>
                  </m:oMath>
                </a14:m>
                <a:r>
                  <a:rPr lang="en-GB" altLang="en-US" sz="2000" dirty="0">
                    <a:solidFill>
                      <a:srgbClr val="040404"/>
                    </a:solidFill>
                    <a:ea typeface="ＭＳ Ｐゴシック" panose="020B0600070205080204" pitchFamily="34" charset="-128"/>
                  </a:rPr>
                  <a:t> </a:t>
                </a:r>
                <a:r>
                  <a:rPr lang="en-GB" altLang="en-US" sz="2000" i="0" dirty="0">
                    <a:solidFill>
                      <a:srgbClr val="040404"/>
                    </a:solidFill>
                    <a:ea typeface="ＭＳ Ｐゴシック" panose="020B0600070205080204" pitchFamily="34" charset="-128"/>
                  </a:rPr>
                  <a:t>anti-causal and unstable</a:t>
                </a:r>
              </a:p>
              <a:p>
                <a:pPr marL="609600" indent="-342900">
                  <a:lnSpc>
                    <a:spcPct val="120000"/>
                  </a:lnSpc>
                  <a:buClr>
                    <a:srgbClr val="9F0C1F"/>
                  </a:buClr>
                  <a:buSzPct val="125000"/>
                  <a:buFont typeface="Wingdings" panose="05000000000000000000" pitchFamily="2" charset="2"/>
                  <a:buChar char="§"/>
                  <a:defRPr/>
                </a:pPr>
                <a14:m>
                  <m:oMath xmlns:m="http://schemas.openxmlformats.org/officeDocument/2006/math">
                    <m:r>
                      <a:rPr lang="en-GB" sz="2000">
                        <a:solidFill>
                          <a:srgbClr val="040404"/>
                        </a:solidFill>
                        <a:latin typeface="Cambria Math" panose="02040503050406030204" pitchFamily="18" charset="0"/>
                        <a:sym typeface="Verdana" charset="0"/>
                      </a:rPr>
                      <m:t>h</m:t>
                    </m:r>
                    <m:d>
                      <m:dPr>
                        <m:ctrlPr>
                          <a:rPr lang="en-GB" sz="2000" i="1">
                            <a:solidFill>
                              <a:srgbClr val="040404"/>
                            </a:solidFill>
                            <a:latin typeface="Cambria Math"/>
                            <a:sym typeface="Verdana" charset="0"/>
                          </a:rPr>
                        </m:ctrlPr>
                      </m:dPr>
                      <m:e>
                        <m:r>
                          <a:rPr lang="en-GB" sz="2000">
                            <a:solidFill>
                              <a:srgbClr val="040404"/>
                            </a:solidFill>
                            <a:latin typeface="Cambria Math" panose="02040503050406030204" pitchFamily="18" charset="0"/>
                            <a:sym typeface="Verdana" charset="0"/>
                          </a:rPr>
                          <m:t>𝑡</m:t>
                        </m:r>
                      </m:e>
                    </m:d>
                    <m:r>
                      <a:rPr lang="en-GB" sz="200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m:t>
                    </m:r>
                    <m:sSup>
                      <m:sSupPr>
                        <m:ctrlPr>
                          <a:rPr lang="en-GB" sz="2000" i="1">
                            <a:solidFill>
                              <a:srgbClr val="040404"/>
                            </a:solidFill>
                            <a:latin typeface="Cambria Math"/>
                            <a:sym typeface="Verdana" charset="0"/>
                          </a:rPr>
                        </m:ctrlPr>
                      </m:sSupPr>
                      <m:e>
                        <m:r>
                          <a:rPr lang="en-GB" sz="2000">
                            <a:solidFill>
                              <a:srgbClr val="040404"/>
                            </a:solidFill>
                            <a:latin typeface="Cambria Math" panose="02040503050406030204" pitchFamily="18" charset="0"/>
                            <a:sym typeface="Verdana" charset="0"/>
                          </a:rPr>
                          <m:t>𝑒</m:t>
                        </m:r>
                      </m:e>
                      <m:sup>
                        <m:r>
                          <a:rPr lang="en-GB" sz="2000">
                            <a:solidFill>
                              <a:srgbClr val="040404"/>
                            </a:solidFill>
                            <a:latin typeface="Cambria Math" panose="02040503050406030204" pitchFamily="18" charset="0"/>
                            <a:sym typeface="Verdana" charset="0"/>
                          </a:rPr>
                          <m:t>−2</m:t>
                        </m:r>
                        <m:r>
                          <a:rPr lang="en-GB" sz="2000">
                            <a:solidFill>
                              <a:srgbClr val="040404"/>
                            </a:solidFill>
                            <a:latin typeface="Cambria Math" panose="02040503050406030204" pitchFamily="18" charset="0"/>
                            <a:sym typeface="Verdana" charset="0"/>
                          </a:rPr>
                          <m:t>𝑡</m:t>
                        </m:r>
                      </m:sup>
                    </m:sSup>
                    <m:r>
                      <a:rPr lang="en-GB" sz="2000">
                        <a:solidFill>
                          <a:srgbClr val="040404"/>
                        </a:solidFill>
                        <a:latin typeface="Cambria Math" panose="02040503050406030204" pitchFamily="18" charset="0"/>
                        <a:sym typeface="Verdana" charset="0"/>
                      </a:rPr>
                      <m:t>𝑢</m:t>
                    </m:r>
                    <m:d>
                      <m:dPr>
                        <m:ctrlPr>
                          <a:rPr lang="en-GB" sz="2000" i="1">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𝑡</m:t>
                        </m:r>
                      </m:e>
                    </m:d>
                    <m:r>
                      <a:rPr lang="en-GB" sz="2000" b="0" i="1" smtClean="0">
                        <a:solidFill>
                          <a:srgbClr val="040404"/>
                        </a:solidFill>
                        <a:latin typeface="Cambria Math" panose="02040503050406030204" pitchFamily="18" charset="0"/>
                        <a:sym typeface="Verdana" charset="0"/>
                      </a:rPr>
                      <m:t>−</m:t>
                    </m:r>
                    <m:sSup>
                      <m:sSupPr>
                        <m:ctrlPr>
                          <a:rPr lang="en-GB" sz="2000" i="1">
                            <a:solidFill>
                              <a:srgbClr val="040404"/>
                            </a:solidFill>
                            <a:latin typeface="Cambria Math"/>
                            <a:sym typeface="Verdana" charset="0"/>
                          </a:rPr>
                        </m:ctrlPr>
                      </m:sSupPr>
                      <m:e>
                        <m:r>
                          <a:rPr lang="en-GB" sz="2000">
                            <a:solidFill>
                              <a:srgbClr val="040404"/>
                            </a:solidFill>
                            <a:latin typeface="Cambria Math" panose="02040503050406030204" pitchFamily="18" charset="0"/>
                            <a:sym typeface="Verdana" charset="0"/>
                          </a:rPr>
                          <m:t>𝑒</m:t>
                        </m:r>
                      </m:e>
                      <m:sup>
                        <m:r>
                          <a:rPr lang="en-GB" sz="2000">
                            <a:solidFill>
                              <a:srgbClr val="040404"/>
                            </a:solidFill>
                            <a:latin typeface="Cambria Math" panose="02040503050406030204" pitchFamily="18" charset="0"/>
                            <a:sym typeface="Verdana" charset="0"/>
                          </a:rPr>
                          <m:t>−3</m:t>
                        </m:r>
                        <m:r>
                          <a:rPr lang="en-GB" sz="2000">
                            <a:solidFill>
                              <a:srgbClr val="040404"/>
                            </a:solidFill>
                            <a:latin typeface="Cambria Math" panose="02040503050406030204" pitchFamily="18" charset="0"/>
                            <a:sym typeface="Verdana" charset="0"/>
                          </a:rPr>
                          <m:t>𝑡</m:t>
                        </m:r>
                      </m:sup>
                    </m:sSup>
                    <m:r>
                      <a:rPr lang="en-GB" sz="2000">
                        <a:solidFill>
                          <a:srgbClr val="040404"/>
                        </a:solidFill>
                        <a:latin typeface="Cambria Math" panose="02040503050406030204" pitchFamily="18" charset="0"/>
                        <a:sym typeface="Verdana" charset="0"/>
                      </a:rPr>
                      <m:t>𝑢</m:t>
                    </m:r>
                    <m:r>
                      <a:rPr lang="en-GB" sz="2000">
                        <a:solidFill>
                          <a:srgbClr val="040404"/>
                        </a:solidFill>
                        <a:latin typeface="Cambria Math" panose="02040503050406030204" pitchFamily="18" charset="0"/>
                        <a:sym typeface="Verdana" charset="0"/>
                      </a:rPr>
                      <m:t>(</m:t>
                    </m:r>
                    <m:r>
                      <a:rPr lang="en-GB" sz="2000">
                        <a:solidFill>
                          <a:srgbClr val="040404"/>
                        </a:solidFill>
                        <a:latin typeface="Cambria Math" panose="02040503050406030204" pitchFamily="18" charset="0"/>
                        <a:sym typeface="Verdana" charset="0"/>
                      </a:rPr>
                      <m:t>𝑡</m:t>
                    </m:r>
                    <m:r>
                      <a:rPr lang="en-GB" sz="2000">
                        <a:solidFill>
                          <a:srgbClr val="040404"/>
                        </a:solidFill>
                        <a:latin typeface="Cambria Math" panose="02040503050406030204" pitchFamily="18" charset="0"/>
                        <a:sym typeface="Verdana" charset="0"/>
                      </a:rPr>
                      <m:t>)</m:t>
                    </m:r>
                  </m:oMath>
                </a14:m>
                <a:r>
                  <a:rPr lang="en-GB" altLang="en-US" sz="2000" i="0" dirty="0">
                    <a:solidFill>
                      <a:srgbClr val="040404"/>
                    </a:solidFill>
                    <a:ea typeface="ＭＳ Ｐゴシック" panose="020B0600070205080204" pitchFamily="34" charset="-128"/>
                  </a:rPr>
                  <a:t>, </a:t>
                </a:r>
                <a14:m>
                  <m:oMath xmlns:m="http://schemas.openxmlformats.org/officeDocument/2006/math">
                    <m:r>
                      <a:rPr lang="en-GB" altLang="en-US" sz="2000" b="0" i="0" smtClean="0">
                        <a:solidFill>
                          <a:srgbClr val="040404"/>
                        </a:solidFill>
                        <a:latin typeface="Cambria Math" panose="02040503050406030204" pitchFamily="18" charset="0"/>
                        <a:ea typeface="ＭＳ Ｐゴシック" panose="020B0600070205080204" pitchFamily="34" charset="-128"/>
                      </a:rPr>
                      <m:t>−3&lt;</m:t>
                    </m:r>
                    <m:r>
                      <m:rPr>
                        <m:sty m:val="p"/>
                      </m:rPr>
                      <a:rPr lang="en-GB" altLang="en-US" sz="2000">
                        <a:solidFill>
                          <a:srgbClr val="040404"/>
                        </a:solidFill>
                        <a:latin typeface="Cambria Math" panose="02040503050406030204" pitchFamily="18" charset="0"/>
                        <a:ea typeface="ＭＳ Ｐゴシック" panose="020B0600070205080204" pitchFamily="34" charset="-128"/>
                      </a:rPr>
                      <m:t>Re</m:t>
                    </m:r>
                    <m:d>
                      <m:dPr>
                        <m:begChr m:val="{"/>
                        <m:endChr m:val="}"/>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𝑠</m:t>
                        </m:r>
                      </m:e>
                    </m:d>
                    <m:r>
                      <a:rPr lang="en-GB" altLang="en-US" sz="2000">
                        <a:solidFill>
                          <a:srgbClr val="040404"/>
                        </a:solidFill>
                        <a:latin typeface="Cambria Math" panose="02040503050406030204" pitchFamily="18" charset="0"/>
                        <a:ea typeface="ＭＳ Ｐゴシック" panose="020B0600070205080204" pitchFamily="34" charset="-128"/>
                      </a:rPr>
                      <m:t>&lt;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2</m:t>
                    </m:r>
                  </m:oMath>
                </a14:m>
                <a:r>
                  <a:rPr lang="en-GB" altLang="en-US" sz="2000" dirty="0">
                    <a:solidFill>
                      <a:srgbClr val="040404"/>
                    </a:solidFill>
                    <a:ea typeface="ＭＳ Ｐゴシック" panose="020B0600070205080204" pitchFamily="34" charset="-128"/>
                  </a:rPr>
                  <a:t> </a:t>
                </a:r>
                <a:r>
                  <a:rPr lang="en-GB" altLang="en-US" sz="2000" i="0" dirty="0">
                    <a:solidFill>
                      <a:srgbClr val="040404"/>
                    </a:solidFill>
                    <a:ea typeface="ＭＳ Ｐゴシック" panose="020B0600070205080204" pitchFamily="34" charset="-128"/>
                  </a:rPr>
                  <a:t>non-causal and unstable</a:t>
                </a:r>
              </a:p>
              <a:p>
                <a:pPr marL="609600" indent="-342900">
                  <a:lnSpc>
                    <a:spcPct val="120000"/>
                  </a:lnSpc>
                  <a:buClr>
                    <a:srgbClr val="9F0C1F"/>
                  </a:buClr>
                  <a:buSzPct val="125000"/>
                  <a:buFont typeface="Wingdings" panose="05000000000000000000" pitchFamily="2" charset="2"/>
                  <a:buChar char="§"/>
                  <a:defRPr/>
                </a:pPr>
                <a:endParaRPr lang="en-GB" altLang="en-US" sz="2000" dirty="0">
                  <a:solidFill>
                    <a:srgbClr val="040404"/>
                  </a:solidFill>
                  <a:ea typeface="ＭＳ Ｐゴシック" panose="020B0600070205080204" pitchFamily="34" charset="-128"/>
                </a:endParaRPr>
              </a:p>
              <a:p>
                <a:pPr marL="609600" indent="-342900">
                  <a:lnSpc>
                    <a:spcPct val="120000"/>
                  </a:lnSpc>
                  <a:buClr>
                    <a:srgbClr val="9F0C1F"/>
                  </a:buClr>
                  <a:buSzPct val="125000"/>
                  <a:buFont typeface="Wingdings" panose="05000000000000000000" pitchFamily="2" charset="2"/>
                  <a:buChar char="§"/>
                  <a:defRPr/>
                </a:pP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179512" y="1584027"/>
                <a:ext cx="8784976" cy="5013325"/>
              </a:xfrm>
              <a:prstGeom prst="rect">
                <a:avLst/>
              </a:prstGeom>
              <a:blipFill>
                <a:blip r:embed="rId6"/>
                <a:stretch>
                  <a:fillRect t="-9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91439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Revision Lecture 8</a:t>
            </a:r>
            <a:br>
              <a:rPr lang="en-GB" altLang="en-US" dirty="0"/>
            </a:br>
            <a:r>
              <a:rPr lang="en-GB" altLang="en-US" dirty="0"/>
              <a:t>Fourier Transform</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67609"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628800"/>
            <a:ext cx="8352928" cy="505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must know the definition of Fourier Transform of a continuous time signal.</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not memorize any properties of the Fourier Transform but you might be asked to derive one of the simple properties of the Fourier Transform. The knowledge of the definition of the Fourier Transform together with basic mathematics is enough for this task. However, if you want to practice deriving simple properties of transform you will benefit from it.</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the Fourier transform of a simple signal.</a:t>
            </a:r>
          </a:p>
          <a:p>
            <a:pPr marL="266700" eaLnBrk="1" hangingPunct="1">
              <a:lnSpc>
                <a:spcPct val="120000"/>
              </a:lnSpc>
              <a:buClr>
                <a:srgbClr val="9F0C1F"/>
              </a:buClr>
              <a:buSzPct val="125000"/>
              <a:defRPr/>
            </a:pP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p:spTree>
    <p:extLst>
      <p:ext uri="{BB962C8B-B14F-4D97-AF65-F5344CB8AC3E}">
        <p14:creationId xmlns:p14="http://schemas.microsoft.com/office/powerpoint/2010/main" val="130294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Revision Lecture 9</a:t>
            </a:r>
            <a:br>
              <a:rPr lang="en-GB" altLang="en-US" dirty="0"/>
            </a:br>
            <a:r>
              <a:rPr lang="en-GB" altLang="en-US" dirty="0"/>
              <a:t>Stability</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844824"/>
                <a:ext cx="9144000" cy="47252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Read Lecture 9 carefully and make sure you understand the content.</a:t>
                </a:r>
              </a:p>
              <a:p>
                <a:pPr marL="542925" indent="-276225" eaLnBrk="1" hangingPunct="1">
                  <a:lnSpc>
                    <a:spcPct val="120000"/>
                  </a:lnSpc>
                  <a:buClr>
                    <a:srgbClr val="9F0C1F"/>
                  </a:buClr>
                  <a:buSzPct val="125000"/>
                  <a:buFont typeface="Verdana" charset="0"/>
                  <a:buChar char="-"/>
                  <a:defRPr/>
                </a:pPr>
                <a:endParaRPr lang="en-US" sz="2000" i="0" dirty="0">
                  <a:solidFill>
                    <a:srgbClr val="040404"/>
                  </a:solidFill>
                  <a:sym typeface="Verdana" charset="0"/>
                </a:endParaRP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don’t have to memorize anything BUT:</a:t>
                </a:r>
              </a:p>
              <a:p>
                <a:pPr marL="542925" eaLnBrk="1" hangingPunct="1">
                  <a:lnSpc>
                    <a:spcPct val="120000"/>
                  </a:lnSpc>
                  <a:buClr>
                    <a:srgbClr val="9F0C1F"/>
                  </a:buClr>
                  <a:buSzPct val="125000"/>
                  <a:defRPr/>
                </a:pPr>
                <a:r>
                  <a:rPr lang="en-US" sz="2000" i="0" dirty="0">
                    <a:solidFill>
                      <a:srgbClr val="040404"/>
                    </a:solidFill>
                    <a:sym typeface="Verdana" charset="0"/>
                  </a:rPr>
                  <a:t>you should be able to prove that the functions</a:t>
                </a:r>
              </a:p>
              <a:p>
                <a:pPr marL="885825" indent="-342900" eaLnBrk="1" hangingPunct="1">
                  <a:lnSpc>
                    <a:spcPct val="120000"/>
                  </a:lnSpc>
                  <a:buClr>
                    <a:srgbClr val="9F0C1F"/>
                  </a:buClr>
                  <a:buSzPct val="125000"/>
                  <a:buFont typeface="Wingdings" panose="05000000000000000000" pitchFamily="2" charset="2"/>
                  <a:buChar char="§"/>
                  <a:defRPr/>
                </a:pPr>
                <a14:m>
                  <m:oMath xmlns:m="http://schemas.openxmlformats.org/officeDocument/2006/math">
                    <m:r>
                      <a:rPr lang="en-GB" sz="2000" b="0" i="1" smtClean="0">
                        <a:solidFill>
                          <a:srgbClr val="040404"/>
                        </a:solidFill>
                        <a:latin typeface="Cambria Math" panose="02040503050406030204" pitchFamily="18" charset="0"/>
                        <a:sym typeface="Verdana" charset="0"/>
                      </a:rPr>
                      <m:t>𝑥</m:t>
                    </m:r>
                    <m:d>
                      <m:dPr>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𝑡</m:t>
                        </m:r>
                      </m:e>
                    </m:d>
                    <m:r>
                      <a:rPr lang="en-GB" sz="2000" b="0" i="1" smtClean="0">
                        <a:solidFill>
                          <a:srgbClr val="040404"/>
                        </a:solidFill>
                        <a:latin typeface="Cambria Math" panose="02040503050406030204" pitchFamily="18" charset="0"/>
                        <a:sym typeface="Verdana" charset="0"/>
                      </a:rPr>
                      <m:t>=</m:t>
                    </m:r>
                    <m:sSup>
                      <m:sSupPr>
                        <m:ctrlPr>
                          <a:rPr lang="en-GB" sz="2000" b="0" i="1" smtClean="0">
                            <a:solidFill>
                              <a:srgbClr val="040404"/>
                            </a:solidFill>
                            <a:latin typeface="Cambria Math"/>
                            <a:sym typeface="Verdana" charset="0"/>
                          </a:rPr>
                        </m:ctrlPr>
                      </m:sSupPr>
                      <m:e>
                        <m:r>
                          <a:rPr lang="en-GB" sz="2000" b="0" i="1" smtClean="0">
                            <a:solidFill>
                              <a:srgbClr val="040404"/>
                            </a:solidFill>
                            <a:latin typeface="Cambria Math" panose="02040503050406030204" pitchFamily="18" charset="0"/>
                            <a:sym typeface="Verdana" charset="0"/>
                          </a:rPr>
                          <m:t>𝑒</m:t>
                        </m:r>
                      </m:e>
                      <m:sup>
                        <m:r>
                          <a:rPr lang="en-GB" sz="2000" b="0" i="1" smtClean="0">
                            <a:solidFill>
                              <a:srgbClr val="040404"/>
                            </a:solidFill>
                            <a:latin typeface="Cambria Math" panose="02040503050406030204" pitchFamily="18" charset="0"/>
                            <a:sym typeface="Verdana" charset="0"/>
                          </a:rPr>
                          <m:t>𝑎𝑡</m:t>
                        </m:r>
                      </m:sup>
                    </m:sSup>
                    <m:r>
                      <a:rPr lang="en-GB" sz="2000" b="0" i="1" smtClean="0">
                        <a:solidFill>
                          <a:srgbClr val="040404"/>
                        </a:solidFill>
                        <a:latin typeface="Cambria Math" panose="02040503050406030204" pitchFamily="18" charset="0"/>
                        <a:sym typeface="Verdana" charset="0"/>
                      </a:rPr>
                      <m:t>𝑢</m:t>
                    </m:r>
                    <m:d>
                      <m:dPr>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𝑡</m:t>
                        </m:r>
                      </m:e>
                    </m:d>
                  </m:oMath>
                </a14:m>
                <a:endParaRPr lang="en-GB" sz="2000" b="0" i="0" dirty="0">
                  <a:solidFill>
                    <a:srgbClr val="040404"/>
                  </a:solidFill>
                  <a:sym typeface="Verdana" charset="0"/>
                </a:endParaRPr>
              </a:p>
              <a:p>
                <a:pPr marL="885825" indent="-342900" eaLnBrk="1" hangingPunct="1">
                  <a:lnSpc>
                    <a:spcPct val="120000"/>
                  </a:lnSpc>
                  <a:buClr>
                    <a:srgbClr val="9F0C1F"/>
                  </a:buClr>
                  <a:buSzPct val="125000"/>
                  <a:buFont typeface="Wingdings" panose="05000000000000000000" pitchFamily="2" charset="2"/>
                  <a:buChar char="§"/>
                  <a:defRPr/>
                </a:pPr>
                <a14:m>
                  <m:oMath xmlns:m="http://schemas.openxmlformats.org/officeDocument/2006/math">
                    <m:r>
                      <a:rPr lang="en-GB" sz="2000" b="0" i="1" smtClean="0">
                        <a:solidFill>
                          <a:srgbClr val="040404"/>
                        </a:solidFill>
                        <a:latin typeface="Cambria Math" panose="02040503050406030204" pitchFamily="18" charset="0"/>
                        <a:sym typeface="Verdana" charset="0"/>
                      </a:rPr>
                      <m:t>𝑥</m:t>
                    </m:r>
                    <m:d>
                      <m:dPr>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𝑡</m:t>
                        </m:r>
                      </m:e>
                    </m:d>
                    <m:r>
                      <a:rPr lang="en-GB" sz="2000" b="0" i="1" smtClean="0">
                        <a:solidFill>
                          <a:srgbClr val="040404"/>
                        </a:solidFill>
                        <a:latin typeface="Cambria Math" panose="02040503050406030204" pitchFamily="18" charset="0"/>
                        <a:sym typeface="Verdana" charset="0"/>
                      </a:rPr>
                      <m:t>=</m:t>
                    </m:r>
                    <m:sSup>
                      <m:sSupPr>
                        <m:ctrlPr>
                          <a:rPr lang="en-GB" sz="2000" b="0" i="1" smtClean="0">
                            <a:solidFill>
                              <a:srgbClr val="040404"/>
                            </a:solidFill>
                            <a:latin typeface="Cambria Math"/>
                            <a:sym typeface="Verdana" charset="0"/>
                          </a:rPr>
                        </m:ctrlPr>
                      </m:sSupPr>
                      <m:e>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𝑒</m:t>
                        </m:r>
                      </m:e>
                      <m:sup>
                        <m:r>
                          <a:rPr lang="en-GB" sz="2000" b="0" i="1" smtClean="0">
                            <a:solidFill>
                              <a:srgbClr val="040404"/>
                            </a:solidFill>
                            <a:latin typeface="Cambria Math" panose="02040503050406030204" pitchFamily="18" charset="0"/>
                            <a:sym typeface="Verdana" charset="0"/>
                          </a:rPr>
                          <m:t>𝑎𝑡</m:t>
                        </m:r>
                      </m:sup>
                    </m:sSup>
                    <m:r>
                      <a:rPr lang="en-GB" sz="2000" b="0" i="1" smtClean="0">
                        <a:solidFill>
                          <a:srgbClr val="040404"/>
                        </a:solidFill>
                        <a:latin typeface="Cambria Math" panose="02040503050406030204" pitchFamily="18" charset="0"/>
                        <a:sym typeface="Verdana" charset="0"/>
                      </a:rPr>
                      <m:t>𝑢</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𝑡</m:t>
                    </m:r>
                    <m:r>
                      <a:rPr lang="en-GB" sz="2000" b="0" i="1" smtClean="0">
                        <a:solidFill>
                          <a:srgbClr val="040404"/>
                        </a:solidFill>
                        <a:latin typeface="Cambria Math" panose="02040503050406030204" pitchFamily="18" charset="0"/>
                        <a:sym typeface="Verdana" charset="0"/>
                      </a:rPr>
                      <m:t>)</m:t>
                    </m:r>
                  </m:oMath>
                </a14:m>
                <a:endParaRPr lang="en-US" sz="2000" i="0" dirty="0">
                  <a:solidFill>
                    <a:srgbClr val="040404"/>
                  </a:solidFill>
                  <a:sym typeface="Verdana" charset="0"/>
                </a:endParaRPr>
              </a:p>
              <a:p>
                <a:pPr marL="542925" eaLnBrk="1" hangingPunct="1">
                  <a:lnSpc>
                    <a:spcPct val="120000"/>
                  </a:lnSpc>
                  <a:buClr>
                    <a:srgbClr val="9F0C1F"/>
                  </a:buClr>
                  <a:buSzPct val="125000"/>
                  <a:defRPr/>
                </a:pPr>
                <a:r>
                  <a:rPr lang="en-US" sz="2000" i="0" dirty="0">
                    <a:solidFill>
                      <a:srgbClr val="040404"/>
                    </a:solidFill>
                    <a:sym typeface="Verdana" charset="0"/>
                  </a:rPr>
                  <a:t>have the same Laplace transform with different ROCS.</a:t>
                </a: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0" y="1844824"/>
                <a:ext cx="9144000" cy="4725293"/>
              </a:xfrm>
              <a:prstGeom prst="rect">
                <a:avLst/>
              </a:prstGeom>
              <a:blipFill>
                <a:blip r:embed="rId3"/>
                <a:stretch>
                  <a:fillRect t="-30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35537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Revision Lecture 10</a:t>
            </a:r>
            <a:br>
              <a:rPr lang="en-GB" altLang="en-US" dirty="0"/>
            </a:br>
            <a:r>
              <a:rPr lang="en-GB" altLang="en-US" dirty="0"/>
              <a:t>Bode Plots</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56792"/>
                <a:ext cx="914400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r>
                  <a:rPr lang="en-US" sz="2000" i="0" dirty="0" smtClean="0">
                    <a:solidFill>
                      <a:srgbClr val="040404"/>
                    </a:solidFill>
                    <a:sym typeface="Verdana" charset="0"/>
                  </a:rPr>
                  <a:t>You must be able to derive the asymptotic behavior of the Bode Plots of a simple LTI system.</a:t>
                </a:r>
              </a:p>
              <a:p>
                <a:pPr marL="542925" indent="-276225" eaLnBrk="1" hangingPunct="1">
                  <a:lnSpc>
                    <a:spcPct val="120000"/>
                  </a:lnSpc>
                  <a:buClr>
                    <a:srgbClr val="9F0C1F"/>
                  </a:buClr>
                  <a:buSzPct val="125000"/>
                  <a:buFont typeface="Verdana" charset="0"/>
                  <a:buChar char="-"/>
                  <a:defRPr/>
                </a:pPr>
                <a:endParaRPr lang="en-US" sz="2000" i="0" dirty="0">
                  <a:solidFill>
                    <a:srgbClr val="040404"/>
                  </a:solidFill>
                  <a:sym typeface="Verdana" charset="0"/>
                </a:endParaRPr>
              </a:p>
              <a:p>
                <a:pPr marL="542925" eaLnBrk="1" hangingPunct="1">
                  <a:lnSpc>
                    <a:spcPct val="120000"/>
                  </a:lnSpc>
                  <a:buClr>
                    <a:srgbClr val="9F0C1F"/>
                  </a:buClr>
                  <a:buSzPct val="125000"/>
                  <a:defRPr/>
                </a:pPr>
                <a:r>
                  <a:rPr lang="en-US" sz="2000" b="1" i="0" dirty="0">
                    <a:solidFill>
                      <a:srgbClr val="040404"/>
                    </a:solidFill>
                    <a:sym typeface="Verdana" charset="0"/>
                  </a:rPr>
                  <a:t>Example</a:t>
                </a:r>
              </a:p>
              <a:p>
                <a:pPr marL="542925"/>
                <a:r>
                  <a:rPr lang="en-US" sz="2000" i="0" dirty="0">
                    <a:solidFill>
                      <a:srgbClr val="040404"/>
                    </a:solidFill>
                  </a:rPr>
                  <a:t>The output </a:t>
                </a:r>
                <a14:m>
                  <m:oMath xmlns:m="http://schemas.openxmlformats.org/officeDocument/2006/math">
                    <m:r>
                      <a:rPr lang="en-GB" sz="2000" b="0" i="1" smtClean="0">
                        <a:solidFill>
                          <a:srgbClr val="040404"/>
                        </a:solidFill>
                        <a:latin typeface="Cambria Math" panose="02040503050406030204" pitchFamily="18" charset="0"/>
                      </a:rPr>
                      <m:t>𝑦</m:t>
                    </m:r>
                    <m:r>
                      <a:rPr lang="en-GB" sz="2000" b="0" i="1" smtClean="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𝑡</m:t>
                    </m:r>
                    <m:r>
                      <a:rPr lang="en-GB" sz="2000" b="0" i="1" smtClean="0">
                        <a:solidFill>
                          <a:srgbClr val="040404"/>
                        </a:solidFill>
                        <a:latin typeface="Cambria Math" panose="02040503050406030204" pitchFamily="18" charset="0"/>
                      </a:rPr>
                      <m:t>)</m:t>
                    </m:r>
                  </m:oMath>
                </a14:m>
                <a:r>
                  <a:rPr lang="en-US" sz="2000" i="0" dirty="0">
                    <a:solidFill>
                      <a:srgbClr val="040404"/>
                    </a:solidFill>
                  </a:rPr>
                  <a:t> of a causal LTI system is related to the input </a:t>
                </a:r>
                <a14:m>
                  <m:oMath xmlns:m="http://schemas.openxmlformats.org/officeDocument/2006/math">
                    <m:r>
                      <a:rPr lang="en-GB" sz="2000" b="0" i="1" smtClean="0">
                        <a:solidFill>
                          <a:srgbClr val="040404"/>
                        </a:solidFill>
                        <a:latin typeface="Cambria Math" panose="02040503050406030204" pitchFamily="18" charset="0"/>
                      </a:rPr>
                      <m:t>𝑥</m:t>
                    </m:r>
                    <m:r>
                      <a:rPr lang="en-GB" sz="2000" b="0" i="1" smtClean="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𝑡</m:t>
                    </m:r>
                    <m:r>
                      <a:rPr lang="en-GB" sz="2000" b="0" i="1" smtClean="0">
                        <a:solidFill>
                          <a:srgbClr val="040404"/>
                        </a:solidFill>
                        <a:latin typeface="Cambria Math" panose="02040503050406030204" pitchFamily="18" charset="0"/>
                      </a:rPr>
                      <m:t>)</m:t>
                    </m:r>
                  </m:oMath>
                </a14:m>
                <a:r>
                  <a:rPr lang="en-US" sz="2000" i="0" dirty="0">
                    <a:solidFill>
                      <a:srgbClr val="040404"/>
                    </a:solidFill>
                  </a:rPr>
                  <a:t> by the differential equation:</a:t>
                </a:r>
                <a:endParaRPr lang="en-GB" sz="2000" dirty="0">
                  <a:solidFill>
                    <a:srgbClr val="040404"/>
                  </a:solidFill>
                </a:endParaRPr>
              </a:p>
              <a:p>
                <a:pPr marL="542925" algn="ctr"/>
                <a14:m>
                  <m:oMath xmlns:m="http://schemas.openxmlformats.org/officeDocument/2006/math">
                    <m:f>
                      <m:fPr>
                        <m:ctrlPr>
                          <a:rPr lang="en-GB" sz="2000" i="1">
                            <a:solidFill>
                              <a:srgbClr val="040404"/>
                            </a:solidFill>
                            <a:latin typeface="Cambria Math"/>
                          </a:rPr>
                        </m:ctrlPr>
                      </m:fPr>
                      <m:num>
                        <m:sSup>
                          <m:sSupPr>
                            <m:ctrlPr>
                              <a:rPr lang="en-GB" sz="2000" i="1">
                                <a:solidFill>
                                  <a:srgbClr val="040404"/>
                                </a:solidFill>
                                <a:latin typeface="Cambria Math"/>
                              </a:rPr>
                            </m:ctrlPr>
                          </m:sSupPr>
                          <m:e>
                            <m:r>
                              <a:rPr lang="en-US" sz="2000">
                                <a:solidFill>
                                  <a:srgbClr val="040404"/>
                                </a:solidFill>
                                <a:latin typeface="Cambria Math" panose="02040503050406030204" pitchFamily="18" charset="0"/>
                              </a:rPr>
                              <m:t>𝑑</m:t>
                            </m:r>
                          </m:e>
                          <m:sup>
                            <m:r>
                              <a:rPr lang="en-US" sz="2000">
                                <a:solidFill>
                                  <a:srgbClr val="040404"/>
                                </a:solidFill>
                                <a:latin typeface="Cambria Math" panose="02040503050406030204" pitchFamily="18" charset="0"/>
                              </a:rPr>
                              <m:t>2</m:t>
                            </m:r>
                          </m:sup>
                        </m:sSup>
                        <m:r>
                          <a:rPr lang="en-US" sz="2000">
                            <a:solidFill>
                              <a:srgbClr val="040404"/>
                            </a:solidFill>
                            <a:latin typeface="Cambria Math" panose="02040503050406030204" pitchFamily="18" charset="0"/>
                          </a:rPr>
                          <m:t>𝑦</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𝑡</m:t>
                        </m:r>
                        <m:r>
                          <a:rPr lang="en-US" sz="2000">
                            <a:solidFill>
                              <a:srgbClr val="040404"/>
                            </a:solidFill>
                            <a:latin typeface="Cambria Math" panose="02040503050406030204" pitchFamily="18" charset="0"/>
                          </a:rPr>
                          <m:t>)</m:t>
                        </m:r>
                      </m:num>
                      <m:den>
                        <m:r>
                          <a:rPr lang="en-US" sz="2000">
                            <a:solidFill>
                              <a:srgbClr val="040404"/>
                            </a:solidFill>
                            <a:latin typeface="Cambria Math" panose="02040503050406030204" pitchFamily="18" charset="0"/>
                          </a:rPr>
                          <m:t>𝑑</m:t>
                        </m:r>
                        <m:sSup>
                          <m:sSupPr>
                            <m:ctrlPr>
                              <a:rPr lang="en-GB" sz="2000" i="1">
                                <a:solidFill>
                                  <a:srgbClr val="040404"/>
                                </a:solidFill>
                                <a:latin typeface="Cambria Math"/>
                              </a:rPr>
                            </m:ctrlPr>
                          </m:sSupPr>
                          <m:e>
                            <m:r>
                              <a:rPr lang="en-US" sz="2000">
                                <a:solidFill>
                                  <a:srgbClr val="040404"/>
                                </a:solidFill>
                                <a:latin typeface="Cambria Math" panose="02040503050406030204" pitchFamily="18" charset="0"/>
                              </a:rPr>
                              <m:t>𝑡</m:t>
                            </m:r>
                          </m:e>
                          <m:sup>
                            <m:r>
                              <a:rPr lang="en-US" sz="2000">
                                <a:solidFill>
                                  <a:srgbClr val="040404"/>
                                </a:solidFill>
                                <a:latin typeface="Cambria Math" panose="02040503050406030204" pitchFamily="18" charset="0"/>
                              </a:rPr>
                              <m:t>2</m:t>
                            </m:r>
                          </m:sup>
                        </m:sSup>
                      </m:den>
                    </m:f>
                    <m:r>
                      <a:rPr lang="en-US" sz="2000">
                        <a:solidFill>
                          <a:srgbClr val="040404"/>
                        </a:solidFill>
                        <a:latin typeface="Cambria Math" panose="02040503050406030204" pitchFamily="18" charset="0"/>
                      </a:rPr>
                      <m:t>+</m:t>
                    </m:r>
                    <m:r>
                      <a:rPr lang="en-GB" sz="2000" b="0" i="1" smtClean="0">
                        <a:solidFill>
                          <a:srgbClr val="040404"/>
                        </a:solidFill>
                        <a:latin typeface="Cambria Math"/>
                      </a:rPr>
                      <m:t>6</m:t>
                    </m:r>
                    <m:f>
                      <m:fPr>
                        <m:ctrlPr>
                          <a:rPr lang="en-GB" sz="2000" i="1">
                            <a:solidFill>
                              <a:srgbClr val="040404"/>
                            </a:solidFill>
                            <a:latin typeface="Cambria Math"/>
                          </a:rPr>
                        </m:ctrlPr>
                      </m:fPr>
                      <m:num>
                        <m:r>
                          <a:rPr lang="en-US" sz="2000">
                            <a:solidFill>
                              <a:srgbClr val="040404"/>
                            </a:solidFill>
                            <a:latin typeface="Cambria Math" panose="02040503050406030204" pitchFamily="18" charset="0"/>
                          </a:rPr>
                          <m:t>𝑑𝑦</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𝑡</m:t>
                        </m:r>
                        <m:r>
                          <a:rPr lang="en-US" sz="2000">
                            <a:solidFill>
                              <a:srgbClr val="040404"/>
                            </a:solidFill>
                            <a:latin typeface="Cambria Math" panose="02040503050406030204" pitchFamily="18" charset="0"/>
                          </a:rPr>
                          <m:t>)</m:t>
                        </m:r>
                      </m:num>
                      <m:den>
                        <m:r>
                          <a:rPr lang="en-US" sz="2000">
                            <a:solidFill>
                              <a:srgbClr val="040404"/>
                            </a:solidFill>
                            <a:latin typeface="Cambria Math" panose="02040503050406030204" pitchFamily="18" charset="0"/>
                          </a:rPr>
                          <m:t>𝑑𝑡</m:t>
                        </m:r>
                      </m:den>
                    </m:f>
                    <m:r>
                      <a:rPr lang="en-US" sz="2000">
                        <a:solidFill>
                          <a:srgbClr val="040404"/>
                        </a:solidFill>
                        <a:latin typeface="Cambria Math" panose="02040503050406030204" pitchFamily="18" charset="0"/>
                      </a:rPr>
                      <m:t>+8</m:t>
                    </m:r>
                    <m:r>
                      <a:rPr lang="en-US" sz="2000">
                        <a:solidFill>
                          <a:srgbClr val="040404"/>
                        </a:solidFill>
                        <a:latin typeface="Cambria Math" panose="02040503050406030204" pitchFamily="18" charset="0"/>
                      </a:rPr>
                      <m:t>𝑦</m:t>
                    </m:r>
                    <m:d>
                      <m:dPr>
                        <m:ctrlPr>
                          <a:rPr lang="en-GB" sz="2000" i="1">
                            <a:solidFill>
                              <a:srgbClr val="040404"/>
                            </a:solidFill>
                            <a:latin typeface="Cambria Math"/>
                          </a:rPr>
                        </m:ctrlPr>
                      </m:dPr>
                      <m:e>
                        <m:r>
                          <a:rPr lang="en-US" sz="2000">
                            <a:solidFill>
                              <a:srgbClr val="040404"/>
                            </a:solidFill>
                            <a:latin typeface="Cambria Math" panose="02040503050406030204" pitchFamily="18" charset="0"/>
                          </a:rPr>
                          <m:t>𝑡</m:t>
                        </m:r>
                      </m:e>
                    </m:d>
                    <m:r>
                      <a:rPr lang="en-US" sz="2000">
                        <a:solidFill>
                          <a:srgbClr val="040404"/>
                        </a:solidFill>
                        <a:latin typeface="Cambria Math" panose="02040503050406030204" pitchFamily="18" charset="0"/>
                      </a:rPr>
                      <m:t>=8</m:t>
                    </m:r>
                    <m:r>
                      <a:rPr lang="en-US" sz="2000">
                        <a:solidFill>
                          <a:srgbClr val="040404"/>
                        </a:solidFill>
                        <a:latin typeface="Cambria Math" panose="02040503050406030204" pitchFamily="18" charset="0"/>
                      </a:rPr>
                      <m:t>𝑥</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𝑡</m:t>
                    </m:r>
                    <m:r>
                      <a:rPr lang="en-US" sz="2000">
                        <a:solidFill>
                          <a:srgbClr val="040404"/>
                        </a:solidFill>
                        <a:latin typeface="Cambria Math" panose="02040503050406030204" pitchFamily="18" charset="0"/>
                      </a:rPr>
                      <m:t>)</m:t>
                    </m:r>
                  </m:oMath>
                </a14:m>
                <a:r>
                  <a:rPr lang="en-US" sz="2000" dirty="0">
                    <a:solidFill>
                      <a:srgbClr val="040404"/>
                    </a:solidFill>
                  </a:rPr>
                  <a:t> </a:t>
                </a:r>
                <a:endParaRPr lang="en-GB" sz="2000" dirty="0">
                  <a:solidFill>
                    <a:srgbClr val="040404"/>
                  </a:solidFill>
                </a:endParaRPr>
              </a:p>
              <a:p>
                <a:pPr marL="542925"/>
                <a:r>
                  <a:rPr lang="en-US" sz="2000" i="0" dirty="0">
                    <a:solidFill>
                      <a:srgbClr val="040404"/>
                    </a:solidFill>
                  </a:rPr>
                  <a:t>Determine the frequency response of the system and sketch its Bode plots.</a:t>
                </a:r>
              </a:p>
              <a:p>
                <a:pPr marL="542925"/>
                <a:endParaRPr lang="en-US" sz="2000" b="1" i="0" dirty="0">
                  <a:solidFill>
                    <a:srgbClr val="040404"/>
                  </a:solidFill>
                  <a:sym typeface="Verdana" charset="0"/>
                </a:endParaRPr>
              </a:p>
              <a:p>
                <a:pPr marL="542925"/>
                <a:r>
                  <a:rPr lang="en-US" sz="2000" b="1" i="0" dirty="0">
                    <a:solidFill>
                      <a:srgbClr val="040404"/>
                    </a:solidFill>
                  </a:rPr>
                  <a:t>Solution</a:t>
                </a:r>
              </a:p>
              <a:p>
                <a:pPr marL="542925"/>
                <a:r>
                  <a:rPr lang="en-US" sz="2000" i="0" dirty="0">
                    <a:solidFill>
                      <a:srgbClr val="040404"/>
                    </a:solidFill>
                  </a:rPr>
                  <a:t>From</a:t>
                </a:r>
                <a:r>
                  <a:rPr lang="en-US" sz="2000" dirty="0">
                    <a:solidFill>
                      <a:srgbClr val="040404"/>
                    </a:solidFill>
                  </a:rPr>
                  <a:t> </a:t>
                </a:r>
                <a14:m>
                  <m:oMath xmlns:m="http://schemas.openxmlformats.org/officeDocument/2006/math">
                    <m:f>
                      <m:fPr>
                        <m:ctrlPr>
                          <a:rPr lang="en-GB" sz="2000" i="1">
                            <a:solidFill>
                              <a:srgbClr val="040404"/>
                            </a:solidFill>
                            <a:latin typeface="Cambria Math"/>
                          </a:rPr>
                        </m:ctrlPr>
                      </m:fPr>
                      <m:num>
                        <m:sSup>
                          <m:sSupPr>
                            <m:ctrlPr>
                              <a:rPr lang="en-GB" sz="2000" i="1">
                                <a:solidFill>
                                  <a:srgbClr val="040404"/>
                                </a:solidFill>
                                <a:latin typeface="Cambria Math"/>
                              </a:rPr>
                            </m:ctrlPr>
                          </m:sSupPr>
                          <m:e>
                            <m:r>
                              <a:rPr lang="en-US" sz="2000">
                                <a:solidFill>
                                  <a:srgbClr val="040404"/>
                                </a:solidFill>
                                <a:latin typeface="Cambria Math" panose="02040503050406030204" pitchFamily="18" charset="0"/>
                              </a:rPr>
                              <m:t>𝑑</m:t>
                            </m:r>
                          </m:e>
                          <m:sup>
                            <m:r>
                              <a:rPr lang="en-US" sz="2000">
                                <a:solidFill>
                                  <a:srgbClr val="040404"/>
                                </a:solidFill>
                                <a:latin typeface="Cambria Math" panose="02040503050406030204" pitchFamily="18" charset="0"/>
                              </a:rPr>
                              <m:t>2</m:t>
                            </m:r>
                          </m:sup>
                        </m:sSup>
                        <m:r>
                          <a:rPr lang="en-US" sz="2000">
                            <a:solidFill>
                              <a:srgbClr val="040404"/>
                            </a:solidFill>
                            <a:latin typeface="Cambria Math" panose="02040503050406030204" pitchFamily="18" charset="0"/>
                          </a:rPr>
                          <m:t>𝑦</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𝑡</m:t>
                        </m:r>
                        <m:r>
                          <a:rPr lang="en-US" sz="2000">
                            <a:solidFill>
                              <a:srgbClr val="040404"/>
                            </a:solidFill>
                            <a:latin typeface="Cambria Math" panose="02040503050406030204" pitchFamily="18" charset="0"/>
                          </a:rPr>
                          <m:t>)</m:t>
                        </m:r>
                      </m:num>
                      <m:den>
                        <m:r>
                          <a:rPr lang="en-US" sz="2000">
                            <a:solidFill>
                              <a:srgbClr val="040404"/>
                            </a:solidFill>
                            <a:latin typeface="Cambria Math" panose="02040503050406030204" pitchFamily="18" charset="0"/>
                          </a:rPr>
                          <m:t>𝑑</m:t>
                        </m:r>
                        <m:sSup>
                          <m:sSupPr>
                            <m:ctrlPr>
                              <a:rPr lang="en-GB" sz="2000" i="1">
                                <a:solidFill>
                                  <a:srgbClr val="040404"/>
                                </a:solidFill>
                                <a:latin typeface="Cambria Math"/>
                              </a:rPr>
                            </m:ctrlPr>
                          </m:sSupPr>
                          <m:e>
                            <m:r>
                              <a:rPr lang="en-US" sz="2000">
                                <a:solidFill>
                                  <a:srgbClr val="040404"/>
                                </a:solidFill>
                                <a:latin typeface="Cambria Math" panose="02040503050406030204" pitchFamily="18" charset="0"/>
                              </a:rPr>
                              <m:t>𝑡</m:t>
                            </m:r>
                          </m:e>
                          <m:sup>
                            <m:r>
                              <a:rPr lang="en-US" sz="2000">
                                <a:solidFill>
                                  <a:srgbClr val="040404"/>
                                </a:solidFill>
                                <a:latin typeface="Cambria Math" panose="02040503050406030204" pitchFamily="18" charset="0"/>
                              </a:rPr>
                              <m:t>2</m:t>
                            </m:r>
                          </m:sup>
                        </m:sSup>
                      </m:den>
                    </m:f>
                    <m:r>
                      <a:rPr lang="en-US" sz="2000">
                        <a:solidFill>
                          <a:srgbClr val="040404"/>
                        </a:solidFill>
                        <a:latin typeface="Cambria Math" panose="02040503050406030204" pitchFamily="18" charset="0"/>
                      </a:rPr>
                      <m:t>+6</m:t>
                    </m:r>
                    <m:f>
                      <m:fPr>
                        <m:ctrlPr>
                          <a:rPr lang="en-GB" sz="2000" i="1">
                            <a:solidFill>
                              <a:srgbClr val="040404"/>
                            </a:solidFill>
                            <a:latin typeface="Cambria Math"/>
                          </a:rPr>
                        </m:ctrlPr>
                      </m:fPr>
                      <m:num>
                        <m:r>
                          <a:rPr lang="en-US" sz="2000">
                            <a:solidFill>
                              <a:srgbClr val="040404"/>
                            </a:solidFill>
                            <a:latin typeface="Cambria Math" panose="02040503050406030204" pitchFamily="18" charset="0"/>
                          </a:rPr>
                          <m:t>𝑑𝑦</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𝑡</m:t>
                        </m:r>
                        <m:r>
                          <a:rPr lang="en-US" sz="2000">
                            <a:solidFill>
                              <a:srgbClr val="040404"/>
                            </a:solidFill>
                            <a:latin typeface="Cambria Math" panose="02040503050406030204" pitchFamily="18" charset="0"/>
                          </a:rPr>
                          <m:t>)</m:t>
                        </m:r>
                      </m:num>
                      <m:den>
                        <m:r>
                          <a:rPr lang="en-US" sz="2000">
                            <a:solidFill>
                              <a:srgbClr val="040404"/>
                            </a:solidFill>
                            <a:latin typeface="Cambria Math" panose="02040503050406030204" pitchFamily="18" charset="0"/>
                          </a:rPr>
                          <m:t>𝑑𝑡</m:t>
                        </m:r>
                      </m:den>
                    </m:f>
                    <m:r>
                      <a:rPr lang="en-US" sz="2000">
                        <a:solidFill>
                          <a:srgbClr val="040404"/>
                        </a:solidFill>
                        <a:latin typeface="Cambria Math" panose="02040503050406030204" pitchFamily="18" charset="0"/>
                      </a:rPr>
                      <m:t>+8</m:t>
                    </m:r>
                    <m:r>
                      <a:rPr lang="en-US" sz="2000">
                        <a:solidFill>
                          <a:srgbClr val="040404"/>
                        </a:solidFill>
                        <a:latin typeface="Cambria Math" panose="02040503050406030204" pitchFamily="18" charset="0"/>
                      </a:rPr>
                      <m:t>𝑦</m:t>
                    </m:r>
                    <m:d>
                      <m:dPr>
                        <m:ctrlPr>
                          <a:rPr lang="en-GB" sz="2000" i="1">
                            <a:solidFill>
                              <a:srgbClr val="040404"/>
                            </a:solidFill>
                            <a:latin typeface="Cambria Math"/>
                          </a:rPr>
                        </m:ctrlPr>
                      </m:dPr>
                      <m:e>
                        <m:r>
                          <a:rPr lang="en-US" sz="2000">
                            <a:solidFill>
                              <a:srgbClr val="040404"/>
                            </a:solidFill>
                            <a:latin typeface="Cambria Math" panose="02040503050406030204" pitchFamily="18" charset="0"/>
                          </a:rPr>
                          <m:t>𝑡</m:t>
                        </m:r>
                      </m:e>
                    </m:d>
                    <m:r>
                      <a:rPr lang="en-US" sz="2000">
                        <a:solidFill>
                          <a:srgbClr val="040404"/>
                        </a:solidFill>
                        <a:latin typeface="Cambria Math" panose="02040503050406030204" pitchFamily="18" charset="0"/>
                      </a:rPr>
                      <m:t>=8</m:t>
                    </m:r>
                    <m:r>
                      <a:rPr lang="en-US" sz="2000">
                        <a:solidFill>
                          <a:srgbClr val="040404"/>
                        </a:solidFill>
                        <a:latin typeface="Cambria Math" panose="02040503050406030204" pitchFamily="18" charset="0"/>
                      </a:rPr>
                      <m:t>𝑥</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𝑡</m:t>
                    </m:r>
                    <m:r>
                      <a:rPr lang="en-US" sz="2000">
                        <a:solidFill>
                          <a:srgbClr val="040404"/>
                        </a:solidFill>
                        <a:latin typeface="Cambria Math" panose="02040503050406030204" pitchFamily="18" charset="0"/>
                      </a:rPr>
                      <m:t>)</m:t>
                    </m:r>
                  </m:oMath>
                </a14:m>
                <a:r>
                  <a:rPr lang="en-US" sz="2000" dirty="0">
                    <a:solidFill>
                      <a:srgbClr val="040404"/>
                    </a:solidFill>
                  </a:rPr>
                  <a:t> </a:t>
                </a:r>
                <a:r>
                  <a:rPr lang="en-US" sz="2000" i="0" dirty="0">
                    <a:solidFill>
                      <a:srgbClr val="040404"/>
                    </a:solidFill>
                  </a:rPr>
                  <a:t>we see that </a:t>
                </a:r>
                <a14:m>
                  <m:oMath xmlns:m="http://schemas.openxmlformats.org/officeDocument/2006/math">
                    <m:d>
                      <m:dPr>
                        <m:ctrlPr>
                          <a:rPr lang="en-GB" sz="2000" i="1">
                            <a:solidFill>
                              <a:srgbClr val="040404"/>
                            </a:solidFill>
                            <a:latin typeface="Cambria Math"/>
                          </a:rPr>
                        </m:ctrlPr>
                      </m:dPr>
                      <m:e>
                        <m:sSup>
                          <m:sSupPr>
                            <m:ctrlPr>
                              <a:rPr lang="en-GB" sz="2000" i="1">
                                <a:solidFill>
                                  <a:srgbClr val="040404"/>
                                </a:solidFill>
                                <a:latin typeface="Cambria Math"/>
                              </a:rPr>
                            </m:ctrlPr>
                          </m:sSupPr>
                          <m:e>
                            <m:r>
                              <a:rPr lang="en-US" sz="2000">
                                <a:solidFill>
                                  <a:srgbClr val="040404"/>
                                </a:solidFill>
                                <a:latin typeface="Cambria Math" panose="02040503050406030204" pitchFamily="18" charset="0"/>
                              </a:rPr>
                              <m:t>𝑠</m:t>
                            </m:r>
                          </m:e>
                          <m:sup>
                            <m:r>
                              <a:rPr lang="en-US" sz="2000">
                                <a:solidFill>
                                  <a:srgbClr val="040404"/>
                                </a:solidFill>
                                <a:latin typeface="Cambria Math" panose="02040503050406030204" pitchFamily="18" charset="0"/>
                              </a:rPr>
                              <m:t>2</m:t>
                            </m:r>
                          </m:sup>
                        </m:sSup>
                        <m:r>
                          <a:rPr lang="en-US" sz="2000">
                            <a:solidFill>
                              <a:srgbClr val="040404"/>
                            </a:solidFill>
                            <a:latin typeface="Cambria Math" panose="02040503050406030204" pitchFamily="18" charset="0"/>
                          </a:rPr>
                          <m:t>+6</m:t>
                        </m:r>
                        <m:r>
                          <a:rPr lang="en-US" sz="2000">
                            <a:solidFill>
                              <a:srgbClr val="040404"/>
                            </a:solidFill>
                            <a:latin typeface="Cambria Math" panose="02040503050406030204" pitchFamily="18" charset="0"/>
                          </a:rPr>
                          <m:t>𝑠</m:t>
                        </m:r>
                        <m:r>
                          <a:rPr lang="en-US" sz="2000">
                            <a:solidFill>
                              <a:srgbClr val="040404"/>
                            </a:solidFill>
                            <a:latin typeface="Cambria Math" panose="02040503050406030204" pitchFamily="18" charset="0"/>
                          </a:rPr>
                          <m:t>+8</m:t>
                        </m:r>
                      </m:e>
                    </m:d>
                    <m:r>
                      <a:rPr lang="en-US" sz="2000">
                        <a:solidFill>
                          <a:srgbClr val="040404"/>
                        </a:solidFill>
                        <a:latin typeface="Cambria Math" panose="02040503050406030204" pitchFamily="18" charset="0"/>
                      </a:rPr>
                      <m:t>𝑌</m:t>
                    </m:r>
                    <m:d>
                      <m:dPr>
                        <m:ctrlPr>
                          <a:rPr lang="en-GB" sz="2000" i="1">
                            <a:solidFill>
                              <a:srgbClr val="040404"/>
                            </a:solidFill>
                            <a:latin typeface="Cambria Math"/>
                          </a:rPr>
                        </m:ctrlPr>
                      </m:dPr>
                      <m:e>
                        <m:r>
                          <a:rPr lang="en-US" sz="2000">
                            <a:solidFill>
                              <a:srgbClr val="040404"/>
                            </a:solidFill>
                            <a:latin typeface="Cambria Math" panose="02040503050406030204" pitchFamily="18" charset="0"/>
                          </a:rPr>
                          <m:t>𝑠</m:t>
                        </m:r>
                      </m:e>
                    </m:d>
                    <m:r>
                      <a:rPr lang="en-US" sz="2000">
                        <a:solidFill>
                          <a:srgbClr val="040404"/>
                        </a:solidFill>
                        <a:latin typeface="Cambria Math" panose="02040503050406030204" pitchFamily="18" charset="0"/>
                      </a:rPr>
                      <m:t>=8</m:t>
                    </m:r>
                    <m:r>
                      <a:rPr lang="en-US" sz="2000">
                        <a:solidFill>
                          <a:srgbClr val="040404"/>
                        </a:solidFill>
                        <a:latin typeface="Cambria Math" panose="02040503050406030204" pitchFamily="18" charset="0"/>
                      </a:rPr>
                      <m:t>𝑋</m:t>
                    </m:r>
                    <m:r>
                      <a:rPr lang="en-US" sz="2000">
                        <a:solidFill>
                          <a:srgbClr val="040404"/>
                        </a:solidFill>
                        <a:latin typeface="Cambria Math" panose="02040503050406030204" pitchFamily="18" charset="0"/>
                      </a:rPr>
                      <m:t>(</m:t>
                    </m:r>
                    <m:r>
                      <a:rPr lang="en-US" sz="2000">
                        <a:solidFill>
                          <a:srgbClr val="040404"/>
                        </a:solidFill>
                        <a:latin typeface="Cambria Math" panose="02040503050406030204" pitchFamily="18" charset="0"/>
                      </a:rPr>
                      <m:t>𝑠</m:t>
                    </m:r>
                    <m:r>
                      <a:rPr lang="en-US" sz="2000">
                        <a:solidFill>
                          <a:srgbClr val="040404"/>
                        </a:solidFill>
                        <a:latin typeface="Cambria Math" panose="02040503050406030204" pitchFamily="18" charset="0"/>
                      </a:rPr>
                      <m:t>)</m:t>
                    </m:r>
                  </m:oMath>
                </a14:m>
                <a:r>
                  <a:rPr lang="en-US" sz="2000" dirty="0">
                    <a:solidFill>
                      <a:srgbClr val="040404"/>
                    </a:solidFill>
                  </a:rPr>
                  <a:t>.</a:t>
                </a:r>
                <a:endParaRPr lang="en-GB" sz="2000" dirty="0">
                  <a:solidFill>
                    <a:srgbClr val="040404"/>
                  </a:solidFill>
                </a:endParaRPr>
              </a:p>
              <a:p>
                <a:pPr marL="542925"/>
                <a:r>
                  <a:rPr lang="en-GB" sz="2000" i="0" dirty="0">
                    <a:solidFill>
                      <a:srgbClr val="040404"/>
                    </a:solidFill>
                  </a:rPr>
                  <a:t>The transfer function is </a:t>
                </a:r>
                <a14:m>
                  <m:oMath xmlns:m="http://schemas.openxmlformats.org/officeDocument/2006/math">
                    <m:r>
                      <a:rPr lang="en-GB" sz="2000">
                        <a:solidFill>
                          <a:srgbClr val="040404"/>
                        </a:solidFill>
                        <a:latin typeface="Cambria Math" panose="02040503050406030204" pitchFamily="18" charset="0"/>
                      </a:rPr>
                      <m:t>𝐻</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𝑠</m:t>
                        </m:r>
                      </m:e>
                    </m:d>
                    <m:r>
                      <a:rPr lang="en-GB" sz="2000">
                        <a:solidFill>
                          <a:srgbClr val="040404"/>
                        </a:solidFill>
                        <a:latin typeface="Cambria Math" panose="02040503050406030204" pitchFamily="18" charset="0"/>
                      </a:rPr>
                      <m:t>=</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𝑌</m:t>
                        </m:r>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𝑠</m:t>
                        </m:r>
                        <m:r>
                          <a:rPr lang="en-GB" sz="2000">
                            <a:solidFill>
                              <a:srgbClr val="040404"/>
                            </a:solidFill>
                            <a:latin typeface="Cambria Math" panose="02040503050406030204" pitchFamily="18" charset="0"/>
                          </a:rPr>
                          <m:t>)</m:t>
                        </m:r>
                      </m:num>
                      <m:den>
                        <m:r>
                          <a:rPr lang="en-GB" sz="2000">
                            <a:solidFill>
                              <a:srgbClr val="040404"/>
                            </a:solidFill>
                            <a:latin typeface="Cambria Math" panose="02040503050406030204" pitchFamily="18" charset="0"/>
                          </a:rPr>
                          <m:t>𝑋</m:t>
                        </m:r>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𝑠</m:t>
                        </m:r>
                        <m:r>
                          <a:rPr lang="en-GB" sz="2000">
                            <a:solidFill>
                              <a:srgbClr val="040404"/>
                            </a:solidFill>
                            <a:latin typeface="Cambria Math" panose="02040503050406030204" pitchFamily="18" charset="0"/>
                          </a:rPr>
                          <m:t>)</m:t>
                        </m:r>
                      </m:den>
                    </m:f>
                    <m:r>
                      <a:rPr lang="en-GB" sz="2000">
                        <a:solidFill>
                          <a:srgbClr val="040404"/>
                        </a:solidFill>
                        <a:latin typeface="Cambria Math" panose="02040503050406030204" pitchFamily="18" charset="0"/>
                      </a:rPr>
                      <m:t>=</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1</m:t>
                        </m:r>
                      </m:num>
                      <m:den>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𝑠</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𝑠</m:t>
                            </m:r>
                          </m:num>
                          <m:den>
                            <m:r>
                              <a:rPr lang="en-GB" sz="2000">
                                <a:solidFill>
                                  <a:srgbClr val="040404"/>
                                </a:solidFill>
                                <a:latin typeface="Cambria Math" panose="02040503050406030204" pitchFamily="18" charset="0"/>
                              </a:rPr>
                              <m:t>4</m:t>
                            </m:r>
                          </m:den>
                        </m:f>
                        <m:r>
                          <a:rPr lang="en-GB" sz="2000">
                            <a:solidFill>
                              <a:srgbClr val="040404"/>
                            </a:solidFill>
                            <a:latin typeface="Cambria Math" panose="02040503050406030204" pitchFamily="18" charset="0"/>
                          </a:rPr>
                          <m:t>)</m:t>
                        </m:r>
                      </m:den>
                    </m:f>
                  </m:oMath>
                </a14:m>
                <a:r>
                  <a:rPr lang="en-GB" sz="2000" i="0" dirty="0">
                    <a:solidFill>
                      <a:srgbClr val="040404"/>
                    </a:solidFill>
                  </a:rPr>
                  <a:t>.</a:t>
                </a: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p:sp>
            <p:nvSpPr>
              <p:cNvPr id="5" name="Rectangle 4">
                <a:extLst>
                  <a:ext uri="{FF2B5EF4-FFF2-40B4-BE49-F238E27FC236}">
                    <a16:creationId xmlns="" xmlns:a16="http://schemas.microsoft.com/office/drawing/2014/main" xmlns:a14="http://schemas.microsoft.com/office/drawing/2010/main" id="{39C35D10-59D5-4A4A-9861-7DDDCB09E689}"/>
                  </a:ext>
                </a:extLst>
              </p:cNvPr>
              <p:cNvSpPr>
                <a:spLocks noGrp="1" noRot="1" noChangeAspect="1" noMove="1" noResize="1" noEditPoints="1" noAdjustHandles="1" noChangeArrowheads="1" noChangeShapeType="1" noTextEdit="1"/>
              </p:cNvSpPr>
              <p:nvPr/>
            </p:nvSpPr>
            <p:spPr bwMode="auto">
              <a:xfrm>
                <a:off x="0" y="1556792"/>
                <a:ext cx="9144000" cy="5013325"/>
              </a:xfrm>
              <a:prstGeom prst="rect">
                <a:avLst/>
              </a:prstGeom>
              <a:blipFill rotWithShape="1">
                <a:blip r:embed="rId3"/>
                <a:stretch>
                  <a:fillRect t="-2673" r="-533" b="-35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85520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Bode Plots example cont.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56792"/>
                <a:ext cx="9144000" cy="5301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a:r>
                  <a:rPr lang="en-GB" sz="2000" i="0" dirty="0">
                    <a:solidFill>
                      <a:srgbClr val="040404"/>
                    </a:solidFill>
                  </a:rPr>
                  <a:t>The amplitude response </a:t>
                </a:r>
                <a14:m>
                  <m:oMath xmlns:m="http://schemas.openxmlformats.org/officeDocument/2006/math">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𝐻</m:t>
                        </m:r>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e>
                    </m:d>
                  </m:oMath>
                </a14:m>
                <a:r>
                  <a:rPr lang="en-GB" sz="2000" dirty="0">
                    <a:solidFill>
                      <a:srgbClr val="040404"/>
                    </a:solidFill>
                  </a:rPr>
                  <a:t> </a:t>
                </a:r>
                <a:r>
                  <a:rPr lang="en-GB" sz="2000" i="0" dirty="0">
                    <a:solidFill>
                      <a:srgbClr val="040404"/>
                    </a:solidFill>
                  </a:rPr>
                  <a:t>is</a:t>
                </a:r>
                <a:r>
                  <a:rPr lang="en-GB" sz="2000" dirty="0">
                    <a:solidFill>
                      <a:srgbClr val="040404"/>
                    </a:solidFill>
                  </a:rPr>
                  <a:t> </a:t>
                </a:r>
                <a14:m>
                  <m:oMath xmlns:m="http://schemas.openxmlformats.org/officeDocument/2006/math">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𝐻</m:t>
                        </m:r>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e>
                    </m:d>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1</m:t>
                        </m:r>
                      </m:num>
                      <m:den>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4</m:t>
                                </m:r>
                              </m:den>
                            </m:f>
                          </m:e>
                        </m:d>
                      </m:den>
                    </m:f>
                  </m:oMath>
                </a14:m>
                <a:r>
                  <a:rPr lang="en-GB" sz="2000" dirty="0">
                    <a:solidFill>
                      <a:srgbClr val="040404"/>
                    </a:solidFill>
                  </a:rPr>
                  <a:t>.</a:t>
                </a:r>
              </a:p>
              <a:p>
                <a:pPr marL="542925"/>
                <a:r>
                  <a:rPr lang="en-GB" sz="2000" i="0" dirty="0">
                    <a:solidFill>
                      <a:srgbClr val="040404"/>
                    </a:solidFill>
                  </a:rPr>
                  <a:t>We express the above in decibel (i.e., </a:t>
                </a:r>
                <a14:m>
                  <m:oMath xmlns:m="http://schemas.openxmlformats.org/officeDocument/2006/math">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m:t>
                    </m:r>
                    <m:r>
                      <a:rPr lang="en-GB" sz="2000" b="0" i="1" smtClean="0">
                        <a:solidFill>
                          <a:srgbClr val="040404"/>
                        </a:solidFill>
                        <a:latin typeface="Cambria Math" panose="02040503050406030204" pitchFamily="18" charset="0"/>
                      </a:rPr>
                      <m:t>𝑔</m:t>
                    </m:r>
                    <m:r>
                      <a:rPr lang="en-GB" sz="2000">
                        <a:solidFill>
                          <a:srgbClr val="040404"/>
                        </a:solidFill>
                        <a:latin typeface="Cambria Math" panose="02040503050406030204" pitchFamily="18" charset="0"/>
                      </a:rPr>
                      <m:t>(∙)</m:t>
                    </m:r>
                  </m:oMath>
                </a14:m>
                <a:r>
                  <a:rPr lang="en-GB" sz="2000" i="0" dirty="0">
                    <a:solidFill>
                      <a:srgbClr val="040404"/>
                    </a:solidFill>
                  </a:rPr>
                  <a:t>)</a:t>
                </a:r>
                <a:r>
                  <a:rPr lang="en-GB" sz="2000" dirty="0">
                    <a:solidFill>
                      <a:srgbClr val="040404"/>
                    </a:solidFill>
                  </a:rPr>
                  <a:t>:</a:t>
                </a:r>
              </a:p>
              <a:p>
                <a:pPr/>
                <a14:m>
                  <m:oMathPara xmlns:m="http://schemas.openxmlformats.org/officeDocument/2006/math">
                    <m:oMathParaPr>
                      <m:jc m:val="centerGroup"/>
                    </m:oMathParaPr>
                    <m:oMath xmlns:m="http://schemas.openxmlformats.org/officeDocument/2006/math">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𝐻</m:t>
                          </m:r>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e>
                      </m:d>
                      <m:r>
                        <m:rPr>
                          <m:nor/>
                        </m:rPr>
                        <a:rPr lang="en-GB" sz="2000">
                          <a:solidFill>
                            <a:srgbClr val="040404"/>
                          </a:solidFill>
                        </a:rPr>
                        <m:t>=</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4</m:t>
                              </m:r>
                            </m:den>
                          </m:f>
                        </m:e>
                      </m:d>
                    </m:oMath>
                  </m:oMathPara>
                </a14:m>
                <a:endParaRPr lang="en-GB" sz="2000" dirty="0">
                  <a:solidFill>
                    <a:srgbClr val="040404"/>
                  </a:solidFill>
                </a:endParaRPr>
              </a:p>
              <a:p>
                <a:pPr marL="885825" lvl="0" indent="-342900">
                  <a:buFont typeface="Wingdings" panose="05000000000000000000" pitchFamily="2" charset="2"/>
                  <a:buChar char="§"/>
                </a:pPr>
                <a:r>
                  <a:rPr lang="en-GB" sz="2000" i="0" dirty="0">
                    <a:solidFill>
                      <a:srgbClr val="040404"/>
                    </a:solidFill>
                  </a:rPr>
                  <a:t>Term:</a:t>
                </a:r>
                <a14:m>
                  <m:oMath xmlns:m="http://schemas.openxmlformats.org/officeDocument/2006/math">
                    <m:r>
                      <a:rPr lang="en-GB" sz="2000" i="0">
                        <a:solidFill>
                          <a:srgbClr val="040404"/>
                        </a:solidFill>
                        <a:latin typeface="Cambria Math" panose="02040503050406030204" pitchFamily="18" charset="0"/>
                      </a:rPr>
                      <m:t> </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oMath>
                </a14:m>
                <a:r>
                  <a:rPr lang="en-GB" sz="2000" dirty="0">
                    <a:solidFill>
                      <a:srgbClr val="040404"/>
                    </a:solidFill>
                  </a:rPr>
                  <a:t> </a:t>
                </a: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≪2⇒−20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−20</m:t>
                      </m:r>
                      <m:r>
                        <m:rPr>
                          <m:sty m:val="p"/>
                        </m:rPr>
                        <a:rPr lang="en-GB" sz="2000" b="0" i="0" smtClean="0">
                          <a:solidFill>
                            <a:srgbClr val="040404"/>
                          </a:solidFill>
                          <a:latin typeface="Cambria Math" panose="02040503050406030204" pitchFamily="18" charset="0"/>
                        </a:rPr>
                        <m:t>log</m:t>
                      </m:r>
                      <m:r>
                        <a:rPr lang="en-GB" sz="2000" b="0" i="1" smtClean="0">
                          <a:solidFill>
                            <a:srgbClr val="040404"/>
                          </a:solidFill>
                          <a:latin typeface="Cambria Math" panose="02040503050406030204" pitchFamily="18" charset="0"/>
                        </a:rPr>
                        <m:t>1=0</m:t>
                      </m:r>
                    </m:oMath>
                  </m:oMathPara>
                </a14:m>
                <a:endParaRPr lang="en-GB" sz="2000" b="0" i="1" dirty="0">
                  <a:solidFill>
                    <a:srgbClr val="040404"/>
                  </a:solidFill>
                  <a:latin typeface="Cambria Math" panose="02040503050406030204" pitchFamily="18" charset="0"/>
                </a:endParaRP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≫2⇒−20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≈−20</m:t>
                      </m:r>
                      <m:r>
                        <m:rPr>
                          <m:sty m:val="p"/>
                        </m:rPr>
                        <a:rPr lang="en-GB" sz="2000" i="0">
                          <a:solidFill>
                            <a:srgbClr val="040404"/>
                          </a:solidFill>
                          <a:latin typeface="Cambria Math" panose="02040503050406030204" pitchFamily="18" charset="0"/>
                        </a:rPr>
                        <m:t>log</m:t>
                      </m:r>
                      <m:d>
                        <m:dPr>
                          <m:ctrlPr>
                            <a:rPr lang="en-GB" sz="2000" b="0" i="1" smtClean="0">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−20</m:t>
                      </m:r>
                      <m:func>
                        <m:funcPr>
                          <m:ctrlPr>
                            <a:rPr lang="en-GB" sz="2000" b="0" i="1" smtClean="0">
                              <a:solidFill>
                                <a:srgbClr val="040404"/>
                              </a:solidFill>
                              <a:latin typeface="Cambria Math"/>
                            </a:rPr>
                          </m:ctrlPr>
                        </m:funcPr>
                        <m:fName>
                          <m:r>
                            <m:rPr>
                              <m:sty m:val="p"/>
                            </m:rPr>
                            <a:rPr lang="en-GB" sz="2000" b="0" i="0" smtClean="0">
                              <a:solidFill>
                                <a:srgbClr val="040404"/>
                              </a:solidFill>
                              <a:latin typeface="Cambria Math" panose="02040503050406030204" pitchFamily="18" charset="0"/>
                            </a:rPr>
                            <m:t>log</m:t>
                          </m:r>
                        </m:fName>
                        <m:e>
                          <m:d>
                            <m:dPr>
                              <m:ctrlPr>
                                <a:rPr lang="en-GB" sz="2000" b="0" i="1" smtClean="0">
                                  <a:solidFill>
                                    <a:srgbClr val="040404"/>
                                  </a:solidFill>
                                  <a:latin typeface="Cambria Math"/>
                                </a:rPr>
                              </m:ctrlPr>
                            </m:dPr>
                            <m:e>
                              <m:r>
                                <a:rPr lang="en-GB" sz="2000" b="0" i="1" smtClean="0">
                                  <a:solidFill>
                                    <a:srgbClr val="040404"/>
                                  </a:solidFill>
                                  <a:latin typeface="Cambria Math" panose="02040503050406030204" pitchFamily="18" charset="0"/>
                                  <a:ea typeface="Cambria Math" panose="02040503050406030204" pitchFamily="18" charset="0"/>
                                </a:rPr>
                                <m:t>𝜔</m:t>
                              </m:r>
                            </m:e>
                          </m:d>
                        </m:e>
                      </m:func>
                      <m:r>
                        <a:rPr lang="en-GB" sz="2000" b="0" i="1" smtClean="0">
                          <a:solidFill>
                            <a:srgbClr val="040404"/>
                          </a:solidFill>
                          <a:latin typeface="Cambria Math" panose="02040503050406030204" pitchFamily="18" charset="0"/>
                          <a:ea typeface="Cambria Math" panose="02040503050406030204" pitchFamily="18" charset="0"/>
                        </a:rPr>
                        <m:t>+6</m:t>
                      </m:r>
                    </m:oMath>
                  </m:oMathPara>
                </a14:m>
                <a:endParaRPr lang="en-GB" sz="2000" dirty="0">
                  <a:solidFill>
                    <a:srgbClr val="040404"/>
                  </a:solidFill>
                  <a:effectLst/>
                </a:endParaRPr>
              </a:p>
              <a:p>
                <a:pPr marL="885825" lvl="0" indent="-342900">
                  <a:buFont typeface="Wingdings" panose="05000000000000000000" pitchFamily="2" charset="2"/>
                  <a:buChar char="§"/>
                </a:pPr>
                <a:r>
                  <a:rPr lang="en-GB" sz="2000" i="0" dirty="0">
                    <a:solidFill>
                      <a:srgbClr val="040404"/>
                    </a:solidFill>
                  </a:rPr>
                  <a:t>Term:</a:t>
                </a:r>
                <a14:m>
                  <m:oMath xmlns:m="http://schemas.openxmlformats.org/officeDocument/2006/math">
                    <m:r>
                      <a:rPr lang="en-GB" sz="2000" i="0">
                        <a:solidFill>
                          <a:srgbClr val="040404"/>
                        </a:solidFill>
                        <a:latin typeface="Cambria Math" panose="02040503050406030204" pitchFamily="18" charset="0"/>
                      </a:rPr>
                      <m:t> </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oMath>
                </a14:m>
                <a:r>
                  <a:rPr lang="en-GB" sz="2000" dirty="0">
                    <a:solidFill>
                      <a:srgbClr val="040404"/>
                    </a:solidFill>
                  </a:rPr>
                  <a:t> </a:t>
                </a: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4</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r>
                        <a:rPr lang="en-GB" sz="2000">
                          <a:solidFill>
                            <a:srgbClr val="040404"/>
                          </a:solidFill>
                          <a:latin typeface="Cambria Math" panose="02040503050406030204" pitchFamily="18" charset="0"/>
                        </a:rPr>
                        <m:t>≈−20</m:t>
                      </m:r>
                      <m:r>
                        <m:rPr>
                          <m:sty m:val="p"/>
                        </m:rPr>
                        <a:rPr lang="en-GB" sz="2000" i="0">
                          <a:solidFill>
                            <a:srgbClr val="040404"/>
                          </a:solidFill>
                          <a:latin typeface="Cambria Math" panose="02040503050406030204" pitchFamily="18" charset="0"/>
                        </a:rPr>
                        <m:t>log</m:t>
                      </m:r>
                      <m:r>
                        <a:rPr lang="en-GB" sz="2000">
                          <a:solidFill>
                            <a:srgbClr val="040404"/>
                          </a:solidFill>
                          <a:latin typeface="Cambria Math" panose="02040503050406030204" pitchFamily="18" charset="0"/>
                        </a:rPr>
                        <m:t>1=0</m:t>
                      </m:r>
                    </m:oMath>
                  </m:oMathPara>
                </a14:m>
                <a:endParaRPr lang="en-GB" sz="2000" dirty="0">
                  <a:solidFill>
                    <a:srgbClr val="040404"/>
                  </a:solidFill>
                  <a:latin typeface="Cambria Math" panose="02040503050406030204" pitchFamily="18" charset="0"/>
                </a:endParaRP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4</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r>
                        <a:rPr lang="en-GB" sz="2000">
                          <a:solidFill>
                            <a:srgbClr val="040404"/>
                          </a:solidFill>
                          <a:latin typeface="Cambria Math" panose="02040503050406030204" pitchFamily="18" charset="0"/>
                        </a:rPr>
                        <m:t>≈−20</m:t>
                      </m:r>
                      <m:r>
                        <m:rPr>
                          <m:sty m:val="p"/>
                        </m:rPr>
                        <a:rPr lang="en-GB" sz="2000" i="0">
                          <a:solidFill>
                            <a:srgbClr val="040404"/>
                          </a:solidFill>
                          <a:latin typeface="Cambria Math" panose="02040503050406030204" pitchFamily="18" charset="0"/>
                        </a:rPr>
                        <m:t>log</m:t>
                      </m:r>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r>
                        <a:rPr lang="en-GB" sz="2000">
                          <a:solidFill>
                            <a:srgbClr val="040404"/>
                          </a:solidFill>
                          <a:latin typeface="Cambria Math" panose="02040503050406030204" pitchFamily="18" charset="0"/>
                        </a:rPr>
                        <m:t>=−20</m:t>
                      </m:r>
                      <m:func>
                        <m:funcPr>
                          <m:ctrlPr>
                            <a:rPr lang="en-GB" sz="2000" i="1">
                              <a:solidFill>
                                <a:srgbClr val="040404"/>
                              </a:solidFill>
                              <a:latin typeface="Cambria Math"/>
                            </a:rPr>
                          </m:ctrlPr>
                        </m:funcPr>
                        <m:fName>
                          <m:r>
                            <m:rPr>
                              <m:sty m:val="p"/>
                            </m:rPr>
                            <a:rPr lang="en-GB" sz="2000" i="0">
                              <a:solidFill>
                                <a:srgbClr val="040404"/>
                              </a:solidFill>
                              <a:latin typeface="Cambria Math" panose="02040503050406030204" pitchFamily="18" charset="0"/>
                            </a:rPr>
                            <m:t>log</m:t>
                          </m:r>
                        </m:fName>
                        <m:e>
                          <m:d>
                            <m:dPr>
                              <m:ctrlPr>
                                <a:rPr lang="en-GB" sz="2000" i="1">
                                  <a:solidFill>
                                    <a:srgbClr val="040404"/>
                                  </a:solidFill>
                                  <a:latin typeface="Cambria Math"/>
                                </a:rPr>
                              </m:ctrlPr>
                            </m:dPr>
                            <m:e>
                              <m:r>
                                <a:rPr lang="en-GB" sz="2000">
                                  <a:solidFill>
                                    <a:srgbClr val="040404"/>
                                  </a:solidFill>
                                  <a:latin typeface="Cambria Math" panose="02040503050406030204" pitchFamily="18" charset="0"/>
                                  <a:ea typeface="Cambria Math" panose="02040503050406030204" pitchFamily="18" charset="0"/>
                                </a:rPr>
                                <m:t>𝜔</m:t>
                              </m:r>
                            </m:e>
                          </m:d>
                        </m:e>
                      </m:func>
                      <m:r>
                        <a:rPr lang="en-GB" sz="2000">
                          <a:solidFill>
                            <a:srgbClr val="040404"/>
                          </a:solidFill>
                          <a:latin typeface="Cambria Math" panose="02040503050406030204" pitchFamily="18" charset="0"/>
                          <a:ea typeface="Cambria Math" panose="02040503050406030204" pitchFamily="18" charset="0"/>
                        </a:rPr>
                        <m:t>+</m:t>
                      </m:r>
                      <m:r>
                        <a:rPr lang="en-GB" sz="2000" b="0" i="1" smtClean="0">
                          <a:solidFill>
                            <a:srgbClr val="040404"/>
                          </a:solidFill>
                          <a:latin typeface="Cambria Math" panose="02040503050406030204" pitchFamily="18" charset="0"/>
                          <a:ea typeface="Cambria Math" panose="02040503050406030204" pitchFamily="18" charset="0"/>
                        </a:rPr>
                        <m:t>12</m:t>
                      </m:r>
                    </m:oMath>
                  </m:oMathPara>
                </a14:m>
                <a:endParaRPr lang="en-GB" sz="2000" dirty="0">
                  <a:solidFill>
                    <a:srgbClr val="040404"/>
                  </a:solidFill>
                </a:endParaRPr>
              </a:p>
              <a:p>
                <a:pPr marL="542925"/>
                <a:endParaRPr lang="en-GB" sz="2000" dirty="0">
                  <a:solidFill>
                    <a:srgbClr val="040404"/>
                  </a:solidFill>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0" y="1556792"/>
                <a:ext cx="9144000" cy="5301208"/>
              </a:xfrm>
              <a:prstGeom prst="rect">
                <a:avLst/>
              </a:prstGeom>
              <a:blipFill>
                <a:blip r:embed="rId3"/>
                <a:stretch>
                  <a:fillRect t="-2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50909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Bode Plots example cont.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56792"/>
                <a:ext cx="9144000" cy="5301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r>
                  <a:rPr lang="en-GB" sz="2000" i="0" dirty="0">
                    <a:solidFill>
                      <a:srgbClr val="040404"/>
                    </a:solidFill>
                  </a:rPr>
                  <a:t>Term:</a:t>
                </a:r>
                <a14:m>
                  <m:oMath xmlns:m="http://schemas.openxmlformats.org/officeDocument/2006/math">
                    <m:r>
                      <a:rPr lang="en-GB" sz="2000" i="0">
                        <a:solidFill>
                          <a:srgbClr val="040404"/>
                        </a:solidFill>
                        <a:latin typeface="Cambria Math" panose="02040503050406030204" pitchFamily="18" charset="0"/>
                      </a:rPr>
                      <m:t> </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oMath>
                </a14:m>
                <a:r>
                  <a:rPr lang="en-GB" sz="2000" dirty="0">
                    <a:solidFill>
                      <a:srgbClr val="040404"/>
                    </a:solidFill>
                  </a:rPr>
                  <a:t> 		</a:t>
                </a: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≪2⇒</m:t>
                      </m:r>
                      <m:r>
                        <a:rPr lang="en-GB" sz="2000" b="0" i="1" smtClean="0">
                          <a:solidFill>
                            <a:srgbClr val="040404"/>
                          </a:solidFill>
                          <a:latin typeface="Cambria Math" panose="02040503050406030204" pitchFamily="18" charset="0"/>
                        </a:rPr>
                        <m:t>0</m:t>
                      </m:r>
                    </m:oMath>
                  </m:oMathPara>
                </a14:m>
                <a:endParaRPr lang="en-GB" sz="2000" b="0" i="1" dirty="0">
                  <a:solidFill>
                    <a:srgbClr val="040404"/>
                  </a:solidFill>
                  <a:latin typeface="Cambria Math" panose="02040503050406030204" pitchFamily="18" charset="0"/>
                </a:endParaRP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≫2⇒</m:t>
                      </m:r>
                      <m:r>
                        <a:rPr lang="en-GB" sz="2000" b="0" i="1" smtClean="0">
                          <a:solidFill>
                            <a:srgbClr val="040404"/>
                          </a:solidFill>
                          <a:latin typeface="Cambria Math" panose="02040503050406030204" pitchFamily="18" charset="0"/>
                        </a:rPr>
                        <m:t>−20</m:t>
                      </m:r>
                      <m:func>
                        <m:funcPr>
                          <m:ctrlPr>
                            <a:rPr lang="en-GB" sz="2000" b="0" i="1" smtClean="0">
                              <a:solidFill>
                                <a:srgbClr val="040404"/>
                              </a:solidFill>
                              <a:latin typeface="Cambria Math"/>
                            </a:rPr>
                          </m:ctrlPr>
                        </m:funcPr>
                        <m:fName>
                          <m:r>
                            <m:rPr>
                              <m:sty m:val="p"/>
                            </m:rPr>
                            <a:rPr lang="en-GB" sz="2000" b="0" i="0" smtClean="0">
                              <a:solidFill>
                                <a:srgbClr val="040404"/>
                              </a:solidFill>
                              <a:latin typeface="Cambria Math" panose="02040503050406030204" pitchFamily="18" charset="0"/>
                            </a:rPr>
                            <m:t>log</m:t>
                          </m:r>
                        </m:fName>
                        <m:e>
                          <m:d>
                            <m:dPr>
                              <m:ctrlPr>
                                <a:rPr lang="en-GB" sz="2000" b="0" i="1" smtClean="0">
                                  <a:solidFill>
                                    <a:srgbClr val="040404"/>
                                  </a:solidFill>
                                  <a:latin typeface="Cambria Math"/>
                                </a:rPr>
                              </m:ctrlPr>
                            </m:dPr>
                            <m:e>
                              <m:r>
                                <a:rPr lang="en-GB" sz="2000" b="0" i="1" smtClean="0">
                                  <a:solidFill>
                                    <a:srgbClr val="040404"/>
                                  </a:solidFill>
                                  <a:latin typeface="Cambria Math" panose="02040503050406030204" pitchFamily="18" charset="0"/>
                                  <a:ea typeface="Cambria Math" panose="02040503050406030204" pitchFamily="18" charset="0"/>
                                </a:rPr>
                                <m:t>𝜔</m:t>
                              </m:r>
                            </m:e>
                          </m:d>
                        </m:e>
                      </m:func>
                      <m:r>
                        <a:rPr lang="en-GB" sz="2000" b="0" i="1" smtClean="0">
                          <a:solidFill>
                            <a:srgbClr val="040404"/>
                          </a:solidFill>
                          <a:latin typeface="Cambria Math" panose="02040503050406030204" pitchFamily="18" charset="0"/>
                          <a:ea typeface="Cambria Math" panose="02040503050406030204" pitchFamily="18" charset="0"/>
                        </a:rPr>
                        <m:t>+6</m:t>
                      </m:r>
                    </m:oMath>
                  </m:oMathPara>
                </a14:m>
                <a:endParaRPr lang="en-GB" sz="2000" dirty="0">
                  <a:solidFill>
                    <a:srgbClr val="040404"/>
                  </a:solidFill>
                  <a:effectLst/>
                </a:endParaRPr>
              </a:p>
              <a:p>
                <a:pPr marL="898525" lvl="0"/>
                <a:endParaRPr lang="en-GB" sz="2000" dirty="0">
                  <a:solidFill>
                    <a:srgbClr val="040404"/>
                  </a:solidFill>
                </a:endParaRPr>
              </a:p>
              <a:p>
                <a:pPr marL="898525" lvl="0"/>
                <a:endParaRPr lang="en-GB" sz="2000" dirty="0">
                  <a:solidFill>
                    <a:srgbClr val="040404"/>
                  </a:solidFill>
                </a:endParaRPr>
              </a:p>
              <a:p>
                <a:pPr marL="898525" lvl="0"/>
                <a:endParaRPr lang="en-GB" sz="2000" dirty="0">
                  <a:solidFill>
                    <a:srgbClr val="040404"/>
                  </a:solidFill>
                  <a:effectLst/>
                </a:endParaRPr>
              </a:p>
              <a:p>
                <a:pPr marL="898525" lvl="0"/>
                <a:endParaRPr lang="en-GB" sz="2000" dirty="0">
                  <a:solidFill>
                    <a:srgbClr val="040404"/>
                  </a:solidFill>
                  <a:effectLst/>
                </a:endParaRPr>
              </a:p>
              <a:p>
                <a:pPr marL="885825" lvl="0" indent="-342900">
                  <a:buFont typeface="Wingdings" panose="05000000000000000000" pitchFamily="2" charset="2"/>
                  <a:buChar char="§"/>
                </a:pPr>
                <a:r>
                  <a:rPr lang="en-GB" sz="2000" i="0" dirty="0">
                    <a:solidFill>
                      <a:srgbClr val="040404"/>
                    </a:solidFill>
                  </a:rPr>
                  <a:t>Term:</a:t>
                </a:r>
                <a14:m>
                  <m:oMath xmlns:m="http://schemas.openxmlformats.org/officeDocument/2006/math">
                    <m:r>
                      <a:rPr lang="en-GB" sz="2000" i="0">
                        <a:solidFill>
                          <a:srgbClr val="040404"/>
                        </a:solidFill>
                        <a:latin typeface="Cambria Math" panose="02040503050406030204" pitchFamily="18" charset="0"/>
                      </a:rPr>
                      <m:t> </m:t>
                    </m:r>
                    <m:r>
                      <a:rPr lang="en-GB" sz="2000">
                        <a:solidFill>
                          <a:srgbClr val="040404"/>
                        </a:solidFill>
                        <a:latin typeface="Cambria Math" panose="02040503050406030204" pitchFamily="18" charset="0"/>
                      </a:rPr>
                      <m:t>−20</m:t>
                    </m:r>
                    <m:r>
                      <m:rPr>
                        <m:sty m:val="p"/>
                      </m:rPr>
                      <a:rPr lang="en-GB" sz="2000">
                        <a:solidFill>
                          <a:srgbClr val="040404"/>
                        </a:solidFill>
                        <a:latin typeface="Cambria Math" panose="02040503050406030204" pitchFamily="18" charset="0"/>
                      </a:rPr>
                      <m:t>log</m:t>
                    </m:r>
                    <m:r>
                      <m:rPr>
                        <m:nor/>
                      </m:rPr>
                      <a:rPr lang="en-GB" sz="2000">
                        <a:solidFill>
                          <a:srgbClr val="040404"/>
                        </a:solidFill>
                      </a:rPr>
                      <m:t> </m:t>
                    </m:r>
                    <m:d>
                      <m:dPr>
                        <m:begChr m:val="|"/>
                        <m:endChr m:val="|"/>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oMath>
                </a14:m>
                <a:r>
                  <a:rPr lang="en-GB" sz="2000" dirty="0">
                    <a:solidFill>
                      <a:srgbClr val="040404"/>
                    </a:solidFill>
                  </a:rPr>
                  <a:t> </a:t>
                </a: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4</m:t>
                      </m:r>
                      <m:r>
                        <a:rPr lang="en-GB" sz="2000">
                          <a:solidFill>
                            <a:srgbClr val="040404"/>
                          </a:solidFill>
                          <a:latin typeface="Cambria Math" panose="02040503050406030204" pitchFamily="18" charset="0"/>
                        </a:rPr>
                        <m:t>⇒0</m:t>
                      </m:r>
                    </m:oMath>
                  </m:oMathPara>
                </a14:m>
                <a:endParaRPr lang="en-GB" sz="2000" dirty="0">
                  <a:solidFill>
                    <a:srgbClr val="040404"/>
                  </a:solidFill>
                  <a:latin typeface="Cambria Math" panose="02040503050406030204" pitchFamily="18" charset="0"/>
                </a:endParaRPr>
              </a:p>
              <a:p>
                <a:pPr marL="898525" lvl="0"/>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4</m:t>
                      </m:r>
                      <m:r>
                        <a:rPr lang="en-GB" sz="2000">
                          <a:solidFill>
                            <a:srgbClr val="040404"/>
                          </a:solidFill>
                          <a:latin typeface="Cambria Math" panose="02040503050406030204" pitchFamily="18" charset="0"/>
                        </a:rPr>
                        <m:t>⇒−20</m:t>
                      </m:r>
                      <m:func>
                        <m:funcPr>
                          <m:ctrlPr>
                            <a:rPr lang="en-GB" sz="2000" i="1">
                              <a:solidFill>
                                <a:srgbClr val="040404"/>
                              </a:solidFill>
                              <a:latin typeface="Cambria Math"/>
                            </a:rPr>
                          </m:ctrlPr>
                        </m:funcPr>
                        <m:fName>
                          <m:r>
                            <m:rPr>
                              <m:sty m:val="p"/>
                            </m:rPr>
                            <a:rPr lang="en-GB" sz="2000" i="0">
                              <a:solidFill>
                                <a:srgbClr val="040404"/>
                              </a:solidFill>
                              <a:latin typeface="Cambria Math" panose="02040503050406030204" pitchFamily="18" charset="0"/>
                            </a:rPr>
                            <m:t>log</m:t>
                          </m:r>
                        </m:fName>
                        <m:e>
                          <m:d>
                            <m:dPr>
                              <m:ctrlPr>
                                <a:rPr lang="en-GB" sz="2000" i="1">
                                  <a:solidFill>
                                    <a:srgbClr val="040404"/>
                                  </a:solidFill>
                                  <a:latin typeface="Cambria Math"/>
                                </a:rPr>
                              </m:ctrlPr>
                            </m:dPr>
                            <m:e>
                              <m:r>
                                <a:rPr lang="en-GB" sz="2000">
                                  <a:solidFill>
                                    <a:srgbClr val="040404"/>
                                  </a:solidFill>
                                  <a:latin typeface="Cambria Math" panose="02040503050406030204" pitchFamily="18" charset="0"/>
                                  <a:ea typeface="Cambria Math" panose="02040503050406030204" pitchFamily="18" charset="0"/>
                                </a:rPr>
                                <m:t>𝜔</m:t>
                              </m:r>
                            </m:e>
                          </m:d>
                        </m:e>
                      </m:func>
                      <m:r>
                        <a:rPr lang="en-GB" sz="2000">
                          <a:solidFill>
                            <a:srgbClr val="040404"/>
                          </a:solidFill>
                          <a:latin typeface="Cambria Math" panose="02040503050406030204" pitchFamily="18" charset="0"/>
                          <a:ea typeface="Cambria Math" panose="02040503050406030204" pitchFamily="18" charset="0"/>
                        </a:rPr>
                        <m:t>+</m:t>
                      </m:r>
                      <m:r>
                        <a:rPr lang="en-GB" sz="2000" b="0" i="1" smtClean="0">
                          <a:solidFill>
                            <a:srgbClr val="040404"/>
                          </a:solidFill>
                          <a:latin typeface="Cambria Math" panose="02040503050406030204" pitchFamily="18" charset="0"/>
                          <a:ea typeface="Cambria Math" panose="02040503050406030204" pitchFamily="18" charset="0"/>
                        </a:rPr>
                        <m:t>12</m:t>
                      </m:r>
                    </m:oMath>
                  </m:oMathPara>
                </a14:m>
                <a:endParaRPr lang="en-GB" sz="2000" dirty="0">
                  <a:solidFill>
                    <a:srgbClr val="040404"/>
                  </a:solidFill>
                </a:endParaRPr>
              </a:p>
              <a:p>
                <a:pPr marL="542925"/>
                <a:endParaRPr lang="en-GB" sz="2000" dirty="0">
                  <a:solidFill>
                    <a:srgbClr val="040404"/>
                  </a:solidFill>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0" y="1556792"/>
                <a:ext cx="9144000" cy="5301208"/>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pic>
        <p:nvPicPr>
          <p:cNvPr id="2" name="Picture 1">
            <a:extLst>
              <a:ext uri="{FF2B5EF4-FFF2-40B4-BE49-F238E27FC236}">
                <a16:creationId xmlns="" xmlns:a16="http://schemas.microsoft.com/office/drawing/2014/main" id="{961AAE38-8D19-477B-9C21-C9D3F91981FC}"/>
              </a:ext>
            </a:extLst>
          </p:cNvPr>
          <p:cNvPicPr>
            <a:picLocks noChangeAspect="1"/>
          </p:cNvPicPr>
          <p:nvPr/>
        </p:nvPicPr>
        <p:blipFill>
          <a:blip r:embed="rId4"/>
          <a:stretch>
            <a:fillRect/>
          </a:stretch>
        </p:blipFill>
        <p:spPr>
          <a:xfrm>
            <a:off x="4340589" y="4365104"/>
            <a:ext cx="4479883" cy="2424315"/>
          </a:xfrm>
          <a:prstGeom prst="rect">
            <a:avLst/>
          </a:prstGeom>
        </p:spPr>
      </p:pic>
      <p:pic>
        <p:nvPicPr>
          <p:cNvPr id="3" name="Picture 2">
            <a:extLst>
              <a:ext uri="{FF2B5EF4-FFF2-40B4-BE49-F238E27FC236}">
                <a16:creationId xmlns="" xmlns:a16="http://schemas.microsoft.com/office/drawing/2014/main" id="{0C4DB284-845A-438F-A038-D669E7B583DC}"/>
              </a:ext>
            </a:extLst>
          </p:cNvPr>
          <p:cNvPicPr>
            <a:picLocks noChangeAspect="1"/>
          </p:cNvPicPr>
          <p:nvPr/>
        </p:nvPicPr>
        <p:blipFill>
          <a:blip r:embed="rId5"/>
          <a:stretch>
            <a:fillRect/>
          </a:stretch>
        </p:blipFill>
        <p:spPr>
          <a:xfrm>
            <a:off x="4340589" y="1628800"/>
            <a:ext cx="4479883" cy="2385086"/>
          </a:xfrm>
          <a:prstGeom prst="rect">
            <a:avLst/>
          </a:prstGeom>
        </p:spPr>
      </p:pic>
    </p:spTree>
    <p:extLst>
      <p:ext uri="{BB962C8B-B14F-4D97-AF65-F5344CB8AC3E}">
        <p14:creationId xmlns:p14="http://schemas.microsoft.com/office/powerpoint/2010/main" val="60092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Bode Plots example cont.</a:t>
            </a:r>
          </a:p>
        </p:txBody>
      </p:sp>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542925" lvl="0"/>
            <a:endParaRPr lang="en-GB" sz="2000" i="0" dirty="0">
              <a:solidFill>
                <a:srgbClr val="040404"/>
              </a:solidFill>
            </a:endParaRPr>
          </a:p>
          <a:p>
            <a:pPr marL="542925" lvl="0"/>
            <a:r>
              <a:rPr lang="en-GB" sz="2000" i="0" dirty="0">
                <a:solidFill>
                  <a:srgbClr val="040404"/>
                </a:solidFill>
              </a:rPr>
              <a:t>Final response is the sum of the above.</a:t>
            </a:r>
          </a:p>
          <a:p>
            <a:pPr marL="542925" lvl="0"/>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98525" lvl="0"/>
            <a:endParaRPr lang="en-GB" sz="2000" dirty="0">
              <a:solidFill>
                <a:srgbClr val="040404"/>
              </a:solidFill>
            </a:endParaRPr>
          </a:p>
          <a:p>
            <a:pPr marL="898525" lvl="0"/>
            <a:endParaRPr lang="en-GB" sz="2000" dirty="0">
              <a:solidFill>
                <a:srgbClr val="040404"/>
              </a:solidFill>
            </a:endParaRPr>
          </a:p>
          <a:p>
            <a:pPr marL="898525" lvl="0"/>
            <a:endParaRPr lang="en-GB" sz="2000" dirty="0">
              <a:solidFill>
                <a:srgbClr val="040404"/>
              </a:solidFill>
              <a:effectLst/>
            </a:endParaRPr>
          </a:p>
          <a:p>
            <a:pPr marL="898525" lvl="0"/>
            <a:endParaRPr lang="en-GB" sz="2000" dirty="0">
              <a:solidFill>
                <a:srgbClr val="040404"/>
              </a:solidFill>
              <a:effectLst/>
            </a:endParaRPr>
          </a:p>
          <a:p>
            <a:pPr marL="542925"/>
            <a:endParaRPr lang="en-GB" sz="2000" dirty="0">
              <a:solidFill>
                <a:srgbClr val="040404"/>
              </a:solidFill>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p:pic>
        <p:nvPicPr>
          <p:cNvPr id="2" name="Picture 1">
            <a:extLst>
              <a:ext uri="{FF2B5EF4-FFF2-40B4-BE49-F238E27FC236}">
                <a16:creationId xmlns="" xmlns:a16="http://schemas.microsoft.com/office/drawing/2014/main" id="{961AAE38-8D19-477B-9C21-C9D3F91981FC}"/>
              </a:ext>
            </a:extLst>
          </p:cNvPr>
          <p:cNvPicPr>
            <a:picLocks noChangeAspect="1"/>
          </p:cNvPicPr>
          <p:nvPr/>
        </p:nvPicPr>
        <p:blipFill>
          <a:blip r:embed="rId3"/>
          <a:stretch>
            <a:fillRect/>
          </a:stretch>
        </p:blipFill>
        <p:spPr>
          <a:xfrm>
            <a:off x="4340589" y="1518900"/>
            <a:ext cx="4041411" cy="2187033"/>
          </a:xfrm>
          <a:prstGeom prst="rect">
            <a:avLst/>
          </a:prstGeom>
        </p:spPr>
      </p:pic>
      <p:pic>
        <p:nvPicPr>
          <p:cNvPr id="3" name="Picture 2">
            <a:extLst>
              <a:ext uri="{FF2B5EF4-FFF2-40B4-BE49-F238E27FC236}">
                <a16:creationId xmlns="" xmlns:a16="http://schemas.microsoft.com/office/drawing/2014/main" id="{0C4DB284-845A-438F-A038-D669E7B583DC}"/>
              </a:ext>
            </a:extLst>
          </p:cNvPr>
          <p:cNvPicPr>
            <a:picLocks noChangeAspect="1"/>
          </p:cNvPicPr>
          <p:nvPr/>
        </p:nvPicPr>
        <p:blipFill>
          <a:blip r:embed="rId4"/>
          <a:stretch>
            <a:fillRect/>
          </a:stretch>
        </p:blipFill>
        <p:spPr>
          <a:xfrm>
            <a:off x="236133" y="1556792"/>
            <a:ext cx="4104456" cy="2185209"/>
          </a:xfrm>
          <a:prstGeom prst="rect">
            <a:avLst/>
          </a:prstGeom>
        </p:spPr>
      </p:pic>
      <p:pic>
        <p:nvPicPr>
          <p:cNvPr id="4" name="Picture 3">
            <a:extLst>
              <a:ext uri="{FF2B5EF4-FFF2-40B4-BE49-F238E27FC236}">
                <a16:creationId xmlns="" xmlns:a16="http://schemas.microsoft.com/office/drawing/2014/main" id="{9DB51271-13AD-4CD3-A339-5489F145133C}"/>
              </a:ext>
            </a:extLst>
          </p:cNvPr>
          <p:cNvPicPr>
            <a:picLocks noChangeAspect="1"/>
          </p:cNvPicPr>
          <p:nvPr/>
        </p:nvPicPr>
        <p:blipFill>
          <a:blip r:embed="rId5"/>
          <a:stretch>
            <a:fillRect/>
          </a:stretch>
        </p:blipFill>
        <p:spPr>
          <a:xfrm>
            <a:off x="2051720" y="4082036"/>
            <a:ext cx="4947935" cy="2666972"/>
          </a:xfrm>
          <a:prstGeom prst="rect">
            <a:avLst/>
          </a:prstGeom>
        </p:spPr>
      </p:pic>
    </p:spTree>
    <p:extLst>
      <p:ext uri="{BB962C8B-B14F-4D97-AF65-F5344CB8AC3E}">
        <p14:creationId xmlns:p14="http://schemas.microsoft.com/office/powerpoint/2010/main" val="11648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Bode Plots example cont.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56792"/>
                <a:ext cx="9144000" cy="5301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898525" indent="-712788"/>
                <a:r>
                  <a:rPr lang="en-GB" sz="2000" i="0" dirty="0">
                    <a:solidFill>
                      <a:srgbClr val="040404"/>
                    </a:solidFill>
                  </a:rPr>
                  <a:t>The phase response </a:t>
                </a:r>
                <a14:m>
                  <m:oMath xmlns:m="http://schemas.openxmlformats.org/officeDocument/2006/math">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𝐻</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e>
                    </m:d>
                    <m:r>
                      <a:rPr lang="en-GB" sz="2000">
                        <a:solidFill>
                          <a:srgbClr val="040404"/>
                        </a:solidFill>
                        <a:latin typeface="Cambria Math" panose="02040503050406030204" pitchFamily="18" charset="0"/>
                      </a:rPr>
                      <m:t> </m:t>
                    </m:r>
                  </m:oMath>
                </a14:m>
                <a:r>
                  <a:rPr lang="en-GB" sz="2000" i="0" dirty="0">
                    <a:solidFill>
                      <a:srgbClr val="040404"/>
                    </a:solidFill>
                  </a:rPr>
                  <a:t>is</a:t>
                </a:r>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𝐻</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e>
                    </m:d>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oMath>
                </a14:m>
                <a:r>
                  <a:rPr lang="en-GB" sz="2000" dirty="0">
                    <a:solidFill>
                      <a:srgbClr val="040404"/>
                    </a:solidFill>
                  </a:rPr>
                  <a:t>.</a:t>
                </a:r>
              </a:p>
              <a:p>
                <a:pPr marL="898525" lvl="0" indent="-712788">
                  <a:buFont typeface="Wingdings" panose="05000000000000000000" pitchFamily="2" charset="2"/>
                  <a:buChar char="§"/>
                </a:pPr>
                <a:endParaRPr lang="en-GB" sz="2000" i="0" dirty="0">
                  <a:solidFill>
                    <a:srgbClr val="040404"/>
                  </a:solidFill>
                </a:endParaRPr>
              </a:p>
              <a:p>
                <a:pPr marL="542925" lvl="0" indent="-357188">
                  <a:buFont typeface="Wingdings" panose="05000000000000000000" pitchFamily="2" charset="2"/>
                  <a:buChar char="§"/>
                </a:pPr>
                <a:r>
                  <a:rPr lang="en-GB" sz="2000" i="0" dirty="0">
                    <a:solidFill>
                      <a:srgbClr val="040404"/>
                    </a:solidFill>
                  </a:rPr>
                  <a:t>Term:</a:t>
                </a:r>
                <a14:m>
                  <m:oMath xmlns:m="http://schemas.openxmlformats.org/officeDocument/2006/math">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oMath>
                </a14:m>
                <a:r>
                  <a:rPr lang="en-GB" dirty="0"/>
                  <a:t> </a:t>
                </a:r>
                <a14:m>
                  <m:oMath xmlns:m="http://schemas.openxmlformats.org/officeDocument/2006/math">
                    <m:sSup>
                      <m:sSupPr>
                        <m:ctrlPr>
                          <a:rPr lang="en-GB" sz="2000" i="1" smtClean="0">
                            <a:solidFill>
                              <a:srgbClr val="040404"/>
                            </a:solidFill>
                            <a:latin typeface="Cambria Math"/>
                          </a:rPr>
                        </m:ctrlPr>
                      </m:sSupPr>
                      <m:e>
                        <m:r>
                          <a:rPr lang="en-GB" sz="2000" b="0" i="1" smtClean="0">
                            <a:solidFill>
                              <a:srgbClr val="040404"/>
                            </a:solidFill>
                            <a:latin typeface="Cambria Math" panose="02040503050406030204" pitchFamily="18" charset="0"/>
                          </a:rPr>
                          <m:t>=</m:t>
                        </m:r>
                        <m:r>
                          <a:rPr lang="en-GB" sz="2000">
                            <a:solidFill>
                              <a:srgbClr val="040404"/>
                            </a:solidFill>
                            <a:latin typeface="Cambria Math" panose="02040503050406030204" pitchFamily="18" charset="0"/>
                          </a:rPr>
                          <m:t>−</m:t>
                        </m:r>
                        <m:r>
                          <m:rPr>
                            <m:sty m:val="p"/>
                          </m:rPr>
                          <a:rPr lang="en-GB" sz="2000">
                            <a:solidFill>
                              <a:srgbClr val="040404"/>
                            </a:solidFill>
                            <a:latin typeface="Cambria Math" panose="02040503050406030204" pitchFamily="18" charset="0"/>
                          </a:rPr>
                          <m:t>tan</m:t>
                        </m:r>
                      </m:e>
                      <m:sup>
                        <m:r>
                          <a:rPr lang="en-GB" sz="2000">
                            <a:solidFill>
                              <a:srgbClr val="040404"/>
                            </a:solidFill>
                            <a:latin typeface="Cambria Math" panose="02040503050406030204" pitchFamily="18" charset="0"/>
                          </a:rPr>
                          <m:t>−1</m:t>
                        </m:r>
                      </m:sup>
                    </m:sSup>
                  </m:oMath>
                </a14:m>
                <a:r>
                  <a:rPr lang="en-GB" sz="2000" dirty="0">
                    <a:solidFill>
                      <a:srgbClr val="040404"/>
                    </a:solidFill>
                  </a:rPr>
                  <a:t> </a:t>
                </a:r>
                <a14:m>
                  <m:oMath xmlns:m="http://schemas.openxmlformats.org/officeDocument/2006/math">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oMath>
                </a14:m>
                <a:endParaRPr lang="en-GB" sz="2000" dirty="0">
                  <a:solidFill>
                    <a:srgbClr val="040404"/>
                  </a:solidFill>
                </a:endParaRPr>
              </a:p>
              <a:p>
                <a:pPr marL="542925" lvl="0" indent="-357188"/>
                <a14:m>
                  <m:oMathPara xmlns:m="http://schemas.openxmlformats.org/officeDocument/2006/math">
                    <m:oMathParaPr>
                      <m:jc m:val="left"/>
                    </m:oMathParaPr>
                    <m:oMath xmlns:m="http://schemas.openxmlformats.org/officeDocument/2006/math">
                      <m:r>
                        <a:rPr lang="en-GB" sz="2000" smtClean="0">
                          <a:solidFill>
                            <a:srgbClr val="040404"/>
                          </a:solidFill>
                          <a:latin typeface="Cambria Math" panose="02040503050406030204" pitchFamily="18" charset="0"/>
                        </a:rPr>
                        <m:t>𝜔</m:t>
                      </m:r>
                      <m:r>
                        <a:rPr lang="en-GB" sz="2000" b="0" i="1" smtClean="0">
                          <a:solidFill>
                            <a:srgbClr val="040404"/>
                          </a:solidFill>
                          <a:latin typeface="Cambria Math" panose="02040503050406030204" pitchFamily="18" charset="0"/>
                        </a:rPr>
                        <m:t>&lt;0.1∗2</m:t>
                      </m:r>
                      <m:r>
                        <a:rPr lang="en-GB" sz="2000" smtClean="0">
                          <a:solidFill>
                            <a:srgbClr val="040404"/>
                          </a:solidFill>
                          <a:latin typeface="Cambria Math" panose="02040503050406030204" pitchFamily="18" charset="0"/>
                        </a:rPr>
                        <m:t>≪2</m:t>
                      </m:r>
                      <m:r>
                        <a:rPr lang="en-GB" sz="2000">
                          <a:solidFill>
                            <a:srgbClr val="040404"/>
                          </a:solidFill>
                          <a:latin typeface="Cambria Math" panose="02040503050406030204" pitchFamily="18" charset="0"/>
                        </a:rPr>
                        <m:t>⇒−</m:t>
                      </m:r>
                      <m:sSup>
                        <m:sSupPr>
                          <m:ctrlPr>
                            <a:rPr lang="en-GB" sz="2000" i="1">
                              <a:solidFill>
                                <a:srgbClr val="040404"/>
                              </a:solidFill>
                              <a:latin typeface="Cambria Math"/>
                            </a:rPr>
                          </m:ctrlPr>
                        </m:sSupPr>
                        <m:e>
                          <m:r>
                            <m:rPr>
                              <m:sty m:val="p"/>
                            </m:rPr>
                            <a:rPr lang="en-GB" sz="2000">
                              <a:solidFill>
                                <a:srgbClr val="040404"/>
                              </a:solidFill>
                              <a:latin typeface="Cambria Math" panose="02040503050406030204" pitchFamily="18" charset="0"/>
                            </a:rPr>
                            <m:t>tan</m:t>
                          </m:r>
                        </m:e>
                        <m:sup>
                          <m:r>
                            <a:rPr lang="en-GB" sz="2000">
                              <a:solidFill>
                                <a:srgbClr val="040404"/>
                              </a:solidFill>
                              <a:latin typeface="Cambria Math" panose="02040503050406030204" pitchFamily="18" charset="0"/>
                            </a:rPr>
                            <m:t>−1</m:t>
                          </m:r>
                        </m:sup>
                      </m:sSup>
                      <m:r>
                        <m:rPr>
                          <m:nor/>
                        </m:rPr>
                        <a:rPr lang="en-GB" sz="2000">
                          <a:solidFill>
                            <a:srgbClr val="040404"/>
                          </a:solidFill>
                        </a:rPr>
                        <m:t> </m:t>
                      </m:r>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0</m:t>
                      </m:r>
                    </m:oMath>
                  </m:oMathPara>
                </a14:m>
                <a:endParaRPr lang="en-GB" sz="2000" dirty="0">
                  <a:solidFill>
                    <a:srgbClr val="040404"/>
                  </a:solidFill>
                  <a:latin typeface="Cambria Math" panose="02040503050406030204" pitchFamily="18" charset="0"/>
                </a:endParaRPr>
              </a:p>
              <a:p>
                <a:pPr marL="898525" indent="-355600"/>
                <a14:m>
                  <m:oMath xmlns:m="http://schemas.openxmlformats.org/officeDocument/2006/math">
                    <m:r>
                      <a:rPr lang="en-GB" sz="2000">
                        <a:solidFill>
                          <a:srgbClr val="040404"/>
                        </a:solidFill>
                        <a:latin typeface="Cambria Math" panose="02040503050406030204" pitchFamily="18" charset="0"/>
                      </a:rPr>
                      <m:t>𝜔</m:t>
                    </m:r>
                    <m:r>
                      <a:rPr lang="en-GB" sz="2000" b="0" i="1" smtClean="0">
                        <a:solidFill>
                          <a:srgbClr val="040404"/>
                        </a:solidFill>
                        <a:latin typeface="Cambria Math" panose="02040503050406030204" pitchFamily="18" charset="0"/>
                      </a:rPr>
                      <m:t>&gt;10∗2</m:t>
                    </m:r>
                    <m:r>
                      <a:rPr lang="en-GB" sz="2000">
                        <a:solidFill>
                          <a:srgbClr val="040404"/>
                        </a:solidFill>
                        <a:latin typeface="Cambria Math" panose="02040503050406030204" pitchFamily="18" charset="0"/>
                      </a:rPr>
                      <m:t>≫2⇒−</m:t>
                    </m:r>
                    <m:sSup>
                      <m:sSupPr>
                        <m:ctrlPr>
                          <a:rPr lang="en-GB" sz="2000" i="1">
                            <a:solidFill>
                              <a:srgbClr val="040404"/>
                            </a:solidFill>
                            <a:latin typeface="Cambria Math"/>
                          </a:rPr>
                        </m:ctrlPr>
                      </m:sSupPr>
                      <m:e>
                        <m:r>
                          <m:rPr>
                            <m:sty m:val="p"/>
                          </m:rPr>
                          <a:rPr lang="en-GB" sz="2000">
                            <a:solidFill>
                              <a:srgbClr val="040404"/>
                            </a:solidFill>
                            <a:latin typeface="Cambria Math" panose="02040503050406030204" pitchFamily="18" charset="0"/>
                          </a:rPr>
                          <m:t>tan</m:t>
                        </m:r>
                      </m:e>
                      <m:sup>
                        <m:r>
                          <a:rPr lang="en-GB" sz="2000">
                            <a:solidFill>
                              <a:srgbClr val="040404"/>
                            </a:solidFill>
                            <a:latin typeface="Cambria Math" panose="02040503050406030204" pitchFamily="18" charset="0"/>
                          </a:rPr>
                          <m:t>−1</m:t>
                        </m:r>
                      </m:sup>
                    </m:sSup>
                    <m:r>
                      <m:rPr>
                        <m:nor/>
                      </m:rPr>
                      <a:rPr lang="en-GB" sz="2000">
                        <a:solidFill>
                          <a:srgbClr val="040404"/>
                        </a:solidFill>
                      </a:rPr>
                      <m:t> </m:t>
                    </m:r>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a:solidFill>
                                  <a:srgbClr val="040404"/>
                                </a:solidFill>
                                <a:latin typeface="Cambria Math" panose="02040503050406030204" pitchFamily="18" charset="0"/>
                              </a:rPr>
                              <m:t>2</m:t>
                            </m:r>
                          </m:den>
                        </m:f>
                      </m:e>
                    </m:d>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sSup>
                      <m:sSupPr>
                        <m:ctrlPr>
                          <a:rPr lang="en-GB" sz="2000" i="1">
                            <a:solidFill>
                              <a:srgbClr val="040404"/>
                            </a:solidFill>
                            <a:latin typeface="Cambria Math"/>
                          </a:rPr>
                        </m:ctrlPr>
                      </m:sSupPr>
                      <m:e>
                        <m:r>
                          <a:rPr lang="en-GB" sz="2000" b="0" i="1" smtClean="0">
                            <a:solidFill>
                              <a:srgbClr val="040404"/>
                            </a:solidFill>
                            <a:latin typeface="Cambria Math" panose="02040503050406030204" pitchFamily="18" charset="0"/>
                          </a:rPr>
                          <m:t>9</m:t>
                        </m:r>
                        <m:r>
                          <a:rPr lang="en-GB" sz="2000">
                            <a:solidFill>
                              <a:srgbClr val="040404"/>
                            </a:solidFill>
                            <a:latin typeface="Cambria Math" panose="02040503050406030204" pitchFamily="18" charset="0"/>
                          </a:rPr>
                          <m:t>0</m:t>
                        </m:r>
                      </m:e>
                      <m:sup>
                        <m:r>
                          <m:rPr>
                            <m:sty m:val="p"/>
                          </m:rPr>
                          <a:rPr lang="en-GB" sz="2000">
                            <a:solidFill>
                              <a:srgbClr val="040404"/>
                            </a:solidFill>
                            <a:latin typeface="Cambria Math" panose="02040503050406030204" pitchFamily="18" charset="0"/>
                          </a:rPr>
                          <m:t>o</m:t>
                        </m:r>
                      </m:sup>
                    </m:sSup>
                  </m:oMath>
                </a14:m>
                <a:endParaRPr lang="en-GB" sz="2000" dirty="0">
                  <a:effectLst/>
                </a:endParaRPr>
              </a:p>
              <a:p>
                <a:pPr marL="898525" lvl="0" indent="-712788"/>
                <a:endParaRPr lang="en-GB" sz="2000" dirty="0">
                  <a:solidFill>
                    <a:srgbClr val="040404"/>
                  </a:solidFill>
                </a:endParaRPr>
              </a:p>
              <a:p>
                <a:pPr marL="898525" lvl="0" indent="-712788"/>
                <a:endParaRPr lang="en-GB" sz="2000" dirty="0">
                  <a:solidFill>
                    <a:srgbClr val="040404"/>
                  </a:solidFill>
                </a:endParaRPr>
              </a:p>
              <a:p>
                <a:pPr marL="542925" lvl="0" indent="-357188">
                  <a:buFont typeface="Wingdings" panose="05000000000000000000" pitchFamily="2" charset="2"/>
                  <a:buChar char="§"/>
                </a:pPr>
                <a:r>
                  <a:rPr lang="en-GB" sz="2000" i="0" dirty="0">
                    <a:solidFill>
                      <a:srgbClr val="040404"/>
                    </a:solidFill>
                  </a:rPr>
                  <a:t>Term:</a:t>
                </a:r>
                <a14:m>
                  <m:oMath xmlns:m="http://schemas.openxmlformats.org/officeDocument/2006/math">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d>
                      <m:dPr>
                        <m:ctrlPr>
                          <a:rPr lang="en-GB" sz="2000" i="1">
                            <a:solidFill>
                              <a:srgbClr val="040404"/>
                            </a:solidFill>
                            <a:latin typeface="Cambria Math"/>
                          </a:rPr>
                        </m:ctrlPr>
                      </m:dPr>
                      <m:e>
                        <m:r>
                          <a:rPr lang="en-GB" sz="2000">
                            <a:solidFill>
                              <a:srgbClr val="040404"/>
                            </a:solidFill>
                            <a:latin typeface="Cambria Math" panose="02040503050406030204" pitchFamily="18" charset="0"/>
                          </a:rPr>
                          <m:t>1+</m:t>
                        </m:r>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𝑗</m:t>
                            </m:r>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oMath>
                </a14:m>
                <a:r>
                  <a:rPr lang="en-GB" sz="2000" dirty="0"/>
                  <a:t> </a:t>
                </a:r>
                <a14:m>
                  <m:oMath xmlns:m="http://schemas.openxmlformats.org/officeDocument/2006/math">
                    <m:sSup>
                      <m:sSupPr>
                        <m:ctrlPr>
                          <a:rPr lang="en-GB" sz="2000" i="1">
                            <a:solidFill>
                              <a:srgbClr val="040404"/>
                            </a:solidFill>
                            <a:latin typeface="Cambria Math"/>
                          </a:rPr>
                        </m:ctrlPr>
                      </m:sSupPr>
                      <m:e>
                        <m:r>
                          <a:rPr lang="en-GB" sz="2000">
                            <a:solidFill>
                              <a:srgbClr val="040404"/>
                            </a:solidFill>
                            <a:latin typeface="Cambria Math" panose="02040503050406030204" pitchFamily="18" charset="0"/>
                          </a:rPr>
                          <m:t>=−</m:t>
                        </m:r>
                        <m:r>
                          <m:rPr>
                            <m:sty m:val="p"/>
                          </m:rPr>
                          <a:rPr lang="en-GB" sz="2000">
                            <a:solidFill>
                              <a:srgbClr val="040404"/>
                            </a:solidFill>
                            <a:latin typeface="Cambria Math" panose="02040503050406030204" pitchFamily="18" charset="0"/>
                          </a:rPr>
                          <m:t>tan</m:t>
                        </m:r>
                      </m:e>
                      <m:sup>
                        <m:r>
                          <a:rPr lang="en-GB" sz="2000">
                            <a:solidFill>
                              <a:srgbClr val="040404"/>
                            </a:solidFill>
                            <a:latin typeface="Cambria Math" panose="02040503050406030204" pitchFamily="18" charset="0"/>
                          </a:rPr>
                          <m:t>−1</m:t>
                        </m:r>
                      </m:sup>
                    </m:sSup>
                  </m:oMath>
                </a14:m>
                <a:r>
                  <a:rPr lang="en-GB" sz="2000" dirty="0">
                    <a:solidFill>
                      <a:srgbClr val="040404"/>
                    </a:solidFill>
                  </a:rPr>
                  <a:t> </a:t>
                </a:r>
                <a14:m>
                  <m:oMath xmlns:m="http://schemas.openxmlformats.org/officeDocument/2006/math">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oMath>
                </a14:m>
                <a:endParaRPr lang="en-GB" sz="2000" dirty="0">
                  <a:solidFill>
                    <a:srgbClr val="040404"/>
                  </a:solidFill>
                </a:endParaRPr>
              </a:p>
              <a:p>
                <a:pPr marL="542925" lvl="0" indent="-357188"/>
                <a14:m>
                  <m:oMathPara xmlns:m="http://schemas.openxmlformats.org/officeDocument/2006/math">
                    <m:oMathParaPr>
                      <m:jc m:val="left"/>
                    </m:oMathParaPr>
                    <m:oMath xmlns:m="http://schemas.openxmlformats.org/officeDocument/2006/math">
                      <m:r>
                        <a:rPr lang="en-GB" sz="2000">
                          <a:solidFill>
                            <a:srgbClr val="040404"/>
                          </a:solidFill>
                          <a:latin typeface="Cambria Math" panose="02040503050406030204" pitchFamily="18" charset="0"/>
                        </a:rPr>
                        <m:t>𝜔</m:t>
                      </m:r>
                      <m:r>
                        <a:rPr lang="en-GB" sz="2000" b="0" i="1" smtClean="0">
                          <a:solidFill>
                            <a:srgbClr val="040404"/>
                          </a:solidFill>
                          <a:latin typeface="Cambria Math" panose="02040503050406030204" pitchFamily="18" charset="0"/>
                        </a:rPr>
                        <m:t>&lt;0.1∗4</m:t>
                      </m:r>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4</m:t>
                      </m:r>
                      <m:r>
                        <a:rPr lang="en-GB" sz="2000">
                          <a:solidFill>
                            <a:srgbClr val="040404"/>
                          </a:solidFill>
                          <a:latin typeface="Cambria Math" panose="02040503050406030204" pitchFamily="18" charset="0"/>
                        </a:rPr>
                        <m:t>⇒−</m:t>
                      </m:r>
                      <m:sSup>
                        <m:sSupPr>
                          <m:ctrlPr>
                            <a:rPr lang="en-GB" sz="2000" i="1">
                              <a:solidFill>
                                <a:srgbClr val="040404"/>
                              </a:solidFill>
                              <a:latin typeface="Cambria Math"/>
                            </a:rPr>
                          </m:ctrlPr>
                        </m:sSupPr>
                        <m:e>
                          <m:r>
                            <m:rPr>
                              <m:sty m:val="p"/>
                            </m:rPr>
                            <a:rPr lang="en-GB" sz="2000">
                              <a:solidFill>
                                <a:srgbClr val="040404"/>
                              </a:solidFill>
                              <a:latin typeface="Cambria Math" panose="02040503050406030204" pitchFamily="18" charset="0"/>
                            </a:rPr>
                            <m:t>tan</m:t>
                          </m:r>
                        </m:e>
                        <m:sup>
                          <m:r>
                            <a:rPr lang="en-GB" sz="2000">
                              <a:solidFill>
                                <a:srgbClr val="040404"/>
                              </a:solidFill>
                              <a:latin typeface="Cambria Math" panose="02040503050406030204" pitchFamily="18" charset="0"/>
                            </a:rPr>
                            <m:t>−1</m:t>
                          </m:r>
                        </m:sup>
                      </m:sSup>
                      <m:r>
                        <m:rPr>
                          <m:nor/>
                        </m:rPr>
                        <a:rPr lang="en-GB" sz="2000">
                          <a:solidFill>
                            <a:srgbClr val="040404"/>
                          </a:solidFill>
                        </a:rPr>
                        <m:t> </m:t>
                      </m:r>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r>
                        <a:rPr lang="en-GB" sz="2000">
                          <a:solidFill>
                            <a:srgbClr val="040404"/>
                          </a:solidFill>
                          <a:latin typeface="Cambria Math" panose="02040503050406030204" pitchFamily="18" charset="0"/>
                        </a:rPr>
                        <m:t>≈0</m:t>
                      </m:r>
                    </m:oMath>
                  </m:oMathPara>
                </a14:m>
                <a:endParaRPr lang="en-GB" sz="2000" dirty="0">
                  <a:solidFill>
                    <a:srgbClr val="040404"/>
                  </a:solidFill>
                  <a:latin typeface="Cambria Math" panose="02040503050406030204" pitchFamily="18" charset="0"/>
                </a:endParaRPr>
              </a:p>
              <a:p>
                <a:pPr marL="898525" indent="-355600"/>
                <a14:m>
                  <m:oMath xmlns:m="http://schemas.openxmlformats.org/officeDocument/2006/math">
                    <m:r>
                      <a:rPr lang="en-GB" sz="2000">
                        <a:solidFill>
                          <a:srgbClr val="040404"/>
                        </a:solidFill>
                        <a:latin typeface="Cambria Math" panose="02040503050406030204" pitchFamily="18" charset="0"/>
                      </a:rPr>
                      <m:t>𝜔</m:t>
                    </m:r>
                    <m:r>
                      <a:rPr lang="en-GB" sz="2000" b="0" i="1" smtClean="0">
                        <a:solidFill>
                          <a:srgbClr val="040404"/>
                        </a:solidFill>
                        <a:latin typeface="Cambria Math" panose="02040503050406030204" pitchFamily="18" charset="0"/>
                      </a:rPr>
                      <m:t>&gt;10∗4</m:t>
                    </m:r>
                    <m:r>
                      <a:rPr lang="en-GB" sz="2000">
                        <a:solidFill>
                          <a:srgbClr val="040404"/>
                        </a:solidFill>
                        <a:latin typeface="Cambria Math" panose="02040503050406030204" pitchFamily="18" charset="0"/>
                      </a:rPr>
                      <m:t>≫</m:t>
                    </m:r>
                    <m:r>
                      <a:rPr lang="en-GB" sz="2000" b="0" i="1" smtClean="0">
                        <a:solidFill>
                          <a:srgbClr val="040404"/>
                        </a:solidFill>
                        <a:latin typeface="Cambria Math" panose="02040503050406030204" pitchFamily="18" charset="0"/>
                      </a:rPr>
                      <m:t>4</m:t>
                    </m:r>
                    <m:r>
                      <a:rPr lang="en-GB" sz="2000">
                        <a:solidFill>
                          <a:srgbClr val="040404"/>
                        </a:solidFill>
                        <a:latin typeface="Cambria Math" panose="02040503050406030204" pitchFamily="18" charset="0"/>
                      </a:rPr>
                      <m:t>⇒−</m:t>
                    </m:r>
                    <m:sSup>
                      <m:sSupPr>
                        <m:ctrlPr>
                          <a:rPr lang="en-GB" sz="2000" i="1">
                            <a:solidFill>
                              <a:srgbClr val="040404"/>
                            </a:solidFill>
                            <a:latin typeface="Cambria Math"/>
                          </a:rPr>
                        </m:ctrlPr>
                      </m:sSupPr>
                      <m:e>
                        <m:r>
                          <m:rPr>
                            <m:sty m:val="p"/>
                          </m:rPr>
                          <a:rPr lang="en-GB" sz="2000">
                            <a:solidFill>
                              <a:srgbClr val="040404"/>
                            </a:solidFill>
                            <a:latin typeface="Cambria Math" panose="02040503050406030204" pitchFamily="18" charset="0"/>
                          </a:rPr>
                          <m:t>tan</m:t>
                        </m:r>
                      </m:e>
                      <m:sup>
                        <m:r>
                          <a:rPr lang="en-GB" sz="2000">
                            <a:solidFill>
                              <a:srgbClr val="040404"/>
                            </a:solidFill>
                            <a:latin typeface="Cambria Math" panose="02040503050406030204" pitchFamily="18" charset="0"/>
                          </a:rPr>
                          <m:t>−1</m:t>
                        </m:r>
                      </m:sup>
                    </m:sSup>
                    <m:r>
                      <m:rPr>
                        <m:nor/>
                      </m:rPr>
                      <a:rPr lang="en-GB" sz="2000">
                        <a:solidFill>
                          <a:srgbClr val="040404"/>
                        </a:solidFill>
                      </a:rPr>
                      <m:t> </m:t>
                    </m:r>
                    <m:d>
                      <m:dPr>
                        <m:ctrlPr>
                          <a:rPr lang="en-GB" sz="2000" i="1">
                            <a:solidFill>
                              <a:srgbClr val="040404"/>
                            </a:solidFill>
                            <a:latin typeface="Cambria Math"/>
                          </a:rPr>
                        </m:ctrlPr>
                      </m:dPr>
                      <m:e>
                        <m:f>
                          <m:fPr>
                            <m:ctrlPr>
                              <a:rPr lang="en-GB" sz="2000" i="1">
                                <a:solidFill>
                                  <a:srgbClr val="040404"/>
                                </a:solidFill>
                                <a:latin typeface="Cambria Math"/>
                              </a:rPr>
                            </m:ctrlPr>
                          </m:fPr>
                          <m:num>
                            <m:r>
                              <a:rPr lang="en-GB" sz="2000">
                                <a:solidFill>
                                  <a:srgbClr val="040404"/>
                                </a:solidFill>
                                <a:latin typeface="Cambria Math" panose="02040503050406030204" pitchFamily="18" charset="0"/>
                              </a:rPr>
                              <m:t>𝜔</m:t>
                            </m:r>
                          </m:num>
                          <m:den>
                            <m:r>
                              <a:rPr lang="en-GB" sz="2000" b="0" i="1" smtClean="0">
                                <a:solidFill>
                                  <a:srgbClr val="040404"/>
                                </a:solidFill>
                                <a:latin typeface="Cambria Math" panose="02040503050406030204" pitchFamily="18" charset="0"/>
                              </a:rPr>
                              <m:t>4</m:t>
                            </m:r>
                          </m:den>
                        </m:f>
                      </m:e>
                    </m:d>
                    <m:r>
                      <a:rPr lang="en-GB" sz="2000">
                        <a:solidFill>
                          <a:srgbClr val="040404"/>
                        </a:solidFill>
                        <a:latin typeface="Cambria Math" panose="02040503050406030204" pitchFamily="18" charset="0"/>
                      </a:rPr>
                      <m:t>≈</m:t>
                    </m:r>
                  </m:oMath>
                </a14:m>
                <a:r>
                  <a:rPr lang="en-GB" sz="2000" dirty="0">
                    <a:solidFill>
                      <a:srgbClr val="040404"/>
                    </a:solidFill>
                  </a:rPr>
                  <a:t> </a:t>
                </a:r>
                <a14:m>
                  <m:oMath xmlns:m="http://schemas.openxmlformats.org/officeDocument/2006/math">
                    <m:r>
                      <a:rPr lang="en-GB" sz="2000">
                        <a:solidFill>
                          <a:srgbClr val="040404"/>
                        </a:solidFill>
                        <a:latin typeface="Cambria Math" panose="02040503050406030204" pitchFamily="18" charset="0"/>
                      </a:rPr>
                      <m:t>−</m:t>
                    </m:r>
                    <m:sSup>
                      <m:sSupPr>
                        <m:ctrlPr>
                          <a:rPr lang="en-GB" sz="2000" i="1">
                            <a:solidFill>
                              <a:srgbClr val="040404"/>
                            </a:solidFill>
                            <a:latin typeface="Cambria Math"/>
                          </a:rPr>
                        </m:ctrlPr>
                      </m:sSupPr>
                      <m:e>
                        <m:r>
                          <a:rPr lang="en-GB" sz="2000">
                            <a:solidFill>
                              <a:srgbClr val="040404"/>
                            </a:solidFill>
                            <a:latin typeface="Cambria Math" panose="02040503050406030204" pitchFamily="18" charset="0"/>
                          </a:rPr>
                          <m:t>90</m:t>
                        </m:r>
                      </m:e>
                      <m:sup>
                        <m:r>
                          <m:rPr>
                            <m:sty m:val="p"/>
                          </m:rPr>
                          <a:rPr lang="en-GB" sz="2000">
                            <a:solidFill>
                              <a:srgbClr val="040404"/>
                            </a:solidFill>
                            <a:latin typeface="Cambria Math" panose="02040503050406030204" pitchFamily="18" charset="0"/>
                          </a:rPr>
                          <m:t>o</m:t>
                        </m:r>
                      </m:sup>
                    </m:sSup>
                  </m:oMath>
                </a14:m>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0" y="1556792"/>
                <a:ext cx="9144000" cy="5301208"/>
              </a:xfrm>
              <a:prstGeom prst="rect">
                <a:avLst/>
              </a:prstGeom>
              <a:blipFill>
                <a:blip r:embed="rId3"/>
                <a:stretch>
                  <a:fillRect t="-1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pic>
        <p:nvPicPr>
          <p:cNvPr id="2" name="Picture 1">
            <a:extLst>
              <a:ext uri="{FF2B5EF4-FFF2-40B4-BE49-F238E27FC236}">
                <a16:creationId xmlns="" xmlns:a16="http://schemas.microsoft.com/office/drawing/2014/main" id="{441F69B6-DB95-48DA-BA9F-77CE89A84A53}"/>
              </a:ext>
            </a:extLst>
          </p:cNvPr>
          <p:cNvPicPr>
            <a:picLocks noChangeAspect="1"/>
          </p:cNvPicPr>
          <p:nvPr/>
        </p:nvPicPr>
        <p:blipFill>
          <a:blip r:embed="rId4"/>
          <a:stretch>
            <a:fillRect/>
          </a:stretch>
        </p:blipFill>
        <p:spPr>
          <a:xfrm>
            <a:off x="4862661" y="2132856"/>
            <a:ext cx="4245843" cy="2241273"/>
          </a:xfrm>
          <a:prstGeom prst="rect">
            <a:avLst/>
          </a:prstGeom>
        </p:spPr>
      </p:pic>
      <p:pic>
        <p:nvPicPr>
          <p:cNvPr id="3" name="Picture 2">
            <a:extLst>
              <a:ext uri="{FF2B5EF4-FFF2-40B4-BE49-F238E27FC236}">
                <a16:creationId xmlns="" xmlns:a16="http://schemas.microsoft.com/office/drawing/2014/main" id="{E0F33119-C038-4052-80CD-7A643406910E}"/>
              </a:ext>
            </a:extLst>
          </p:cNvPr>
          <p:cNvPicPr>
            <a:picLocks noChangeAspect="1"/>
          </p:cNvPicPr>
          <p:nvPr/>
        </p:nvPicPr>
        <p:blipFill>
          <a:blip r:embed="rId5"/>
          <a:stretch>
            <a:fillRect/>
          </a:stretch>
        </p:blipFill>
        <p:spPr>
          <a:xfrm>
            <a:off x="4862661" y="4548830"/>
            <a:ext cx="4245842" cy="2264947"/>
          </a:xfrm>
          <a:prstGeom prst="rect">
            <a:avLst/>
          </a:prstGeom>
        </p:spPr>
      </p:pic>
    </p:spTree>
    <p:extLst>
      <p:ext uri="{BB962C8B-B14F-4D97-AF65-F5344CB8AC3E}">
        <p14:creationId xmlns:p14="http://schemas.microsoft.com/office/powerpoint/2010/main" val="332119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Bode Plots example cont.</a:t>
            </a:r>
          </a:p>
        </p:txBody>
      </p:sp>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542925" lvl="0"/>
            <a:endParaRPr lang="en-GB" sz="2000" i="0" dirty="0">
              <a:solidFill>
                <a:srgbClr val="040404"/>
              </a:solidFill>
            </a:endParaRPr>
          </a:p>
          <a:p>
            <a:pPr marL="542925" lvl="0"/>
            <a:r>
              <a:rPr lang="en-GB" sz="2000" i="0" dirty="0">
                <a:solidFill>
                  <a:srgbClr val="040404"/>
                </a:solidFill>
              </a:rPr>
              <a:t>Final response is the sum of the above.</a:t>
            </a:r>
          </a:p>
          <a:p>
            <a:pPr marL="542925" lvl="0"/>
            <a:endParaRPr lang="en-GB" sz="2000" i="0" dirty="0">
              <a:solidFill>
                <a:srgbClr val="040404"/>
              </a:solidFill>
            </a:endParaRPr>
          </a:p>
          <a:p>
            <a:pPr marL="885825" lvl="0" indent="-342900">
              <a:buFont typeface="Wingdings" panose="05000000000000000000" pitchFamily="2" charset="2"/>
              <a:buChar char="§"/>
            </a:pPr>
            <a:endParaRPr lang="en-GB" sz="2000" i="0" dirty="0">
              <a:solidFill>
                <a:srgbClr val="040404"/>
              </a:solidFill>
            </a:endParaRPr>
          </a:p>
          <a:p>
            <a:pPr marL="898525" lvl="0"/>
            <a:endParaRPr lang="en-GB" sz="2000" dirty="0">
              <a:solidFill>
                <a:srgbClr val="040404"/>
              </a:solidFill>
            </a:endParaRPr>
          </a:p>
          <a:p>
            <a:pPr marL="898525" lvl="0"/>
            <a:endParaRPr lang="en-GB" sz="2000" dirty="0">
              <a:solidFill>
                <a:srgbClr val="040404"/>
              </a:solidFill>
            </a:endParaRPr>
          </a:p>
          <a:p>
            <a:pPr marL="898525" lvl="0"/>
            <a:endParaRPr lang="en-GB" sz="2000" dirty="0">
              <a:solidFill>
                <a:srgbClr val="040404"/>
              </a:solidFill>
              <a:effectLst/>
            </a:endParaRPr>
          </a:p>
          <a:p>
            <a:pPr marL="898525" lvl="0"/>
            <a:endParaRPr lang="en-GB" sz="2000" dirty="0">
              <a:solidFill>
                <a:srgbClr val="040404"/>
              </a:solidFill>
              <a:effectLst/>
            </a:endParaRPr>
          </a:p>
          <a:p>
            <a:pPr marL="542925"/>
            <a:endParaRPr lang="en-GB" sz="2000" dirty="0">
              <a:solidFill>
                <a:srgbClr val="040404"/>
              </a:solidFill>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p:pic>
        <p:nvPicPr>
          <p:cNvPr id="7" name="Picture 6">
            <a:extLst>
              <a:ext uri="{FF2B5EF4-FFF2-40B4-BE49-F238E27FC236}">
                <a16:creationId xmlns="" xmlns:a16="http://schemas.microsoft.com/office/drawing/2014/main" id="{EC953935-37C0-4F3B-9099-E231E8BB274C}"/>
              </a:ext>
            </a:extLst>
          </p:cNvPr>
          <p:cNvPicPr>
            <a:picLocks noChangeAspect="1"/>
          </p:cNvPicPr>
          <p:nvPr/>
        </p:nvPicPr>
        <p:blipFill>
          <a:blip r:embed="rId3"/>
          <a:stretch>
            <a:fillRect/>
          </a:stretch>
        </p:blipFill>
        <p:spPr>
          <a:xfrm>
            <a:off x="279844" y="1531746"/>
            <a:ext cx="4245843" cy="2241273"/>
          </a:xfrm>
          <a:prstGeom prst="rect">
            <a:avLst/>
          </a:prstGeom>
        </p:spPr>
      </p:pic>
      <p:pic>
        <p:nvPicPr>
          <p:cNvPr id="8" name="Picture 7">
            <a:extLst>
              <a:ext uri="{FF2B5EF4-FFF2-40B4-BE49-F238E27FC236}">
                <a16:creationId xmlns="" xmlns:a16="http://schemas.microsoft.com/office/drawing/2014/main" id="{6E5D7E16-1B95-448F-9805-BE4216796BAC}"/>
              </a:ext>
            </a:extLst>
          </p:cNvPr>
          <p:cNvPicPr>
            <a:picLocks noChangeAspect="1"/>
          </p:cNvPicPr>
          <p:nvPr/>
        </p:nvPicPr>
        <p:blipFill>
          <a:blip r:embed="rId4"/>
          <a:stretch>
            <a:fillRect/>
          </a:stretch>
        </p:blipFill>
        <p:spPr>
          <a:xfrm>
            <a:off x="4525687" y="1540407"/>
            <a:ext cx="4245842" cy="2264947"/>
          </a:xfrm>
          <a:prstGeom prst="rect">
            <a:avLst/>
          </a:prstGeom>
        </p:spPr>
      </p:pic>
      <p:pic>
        <p:nvPicPr>
          <p:cNvPr id="6" name="Picture 5">
            <a:extLst>
              <a:ext uri="{FF2B5EF4-FFF2-40B4-BE49-F238E27FC236}">
                <a16:creationId xmlns="" xmlns:a16="http://schemas.microsoft.com/office/drawing/2014/main" id="{E36379D5-EC7D-4DB2-A95B-1AFD1D1B87FF}"/>
              </a:ext>
            </a:extLst>
          </p:cNvPr>
          <p:cNvPicPr>
            <a:picLocks noChangeAspect="1"/>
          </p:cNvPicPr>
          <p:nvPr/>
        </p:nvPicPr>
        <p:blipFill>
          <a:blip r:embed="rId5"/>
          <a:stretch>
            <a:fillRect/>
          </a:stretch>
        </p:blipFill>
        <p:spPr>
          <a:xfrm>
            <a:off x="2195736" y="4097986"/>
            <a:ext cx="5040560" cy="2662769"/>
          </a:xfrm>
          <a:prstGeom prst="rect">
            <a:avLst/>
          </a:prstGeom>
        </p:spPr>
      </p:pic>
    </p:spTree>
    <p:extLst>
      <p:ext uri="{BB962C8B-B14F-4D97-AF65-F5344CB8AC3E}">
        <p14:creationId xmlns:p14="http://schemas.microsoft.com/office/powerpoint/2010/main" val="1539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Exam structure</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60465"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844675"/>
            <a:ext cx="8352928"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lgn="just">
              <a:buFont typeface="Arial" panose="020B0604020202020204" pitchFamily="34" charset="0"/>
              <a:buChar char="•"/>
              <a:defRPr/>
            </a:pPr>
            <a:r>
              <a:rPr lang="en-US" altLang="en-US" sz="2000" i="0" dirty="0">
                <a:solidFill>
                  <a:srgbClr val="040404"/>
                </a:solidFill>
              </a:rPr>
              <a:t>The Signal and Systems exam comprises of 3 questions.</a:t>
            </a:r>
          </a:p>
          <a:p>
            <a:pPr marL="342900" indent="-342900" algn="just">
              <a:buFont typeface="Arial" panose="020B0604020202020204" pitchFamily="34" charset="0"/>
              <a:buChar char="•"/>
              <a:defRPr/>
            </a:pPr>
            <a:endParaRPr lang="en-US" altLang="en-US" sz="2000" i="0" dirty="0">
              <a:solidFill>
                <a:srgbClr val="040404"/>
              </a:solidFill>
            </a:endParaRPr>
          </a:p>
          <a:p>
            <a:pPr marL="342900" indent="-342900" algn="just">
              <a:buFont typeface="Arial" panose="020B0604020202020204" pitchFamily="34" charset="0"/>
              <a:buChar char="•"/>
              <a:defRPr/>
            </a:pPr>
            <a:r>
              <a:rPr lang="en-US" altLang="en-US" sz="2000" i="0" dirty="0">
                <a:solidFill>
                  <a:srgbClr val="040404"/>
                </a:solidFill>
              </a:rPr>
              <a:t>Question 1 consists of around 8 relatively general sub-questions which cover the entire syllabus. It values 40% of the exam.</a:t>
            </a:r>
          </a:p>
          <a:p>
            <a:pPr algn="just">
              <a:defRPr/>
            </a:pPr>
            <a:endParaRPr lang="en-US" altLang="en-US" sz="2000" i="0" dirty="0">
              <a:solidFill>
                <a:srgbClr val="040404"/>
              </a:solidFill>
            </a:endParaRPr>
          </a:p>
          <a:p>
            <a:pPr marL="342900" indent="-342900" algn="just">
              <a:buFont typeface="Arial" panose="020B0604020202020204" pitchFamily="34" charset="0"/>
              <a:buChar char="•"/>
              <a:defRPr/>
            </a:pPr>
            <a:r>
              <a:rPr lang="en-US" altLang="en-US" sz="2000" i="0" dirty="0">
                <a:solidFill>
                  <a:srgbClr val="040404"/>
                </a:solidFill>
              </a:rPr>
              <a:t>Questions 2 and 3 consist of more specific questions. Each values 30% of the exam.</a:t>
            </a:r>
          </a:p>
          <a:p>
            <a:pPr marL="342900" indent="-342900" algn="just">
              <a:buFont typeface="Arial" panose="020B0604020202020204" pitchFamily="34" charset="0"/>
              <a:buChar char="•"/>
              <a:defRPr/>
            </a:pPr>
            <a:endParaRPr lang="en-US" altLang="en-US" sz="2000" i="0" dirty="0">
              <a:solidFill>
                <a:srgbClr val="040404"/>
              </a:solidFill>
            </a:endParaRPr>
          </a:p>
          <a:p>
            <a:pPr marL="342900" indent="-342900" algn="just">
              <a:buFont typeface="Arial" panose="020B0604020202020204" pitchFamily="34" charset="0"/>
              <a:buChar char="•"/>
              <a:defRPr/>
            </a:pPr>
            <a:r>
              <a:rPr lang="en-US" altLang="en-US" sz="2000" i="0" dirty="0">
                <a:solidFill>
                  <a:srgbClr val="040404"/>
                </a:solidFill>
              </a:rPr>
              <a:t>Students must attempt all questions</a:t>
            </a:r>
            <a:r>
              <a:rPr lang="en-US" altLang="en-US" sz="2000" i="0" dirty="0" smtClean="0">
                <a:solidFill>
                  <a:srgbClr val="040404"/>
                </a:solidFill>
              </a:rPr>
              <a:t>.</a:t>
            </a:r>
          </a:p>
          <a:p>
            <a:pPr marL="342900" indent="-342900" algn="just">
              <a:buFont typeface="Arial" panose="020B0604020202020204" pitchFamily="34" charset="0"/>
              <a:buChar char="•"/>
              <a:defRPr/>
            </a:pPr>
            <a:endParaRPr lang="en-US" altLang="en-US" sz="2000" i="0" dirty="0">
              <a:solidFill>
                <a:srgbClr val="040404"/>
              </a:solidFill>
            </a:endParaRPr>
          </a:p>
          <a:p>
            <a:pPr marL="342900" indent="-342900" algn="just">
              <a:buFont typeface="Arial" panose="020B0604020202020204" pitchFamily="34" charset="0"/>
              <a:buChar char="•"/>
              <a:defRPr/>
            </a:pPr>
            <a:r>
              <a:rPr lang="en-US" altLang="en-US" sz="2000" i="0" dirty="0" smtClean="0">
                <a:solidFill>
                  <a:srgbClr val="040404"/>
                </a:solidFill>
              </a:rPr>
              <a:t>Calculators are allowed.</a:t>
            </a:r>
            <a:endParaRPr lang="en-US" altLang="en-US" sz="2000" i="0" dirty="0">
              <a:solidFill>
                <a:srgbClr val="040404"/>
              </a:solidFill>
            </a:endParaRPr>
          </a:p>
        </p:txBody>
      </p:sp>
    </p:spTree>
    <p:extLst>
      <p:ext uri="{BB962C8B-B14F-4D97-AF65-F5344CB8AC3E}">
        <p14:creationId xmlns:p14="http://schemas.microsoft.com/office/powerpoint/2010/main" val="425280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251520" y="260648"/>
            <a:ext cx="8640960" cy="1152128"/>
          </a:xfrm>
        </p:spPr>
        <p:txBody>
          <a:bodyPr/>
          <a:lstStyle/>
          <a:p>
            <a:pPr algn="ctr" eaLnBrk="1" hangingPunct="1"/>
            <a:r>
              <a:rPr lang="en-GB" altLang="en-US" sz="2400" dirty="0"/>
              <a:t>Revision Lectures 11-12</a:t>
            </a:r>
            <a:br>
              <a:rPr lang="en-GB" altLang="en-US" sz="2400" dirty="0"/>
            </a:br>
            <a:r>
              <a:rPr lang="en-GB" altLang="en-US" sz="2400" dirty="0"/>
              <a:t>Zeros-Poles-Filters</a:t>
            </a:r>
            <a:br>
              <a:rPr lang="en-GB" altLang="en-US" sz="2400" dirty="0"/>
            </a:br>
            <a:r>
              <a:rPr lang="en-GB" altLang="en-US" sz="2400" dirty="0"/>
              <a:t>Signal Transmission-Group Delay-Windowing Effects</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81935"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700809"/>
            <a:ext cx="83529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endParaRPr lang="en-US" sz="2000" i="0" dirty="0">
              <a:solidFill>
                <a:srgbClr val="040404"/>
              </a:solidFill>
              <a:sym typeface="Verdana" charset="0"/>
            </a:endParaRP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Read Lectures 11-12 carefully and make sure you understand the content.</a:t>
            </a:r>
          </a:p>
          <a:p>
            <a:pPr marL="266700" eaLnBrk="1" hangingPunct="1">
              <a:lnSpc>
                <a:spcPct val="120000"/>
              </a:lnSpc>
              <a:buClr>
                <a:srgbClr val="9F0C1F"/>
              </a:buClr>
              <a:buSzPct val="125000"/>
              <a:defRPr/>
            </a:pPr>
            <a:endParaRPr lang="en-US" sz="2000" i="0" dirty="0">
              <a:solidFill>
                <a:srgbClr val="040404"/>
              </a:solidFill>
              <a:sym typeface="Verdana" charset="0"/>
            </a:endParaRPr>
          </a:p>
          <a:p>
            <a:pPr marL="571500" indent="-304800" eaLnBrk="1" hangingPunct="1">
              <a:lnSpc>
                <a:spcPct val="120000"/>
              </a:lnSpc>
              <a:buClr>
                <a:srgbClr val="9F0C1F"/>
              </a:buClr>
              <a:buSzPct val="125000"/>
              <a:buFont typeface="Verdana" charset="0"/>
              <a:buChar char="-"/>
              <a:defRPr/>
            </a:pP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p:spTree>
    <p:extLst>
      <p:ext uri="{BB962C8B-B14F-4D97-AF65-F5344CB8AC3E}">
        <p14:creationId xmlns:p14="http://schemas.microsoft.com/office/powerpoint/2010/main" val="428609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251520" y="260648"/>
            <a:ext cx="8640960" cy="1152128"/>
          </a:xfrm>
        </p:spPr>
        <p:txBody>
          <a:bodyPr/>
          <a:lstStyle/>
          <a:p>
            <a:pPr algn="ctr" eaLnBrk="1" hangingPunct="1"/>
            <a:r>
              <a:rPr lang="en-GB" altLang="en-US" sz="2400" dirty="0"/>
              <a:t>Revision Lecture 13</a:t>
            </a:r>
            <a:br>
              <a:rPr lang="en-GB" altLang="en-US" sz="2400" dirty="0"/>
            </a:br>
            <a:r>
              <a:rPr lang="en-GB" altLang="en-US" sz="2400" dirty="0"/>
              <a:t>Sampling-Quantisation</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90128"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700809"/>
            <a:ext cx="83529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endParaRPr lang="en-US" sz="2000" i="0" dirty="0">
              <a:solidFill>
                <a:srgbClr val="040404"/>
              </a:solidFill>
              <a:sym typeface="Verdana" charset="0"/>
            </a:endParaRP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Lecture 13 is important.</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know what is sampling.</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know when is sampling possible (sampling theorem).</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know how the spectrum of a continuous signal and its sampled version are related.</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not memorize anything because I will give you </a:t>
            </a:r>
            <a:r>
              <a:rPr lang="en-US" sz="2000" i="0" dirty="0" smtClean="0">
                <a:solidFill>
                  <a:srgbClr val="040404"/>
                </a:solidFill>
                <a:sym typeface="Verdana" charset="0"/>
              </a:rPr>
              <a:t>formulas </a:t>
            </a:r>
            <a:r>
              <a:rPr lang="en-US" sz="2000" i="0" dirty="0">
                <a:solidFill>
                  <a:srgbClr val="040404"/>
                </a:solidFill>
                <a:sym typeface="Verdana" charset="0"/>
              </a:rPr>
              <a:t>within the related exam question.</a:t>
            </a:r>
          </a:p>
          <a:p>
            <a:pPr marL="266700" eaLnBrk="1" hangingPunct="1">
              <a:lnSpc>
                <a:spcPct val="120000"/>
              </a:lnSpc>
              <a:buClr>
                <a:srgbClr val="9F0C1F"/>
              </a:buClr>
              <a:buSzPct val="125000"/>
              <a:defRPr/>
            </a:pPr>
            <a:endParaRPr lang="en-US" sz="2000" i="0" dirty="0">
              <a:solidFill>
                <a:srgbClr val="040404"/>
              </a:solidFill>
              <a:sym typeface="Verdana" charset="0"/>
            </a:endParaRPr>
          </a:p>
          <a:p>
            <a:pPr marL="571500" indent="-304800" eaLnBrk="1" hangingPunct="1">
              <a:lnSpc>
                <a:spcPct val="120000"/>
              </a:lnSpc>
              <a:buClr>
                <a:srgbClr val="9F0C1F"/>
              </a:buClr>
              <a:buSzPct val="125000"/>
              <a:buFont typeface="Verdana" charset="0"/>
              <a:buChar char="-"/>
              <a:defRPr/>
            </a:pP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p:spTree>
    <p:extLst>
      <p:ext uri="{BB962C8B-B14F-4D97-AF65-F5344CB8AC3E}">
        <p14:creationId xmlns:p14="http://schemas.microsoft.com/office/powerpoint/2010/main" val="329119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395536" y="609600"/>
            <a:ext cx="8352928" cy="638175"/>
          </a:xfrm>
        </p:spPr>
        <p:txBody>
          <a:bodyPr/>
          <a:lstStyle/>
          <a:p>
            <a:pPr algn="ctr"/>
            <a:r>
              <a:rPr lang="en-GB" altLang="en-US" dirty="0"/>
              <a:t>Revision Lectures 14-15</a:t>
            </a:r>
            <a:br>
              <a:rPr lang="en-GB" altLang="en-US" dirty="0"/>
            </a:br>
            <a:r>
              <a:rPr lang="en-GB" altLang="en-US" dirty="0"/>
              <a:t>DFT and Discrete LTI Systems</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91149"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84027"/>
                <a:ext cx="914400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must know the definitions of Discrete Fourier Transform and z-Transform of a discrete time signal.</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not memorize any properties of the z-Transform but you might be asked to derive one of the simple properties of the z-Transform, but:</a:t>
                </a:r>
              </a:p>
              <a:p>
                <a:pPr marL="885825" indent="-342900" eaLnBrk="1" hangingPunct="1">
                  <a:lnSpc>
                    <a:spcPct val="120000"/>
                  </a:lnSpc>
                  <a:buClr>
                    <a:srgbClr val="9F0C1F"/>
                  </a:buClr>
                  <a:buSzPct val="125000"/>
                  <a:buFont typeface="Wingdings" panose="05000000000000000000" pitchFamily="2" charset="2"/>
                  <a:buChar char="§"/>
                  <a:defRPr/>
                </a:pPr>
                <a:r>
                  <a:rPr lang="en-US" sz="2000" i="0" dirty="0">
                    <a:solidFill>
                      <a:srgbClr val="040404"/>
                    </a:solidFill>
                    <a:sym typeface="Verdana" charset="0"/>
                  </a:rPr>
                  <a:t>you must memorize that </a:t>
                </a:r>
                <a14:m>
                  <m:oMath xmlns:m="http://schemas.openxmlformats.org/officeDocument/2006/math">
                    <m:r>
                      <a:rPr lang="en-GB" sz="200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𝑍</m:t>
                    </m:r>
                    <m:d>
                      <m:dPr>
                        <m:begChr m:val="{"/>
                        <m:endChr m:val="}"/>
                        <m:ctrlPr>
                          <a:rPr lang="en-GB" altLang="en-US" sz="2000" i="1">
                            <a:solidFill>
                              <a:srgbClr val="040404"/>
                            </a:solidFill>
                            <a:latin typeface="Cambria Math"/>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𝑥</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𝑛</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𝑚</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sSup>
                      <m:sSupPr>
                        <m:ctrlPr>
                          <a:rPr lang="en-GB" altLang="en-US" sz="2000" i="1">
                            <a:solidFill>
                              <a:srgbClr val="040404"/>
                            </a:solidFill>
                            <a:latin typeface="Cambria Math"/>
                            <a:ea typeface="ＭＳ Ｐゴシック" panose="020B0600070205080204" pitchFamily="34" charset="-128"/>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rPr>
                          <m:t>𝑧</m:t>
                        </m:r>
                      </m:e>
                      <m:sup>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𝑚</m:t>
                        </m:r>
                      </m:sup>
                    </m:sSup>
                    <m:r>
                      <a:rPr lang="en-GB" altLang="en-US" sz="2000">
                        <a:solidFill>
                          <a:srgbClr val="040404"/>
                        </a:solidFill>
                        <a:latin typeface="Cambria Math" panose="02040503050406030204" pitchFamily="18" charset="0"/>
                        <a:ea typeface="ＭＳ Ｐゴシック" panose="020B0600070205080204" pitchFamily="34" charset="-128"/>
                      </a:rPr>
                      <m:t>𝑋</m:t>
                    </m:r>
                    <m:d>
                      <m:dPr>
                        <m:ctrlPr>
                          <a:rPr lang="en-GB" altLang="en-US" sz="2000" i="1">
                            <a:solidFill>
                              <a:srgbClr val="040404"/>
                            </a:solidFill>
                            <a:latin typeface="Cambria Math"/>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𝑧</m:t>
                        </m:r>
                      </m:e>
                    </m:d>
                  </m:oMath>
                </a14:m>
                <a:r>
                  <a:rPr lang="en-US" sz="2000" i="0" dirty="0">
                    <a:solidFill>
                      <a:srgbClr val="040404"/>
                    </a:solidFill>
                    <a:sym typeface="Verdana" charset="0"/>
                  </a:rPr>
                  <a:t> where </a:t>
                </a:r>
                <a14:m>
                  <m:oMath xmlns:m="http://schemas.openxmlformats.org/officeDocument/2006/math">
                    <m:r>
                      <a:rPr lang="en-GB" sz="2000" b="0" i="1" smtClean="0">
                        <a:solidFill>
                          <a:srgbClr val="040404"/>
                        </a:solidFill>
                        <a:latin typeface="Cambria Math" panose="02040503050406030204" pitchFamily="18" charset="0"/>
                        <a:sym typeface="Verdana" charset="0"/>
                      </a:rPr>
                      <m:t>𝑥</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𝑛</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𝑚</m:t>
                    </m:r>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sym typeface="Verdana" charset="0"/>
                  </a:rPr>
                  <a:t> is the delayed by </a:t>
                </a:r>
                <a14:m>
                  <m:oMath xmlns:m="http://schemas.openxmlformats.org/officeDocument/2006/math">
                    <m:r>
                      <a:rPr lang="en-GB" sz="2000" b="0" i="1" smtClean="0">
                        <a:solidFill>
                          <a:srgbClr val="040404"/>
                        </a:solidFill>
                        <a:latin typeface="Cambria Math" panose="02040503050406030204" pitchFamily="18" charset="0"/>
                        <a:sym typeface="Verdana" charset="0"/>
                      </a:rPr>
                      <m:t>𝑚</m:t>
                    </m:r>
                  </m:oMath>
                </a14:m>
                <a:r>
                  <a:rPr lang="en-US" sz="2000" i="0" dirty="0">
                    <a:solidFill>
                      <a:srgbClr val="040404"/>
                    </a:solidFill>
                    <a:sym typeface="Verdana" charset="0"/>
                  </a:rPr>
                  <a:t> samples version of the signal.</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the z-Transform of a simple signal.</a:t>
                </a:r>
              </a:p>
              <a:p>
                <a:pPr marL="266700" eaLnBrk="1" hangingPunct="1">
                  <a:lnSpc>
                    <a:spcPct val="120000"/>
                  </a:lnSpc>
                  <a:buClr>
                    <a:srgbClr val="9F0C1F"/>
                  </a:buClr>
                  <a:buSzPct val="125000"/>
                  <a:defRPr/>
                </a:pPr>
                <a:r>
                  <a:rPr lang="en-US" sz="2000" i="0" dirty="0">
                    <a:solidFill>
                      <a:srgbClr val="040404"/>
                    </a:solidFill>
                    <a:sym typeface="Verdana" charset="0"/>
                  </a:rPr>
                  <a:t>Given the input-output relationship of a discrete LTI system:</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its impulse response.</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its transfer function in the z-Transform domain.</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determine whether the system is stable or non-stable.</a:t>
                </a: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0" y="1584027"/>
                <a:ext cx="9144000" cy="5013325"/>
              </a:xfrm>
              <a:prstGeom prst="rect">
                <a:avLst/>
              </a:prstGeom>
              <a:blipFill>
                <a:blip r:embed="rId6"/>
                <a:stretch>
                  <a:fillRect t="-2798" r="-8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29747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Lecture 1</a:t>
            </a:r>
            <a:br>
              <a:rPr lang="en-GB" altLang="en-US" dirty="0"/>
            </a:br>
            <a:r>
              <a:rPr lang="en-GB" altLang="en-US" dirty="0"/>
              <a:t>Introduction to signals-Signal classification</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61492"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844675"/>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0" algn="just" eaLnBrk="1" hangingPunct="1">
                  <a:lnSpc>
                    <a:spcPct val="120000"/>
                  </a:lnSpc>
                  <a:buClr>
                    <a:srgbClr val="9F0C1F"/>
                  </a:buClr>
                  <a:buSzPct val="125000"/>
                  <a:buFont typeface="Lucida Grande" charset="0"/>
                  <a:buNone/>
                  <a:defRPr/>
                </a:pPr>
                <a:r>
                  <a:rPr lang="en-US" sz="2000" i="0" dirty="0" smtClean="0">
                    <a:solidFill>
                      <a:srgbClr val="040404"/>
                    </a:solidFill>
                    <a:sym typeface="Verdana" charset="0"/>
                  </a:rPr>
                  <a:t>Given a continuous </a:t>
                </a:r>
                <a:r>
                  <a:rPr lang="en-US" sz="2000" i="0" dirty="0">
                    <a:solidFill>
                      <a:srgbClr val="040404"/>
                    </a:solidFill>
                    <a:sym typeface="Verdana" charset="0"/>
                  </a:rPr>
                  <a:t>or </a:t>
                </a:r>
                <a:r>
                  <a:rPr lang="en-US" sz="2000" i="0" dirty="0" smtClean="0">
                    <a:solidFill>
                      <a:srgbClr val="040404"/>
                    </a:solidFill>
                    <a:sym typeface="Verdana" charset="0"/>
                  </a:rPr>
                  <a:t>discrete time </a:t>
                </a:r>
                <a:r>
                  <a:rPr lang="en-US" sz="2000" i="0" dirty="0">
                    <a:solidFill>
                      <a:srgbClr val="040404"/>
                    </a:solidFill>
                    <a:sym typeface="Verdana" charset="0"/>
                  </a:rPr>
                  <a:t>signal you should be able to show whether the signal is:</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Causal/non-causal</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Periodic/non-periodic</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Odd/even</a:t>
                </a:r>
              </a:p>
              <a:p>
                <a:pPr marL="571500" indent="-304800" eaLnBrk="1" hangingPunct="1">
                  <a:lnSpc>
                    <a:spcPct val="120000"/>
                  </a:lnSpc>
                  <a:buClr>
                    <a:srgbClr val="9F0C1F"/>
                  </a:buClr>
                  <a:buSzPct val="125000"/>
                  <a:buFont typeface="Verdana" charset="0"/>
                  <a:buChar char="-"/>
                  <a:defRPr/>
                </a:pPr>
                <a:r>
                  <a:rPr lang="en-US" sz="2000" i="0" dirty="0" smtClean="0">
                    <a:solidFill>
                      <a:srgbClr val="040404"/>
                    </a:solidFill>
                    <a:sym typeface="Verdana" charset="0"/>
                  </a:rPr>
                  <a:t>Deterministic/stochastic</a:t>
                </a: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a:p>
                <a:pPr marL="266700" eaLnBrk="1" hangingPunct="1">
                  <a:lnSpc>
                    <a:spcPct val="120000"/>
                  </a:lnSpc>
                  <a:buClr>
                    <a:srgbClr val="9F0C1F"/>
                  </a:buClr>
                  <a:buSzPct val="125000"/>
                  <a:defRPr/>
                </a:pPr>
                <a:r>
                  <a:rPr lang="en-US" sz="2000" b="1" i="0" dirty="0">
                    <a:solidFill>
                      <a:srgbClr val="040404"/>
                    </a:solidFill>
                    <a:sym typeface="Verdana" charset="0"/>
                  </a:rPr>
                  <a:t>Example</a:t>
                </a:r>
              </a:p>
              <a:p>
                <a:pPr marL="266700" eaLnBrk="1" hangingPunct="1">
                  <a:lnSpc>
                    <a:spcPct val="120000"/>
                  </a:lnSpc>
                  <a:buClr>
                    <a:srgbClr val="9F0C1F"/>
                  </a:buClr>
                  <a:buSzPct val="125000"/>
                  <a:defRPr/>
                </a:pPr>
                <a14:m>
                  <m:oMathPara xmlns:m="http://schemas.openxmlformats.org/officeDocument/2006/math">
                    <m:oMathParaPr>
                      <m:jc m:val="centerGroup"/>
                    </m:oMathParaPr>
                    <m:oMath xmlns:m="http://schemas.openxmlformats.org/officeDocument/2006/math">
                      <m:r>
                        <a:rPr lang="en-GB" sz="2000" smtClean="0">
                          <a:solidFill>
                            <a:srgbClr val="040404"/>
                          </a:solidFill>
                          <a:latin typeface="Cambria Math" panose="02040503050406030204" pitchFamily="18" charset="0"/>
                        </a:rPr>
                        <m:t>𝑥</m:t>
                      </m:r>
                      <m:r>
                        <a:rPr lang="en-GB" sz="2000" smtClean="0">
                          <a:solidFill>
                            <a:srgbClr val="040404"/>
                          </a:solidFill>
                          <a:latin typeface="Cambria Math" panose="02040503050406030204" pitchFamily="18" charset="0"/>
                        </a:rPr>
                        <m:t>(</m:t>
                      </m:r>
                      <m:r>
                        <a:rPr lang="en-GB" sz="2000" smtClean="0">
                          <a:solidFill>
                            <a:srgbClr val="040404"/>
                          </a:solidFill>
                          <a:latin typeface="Cambria Math" panose="02040503050406030204" pitchFamily="18" charset="0"/>
                        </a:rPr>
                        <m:t>𝑡</m:t>
                      </m:r>
                      <m:r>
                        <a:rPr lang="en-GB" sz="2000" smtClean="0">
                          <a:solidFill>
                            <a:srgbClr val="040404"/>
                          </a:solidFill>
                          <a:latin typeface="Cambria Math" panose="02040503050406030204" pitchFamily="18" charset="0"/>
                        </a:rPr>
                        <m:t>)=</m:t>
                      </m:r>
                      <m:d>
                        <m:dPr>
                          <m:begChr m:val="{"/>
                          <m:endChr m:val=""/>
                          <m:ctrlPr>
                            <a:rPr lang="en-GB" sz="2000" i="1">
                              <a:solidFill>
                                <a:srgbClr val="040404"/>
                              </a:solidFill>
                              <a:latin typeface="Cambria Math"/>
                            </a:rPr>
                          </m:ctrlPr>
                        </m:dPr>
                        <m:e>
                          <m:m>
                            <m:mPr>
                              <m:mcs>
                                <m:mc>
                                  <m:mcPr>
                                    <m:count m:val="2"/>
                                    <m:mcJc m:val="center"/>
                                  </m:mcPr>
                                </m:mc>
                              </m:mcs>
                              <m:ctrlPr>
                                <a:rPr lang="en-GB" sz="2000" i="1">
                                  <a:solidFill>
                                    <a:srgbClr val="040404"/>
                                  </a:solidFill>
                                  <a:latin typeface="Cambria Math"/>
                                </a:rPr>
                              </m:ctrlPr>
                            </m:mPr>
                            <m:mr>
                              <m:e>
                                <m:r>
                                  <m:rPr>
                                    <m:brk m:alnAt="7"/>
                                  </m:rPr>
                                  <a:rPr lang="en-GB" sz="2000" b="0" i="1" smtClean="0">
                                    <a:solidFill>
                                      <a:srgbClr val="040404"/>
                                    </a:solidFill>
                                    <a:latin typeface="Cambria Math" panose="02040503050406030204" pitchFamily="18" charset="0"/>
                                  </a:rPr>
                                  <m:t>𝑡</m:t>
                                </m:r>
                                <m:r>
                                  <a:rPr lang="en-GB" sz="2000">
                                    <a:solidFill>
                                      <a:srgbClr val="040404"/>
                                    </a:solidFill>
                                    <a:latin typeface="Cambria Math" panose="02040503050406030204" pitchFamily="18" charset="0"/>
                                  </a:rPr>
                                  <m:t>,</m:t>
                                </m:r>
                              </m:e>
                              <m:e>
                                <m:r>
                                  <a:rPr lang="en-GB" sz="2000">
                                    <a:solidFill>
                                      <a:srgbClr val="040404"/>
                                    </a:solidFill>
                                    <a:latin typeface="Cambria Math" panose="02040503050406030204" pitchFamily="18" charset="0"/>
                                  </a:rPr>
                                  <m:t>𝑡</m:t>
                                </m:r>
                                <m:r>
                                  <a:rPr lang="en-GB" sz="2000">
                                    <a:solidFill>
                                      <a:srgbClr val="040404"/>
                                    </a:solidFill>
                                    <a:latin typeface="Cambria Math" panose="02040503050406030204" pitchFamily="18" charset="0"/>
                                  </a:rPr>
                                  <m:t>≥0</m:t>
                                </m:r>
                              </m:e>
                            </m:mr>
                            <m:mr>
                              <m:e>
                                <m:r>
                                  <a:rPr lang="en-GB" sz="2000" b="0" i="1" smtClean="0">
                                    <a:solidFill>
                                      <a:srgbClr val="040404"/>
                                    </a:solidFill>
                                    <a:latin typeface="Cambria Math"/>
                                  </a:rPr>
                                  <m:t>0</m:t>
                                </m:r>
                                <m:r>
                                  <a:rPr lang="en-GB" sz="2000">
                                    <a:solidFill>
                                      <a:srgbClr val="040404"/>
                                    </a:solidFill>
                                    <a:latin typeface="Cambria Math" panose="02040503050406030204" pitchFamily="18" charset="0"/>
                                  </a:rPr>
                                  <m:t>,</m:t>
                                </m:r>
                              </m:e>
                              <m:e>
                                <m:r>
                                  <a:rPr lang="en-GB" sz="2000">
                                    <a:solidFill>
                                      <a:srgbClr val="040404"/>
                                    </a:solidFill>
                                    <a:latin typeface="Cambria Math" panose="02040503050406030204" pitchFamily="18" charset="0"/>
                                  </a:rPr>
                                  <m:t>𝑡</m:t>
                                </m:r>
                                <m:r>
                                  <a:rPr lang="en-GB" sz="2000">
                                    <a:solidFill>
                                      <a:srgbClr val="040404"/>
                                    </a:solidFill>
                                    <a:latin typeface="Cambria Math" panose="02040503050406030204" pitchFamily="18" charset="0"/>
                                  </a:rPr>
                                  <m:t>&lt;0</m:t>
                                </m:r>
                              </m:e>
                            </m:mr>
                          </m:m>
                        </m:e>
                      </m:d>
                    </m:oMath>
                  </m:oMathPara>
                </a14:m>
                <a:endParaRPr lang="en-US" sz="2000" i="0" dirty="0">
                  <a:solidFill>
                    <a:srgbClr val="040404"/>
                  </a:solidFill>
                  <a:latin typeface="Calibri" panose="020F0502020204030204" pitchFamily="34" charset="0"/>
                  <a:sym typeface="Verdana" charset="0"/>
                </a:endParaRPr>
              </a:p>
              <a:p>
                <a:pPr marL="266700" eaLnBrk="1" hangingPunct="1">
                  <a:lnSpc>
                    <a:spcPct val="120000"/>
                  </a:lnSpc>
                  <a:buClr>
                    <a:srgbClr val="9F0C1F"/>
                  </a:buClr>
                  <a:buSzPct val="125000"/>
                  <a:defRPr/>
                </a:pPr>
                <a:r>
                  <a:rPr lang="en-US" sz="2000" i="0" dirty="0">
                    <a:solidFill>
                      <a:srgbClr val="040404"/>
                    </a:solidFill>
                    <a:latin typeface="+mj-lt"/>
                    <a:sym typeface="Verdana" charset="0"/>
                  </a:rPr>
                  <a:t>The signal </a:t>
                </a:r>
                <a14:m>
                  <m:oMath xmlns:m="http://schemas.openxmlformats.org/officeDocument/2006/math">
                    <m:r>
                      <a:rPr lang="en-GB" sz="2000" b="0" i="1" smtClean="0">
                        <a:solidFill>
                          <a:srgbClr val="040404"/>
                        </a:solidFill>
                        <a:latin typeface="Cambria Math" panose="02040503050406030204" pitchFamily="18" charset="0"/>
                        <a:sym typeface="Verdana" charset="0"/>
                      </a:rPr>
                      <m:t>𝑥</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𝑡</m:t>
                    </m:r>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latin typeface="+mj-lt"/>
                    <a:sym typeface="Verdana" charset="0"/>
                  </a:rPr>
                  <a:t> is </a:t>
                </a:r>
                <a:r>
                  <a:rPr lang="en-US" sz="2000" i="0" dirty="0" smtClean="0">
                    <a:solidFill>
                      <a:srgbClr val="040404"/>
                    </a:solidFill>
                    <a:latin typeface="+mj-lt"/>
                    <a:sym typeface="Verdana" charset="0"/>
                  </a:rPr>
                  <a:t>causal</a:t>
                </a:r>
                <a:r>
                  <a:rPr lang="en-US" sz="2000" i="0" dirty="0">
                    <a:solidFill>
                      <a:srgbClr val="040404"/>
                    </a:solidFill>
                    <a:latin typeface="+mj-lt"/>
                    <a:sym typeface="Verdana" charset="0"/>
                  </a:rPr>
                  <a:t>, </a:t>
                </a:r>
                <a:r>
                  <a:rPr lang="en-US" sz="2000" i="0" dirty="0" smtClean="0">
                    <a:solidFill>
                      <a:srgbClr val="040404"/>
                    </a:solidFill>
                    <a:latin typeface="+mj-lt"/>
                    <a:sym typeface="Verdana" charset="0"/>
                  </a:rPr>
                  <a:t>non-periodic, </a:t>
                </a:r>
                <a:r>
                  <a:rPr lang="en-US" sz="2000" i="0" dirty="0">
                    <a:solidFill>
                      <a:srgbClr val="040404"/>
                    </a:solidFill>
                    <a:latin typeface="+mj-lt"/>
                    <a:sym typeface="Verdana" charset="0"/>
                  </a:rPr>
                  <a:t>deterministic.</a:t>
                </a: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xmlns:a14="http://schemas.microsoft.com/office/drawing/2010/main" xmlns="" id="{39C35D10-59D5-4A4A-9861-7DDDCB09E689}"/>
                  </a:ext>
                </a:extLst>
              </p:cNvPr>
              <p:cNvSpPr>
                <a:spLocks noGrp="1" noRot="1" noChangeAspect="1" noMove="1" noResize="1" noEditPoints="1" noAdjustHandles="1" noChangeArrowheads="1" noChangeShapeType="1" noTextEdit="1"/>
              </p:cNvSpPr>
              <p:nvPr/>
            </p:nvSpPr>
            <p:spPr bwMode="auto">
              <a:xfrm>
                <a:off x="395536" y="1844675"/>
                <a:ext cx="8352928" cy="5013325"/>
              </a:xfrm>
              <a:prstGeom prst="rect">
                <a:avLst/>
              </a:prstGeom>
              <a:blipFill rotWithShape="1">
                <a:blip r:embed="rId6"/>
                <a:stretch>
                  <a:fillRect t="-973" r="-18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04934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251520" y="404665"/>
            <a:ext cx="8640960" cy="936104"/>
          </a:xfrm>
        </p:spPr>
        <p:txBody>
          <a:bodyPr/>
          <a:lstStyle/>
          <a:p>
            <a:pPr algn="ctr"/>
            <a:r>
              <a:rPr lang="en-GB" altLang="en-US" dirty="0"/>
              <a:t>Revision Lecture 1 cont.</a:t>
            </a:r>
            <a:br>
              <a:rPr lang="en-GB" altLang="en-US" dirty="0"/>
            </a:br>
            <a:r>
              <a:rPr lang="en-GB" altLang="en-US" dirty="0"/>
              <a:t>Signal form: Linear transformation of the independent variable.</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63514"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628800"/>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0" algn="just" eaLnBrk="1" hangingPunct="1">
                  <a:lnSpc>
                    <a:spcPct val="120000"/>
                  </a:lnSpc>
                  <a:buClr>
                    <a:srgbClr val="9F0C1F"/>
                  </a:buClr>
                  <a:buSzPct val="125000"/>
                  <a:buFont typeface="Lucida Grande" charset="0"/>
                  <a:buNone/>
                  <a:defRPr/>
                </a:pPr>
                <a:r>
                  <a:rPr lang="en-US" sz="2000" i="0" dirty="0">
                    <a:solidFill>
                      <a:srgbClr val="040404"/>
                    </a:solidFill>
                    <a:sym typeface="Verdana" charset="0"/>
                  </a:rPr>
                  <a:t>Given a simple continuous time signal </a:t>
                </a:r>
                <a14:m>
                  <m:oMath xmlns:m="http://schemas.openxmlformats.org/officeDocument/2006/math">
                    <m:r>
                      <a:rPr lang="en-GB" sz="2000" b="0" i="1" smtClean="0">
                        <a:solidFill>
                          <a:srgbClr val="040404"/>
                        </a:solidFill>
                        <a:latin typeface="Cambria Math" panose="02040503050406030204" pitchFamily="18" charset="0"/>
                        <a:sym typeface="Verdana" charset="0"/>
                      </a:rPr>
                      <m:t>𝑥</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𝑡</m:t>
                    </m:r>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sym typeface="Verdana" charset="0"/>
                  </a:rPr>
                  <a:t> you should be able to:</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Sketch the signal </a:t>
                </a:r>
                <a14:m>
                  <m:oMath xmlns:m="http://schemas.openxmlformats.org/officeDocument/2006/math">
                    <m:r>
                      <a:rPr lang="en-GB" sz="2000" b="0" i="1" smtClean="0">
                        <a:solidFill>
                          <a:srgbClr val="040404"/>
                        </a:solidFill>
                        <a:latin typeface="Cambria Math" panose="02040503050406030204" pitchFamily="18" charset="0"/>
                        <a:sym typeface="Verdana" charset="0"/>
                      </a:rPr>
                      <m:t>𝑥</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𝑡</m:t>
                    </m:r>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sym typeface="Verdana" charset="0"/>
                  </a:rPr>
                  <a:t>.</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Sketch the signal </a:t>
                </a:r>
                <a14:m>
                  <m:oMath xmlns:m="http://schemas.openxmlformats.org/officeDocument/2006/math">
                    <m:r>
                      <a:rPr lang="en-GB" sz="2000" b="0" i="1" smtClean="0">
                        <a:solidFill>
                          <a:srgbClr val="040404"/>
                        </a:solidFill>
                        <a:latin typeface="Cambria Math" panose="02040503050406030204" pitchFamily="18" charset="0"/>
                        <a:sym typeface="Verdana" charset="0"/>
                      </a:rPr>
                      <m:t>𝑥</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𝑔</m:t>
                    </m:r>
                    <m:d>
                      <m:dPr>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𝑡</m:t>
                        </m:r>
                      </m:e>
                    </m:d>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sym typeface="Verdana" charset="0"/>
                  </a:rPr>
                  <a:t> where </a:t>
                </a:r>
                <a14:m>
                  <m:oMath xmlns:m="http://schemas.openxmlformats.org/officeDocument/2006/math">
                    <m:r>
                      <a:rPr lang="en-GB" sz="2000" b="0" i="1" smtClean="0">
                        <a:solidFill>
                          <a:srgbClr val="040404"/>
                        </a:solidFill>
                        <a:latin typeface="Cambria Math" panose="02040503050406030204" pitchFamily="18" charset="0"/>
                        <a:sym typeface="Verdana" charset="0"/>
                      </a:rPr>
                      <m:t>𝑔</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𝑡</m:t>
                    </m:r>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sym typeface="Verdana" charset="0"/>
                  </a:rPr>
                  <a:t> is a linear function of </a:t>
                </a:r>
                <a14:m>
                  <m:oMath xmlns:m="http://schemas.openxmlformats.org/officeDocument/2006/math">
                    <m:r>
                      <a:rPr lang="en-GB" sz="2000" b="0" i="1" smtClean="0">
                        <a:solidFill>
                          <a:srgbClr val="040404"/>
                        </a:solidFill>
                        <a:latin typeface="Cambria Math" panose="02040503050406030204" pitchFamily="18" charset="0"/>
                        <a:sym typeface="Verdana" charset="0"/>
                      </a:rPr>
                      <m:t>𝑡</m:t>
                    </m:r>
                  </m:oMath>
                </a14:m>
                <a:r>
                  <a:rPr lang="en-US" sz="2000" i="0" dirty="0">
                    <a:solidFill>
                      <a:srgbClr val="040404"/>
                    </a:solidFill>
                    <a:sym typeface="Verdana" charset="0"/>
                  </a:rPr>
                  <a:t>, i.e. </a:t>
                </a:r>
                <a14:m>
                  <m:oMath xmlns:m="http://schemas.openxmlformats.org/officeDocument/2006/math">
                    <m:r>
                      <a:rPr lang="en-GB" sz="2000" b="0" i="1" smtClean="0">
                        <a:solidFill>
                          <a:srgbClr val="040404"/>
                        </a:solidFill>
                        <a:latin typeface="Cambria Math" panose="02040503050406030204" pitchFamily="18" charset="0"/>
                        <a:sym typeface="Verdana" charset="0"/>
                      </a:rPr>
                      <m:t>𝑔</m:t>
                    </m:r>
                    <m:d>
                      <m:dPr>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𝑡</m:t>
                        </m:r>
                      </m:e>
                    </m:d>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𝑎𝑡</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𝑏</m:t>
                    </m:r>
                  </m:oMath>
                </a14:m>
                <a:r>
                  <a:rPr lang="en-US" sz="2000" i="0" dirty="0">
                    <a:solidFill>
                      <a:srgbClr val="040404"/>
                    </a:solidFill>
                    <a:sym typeface="Verdana" charset="0"/>
                  </a:rPr>
                  <a:t>. By this you will demonstrate the properties of signal stretching, signal compression and signal shifting.</a:t>
                </a:r>
              </a:p>
              <a:p>
                <a:pPr marL="266700" eaLnBrk="1" hangingPunct="1">
                  <a:lnSpc>
                    <a:spcPct val="120000"/>
                  </a:lnSpc>
                  <a:buClr>
                    <a:srgbClr val="9F0C1F"/>
                  </a:buClr>
                  <a:buSzPct val="125000"/>
                  <a:defRPr/>
                </a:pPr>
                <a:r>
                  <a:rPr lang="en-US" sz="2000" b="1" i="0" dirty="0">
                    <a:solidFill>
                      <a:srgbClr val="040404"/>
                    </a:solidFill>
                    <a:sym typeface="Verdana" charset="0"/>
                  </a:rPr>
                  <a:t>Example</a:t>
                </a:r>
              </a:p>
              <a:p>
                <a:pPr marL="266700" eaLnBrk="1" hangingPunct="1">
                  <a:lnSpc>
                    <a:spcPct val="120000"/>
                  </a:lnSpc>
                  <a:buClr>
                    <a:srgbClr val="9F0C1F"/>
                  </a:buClr>
                  <a:buSzPct val="125000"/>
                  <a:defRPr/>
                </a:pP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395536" y="1628800"/>
                <a:ext cx="8352928" cy="5013325"/>
              </a:xfrm>
              <a:prstGeom prst="rect">
                <a:avLst/>
              </a:prstGeom>
              <a:blipFill>
                <a:blip r:embed="rId6"/>
                <a:stretch>
                  <a:fillRect t="-9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pic>
        <p:nvPicPr>
          <p:cNvPr id="4" name="Picture 3">
            <a:extLst>
              <a:ext uri="{FF2B5EF4-FFF2-40B4-BE49-F238E27FC236}">
                <a16:creationId xmlns="" xmlns:a16="http://schemas.microsoft.com/office/drawing/2014/main" id="{C3C8D93C-6A10-45C9-B3C9-2E6A3889083D}"/>
              </a:ext>
            </a:extLst>
          </p:cNvPr>
          <p:cNvPicPr>
            <a:picLocks noChangeAspect="1"/>
          </p:cNvPicPr>
          <p:nvPr/>
        </p:nvPicPr>
        <p:blipFill>
          <a:blip r:embed="rId7"/>
          <a:stretch>
            <a:fillRect/>
          </a:stretch>
        </p:blipFill>
        <p:spPr>
          <a:xfrm>
            <a:off x="4572000" y="4127240"/>
            <a:ext cx="4561160" cy="2614625"/>
          </a:xfrm>
          <a:prstGeom prst="rect">
            <a:avLst/>
          </a:prstGeom>
        </p:spPr>
      </p:pic>
      <p:pic>
        <p:nvPicPr>
          <p:cNvPr id="6" name="Picture 5">
            <a:extLst>
              <a:ext uri="{FF2B5EF4-FFF2-40B4-BE49-F238E27FC236}">
                <a16:creationId xmlns="" xmlns:a16="http://schemas.microsoft.com/office/drawing/2014/main" id="{93071773-5FB4-4C8A-9A30-1669E4FC0C18}"/>
              </a:ext>
            </a:extLst>
          </p:cNvPr>
          <p:cNvPicPr>
            <a:picLocks noChangeAspect="1"/>
          </p:cNvPicPr>
          <p:nvPr/>
        </p:nvPicPr>
        <p:blipFill>
          <a:blip r:embed="rId8"/>
          <a:stretch>
            <a:fillRect/>
          </a:stretch>
        </p:blipFill>
        <p:spPr>
          <a:xfrm>
            <a:off x="2086" y="4149080"/>
            <a:ext cx="4641922" cy="2592785"/>
          </a:xfrm>
          <a:prstGeom prst="rect">
            <a:avLst/>
          </a:prstGeom>
        </p:spPr>
      </p:pic>
    </p:spTree>
    <p:extLst>
      <p:ext uri="{BB962C8B-B14F-4D97-AF65-F5344CB8AC3E}">
        <p14:creationId xmlns:p14="http://schemas.microsoft.com/office/powerpoint/2010/main" val="372756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Lecture 2</a:t>
            </a:r>
            <a:br>
              <a:rPr lang="en-GB" altLang="en-US" dirty="0"/>
            </a:br>
            <a:r>
              <a:rPr lang="en-GB" altLang="en-US" dirty="0"/>
              <a:t>Introduction to systems</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75796"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844675"/>
            <a:ext cx="8352928"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0" algn="just" eaLnBrk="1" hangingPunct="1">
              <a:lnSpc>
                <a:spcPct val="120000"/>
              </a:lnSpc>
              <a:buClr>
                <a:srgbClr val="9F0C1F"/>
              </a:buClr>
              <a:buSzPct val="125000"/>
              <a:buFont typeface="Lucida Grande" charset="0"/>
              <a:buNone/>
              <a:defRPr/>
            </a:pPr>
            <a:r>
              <a:rPr lang="en-US" sz="2000" i="0" dirty="0">
                <a:solidFill>
                  <a:srgbClr val="040404"/>
                </a:solidFill>
                <a:sym typeface="Verdana" charset="0"/>
              </a:rPr>
              <a:t>Given a </a:t>
            </a:r>
            <a:r>
              <a:rPr lang="en-US" sz="2000" i="0" dirty="0" smtClean="0">
                <a:solidFill>
                  <a:srgbClr val="040404"/>
                </a:solidFill>
                <a:sym typeface="Verdana" charset="0"/>
              </a:rPr>
              <a:t>simple continuous </a:t>
            </a:r>
            <a:r>
              <a:rPr lang="en-US" sz="2000" i="0" dirty="0">
                <a:solidFill>
                  <a:srgbClr val="040404"/>
                </a:solidFill>
                <a:sym typeface="Verdana" charset="0"/>
              </a:rPr>
              <a:t>or discrete system you should be able to show </a:t>
            </a:r>
            <a:r>
              <a:rPr lang="en-US" sz="2000" i="0" dirty="0" smtClean="0">
                <a:solidFill>
                  <a:srgbClr val="040404"/>
                </a:solidFill>
                <a:sym typeface="Verdana" charset="0"/>
              </a:rPr>
              <a:t>(by carrying specific analysis) whether </a:t>
            </a:r>
            <a:r>
              <a:rPr lang="en-US" sz="2000" i="0" dirty="0">
                <a:solidFill>
                  <a:srgbClr val="040404"/>
                </a:solidFill>
                <a:sym typeface="Verdana" charset="0"/>
              </a:rPr>
              <a:t>the system is:</a:t>
            </a:r>
          </a:p>
          <a:p>
            <a:pPr marL="571500" indent="-304800" eaLnBrk="1" hangingPunct="1">
              <a:lnSpc>
                <a:spcPct val="120000"/>
              </a:lnSpc>
              <a:buClr>
                <a:srgbClr val="9F0C1F"/>
              </a:buClr>
              <a:buSzPct val="125000"/>
              <a:buFont typeface="Verdana" charset="0"/>
              <a:buChar char="-"/>
              <a:defRPr/>
            </a:pPr>
            <a:r>
              <a:rPr lang="en-GB" sz="2000" i="0" dirty="0">
                <a:solidFill>
                  <a:srgbClr val="040404"/>
                </a:solidFill>
              </a:rPr>
              <a:t>Linear or </a:t>
            </a:r>
            <a:r>
              <a:rPr lang="en-GB" sz="2000" i="0" dirty="0" smtClean="0">
                <a:solidFill>
                  <a:srgbClr val="040404"/>
                </a:solidFill>
              </a:rPr>
              <a:t>non-linear</a:t>
            </a:r>
            <a:endParaRPr lang="en-GB" sz="2000" i="0" dirty="0">
              <a:solidFill>
                <a:srgbClr val="040404"/>
              </a:solidFill>
            </a:endParaRPr>
          </a:p>
          <a:p>
            <a:pPr marL="571500" indent="-304800" eaLnBrk="1" hangingPunct="1">
              <a:lnSpc>
                <a:spcPct val="120000"/>
              </a:lnSpc>
              <a:buClr>
                <a:srgbClr val="9F0C1F"/>
              </a:buClr>
              <a:buSzPct val="125000"/>
              <a:buFont typeface="Verdana" charset="0"/>
              <a:buChar char="-"/>
              <a:defRPr/>
            </a:pPr>
            <a:r>
              <a:rPr lang="en-GB" sz="2000" i="0" dirty="0">
                <a:solidFill>
                  <a:srgbClr val="040404"/>
                </a:solidFill>
              </a:rPr>
              <a:t>Constant parameter or </a:t>
            </a:r>
            <a:r>
              <a:rPr lang="en-GB" sz="2000" i="0" dirty="0" smtClean="0">
                <a:solidFill>
                  <a:srgbClr val="040404"/>
                </a:solidFill>
              </a:rPr>
              <a:t>time-varying parameter</a:t>
            </a:r>
            <a:endParaRPr lang="en-GB" sz="2000" i="0" dirty="0">
              <a:solidFill>
                <a:srgbClr val="040404"/>
              </a:solidFill>
            </a:endParaRPr>
          </a:p>
          <a:p>
            <a:pPr marL="571500" indent="-304800" eaLnBrk="1" hangingPunct="1">
              <a:lnSpc>
                <a:spcPct val="120000"/>
              </a:lnSpc>
              <a:buClr>
                <a:srgbClr val="9F0C1F"/>
              </a:buClr>
              <a:buSzPct val="125000"/>
              <a:buFont typeface="Verdana" charset="0"/>
              <a:buChar char="-"/>
              <a:defRPr/>
            </a:pPr>
            <a:r>
              <a:rPr lang="en-GB" sz="2000" i="0" dirty="0">
                <a:solidFill>
                  <a:srgbClr val="040404"/>
                </a:solidFill>
              </a:rPr>
              <a:t>Instantaneous (memoryless) or dynamic (with memory)</a:t>
            </a:r>
          </a:p>
          <a:p>
            <a:pPr marL="571500" indent="-304800" eaLnBrk="1" hangingPunct="1">
              <a:lnSpc>
                <a:spcPct val="120000"/>
              </a:lnSpc>
              <a:buClr>
                <a:srgbClr val="9F0C1F"/>
              </a:buClr>
              <a:buSzPct val="125000"/>
              <a:buFont typeface="Verdana" charset="0"/>
              <a:buChar char="-"/>
              <a:defRPr/>
            </a:pPr>
            <a:r>
              <a:rPr lang="en-GB" sz="2000" i="0" dirty="0">
                <a:solidFill>
                  <a:srgbClr val="040404"/>
                </a:solidFill>
              </a:rPr>
              <a:t>Causal or non-causal</a:t>
            </a:r>
          </a:p>
          <a:p>
            <a:pPr marL="571500" indent="-304800" eaLnBrk="1" hangingPunct="1">
              <a:lnSpc>
                <a:spcPct val="120000"/>
              </a:lnSpc>
              <a:buClr>
                <a:srgbClr val="9F0C1F"/>
              </a:buClr>
              <a:buSzPct val="125000"/>
              <a:buFont typeface="Verdana" charset="0"/>
              <a:buChar char="-"/>
              <a:defRPr/>
            </a:pPr>
            <a:r>
              <a:rPr lang="en-GB" sz="2000" i="0" dirty="0" smtClean="0">
                <a:solidFill>
                  <a:srgbClr val="040404"/>
                </a:solidFill>
              </a:rPr>
              <a:t>Continuous time </a:t>
            </a:r>
            <a:r>
              <a:rPr lang="en-GB" sz="2000" i="0" dirty="0">
                <a:solidFill>
                  <a:srgbClr val="040404"/>
                </a:solidFill>
              </a:rPr>
              <a:t>or </a:t>
            </a:r>
            <a:r>
              <a:rPr lang="en-GB" sz="2000" i="0" dirty="0" smtClean="0">
                <a:solidFill>
                  <a:srgbClr val="040404"/>
                </a:solidFill>
              </a:rPr>
              <a:t>discrete time</a:t>
            </a:r>
            <a:endParaRPr lang="en-GB" sz="2000" i="0" dirty="0">
              <a:solidFill>
                <a:srgbClr val="040404"/>
              </a:solidFill>
            </a:endParaRPr>
          </a:p>
          <a:p>
            <a:pPr marL="571500" indent="-304800" eaLnBrk="1" hangingPunct="1">
              <a:lnSpc>
                <a:spcPct val="120000"/>
              </a:lnSpc>
              <a:buClr>
                <a:srgbClr val="9F0C1F"/>
              </a:buClr>
              <a:buSzPct val="125000"/>
              <a:buFont typeface="Verdana" charset="0"/>
              <a:buChar char="-"/>
              <a:defRPr/>
            </a:pPr>
            <a:r>
              <a:rPr lang="en-GB" sz="2000" i="0" dirty="0">
                <a:solidFill>
                  <a:srgbClr val="040404"/>
                </a:solidFill>
              </a:rPr>
              <a:t>Analogue or digital</a:t>
            </a:r>
          </a:p>
          <a:p>
            <a:pPr marL="571500" indent="-304800" eaLnBrk="1" hangingPunct="1">
              <a:lnSpc>
                <a:spcPct val="120000"/>
              </a:lnSpc>
              <a:buClr>
                <a:srgbClr val="9F0C1F"/>
              </a:buClr>
              <a:buSzPct val="125000"/>
              <a:buFont typeface="Verdana" charset="0"/>
              <a:buChar char="-"/>
              <a:defRPr/>
            </a:pPr>
            <a:r>
              <a:rPr lang="en-GB" sz="2000" i="0" dirty="0">
                <a:solidFill>
                  <a:srgbClr val="040404"/>
                </a:solidFill>
              </a:rPr>
              <a:t>Invertible or </a:t>
            </a:r>
            <a:r>
              <a:rPr lang="en-GB" sz="2000" i="0" dirty="0" smtClean="0">
                <a:solidFill>
                  <a:srgbClr val="040404"/>
                </a:solidFill>
              </a:rPr>
              <a:t>non-invertible</a:t>
            </a:r>
          </a:p>
          <a:p>
            <a:pPr marL="571500" indent="-304800" eaLnBrk="1" hangingPunct="1">
              <a:lnSpc>
                <a:spcPct val="120000"/>
              </a:lnSpc>
              <a:buClr>
                <a:srgbClr val="9F0C1F"/>
              </a:buClr>
              <a:buSzPct val="125000"/>
              <a:buFont typeface="Verdana" charset="0"/>
              <a:buChar char="-"/>
              <a:defRPr/>
            </a:pPr>
            <a:r>
              <a:rPr lang="en-GB" sz="2000" i="0" dirty="0" smtClean="0">
                <a:solidFill>
                  <a:srgbClr val="040404"/>
                </a:solidFill>
              </a:rPr>
              <a:t>Stable </a:t>
            </a:r>
            <a:r>
              <a:rPr lang="en-GB" sz="2000" i="0" dirty="0">
                <a:solidFill>
                  <a:srgbClr val="040404"/>
                </a:solidFill>
              </a:rPr>
              <a:t>or </a:t>
            </a:r>
            <a:r>
              <a:rPr lang="en-GB" sz="2000" i="0" dirty="0" smtClean="0">
                <a:solidFill>
                  <a:srgbClr val="040404"/>
                </a:solidFill>
              </a:rPr>
              <a:t>unstable</a:t>
            </a:r>
            <a:endParaRPr lang="en-US" sz="2000" i="0" dirty="0">
              <a:solidFill>
                <a:srgbClr val="040404"/>
              </a:solidFill>
              <a:sym typeface="Verdana" charset="0"/>
            </a:endParaRPr>
          </a:p>
        </p:txBody>
      </p:sp>
    </p:spTree>
    <p:extLst>
      <p:ext uri="{BB962C8B-B14F-4D97-AF65-F5344CB8AC3E}">
        <p14:creationId xmlns:p14="http://schemas.microsoft.com/office/powerpoint/2010/main" val="395504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Revision Lecture 3</a:t>
            </a:r>
            <a:br>
              <a:rPr lang="en-GB" altLang="en-US" dirty="0"/>
            </a:br>
            <a:r>
              <a:rPr lang="en-GB" altLang="en-US" dirty="0"/>
              <a:t>Time-domain analysis – Zero-input response</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76820"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844675"/>
            <a:ext cx="8352928"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0" algn="just" eaLnBrk="1" hangingPunct="1">
              <a:lnSpc>
                <a:spcPct val="120000"/>
              </a:lnSpc>
              <a:buClr>
                <a:srgbClr val="9F0C1F"/>
              </a:buClr>
              <a:buSzPct val="125000"/>
              <a:buFont typeface="Lucida Grande" charset="0"/>
              <a:buNone/>
              <a:defRPr/>
            </a:pPr>
            <a:endParaRPr lang="en-US" sz="2000" i="0" dirty="0">
              <a:solidFill>
                <a:srgbClr val="040404"/>
              </a:solidFill>
              <a:sym typeface="Verdana" charset="0"/>
            </a:endParaRPr>
          </a:p>
        </p:txBody>
      </p:sp>
      <p:sp>
        <p:nvSpPr>
          <p:cNvPr id="6" name="Rectangle 5">
            <a:extLst>
              <a:ext uri="{FF2B5EF4-FFF2-40B4-BE49-F238E27FC236}">
                <a16:creationId xmlns="" xmlns:a16="http://schemas.microsoft.com/office/drawing/2014/main" id="{B37A1989-DE95-42A9-A532-C946C4674AFD}"/>
              </a:ext>
            </a:extLst>
          </p:cNvPr>
          <p:cNvSpPr>
            <a:spLocks noGrp="1" noChangeArrowheads="1"/>
          </p:cNvSpPr>
          <p:nvPr/>
        </p:nvSpPr>
        <p:spPr bwMode="auto">
          <a:xfrm>
            <a:off x="547936" y="1997075"/>
            <a:ext cx="8352928" cy="460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609600" indent="-342900" algn="just" eaLnBrk="1" hangingPunct="1">
              <a:lnSpc>
                <a:spcPct val="120000"/>
              </a:lnSpc>
              <a:buClr>
                <a:srgbClr val="9F0C1F"/>
              </a:buClr>
              <a:buSzPct val="125000"/>
              <a:buFont typeface="Wingdings" panose="05000000000000000000" pitchFamily="2" charset="2"/>
              <a:buChar char="§"/>
              <a:defRPr/>
            </a:pPr>
            <a:r>
              <a:rPr lang="en-US" sz="2000" i="0" dirty="0" smtClean="0">
                <a:solidFill>
                  <a:srgbClr val="040404"/>
                </a:solidFill>
                <a:sym typeface="Verdana" charset="0"/>
              </a:rPr>
              <a:t>You must read this lecture to understand better the transition to zero-state response.</a:t>
            </a:r>
          </a:p>
          <a:p>
            <a:pPr marL="609600" indent="-342900" algn="just" eaLnBrk="1" hangingPunct="1">
              <a:lnSpc>
                <a:spcPct val="120000"/>
              </a:lnSpc>
              <a:buClr>
                <a:srgbClr val="9F0C1F"/>
              </a:buClr>
              <a:buSzPct val="125000"/>
              <a:buFont typeface="Wingdings" panose="05000000000000000000" pitchFamily="2" charset="2"/>
              <a:buChar char="§"/>
              <a:defRPr/>
            </a:pPr>
            <a:r>
              <a:rPr lang="en-US" sz="2000" i="0" dirty="0" smtClean="0">
                <a:solidFill>
                  <a:srgbClr val="040404"/>
                </a:solidFill>
                <a:sym typeface="Verdana" charset="0"/>
              </a:rPr>
              <a:t>I will not ask you about zero-input response analysis in the exam.</a:t>
            </a:r>
            <a:endParaRPr lang="en-US" sz="2000" i="0" dirty="0">
              <a:solidFill>
                <a:srgbClr val="040404"/>
              </a:solidFill>
              <a:sym typeface="Verdana" charset="0"/>
            </a:endParaRPr>
          </a:p>
        </p:txBody>
      </p:sp>
    </p:spTree>
    <p:extLst>
      <p:ext uri="{BB962C8B-B14F-4D97-AF65-F5344CB8AC3E}">
        <p14:creationId xmlns:p14="http://schemas.microsoft.com/office/powerpoint/2010/main" val="227990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a:r>
              <a:rPr lang="en-GB" altLang="en-US" dirty="0"/>
              <a:t>Revision Lectures 4-5</a:t>
            </a:r>
            <a:br>
              <a:rPr lang="en-GB" altLang="en-US" dirty="0"/>
            </a:br>
            <a:r>
              <a:rPr lang="en-GB" altLang="en-US" dirty="0"/>
              <a:t>Zero-state response – Convolution </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64541"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556792"/>
                <a:ext cx="8352928" cy="5301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must know what is the impulse response of a continuous or discrete Linear Time-Invariant (LTI) system.</a:t>
                </a:r>
              </a:p>
              <a:p>
                <a:pPr marL="885825" indent="-342900" eaLnBrk="1" hangingPunct="1">
                  <a:lnSpc>
                    <a:spcPct val="120000"/>
                  </a:lnSpc>
                  <a:buClr>
                    <a:srgbClr val="9F0C1F"/>
                  </a:buClr>
                  <a:buSzPct val="125000"/>
                  <a:buFont typeface="Wingdings" panose="05000000000000000000" pitchFamily="2" charset="2"/>
                  <a:buChar char="§"/>
                  <a:defRPr/>
                </a:pPr>
                <a:r>
                  <a:rPr lang="en-US" sz="2000" i="0" dirty="0">
                    <a:solidFill>
                      <a:srgbClr val="040404"/>
                    </a:solidFill>
                    <a:sym typeface="Verdana" charset="0"/>
                  </a:rPr>
                  <a:t>It is the zero-state response (output) of the system when the input is the Delta function</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Given the input-output relationship of an LTI system you should be able to find the impulse response of the system.</a:t>
                </a:r>
              </a:p>
              <a:p>
                <a:pPr marL="266700" eaLnBrk="1" hangingPunct="1">
                  <a:lnSpc>
                    <a:spcPct val="120000"/>
                  </a:lnSpc>
                  <a:buClr>
                    <a:srgbClr val="9F0C1F"/>
                  </a:buClr>
                  <a:buSzPct val="125000"/>
                  <a:defRPr/>
                </a:pPr>
                <a:endParaRPr lang="en-US" sz="1400" i="0" dirty="0">
                  <a:solidFill>
                    <a:srgbClr val="040404"/>
                  </a:solidFill>
                  <a:sym typeface="Verdana" charset="0"/>
                </a:endParaRPr>
              </a:p>
              <a:p>
                <a:pPr marL="266700" eaLnBrk="1" hangingPunct="1">
                  <a:lnSpc>
                    <a:spcPct val="120000"/>
                  </a:lnSpc>
                  <a:buClr>
                    <a:srgbClr val="9F0C1F"/>
                  </a:buClr>
                  <a:buSzPct val="125000"/>
                  <a:defRPr/>
                </a:pPr>
                <a:r>
                  <a:rPr lang="en-US" sz="2000" b="1" i="0" dirty="0">
                    <a:solidFill>
                      <a:srgbClr val="040404"/>
                    </a:solidFill>
                    <a:sym typeface="Verdana" charset="0"/>
                  </a:rPr>
                  <a:t>Example</a:t>
                </a:r>
              </a:p>
              <a:p>
                <a:pPr marL="266700" eaLnBrk="1" hangingPunct="1">
                  <a:lnSpc>
                    <a:spcPct val="120000"/>
                  </a:lnSpc>
                  <a:buClr>
                    <a:srgbClr val="9F0C1F"/>
                  </a:buClr>
                  <a:buSzPct val="125000"/>
                  <a:defRPr/>
                </a:pPr>
                <a:r>
                  <a:rPr lang="en-US" sz="2000" i="0" dirty="0">
                    <a:solidFill>
                      <a:srgbClr val="040404"/>
                    </a:solidFill>
                    <a:sym typeface="Verdana" charset="0"/>
                  </a:rPr>
                  <a:t>Consider the system with input-output relationship:</a:t>
                </a:r>
              </a:p>
              <a:p>
                <a:pPr marL="266700" eaLnBrk="1" hangingPunct="1">
                  <a:lnSpc>
                    <a:spcPct val="120000"/>
                  </a:lnSpc>
                  <a:buClr>
                    <a:srgbClr val="9F0C1F"/>
                  </a:buClr>
                  <a:buSzPct val="125000"/>
                  <a:defRPr/>
                </a:pPr>
                <a14:m>
                  <m:oMathPara xmlns:m="http://schemas.openxmlformats.org/officeDocument/2006/math">
                    <m:oMathParaPr>
                      <m:jc m:val="centerGroup"/>
                    </m:oMathParaPr>
                    <m:oMath xmlns:m="http://schemas.openxmlformats.org/officeDocument/2006/math">
                      <m:r>
                        <a:rPr lang="en-GB" sz="2000" b="0" i="1" smtClean="0">
                          <a:solidFill>
                            <a:srgbClr val="040404"/>
                          </a:solidFill>
                          <a:latin typeface="Cambria Math" panose="02040503050406030204" pitchFamily="18" charset="0"/>
                          <a:sym typeface="Verdana" charset="0"/>
                        </a:rPr>
                        <m:t>𝑦</m:t>
                      </m:r>
                      <m:d>
                        <m:dPr>
                          <m:begChr m:val="["/>
                          <m:endChr m:val="]"/>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𝑛</m:t>
                          </m:r>
                        </m:e>
                      </m:d>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𝑥</m:t>
                      </m:r>
                      <m:d>
                        <m:dPr>
                          <m:begChr m:val="["/>
                          <m:endChr m:val="]"/>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𝑛</m:t>
                          </m:r>
                        </m:e>
                      </m:d>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𝑥</m:t>
                      </m:r>
                      <m:d>
                        <m:dPr>
                          <m:begChr m:val="["/>
                          <m:endChr m:val="]"/>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𝑛</m:t>
                          </m:r>
                          <m:r>
                            <a:rPr lang="en-GB" sz="2000" b="0" i="1" smtClean="0">
                              <a:solidFill>
                                <a:srgbClr val="040404"/>
                              </a:solidFill>
                              <a:latin typeface="Cambria Math" panose="02040503050406030204" pitchFamily="18" charset="0"/>
                              <a:sym typeface="Verdana" charset="0"/>
                            </a:rPr>
                            <m:t>−1</m:t>
                          </m:r>
                        </m:e>
                      </m:d>
                    </m:oMath>
                  </m:oMathPara>
                </a14:m>
                <a:endParaRPr lang="en-GB" sz="2000" b="0" i="0" dirty="0">
                  <a:solidFill>
                    <a:srgbClr val="040404"/>
                  </a:solidFill>
                  <a:sym typeface="Verdana" charset="0"/>
                </a:endParaRPr>
              </a:p>
              <a:p>
                <a:pPr marL="266700" eaLnBrk="1" hangingPunct="1">
                  <a:lnSpc>
                    <a:spcPct val="120000"/>
                  </a:lnSpc>
                  <a:buClr>
                    <a:srgbClr val="9F0C1F"/>
                  </a:buClr>
                  <a:buSzPct val="125000"/>
                  <a:defRPr/>
                </a:pPr>
                <a14:m>
                  <m:oMath xmlns:m="http://schemas.openxmlformats.org/officeDocument/2006/math">
                    <m:r>
                      <a:rPr lang="en-GB" sz="2000" b="0" i="1" smtClean="0">
                        <a:solidFill>
                          <a:srgbClr val="040404"/>
                        </a:solidFill>
                        <a:latin typeface="Cambria Math" panose="02040503050406030204" pitchFamily="18" charset="0"/>
                        <a:sym typeface="Verdana" charset="0"/>
                      </a:rPr>
                      <m:t>𝑥</m:t>
                    </m:r>
                    <m:r>
                      <a:rPr lang="en-GB" sz="2000" b="0" i="1" smtClean="0">
                        <a:solidFill>
                          <a:srgbClr val="040404"/>
                        </a:solidFill>
                        <a:latin typeface="Cambria Math" panose="02040503050406030204" pitchFamily="18" charset="0"/>
                        <a:sym typeface="Verdana" charset="0"/>
                      </a:rPr>
                      <m:t>[</m:t>
                    </m:r>
                    <m:r>
                      <a:rPr lang="en-GB" sz="2000" b="0" i="1" smtClean="0">
                        <a:solidFill>
                          <a:srgbClr val="040404"/>
                        </a:solidFill>
                        <a:latin typeface="Cambria Math" panose="02040503050406030204" pitchFamily="18" charset="0"/>
                        <a:sym typeface="Verdana" charset="0"/>
                      </a:rPr>
                      <m:t>𝑛</m:t>
                    </m:r>
                    <m:r>
                      <a:rPr lang="en-GB" sz="2000" b="0" i="1" smtClean="0">
                        <a:solidFill>
                          <a:srgbClr val="040404"/>
                        </a:solidFill>
                        <a:latin typeface="Cambria Math" panose="02040503050406030204" pitchFamily="18" charset="0"/>
                        <a:sym typeface="Verdana" charset="0"/>
                      </a:rPr>
                      <m:t>]</m:t>
                    </m:r>
                  </m:oMath>
                </a14:m>
                <a:r>
                  <a:rPr lang="en-US" sz="2000" i="0" dirty="0">
                    <a:solidFill>
                      <a:srgbClr val="040404"/>
                    </a:solidFill>
                    <a:sym typeface="Verdana" charset="0"/>
                  </a:rPr>
                  <a:t>: input</a:t>
                </a:r>
              </a:p>
              <a:p>
                <a:pPr marL="266700" eaLnBrk="1" hangingPunct="1">
                  <a:lnSpc>
                    <a:spcPct val="120000"/>
                  </a:lnSpc>
                  <a:buClr>
                    <a:srgbClr val="9F0C1F"/>
                  </a:buClr>
                  <a:buSzPct val="125000"/>
                  <a:defRPr/>
                </a:pPr>
                <a14:m>
                  <m:oMath xmlns:m="http://schemas.openxmlformats.org/officeDocument/2006/math">
                    <m:r>
                      <a:rPr lang="en-GB" sz="2000" b="0" i="1" smtClean="0">
                        <a:solidFill>
                          <a:srgbClr val="040404"/>
                        </a:solidFill>
                        <a:latin typeface="Cambria Math" panose="02040503050406030204" pitchFamily="18" charset="0"/>
                        <a:sym typeface="Verdana" charset="0"/>
                      </a:rPr>
                      <m:t>𝑦</m:t>
                    </m:r>
                    <m:d>
                      <m:dPr>
                        <m:begChr m:val="["/>
                        <m:endChr m:val="]"/>
                        <m:ctrlPr>
                          <a:rPr lang="en-GB" sz="2000" b="0" i="1" smtClean="0">
                            <a:solidFill>
                              <a:srgbClr val="040404"/>
                            </a:solidFill>
                            <a:latin typeface="Cambria Math"/>
                            <a:sym typeface="Verdana" charset="0"/>
                          </a:rPr>
                        </m:ctrlPr>
                      </m:dPr>
                      <m:e>
                        <m:r>
                          <a:rPr lang="en-GB" sz="2000" b="0" i="1" smtClean="0">
                            <a:solidFill>
                              <a:srgbClr val="040404"/>
                            </a:solidFill>
                            <a:latin typeface="Cambria Math" panose="02040503050406030204" pitchFamily="18" charset="0"/>
                            <a:sym typeface="Verdana" charset="0"/>
                          </a:rPr>
                          <m:t>𝑛</m:t>
                        </m:r>
                      </m:e>
                    </m:d>
                  </m:oMath>
                </a14:m>
                <a:r>
                  <a:rPr lang="en-US" sz="2000" i="0" dirty="0">
                    <a:solidFill>
                      <a:srgbClr val="040404"/>
                    </a:solidFill>
                    <a:sym typeface="Verdana" charset="0"/>
                  </a:rPr>
                  <a:t>: output</a:t>
                </a:r>
              </a:p>
              <a:p>
                <a:pPr marL="266700" eaLnBrk="1" hangingPunct="1">
                  <a:lnSpc>
                    <a:spcPct val="120000"/>
                  </a:lnSpc>
                  <a:buClr>
                    <a:srgbClr val="9F0C1F"/>
                  </a:buClr>
                  <a:buSzPct val="125000"/>
                  <a:defRPr/>
                </a:pPr>
                <a:r>
                  <a:rPr lang="en-US" sz="2000" i="0" dirty="0">
                    <a:solidFill>
                      <a:srgbClr val="040404"/>
                    </a:solidFill>
                    <a:sym typeface="Verdana" charset="0"/>
                  </a:rPr>
                  <a:t>The impulse response is </a:t>
                </a:r>
                <a14:m>
                  <m:oMath xmlns:m="http://schemas.openxmlformats.org/officeDocument/2006/math">
                    <m:r>
                      <a:rPr lang="en-GB" sz="2000" b="0" i="1" smtClean="0">
                        <a:solidFill>
                          <a:srgbClr val="040404"/>
                        </a:solidFill>
                        <a:latin typeface="Cambria Math" panose="02040503050406030204" pitchFamily="18" charset="0"/>
                        <a:sym typeface="Verdana" charset="0"/>
                      </a:rPr>
                      <m:t>h</m:t>
                    </m:r>
                    <m:d>
                      <m:dPr>
                        <m:begChr m:val="["/>
                        <m:endChr m:val="]"/>
                        <m:ctrlPr>
                          <a:rPr lang="en-GB" sz="2000" i="1">
                            <a:solidFill>
                              <a:srgbClr val="040404"/>
                            </a:solidFill>
                            <a:latin typeface="Cambria Math"/>
                            <a:sym typeface="Verdana" charset="0"/>
                          </a:rPr>
                        </m:ctrlPr>
                      </m:dPr>
                      <m:e>
                        <m:r>
                          <a:rPr lang="en-GB" sz="2000">
                            <a:solidFill>
                              <a:srgbClr val="040404"/>
                            </a:solidFill>
                            <a:latin typeface="Cambria Math" panose="02040503050406030204" pitchFamily="18" charset="0"/>
                            <a:sym typeface="Verdana" charset="0"/>
                          </a:rPr>
                          <m:t>𝑛</m:t>
                        </m:r>
                      </m:e>
                    </m:d>
                    <m:r>
                      <a:rPr lang="en-GB" sz="2000">
                        <a:solidFill>
                          <a:srgbClr val="040404"/>
                        </a:solidFill>
                        <a:latin typeface="Cambria Math" panose="02040503050406030204" pitchFamily="18" charset="0"/>
                        <a:sym typeface="Verdana" charset="0"/>
                      </a:rPr>
                      <m:t>=</m:t>
                    </m:r>
                    <m:r>
                      <a:rPr lang="en-GB" sz="2000" i="1" smtClean="0">
                        <a:solidFill>
                          <a:srgbClr val="040404"/>
                        </a:solidFill>
                        <a:latin typeface="Cambria Math" panose="02040503050406030204" pitchFamily="18" charset="0"/>
                        <a:ea typeface="Cambria Math" panose="02040503050406030204" pitchFamily="18" charset="0"/>
                        <a:sym typeface="Verdana" charset="0"/>
                      </a:rPr>
                      <m:t>𝛿</m:t>
                    </m:r>
                    <m:d>
                      <m:dPr>
                        <m:begChr m:val="["/>
                        <m:endChr m:val="]"/>
                        <m:ctrlPr>
                          <a:rPr lang="en-GB" sz="2000" i="1">
                            <a:solidFill>
                              <a:srgbClr val="040404"/>
                            </a:solidFill>
                            <a:latin typeface="Cambria Math"/>
                            <a:sym typeface="Verdana" charset="0"/>
                          </a:rPr>
                        </m:ctrlPr>
                      </m:dPr>
                      <m:e>
                        <m:r>
                          <a:rPr lang="en-GB" sz="2000">
                            <a:solidFill>
                              <a:srgbClr val="040404"/>
                            </a:solidFill>
                            <a:latin typeface="Cambria Math" panose="02040503050406030204" pitchFamily="18" charset="0"/>
                            <a:sym typeface="Verdana" charset="0"/>
                          </a:rPr>
                          <m:t>𝑛</m:t>
                        </m:r>
                      </m:e>
                    </m:d>
                    <m:r>
                      <a:rPr lang="en-GB" sz="2000">
                        <a:solidFill>
                          <a:srgbClr val="040404"/>
                        </a:solidFill>
                        <a:latin typeface="Cambria Math" panose="02040503050406030204" pitchFamily="18" charset="0"/>
                        <a:sym typeface="Verdana" charset="0"/>
                      </a:rPr>
                      <m:t>+</m:t>
                    </m:r>
                    <m:r>
                      <a:rPr lang="en-GB" sz="2000" i="1" smtClean="0">
                        <a:solidFill>
                          <a:srgbClr val="040404"/>
                        </a:solidFill>
                        <a:latin typeface="Cambria Math" panose="02040503050406030204" pitchFamily="18" charset="0"/>
                        <a:ea typeface="Cambria Math" panose="02040503050406030204" pitchFamily="18" charset="0"/>
                        <a:sym typeface="Verdana" charset="0"/>
                      </a:rPr>
                      <m:t>𝛿</m:t>
                    </m:r>
                    <m:d>
                      <m:dPr>
                        <m:begChr m:val="["/>
                        <m:endChr m:val="]"/>
                        <m:ctrlPr>
                          <a:rPr lang="en-GB" sz="2000" i="1">
                            <a:solidFill>
                              <a:srgbClr val="040404"/>
                            </a:solidFill>
                            <a:latin typeface="Cambria Math"/>
                            <a:sym typeface="Verdana" charset="0"/>
                          </a:rPr>
                        </m:ctrlPr>
                      </m:dPr>
                      <m:e>
                        <m:r>
                          <a:rPr lang="en-GB" sz="2000">
                            <a:solidFill>
                              <a:srgbClr val="040404"/>
                            </a:solidFill>
                            <a:latin typeface="Cambria Math" panose="02040503050406030204" pitchFamily="18" charset="0"/>
                            <a:sym typeface="Verdana" charset="0"/>
                          </a:rPr>
                          <m:t>𝑛</m:t>
                        </m:r>
                        <m:r>
                          <a:rPr lang="en-GB" sz="2000">
                            <a:solidFill>
                              <a:srgbClr val="040404"/>
                            </a:solidFill>
                            <a:latin typeface="Cambria Math" panose="02040503050406030204" pitchFamily="18" charset="0"/>
                            <a:sym typeface="Verdana" charset="0"/>
                          </a:rPr>
                          <m:t>−1</m:t>
                        </m:r>
                      </m:e>
                    </m:d>
                  </m:oMath>
                </a14:m>
                <a:endParaRPr lang="en-US" sz="2000" i="0" dirty="0">
                  <a:solidFill>
                    <a:srgbClr val="040404"/>
                  </a:solidFill>
                  <a:sym typeface="Verdana" charset="0"/>
                </a:endParaRP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xmlns:a14="http://schemas.microsoft.com/office/drawing/2010/main" xmlns="" id="{39C35D10-59D5-4A4A-9861-7DDDCB09E689}"/>
                  </a:ext>
                </a:extLst>
              </p:cNvPr>
              <p:cNvSpPr>
                <a:spLocks noGrp="1" noRot="1" noChangeAspect="1" noMove="1" noResize="1" noEditPoints="1" noAdjustHandles="1" noChangeArrowheads="1" noChangeShapeType="1" noTextEdit="1"/>
              </p:cNvSpPr>
              <p:nvPr/>
            </p:nvSpPr>
            <p:spPr bwMode="auto">
              <a:xfrm>
                <a:off x="395536" y="1556792"/>
                <a:ext cx="8352928" cy="5301208"/>
              </a:xfrm>
              <a:prstGeom prst="rect">
                <a:avLst/>
              </a:prstGeom>
              <a:blipFill rotWithShape="1">
                <a:blip r:embed="rId6"/>
                <a:stretch>
                  <a:fillRect t="-2529" r="-14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395979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609600"/>
            <a:ext cx="7543800" cy="638175"/>
          </a:xfrm>
        </p:spPr>
        <p:txBody>
          <a:bodyPr/>
          <a:lstStyle/>
          <a:p>
            <a:pPr algn="ctr"/>
            <a:r>
              <a:rPr lang="en-GB" altLang="en-US" dirty="0"/>
              <a:t>Revision Lectures 4-5 cont.</a:t>
            </a:r>
            <a:br>
              <a:rPr lang="en-GB" altLang="en-US" dirty="0"/>
            </a:br>
            <a:r>
              <a:rPr lang="en-GB" altLang="en-US" dirty="0"/>
              <a:t>Zero-state response – Convolution </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65562"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728043"/>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must know the mathematical definition of convolution between two continuous signals </a:t>
                </a:r>
                <a14:m>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oMath>
                </a14:m>
                <a:r>
                  <a:rPr lang="en-US" sz="2000" i="0" dirty="0">
                    <a:solidFill>
                      <a:srgbClr val="040404"/>
                    </a:solidFill>
                    <a:sym typeface="Verdana" charset="0"/>
                  </a:rPr>
                  <a:t> and </a:t>
                </a:r>
                <a14:m>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oMath>
                </a14:m>
                <a:r>
                  <a:rPr lang="en-US" sz="2000" i="0" dirty="0">
                    <a:solidFill>
                      <a:srgbClr val="040404"/>
                    </a:solidFill>
                    <a:sym typeface="Verdana" charset="0"/>
                  </a:rPr>
                  <a:t>.</a:t>
                </a:r>
              </a:p>
              <a:p>
                <a:pPr marL="266700" eaLnBrk="1" hangingPunct="1">
                  <a:lnSpc>
                    <a:spcPct val="120000"/>
                  </a:lnSpc>
                  <a:buClr>
                    <a:srgbClr val="9F0C1F"/>
                  </a:buClr>
                  <a:buSzPct val="125000"/>
                  <a:defRPr/>
                </a:pPr>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sSub>
                        <m:sSubPr>
                          <m:ctrlPr>
                            <a:rPr lang="en-GB" altLang="en-US" sz="2000" i="1" smtClean="0">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Cambria Math" panose="02040503050406030204" pitchFamily="18" charset="0"/>
                            </a:rPr>
                            <m:t>∗</m:t>
                          </m:r>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smtClean="0">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smtClean="0">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r>
                        <a:rPr lang="en-GB" altLang="en-US" sz="2000" i="0" smtClean="0">
                          <a:solidFill>
                            <a:srgbClr val="040404"/>
                          </a:solidFill>
                          <a:latin typeface="Cambria Math" panose="02040503050406030204" pitchFamily="18" charset="0"/>
                          <a:ea typeface="ＭＳ Ｐゴシック" panose="020B0600070205080204" pitchFamily="34" charset="-128"/>
                        </a:rPr>
                        <m:t>=</m:t>
                      </m:r>
                      <m:r>
                        <m:rPr>
                          <m:nor/>
                        </m:rPr>
                        <a:rPr lang="en-GB" altLang="en-US" sz="2000" dirty="0">
                          <a:solidFill>
                            <a:srgbClr val="040404"/>
                          </a:solidFill>
                          <a:ea typeface="Cambria Math" panose="02040503050406030204" pitchFamily="18" charset="0"/>
                          <a:sym typeface="Symbol" panose="05050102010706020507" pitchFamily="18" charset="2"/>
                        </a:rPr>
                        <m:t> </m:t>
                      </m:r>
                      <m:nary>
                        <m:naryPr>
                          <m:ctrlPr>
                            <a:rPr lang="en-GB" altLang="en-US" sz="2000" i="1">
                              <a:solidFill>
                                <a:srgbClr val="040404"/>
                              </a:solidFill>
                              <a:latin typeface="Cambria Math"/>
                              <a:ea typeface="Cambria Math" panose="02040503050406030204" pitchFamily="18" charset="0"/>
                              <a:sym typeface="Symbol" panose="05050102010706020507" pitchFamily="18" charset="2"/>
                            </a:rPr>
                          </m:ctrlPr>
                        </m:naryPr>
                        <m:sub>
                          <m:r>
                            <m:rPr>
                              <m:brk m:alnAt="23"/>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ub>
                        <m: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up>
                        <m:e>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a:ea typeface="ＭＳ Ｐゴシック" panose="020B0600070205080204" pitchFamily="34" charset="-128"/>
                                  <a:sym typeface="Symbol" panose="05050102010706020507" pitchFamily="18" charset="2"/>
                                </a:rPr>
                              </m:ctrlPr>
                            </m:dPr>
                            <m:e>
                              <m:r>
                                <a:rPr lang="el-GR"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𝜏</m:t>
                              </m:r>
                            </m:e>
                          </m:d>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a:ea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l-GR"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𝜏</m:t>
                              </m:r>
                            </m:e>
                          </m:d>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𝑑</m:t>
                          </m:r>
                          <m:r>
                            <a:rPr lang="el-GR"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𝜏</m:t>
                          </m:r>
                        </m:e>
                      </m:nary>
                    </m:oMath>
                  </m:oMathPara>
                </a14:m>
                <a:endParaRPr lang="en-US" sz="2000" i="0" dirty="0">
                  <a:solidFill>
                    <a:srgbClr val="040404"/>
                  </a:solidFill>
                  <a:sym typeface="Verdana" charset="0"/>
                </a:endParaRPr>
              </a:p>
              <a:p>
                <a:pPr marL="571500" indent="-304800">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the convolution between two simple signals </a:t>
                </a:r>
                <a14:m>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oMath>
                </a14:m>
                <a:r>
                  <a:rPr lang="en-US" sz="2000" i="0" dirty="0">
                    <a:solidFill>
                      <a:srgbClr val="040404"/>
                    </a:solidFill>
                    <a:sym typeface="Verdana" charset="0"/>
                  </a:rPr>
                  <a:t> and </a:t>
                </a:r>
                <a14:m>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oMath>
                </a14:m>
                <a:r>
                  <a:rPr lang="en-US" sz="2000" i="0" dirty="0">
                    <a:solidFill>
                      <a:srgbClr val="040404"/>
                    </a:solidFill>
                    <a:sym typeface="Verdana" charset="0"/>
                  </a:rPr>
                  <a:t>. For example </a:t>
                </a:r>
                <a14:m>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US" sz="2000" i="0" dirty="0">
                    <a:solidFill>
                      <a:srgbClr val="040404"/>
                    </a:solidFill>
                    <a:sym typeface="Verdana" charset="0"/>
                  </a:rPr>
                  <a:t> </a:t>
                </a:r>
                <a14:m>
                  <m:oMath xmlns:m="http://schemas.openxmlformats.org/officeDocument/2006/math">
                    <m:sSub>
                      <m:sSubPr>
                        <m:ctrlPr>
                          <a:rPr lang="en-GB" altLang="en-US" sz="2000" i="1">
                            <a:solidFill>
                              <a:srgbClr val="040404"/>
                            </a:solidFill>
                            <a:latin typeface="Cambria Math"/>
                            <a:ea typeface="ＭＳ Ｐゴシック" panose="020B0600070205080204" pitchFamily="34" charset="-128"/>
                          </a:rPr>
                        </m:ctrlPr>
                      </m:sSubPr>
                      <m:e>
                        <m:r>
                          <a:rPr lang="en-GB" altLang="en-US" sz="2000">
                            <a:solidFill>
                              <a:srgbClr val="040404"/>
                            </a:solidFill>
                            <a:latin typeface="Cambria Math" panose="02040503050406030204" pitchFamily="18" charset="0"/>
                            <a:ea typeface="ＭＳ Ｐゴシック" panose="020B0600070205080204" pitchFamily="34" charset="-128"/>
                          </a:rPr>
                          <m:t>𝑥</m:t>
                        </m:r>
                      </m:e>
                      <m:sub>
                        <m:r>
                          <a:rPr lang="en-GB" altLang="en-US" sz="2000">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𝑢</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US" sz="2000" i="0" dirty="0">
                    <a:solidFill>
                      <a:srgbClr val="040404"/>
                    </a:solidFill>
                    <a:sym typeface="Verdana" charset="0"/>
                  </a:rPr>
                  <a:t>.</a:t>
                </a:r>
              </a:p>
              <a:p>
                <a:pPr marL="571500" indent="-304800" eaLnBrk="1" hangingPunct="1">
                  <a:lnSpc>
                    <a:spcPct val="120000"/>
                  </a:lnSpc>
                  <a:buClr>
                    <a:srgbClr val="9F0C1F"/>
                  </a:buClr>
                  <a:buSzPct val="125000"/>
                  <a:buFont typeface="Verdana" charset="0"/>
                  <a:buChar char="-"/>
                  <a:defRPr/>
                </a:pPr>
                <a:r>
                  <a:rPr lang="en-US" sz="2000" b="1" i="0" dirty="0">
                    <a:solidFill>
                      <a:srgbClr val="040404"/>
                    </a:solidFill>
                    <a:sym typeface="Verdana" charset="0"/>
                  </a:rPr>
                  <a:t>You should remember by heart that convolution in time is multiplication in all frequency domains that you have dealt with.</a:t>
                </a:r>
              </a:p>
              <a:p>
                <a:pPr marL="571500" indent="-304800">
                  <a:lnSpc>
                    <a:spcPct val="120000"/>
                  </a:lnSpc>
                  <a:buClr>
                    <a:srgbClr val="9F0C1F"/>
                  </a:buClr>
                  <a:buSzPct val="125000"/>
                  <a:buFont typeface="Verdana" charset="0"/>
                  <a:buChar char="-"/>
                  <a:defRPr/>
                </a:pPr>
                <a:r>
                  <a:rPr lang="en-US" sz="2000" b="1" i="0" dirty="0">
                    <a:solidFill>
                      <a:srgbClr val="040404"/>
                    </a:solidFill>
                    <a:sym typeface="Verdana" charset="0"/>
                  </a:rPr>
                  <a:t>You should remember by heart that multiplication in time is convolution in all frequency domains that you have dealt with.</a:t>
                </a:r>
              </a:p>
              <a:p>
                <a:pPr marL="571500" indent="-304800" eaLnBrk="1" hangingPunct="1">
                  <a:lnSpc>
                    <a:spcPct val="120000"/>
                  </a:lnSpc>
                  <a:buClr>
                    <a:srgbClr val="9F0C1F"/>
                  </a:buClr>
                  <a:buSzPct val="125000"/>
                  <a:buFont typeface="Verdana" charset="0"/>
                  <a:buChar char="-"/>
                  <a:defRPr/>
                </a:pPr>
                <a:r>
                  <a:rPr lang="en-US" sz="2000" i="0" dirty="0">
                    <a:solidFill>
                      <a:srgbClr val="040404"/>
                    </a:solidFill>
                    <a:sym typeface="Verdana" charset="0"/>
                  </a:rPr>
                  <a:t>The above apply also to discrete signals and systems.</a:t>
                </a: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xmlns:a14="http://schemas.microsoft.com/office/drawing/2010/main" xmlns="" id="{39C35D10-59D5-4A4A-9861-7DDDCB09E689}"/>
                  </a:ext>
                </a:extLst>
              </p:cNvPr>
              <p:cNvSpPr>
                <a:spLocks noGrp="1" noRot="1" noChangeAspect="1" noMove="1" noResize="1" noEditPoints="1" noAdjustHandles="1" noChangeArrowheads="1" noChangeShapeType="1" noTextEdit="1"/>
              </p:cNvSpPr>
              <p:nvPr/>
            </p:nvSpPr>
            <p:spPr bwMode="auto">
              <a:xfrm>
                <a:off x="395536" y="1728043"/>
                <a:ext cx="8352928" cy="5013325"/>
              </a:xfrm>
              <a:prstGeom prst="rect">
                <a:avLst/>
              </a:prstGeom>
              <a:blipFill rotWithShape="1">
                <a:blip r:embed="rId6"/>
                <a:stretch>
                  <a:fillRect t="-2673" r="-11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9922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395536" y="609600"/>
            <a:ext cx="8352928" cy="638175"/>
          </a:xfrm>
        </p:spPr>
        <p:txBody>
          <a:bodyPr/>
          <a:lstStyle/>
          <a:p>
            <a:pPr algn="ctr"/>
            <a:r>
              <a:rPr lang="en-GB" altLang="en-US" dirty="0"/>
              <a:t>Revision Lectures 6-7 and 9</a:t>
            </a:r>
            <a:br>
              <a:rPr lang="en-GB" altLang="en-US" dirty="0"/>
            </a:br>
            <a:r>
              <a:rPr lang="en-GB" altLang="en-US" dirty="0"/>
              <a:t>Laplace Transform and Continuous LTI Systems</a:t>
            </a:r>
          </a:p>
        </p:txBody>
      </p:sp>
      <p:graphicFrame>
        <p:nvGraphicFramePr>
          <p:cNvPr id="6147" name="Object 4">
            <a:extLst>
              <a:ext uri="{FF2B5EF4-FFF2-40B4-BE49-F238E27FC236}">
                <a16:creationId xmlns="" xmlns:a16="http://schemas.microsoft.com/office/drawing/2014/main" id="{64C1A7D9-7B9E-4293-8484-67612EC4BDBF}"/>
              </a:ext>
            </a:extLst>
          </p:cNvPr>
          <p:cNvGraphicFramePr>
            <a:graphicFrameLocks noGrp="1" noChangeAspect="1"/>
          </p:cNvGraphicFramePr>
          <p:nvPr>
            <p:ph type="chart" sz="half" idx="2"/>
          </p:nvPr>
        </p:nvGraphicFramePr>
        <p:xfrm>
          <a:off x="2725738" y="2428875"/>
          <a:ext cx="3711575" cy="2476500"/>
        </p:xfrm>
        <a:graphic>
          <a:graphicData uri="http://schemas.openxmlformats.org/presentationml/2006/ole">
            <mc:AlternateContent xmlns:mc="http://schemas.openxmlformats.org/markup-compatibility/2006">
              <mc:Choice xmlns:v="urn:schemas-microsoft-com:vml" Requires="v">
                <p:oleObj spid="_x0000_s78870" name="Chart" r:id="rId4" imgW="6096000" imgH="4067251" progId="MSGraph.Chart.8">
                  <p:embed followColorScheme="full"/>
                </p:oleObj>
              </mc:Choice>
              <mc:Fallback>
                <p:oleObj name="Chart" r:id="rId4" imgW="6096000" imgH="4067251" progId="MSGraph.Chart.8">
                  <p:embed followColorScheme="full"/>
                  <p:pic>
                    <p:nvPicPr>
                      <p:cNvPr id="6147" name="Object 4">
                        <a:extLst>
                          <a:ext uri="{FF2B5EF4-FFF2-40B4-BE49-F238E27FC236}">
                            <a16:creationId xmlns="" xmlns:a16="http://schemas.microsoft.com/office/drawing/2014/main" id="{64C1A7D9-7B9E-4293-8484-67612EC4BDB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2428875"/>
                        <a:ext cx="3711575"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0" y="1584027"/>
                <a:ext cx="914400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must know the definition of Laplace Transform of a continuous time signal.</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not memorize any properties of the Laplace Transform but you might be asked to derive one of the simple properties of the Laplace Transform, but:</a:t>
                </a:r>
              </a:p>
              <a:p>
                <a:pPr marL="885825" indent="-342900" eaLnBrk="1" hangingPunct="1">
                  <a:lnSpc>
                    <a:spcPct val="120000"/>
                  </a:lnSpc>
                  <a:buClr>
                    <a:srgbClr val="9F0C1F"/>
                  </a:buClr>
                  <a:buSzPct val="125000"/>
                  <a:buFont typeface="Wingdings" panose="05000000000000000000" pitchFamily="2" charset="2"/>
                  <a:buChar char="§"/>
                  <a:defRPr/>
                </a:pPr>
                <a:r>
                  <a:rPr lang="en-US" sz="2000" i="0" dirty="0">
                    <a:solidFill>
                      <a:srgbClr val="040404"/>
                    </a:solidFill>
                    <a:sym typeface="Verdana" charset="0"/>
                  </a:rPr>
                  <a:t>you must memorize that </a:t>
                </a:r>
                <a14:m>
                  <m:oMath xmlns:m="http://schemas.openxmlformats.org/officeDocument/2006/math">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ℒ</m:t>
                    </m:r>
                    <m:d>
                      <m:dPr>
                        <m:begChr m:val="{"/>
                        <m:endChr m:val="}"/>
                        <m:ctrlPr>
                          <a:rPr lang="en-GB" altLang="en-US" sz="2000" i="1">
                            <a:solidFill>
                              <a:srgbClr val="040404"/>
                            </a:solidFill>
                            <a:latin typeface="Cambria Math"/>
                            <a:ea typeface="Cambria Math" panose="02040503050406030204" pitchFamily="18" charset="0"/>
                            <a:sym typeface="Symbol" panose="05050102010706020507" pitchFamily="18" charset="2"/>
                          </a:rPr>
                        </m:ctrlPr>
                      </m:dPr>
                      <m:e>
                        <m:f>
                          <m:fPr>
                            <m:ctrlPr>
                              <a:rPr lang="en-GB" altLang="en-US" sz="2000" i="1">
                                <a:solidFill>
                                  <a:srgbClr val="040404"/>
                                </a:solidFill>
                                <a:latin typeface="Cambria Math"/>
                                <a:ea typeface="Cambria Math" panose="02040503050406030204" pitchFamily="18" charset="0"/>
                                <a:sym typeface="Symbol" panose="05050102010706020507" pitchFamily="18" charset="2"/>
                              </a:rPr>
                            </m:ctrlPr>
                          </m:fPr>
                          <m:num>
                            <m:sSup>
                              <m:sSupPr>
                                <m:ctrlPr>
                                  <a:rPr lang="en-GB" altLang="en-US" sz="2000" i="1">
                                    <a:solidFill>
                                      <a:srgbClr val="040404"/>
                                    </a:solidFill>
                                    <a:latin typeface="Cambria Math"/>
                                    <a:ea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𝑑</m:t>
                                </m:r>
                              </m:e>
                              <m: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𝑛</m:t>
                                </m:r>
                              </m:sup>
                            </m:s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𝑥</m:t>
                            </m:r>
                            <m:d>
                              <m:dPr>
                                <m:ctrlPr>
                                  <a:rPr lang="en-GB" altLang="en-US" sz="2000" i="1">
                                    <a:solidFill>
                                      <a:srgbClr val="040404"/>
                                    </a:solidFill>
                                    <a:latin typeface="Cambria Math"/>
                                    <a:ea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num>
                          <m:den>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𝑑</m:t>
                            </m:r>
                            <m:sSup>
                              <m:sSupPr>
                                <m:ctrlPr>
                                  <a:rPr lang="en-GB" altLang="en-US" sz="2000" i="1">
                                    <a:solidFill>
                                      <a:srgbClr val="040404"/>
                                    </a:solidFill>
                                    <a:latin typeface="Cambria Math"/>
                                    <a:ea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𝑛</m:t>
                                </m:r>
                              </m:sup>
                            </m:sSup>
                          </m:den>
                        </m:f>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sSup>
                      <m:sSupPr>
                        <m:ctrlPr>
                          <a:rPr lang="en-GB" altLang="en-US" sz="2000" i="1">
                            <a:solidFill>
                              <a:srgbClr val="040404"/>
                            </a:solidFill>
                            <a:latin typeface="Cambria Math"/>
                            <a:ea typeface="ＭＳ Ｐゴシック" panose="020B0600070205080204" pitchFamily="34" charset="-128"/>
                          </a:rPr>
                        </m:ctrlPr>
                      </m:sSupPr>
                      <m:e>
                        <m:r>
                          <a:rPr lang="en-GB" altLang="en-US" sz="2000">
                            <a:solidFill>
                              <a:srgbClr val="040404"/>
                            </a:solidFill>
                            <a:latin typeface="Cambria Math" panose="02040503050406030204" pitchFamily="18" charset="0"/>
                            <a:ea typeface="ＭＳ Ｐゴシック" panose="020B0600070205080204" pitchFamily="34" charset="-128"/>
                          </a:rPr>
                          <m:t>𝑠</m:t>
                        </m:r>
                      </m:e>
                      <m:sup>
                        <m:r>
                          <a:rPr lang="en-GB" altLang="en-US" sz="2000">
                            <a:solidFill>
                              <a:srgbClr val="040404"/>
                            </a:solidFill>
                            <a:latin typeface="Cambria Math" panose="02040503050406030204" pitchFamily="18" charset="0"/>
                            <a:ea typeface="ＭＳ Ｐゴシック" panose="020B0600070205080204" pitchFamily="34" charset="-128"/>
                          </a:rPr>
                          <m:t>𝑛</m:t>
                        </m:r>
                      </m:sup>
                    </m:sSup>
                    <m:r>
                      <a:rPr lang="en-GB" altLang="en-US" sz="2000">
                        <a:solidFill>
                          <a:srgbClr val="040404"/>
                        </a:solidFill>
                        <a:latin typeface="Cambria Math" panose="02040503050406030204" pitchFamily="18" charset="0"/>
                        <a:ea typeface="ＭＳ Ｐゴシック" panose="020B0600070205080204" pitchFamily="34" charset="-128"/>
                      </a:rPr>
                      <m:t>𝑋</m:t>
                    </m:r>
                    <m:d>
                      <m:dPr>
                        <m:ctrlPr>
                          <a:rPr lang="en-GB" altLang="en-US" sz="2000" i="1">
                            <a:solidFill>
                              <a:srgbClr val="040404"/>
                            </a:solidFill>
                            <a:latin typeface="Cambria Math"/>
                            <a:ea typeface="ＭＳ Ｐゴシック" panose="020B0600070205080204" pitchFamily="34" charset="-128"/>
                          </a:rPr>
                        </m:ctrlPr>
                      </m:dPr>
                      <m:e>
                        <m:r>
                          <a:rPr lang="en-GB" altLang="en-US" sz="2000">
                            <a:solidFill>
                              <a:srgbClr val="040404"/>
                            </a:solidFill>
                            <a:latin typeface="Cambria Math" panose="02040503050406030204" pitchFamily="18" charset="0"/>
                            <a:ea typeface="ＭＳ Ｐゴシック" panose="020B0600070205080204" pitchFamily="34" charset="-128"/>
                          </a:rPr>
                          <m:t>𝑠</m:t>
                        </m:r>
                      </m:e>
                    </m:d>
                  </m:oMath>
                </a14:m>
                <a:r>
                  <a:rPr lang="en-US" sz="2000" i="0" dirty="0">
                    <a:solidFill>
                      <a:srgbClr val="040404"/>
                    </a:solidFill>
                    <a:sym typeface="Verdana" charset="0"/>
                  </a:rPr>
                  <a:t> (for zero initial conditions).</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the Laplace Transform of a simple signal.</a:t>
                </a:r>
              </a:p>
              <a:p>
                <a:pPr marL="266700" eaLnBrk="1" hangingPunct="1">
                  <a:lnSpc>
                    <a:spcPct val="120000"/>
                  </a:lnSpc>
                  <a:buClr>
                    <a:srgbClr val="9F0C1F"/>
                  </a:buClr>
                  <a:buSzPct val="125000"/>
                  <a:defRPr/>
                </a:pPr>
                <a:r>
                  <a:rPr lang="en-US" sz="2000" i="0" dirty="0">
                    <a:solidFill>
                      <a:srgbClr val="040404"/>
                    </a:solidFill>
                    <a:sym typeface="Verdana" charset="0"/>
                  </a:rPr>
                  <a:t>Given the input-output relationship of a continuous LTI system:</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its impulse response.</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find its transfer function in both the Fourier Transform domain (frequency response) and the Laplace Transform domain.</a:t>
                </a:r>
              </a:p>
              <a:p>
                <a:pPr marL="542925" indent="-276225" eaLnBrk="1" hangingPunct="1">
                  <a:lnSpc>
                    <a:spcPct val="120000"/>
                  </a:lnSpc>
                  <a:buClr>
                    <a:srgbClr val="9F0C1F"/>
                  </a:buClr>
                  <a:buSzPct val="125000"/>
                  <a:buFont typeface="Verdana" charset="0"/>
                  <a:buChar char="-"/>
                  <a:defRPr/>
                </a:pPr>
                <a:r>
                  <a:rPr lang="en-US" sz="2000" i="0" dirty="0">
                    <a:solidFill>
                      <a:srgbClr val="040404"/>
                    </a:solidFill>
                    <a:sym typeface="Verdana" charset="0"/>
                  </a:rPr>
                  <a:t>You should be able to determine whether the system is stable or non-stable.</a:t>
                </a:r>
              </a:p>
              <a:p>
                <a:pPr marL="266700" eaLnBrk="1" hangingPunct="1">
                  <a:lnSpc>
                    <a:spcPct val="120000"/>
                  </a:lnSpc>
                  <a:buClr>
                    <a:srgbClr val="9F0C1F"/>
                  </a:buClr>
                  <a:buSzPct val="125000"/>
                  <a:defRPr/>
                </a:pPr>
                <a:endParaRPr lang="en-US" sz="2000" i="0" dirty="0">
                  <a:solidFill>
                    <a:srgbClr val="040404"/>
                  </a:solidFill>
                  <a:sym typeface="Verdana" charset="0"/>
                </a:endParaRPr>
              </a:p>
            </p:txBody>
          </p:sp>
        </mc:Choice>
        <mc:Fallback xmlns="">
          <p:sp>
            <p:nvSpPr>
              <p:cNvPr id="5" name="Rectangle 4">
                <a:extLst>
                  <a:ext uri="{FF2B5EF4-FFF2-40B4-BE49-F238E27FC236}">
                    <a16:creationId xmlns:a16="http://schemas.microsoft.com/office/drawing/2014/main" id="{39C35D10-59D5-4A4A-9861-7DDDCB09E689}"/>
                  </a:ext>
                </a:extLst>
              </p:cNvPr>
              <p:cNvSpPr>
                <a:spLocks noGrp="1" noRot="1" noChangeAspect="1" noMove="1" noResize="1" noEditPoints="1" noAdjustHandles="1" noChangeArrowheads="1" noChangeShapeType="1" noTextEdit="1"/>
              </p:cNvSpPr>
              <p:nvPr/>
            </p:nvSpPr>
            <p:spPr bwMode="auto">
              <a:xfrm>
                <a:off x="0" y="1584027"/>
                <a:ext cx="9144000" cy="5013325"/>
              </a:xfrm>
              <a:prstGeom prst="rect">
                <a:avLst/>
              </a:prstGeom>
              <a:blipFill>
                <a:blip r:embed="rId6"/>
                <a:stretch>
                  <a:fillRect t="-2798" r="-933" b="-40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715032517"/>
      </p:ext>
    </p:extLst>
  </p:cSld>
  <p:clrMapOvr>
    <a:masterClrMapping/>
  </p:clrMapOvr>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Lectures 1 and 2</Template>
  <TotalTime>5149</TotalTime>
  <Words>2029</Words>
  <Application>Microsoft Office PowerPoint</Application>
  <PresentationFormat>On-screen Show (4:3)</PresentationFormat>
  <Paragraphs>213</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Standarddesign</vt:lpstr>
      <vt:lpstr>Chart</vt:lpstr>
      <vt:lpstr>Signals and Systems   Revision Lecture 1</vt:lpstr>
      <vt:lpstr>Exam structure</vt:lpstr>
      <vt:lpstr>Revision Lecture 1 Introduction to signals-Signal classification</vt:lpstr>
      <vt:lpstr>Revision Lecture 1 cont. Signal form: Linear transformation of the independent variable.</vt:lpstr>
      <vt:lpstr>Revision Lecture 2 Introduction to systems</vt:lpstr>
      <vt:lpstr>Revision Lecture 3 Time-domain analysis – Zero-input response</vt:lpstr>
      <vt:lpstr>Revision Lectures 4-5 Zero-state response – Convolution </vt:lpstr>
      <vt:lpstr>Revision Lectures 4-5 cont. Zero-state response – Convolution </vt:lpstr>
      <vt:lpstr>Revision Lectures 6-7 and 9 Laplace Transform and Continuous LTI Systems</vt:lpstr>
      <vt:lpstr>Revision Lectures 6-7 and 9 cont. Laplace Transform and Continuous LTI Systems</vt:lpstr>
      <vt:lpstr>Revision Lecture 6-7 and 9 cont. Laplace Transform and Continuous LTI Systems</vt:lpstr>
      <vt:lpstr>Revision Lecture 8 Fourier Transform</vt:lpstr>
      <vt:lpstr>Revision Lecture 9 Stability</vt:lpstr>
      <vt:lpstr>Revision Lecture 10 Bode Plots</vt:lpstr>
      <vt:lpstr>Revision: Bode Plots example cont.</vt:lpstr>
      <vt:lpstr>Revision: Bode Plots example cont.</vt:lpstr>
      <vt:lpstr>Revision: Bode Plots example cont.</vt:lpstr>
      <vt:lpstr>Revision: Bode Plots example cont.</vt:lpstr>
      <vt:lpstr>Revision: Bode Plots example cont.</vt:lpstr>
      <vt:lpstr>Revision Lectures 11-12 Zeros-Poles-Filters Signal Transmission-Group Delay-Windowing Effects</vt:lpstr>
      <vt:lpstr>Revision Lecture 13 Sampling-Quantisation</vt:lpstr>
      <vt:lpstr>Revision Lectures 14-15 DFT and Discrete LTI Systems</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 and Systems   Lectures 1, Tuesday 10th October 2017</dc:title>
  <dc:creator>tania</dc:creator>
  <cp:lastModifiedBy>Stathaki, Tania</cp:lastModifiedBy>
  <cp:revision>96</cp:revision>
  <dcterms:created xsi:type="dcterms:W3CDTF">2017-09-17T10:58:49Z</dcterms:created>
  <dcterms:modified xsi:type="dcterms:W3CDTF">2019-04-29T12:32:01Z</dcterms:modified>
</cp:coreProperties>
</file>