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6" r:id="rId2"/>
    <p:sldId id="347" r:id="rId3"/>
    <p:sldId id="348" r:id="rId4"/>
    <p:sldId id="349" r:id="rId5"/>
    <p:sldId id="350" r:id="rId6"/>
    <p:sldId id="351" r:id="rId7"/>
    <p:sldId id="352" r:id="rId8"/>
    <p:sldId id="353" r:id="rId9"/>
  </p:sldIdLst>
  <p:sldSz cx="9144000" cy="6858000" type="screen4x3"/>
  <p:notesSz cx="6669088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anose="020B060403050404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0404"/>
    <a:srgbClr val="000066"/>
    <a:srgbClr val="CC0033"/>
    <a:srgbClr val="008A63"/>
    <a:srgbClr val="002C5B"/>
    <a:srgbClr val="003E8B"/>
    <a:srgbClr val="EE990A"/>
    <a:srgbClr val="6E6E6F"/>
    <a:srgbClr val="511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0107" autoAdjust="0"/>
  </p:normalViewPr>
  <p:slideViewPr>
    <p:cSldViewPr>
      <p:cViewPr>
        <p:scale>
          <a:sx n="105" d="100"/>
          <a:sy n="105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xmlns="" id="{D1F39868-C068-4A15-97A9-E7AE35CE736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xmlns="" id="{7A708999-B11B-4DE7-B408-266344CF4F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xmlns="" id="{0B032807-89C4-4AF5-9E14-5D68C02851C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xmlns="" id="{659471E1-F1CC-43A2-97B3-2BDEB76873D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E081D21A-10A5-4FFA-9474-D8B281F59A53}" type="slidenum">
              <a:rPr lang="da-DK" altLang="en-US"/>
              <a:pPr/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255486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59847970-DA0F-4BD8-AE70-FBBC0AD0D2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284C4572-8150-421A-9901-17B82C16182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xmlns="" id="{DC89AF35-BC75-4C5F-8638-4DB4222D25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F20FEC71-46DC-4844-AB6C-46DB64AD420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xmlns="" id="{FC1D7587-CAA3-4BED-88AC-E4265A8920B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xmlns="" id="{6EB5DAAC-0649-4679-AB50-10AFB7E4AB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6476CD8E-5876-4A8E-AB7D-1BE9C726F4DC}" type="slidenum">
              <a:rPr lang="da-DK" altLang="en-US"/>
              <a:pPr/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1374059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8568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1261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315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6964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634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608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327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xmlns="" id="{38F87CC7-19A5-4D99-A8B0-66B9FE164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5513"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596EEC7-1D56-4026-8E9C-5BA01D36425E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xmlns="" id="{1F96C97E-5D7D-4C14-B700-3B55C628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xmlns="" id="{0BB06D17-C9E6-4B1B-8240-F29704422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958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>
            <a:extLst>
              <a:ext uri="{FF2B5EF4-FFF2-40B4-BE49-F238E27FC236}">
                <a16:creationId xmlns:a16="http://schemas.microsoft.com/office/drawing/2014/main" xmlns="" id="{F60BE576-939C-4864-A341-037AB1614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MP_Logo_White">
            <a:extLst>
              <a:ext uri="{FF2B5EF4-FFF2-40B4-BE49-F238E27FC236}">
                <a16:creationId xmlns:a16="http://schemas.microsoft.com/office/drawing/2014/main" xmlns="" id="{00EE60BB-0E4F-47CC-8D34-B6B3F8892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>
            <a:extLst>
              <a:ext uri="{FF2B5EF4-FFF2-40B4-BE49-F238E27FC236}">
                <a16:creationId xmlns:a16="http://schemas.microsoft.com/office/drawing/2014/main" xmlns="" id="{907BCA35-954B-4C2F-BD1E-6CBD6B819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endParaRPr lang="en-US" altLang="en-US" sz="3900" i="0">
              <a:solidFill>
                <a:srgbClr val="C51538"/>
              </a:solidFill>
              <a:latin typeface="Impact" panose="020B0806030902050204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BB432E19-37F5-4B63-834C-FF422820D6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sdfgafgafga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xmlns="" id="{E41522A8-59EC-49A8-BD55-9E095C0F9A9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fld id="{16B46259-F8FA-4C3E-BF05-3E7AD7DE5D7F}" type="slidenum">
              <a:rPr lang="da-DK" altLang="en-US"/>
              <a:pPr/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313147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99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966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4550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47" y="76200"/>
            <a:ext cx="7390838" cy="8382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572" y="1295400"/>
            <a:ext cx="3968068" cy="5029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61" y="1295400"/>
            <a:ext cx="3968068" cy="5029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9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34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424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49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8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76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69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200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927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9" descr="Second_Top">
            <a:extLst>
              <a:ext uri="{FF2B5EF4-FFF2-40B4-BE49-F238E27FC236}">
                <a16:creationId xmlns:a16="http://schemas.microsoft.com/office/drawing/2014/main" xmlns="" id="{B0EDD6C4-50DC-4934-B25F-05BF48B29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5">
            <a:extLst>
              <a:ext uri="{FF2B5EF4-FFF2-40B4-BE49-F238E27FC236}">
                <a16:creationId xmlns:a16="http://schemas.microsoft.com/office/drawing/2014/main" xmlns="" id="{4B5F460E-8AF0-421E-9276-967114A626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da-DK" altLang="en-US"/>
          </a:p>
        </p:txBody>
      </p:sp>
      <p:sp>
        <p:nvSpPr>
          <p:cNvPr id="1028" name="Rectangle 26">
            <a:extLst>
              <a:ext uri="{FF2B5EF4-FFF2-40B4-BE49-F238E27FC236}">
                <a16:creationId xmlns:a16="http://schemas.microsoft.com/office/drawing/2014/main" xmlns="" id="{6515D0E9-9A85-4ED8-A744-B2D0843F8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da-DK" altLang="en-US"/>
          </a:p>
        </p:txBody>
      </p:sp>
      <p:pic>
        <p:nvPicPr>
          <p:cNvPr id="1029" name="Picture 40" descr="IMP_Logo_2Colour">
            <a:extLst>
              <a:ext uri="{FF2B5EF4-FFF2-40B4-BE49-F238E27FC236}">
                <a16:creationId xmlns:a16="http://schemas.microsoft.com/office/drawing/2014/main" xmlns="" id="{227FCEF2-B917-484C-A2D3-CD1D77550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1" fontAlgn="base" hangingPunct="1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eaLnBrk="1" fontAlgn="base" hangingPunct="1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eaLnBrk="1" fontAlgn="base" hangingPunct="1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eaLnBrk="1" fontAlgn="base" hangingPunct="1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eaLnBrk="1" fontAlgn="base" hangingPunct="1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251520" y="1772816"/>
                <a:ext cx="8640960" cy="4752528"/>
              </a:xfrm>
            </p:spPr>
            <p:txBody>
              <a:bodyPr/>
              <a:lstStyle/>
              <a:p>
                <a:pPr marL="381000" indent="-381000" algn="just">
                  <a:buFont typeface="Arial" panose="020B0604020202020204" pitchFamily="34" charset="0"/>
                  <a:buChar char="•"/>
                </a:pPr>
                <a:r>
                  <a:rPr lang="en-GB" altLang="en-US" sz="2000" b="1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Problem:</a:t>
                </a:r>
                <a:r>
                  <a:rPr lang="en-GB" altLang="en-US" sz="2000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 For the circuit shown in the figure below, the switch is in open position for a long time before </a:t>
                </a:r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/>
                        <a:ea typeface="ＭＳ Ｐゴシック" panose="020B0600070205080204" pitchFamily="34" charset="-128"/>
                      </a:rPr>
                      <m:t>𝑡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/>
                        <a:ea typeface="ＭＳ Ｐゴシック" panose="020B0600070205080204" pitchFamily="34" charset="-128"/>
                      </a:rPr>
                      <m:t>=0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, when it is closed instantaneously.</a:t>
                </a:r>
              </a:p>
              <a:p>
                <a:pPr marL="351815" indent="-351815">
                  <a:buFont typeface="Arial" panose="020B0604020202020204" pitchFamily="34" charset="0"/>
                  <a:buChar char="•"/>
                </a:pPr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251520" y="1772816"/>
                <a:ext cx="8640960" cy="4752528"/>
              </a:xfrm>
              <a:blipFill>
                <a:blip r:embed="rId3"/>
                <a:stretch>
                  <a:fillRect l="-1693" t="-1540" r="-17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474D8F9-BEC6-402D-AD98-D43EAE4E4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2852936"/>
            <a:ext cx="6336704" cy="321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113185"/>
      </p:ext>
    </p:extLst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474D8F9-BEC6-402D-AD98-D43EAE4E4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4869160"/>
            <a:ext cx="3312368" cy="16830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07504" y="1512168"/>
                <a:ext cx="8856984" cy="5229200"/>
              </a:xfrm>
            </p:spPr>
            <p:txBody>
              <a:bodyPr/>
              <a:lstStyle/>
              <a:p>
                <a:pPr marL="0" indent="0" algn="just">
                  <a:tabLst>
                    <a:tab pos="365125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a)	Let us examine what happens for</a:t>
                </a:r>
                <a:r>
                  <a:rPr lang="en-GB" altLang="en-US" sz="2000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𝒕</m:t>
                    </m:r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&lt;</m:t>
                    </m:r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altLang="en-US" sz="2000" b="1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.</a:t>
                </a:r>
              </a:p>
              <a:p>
                <a:pPr marL="365125" indent="0" algn="just"/>
                <a:r>
                  <a:rPr lang="en-GB" altLang="en-US" sz="2000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We know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𝐶</m:t>
                        </m:r>
                      </m:sub>
                    </m:sSub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𝐶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</m:t>
                        </m:r>
                        <m:sSub>
                          <m:sSubPr>
                            <m:ctrlP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𝑣</m:t>
                            </m:r>
                          </m:e>
                          <m:sub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𝐶</m:t>
                            </m:r>
                          </m:sub>
                        </m:s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)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(or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𝐶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en-GB" altLang="en-US" sz="200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𝑖</m:t>
                            </m:r>
                          </m:e>
                          <m:sub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𝐶</m:t>
                            </m:r>
                          </m:sub>
                        </m:s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𝜏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)</m:t>
                        </m:r>
                      </m:e>
                    </m:nary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</m:t>
                    </m:r>
                    <m:r>
                      <a:rPr lang="en-GB" altLang="en-US" sz="200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𝜏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)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𝐿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</m:t>
                        </m:r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𝑖</m:t>
                            </m:r>
                          </m:e>
                          <m:sub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𝐿</m:t>
                            </m:r>
                          </m:sub>
                        </m:s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)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. </a:t>
                </a:r>
              </a:p>
              <a:p>
                <a:pPr marL="365125" indent="0" algn="just"/>
                <a:endParaRPr lang="en-GB" altLang="en-US" sz="8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708025" algn="just">
                  <a:buFont typeface="Wingdings" panose="05000000000000000000" pitchFamily="2" charset="2"/>
                  <a:buChar char="§"/>
                </a:pP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If the system is in steady state, 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across the capacitor is </a:t>
                </a:r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0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since the voltage across the capacitor is constant. Therefore,</a:t>
                </a:r>
              </a:p>
              <a:p>
                <a:pPr marL="717550" indent="0"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0 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. 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708025" algn="just">
                  <a:buFont typeface="Wingdings" panose="05000000000000000000" pitchFamily="2" charset="2"/>
                  <a:buChar char="§"/>
                </a:pP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Furthermore, 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which flows through the left loop (Loop 1) is constant and therefore, the voltage across the inductor is </a:t>
                </a:r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0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.</a:t>
                </a:r>
              </a:p>
              <a:p>
                <a:pPr marL="708025" algn="just">
                  <a:buFont typeface="Wingdings" panose="05000000000000000000" pitchFamily="2" charset="2"/>
                  <a:buChar char="§"/>
                </a:pP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Based on the above two points, the voltage across the capacitor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is the same as the voltage across the </a:t>
                </a:r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4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Ω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resistor, i.e.,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∙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4 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𝑉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.</a:t>
                </a:r>
              </a:p>
              <a:p>
                <a:pPr marL="365125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In that case for the left loop (Loop 1) we have:</a:t>
                </a:r>
              </a:p>
              <a:p>
                <a:pPr marL="365125" indent="0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∙</m:t>
                    </m:r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5+1+4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=40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𝑉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=4 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𝐴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, 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𝑡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&lt;0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endParaRPr lang="en-GB" altLang="en-US" sz="8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∙4 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𝑉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=16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𝑉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, 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𝑡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&lt;0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Initial conditions: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=4 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𝐴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, </m:t>
                    </m:r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𝑦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=0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𝐴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, 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16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 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𝑉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07504" y="1512168"/>
                <a:ext cx="8856984" cy="5229200"/>
              </a:xfrm>
              <a:blipFill>
                <a:blip r:embed="rId4"/>
                <a:stretch>
                  <a:fillRect l="-1789" t="-1399" r="-1721" b="-39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</a:t>
            </a:r>
          </a:p>
        </p:txBody>
      </p:sp>
    </p:spTree>
    <p:extLst>
      <p:ext uri="{BB962C8B-B14F-4D97-AF65-F5344CB8AC3E}">
        <p14:creationId xmlns:p14="http://schemas.microsoft.com/office/powerpoint/2010/main" val="1700007112"/>
      </p:ext>
    </p:extLst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474D8F9-BEC6-402D-AD98-D43EAE4E4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611" y="1844824"/>
            <a:ext cx="3871885" cy="19672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07504" y="1628800"/>
                <a:ext cx="8640960" cy="4752528"/>
              </a:xfrm>
            </p:spPr>
            <p:txBody>
              <a:bodyPr/>
              <a:lstStyle/>
              <a:p>
                <a:pPr marL="450850" indent="-450850" algn="just">
                  <a:buAutoNum type="alphaLcParenR"/>
                  <a:tabLst>
                    <a:tab pos="450850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Write loop equations in time domain for </a:t>
                </a:r>
                <a14:m>
                  <m:oMath xmlns:m="http://schemas.openxmlformats.org/officeDocument/2006/math"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𝒕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.</a:t>
                </a:r>
                <a:endParaRPr lang="en-GB" altLang="en-US" sz="2000" b="1" dirty="0">
                  <a:solidFill>
                    <a:srgbClr val="040404"/>
                  </a:solidFill>
                  <a:latin typeface="+mj-lt"/>
                  <a:ea typeface="ＭＳ Ｐゴシック" panose="020B0600070205080204" pitchFamily="34" charset="-128"/>
                </a:endParaRPr>
              </a:p>
              <a:p>
                <a:pPr marL="0" indent="0" algn="just">
                  <a:tabLst>
                    <a:tab pos="365125" algn="l"/>
                  </a:tabLst>
                </a:pPr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Loop 1:</a:t>
                </a:r>
              </a:p>
              <a:p>
                <a:pPr marL="450850" indent="0" algn="just"/>
                <a14:m>
                  <m:oMath xmlns:m="http://schemas.openxmlformats.org/officeDocument/2006/math"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𝐿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</m:t>
                        </m:r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𝑖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𝐿</m:t>
                            </m:r>
                          </m:sub>
                        </m:s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)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𝑑𝑡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+4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∙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+1</m:t>
                    </m:r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∙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=40 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𝑢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(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𝑡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𝑖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𝐿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(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)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+4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(</m:t>
                      </m:r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)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+1</m:t>
                      </m:r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∙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=40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2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2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5</m:t>
                      </m:r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4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=40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Loop 2:</a:t>
                </a:r>
              </a:p>
              <a:p>
                <a:pPr marL="450850" indent="0" algn="just"/>
                <a14:m>
                  <m:oMath xmlns:m="http://schemas.openxmlformats.org/officeDocument/2006/math"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𝐿</m:t>
                    </m:r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𝑡</m:t>
                                </m:r>
                              </m:e>
                            </m:d>
                          </m:num>
                          <m:den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𝑑𝑡</m:t>
                            </m:r>
                          </m:den>
                        </m:f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f>
                          <m:f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𝑡</m:t>
                                </m:r>
                              </m:e>
                            </m:d>
                          </m:num>
                          <m:den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𝑑𝑡</m:t>
                            </m:r>
                          </m:den>
                        </m:f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+4</m:t>
                    </m:r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𝑦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𝑦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𝐶</m:t>
                        </m:r>
                      </m:den>
                    </m:f>
                    <m:nary>
                      <m:nary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𝑖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𝜏</m:t>
                            </m:r>
                          </m:e>
                        </m:d>
                      </m:e>
                    </m:nary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𝜏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𝐶</m:t>
                        </m:r>
                      </m:den>
                    </m:f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 </m:t>
                    </m:r>
                    <m:nary>
                      <m:nary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sup>
                      <m:e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𝑦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𝜏</m:t>
                            </m:r>
                          </m:e>
                        </m:d>
                      </m:e>
                    </m:nary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𝜏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07504" y="1628800"/>
                <a:ext cx="8640960" cy="4752528"/>
              </a:xfrm>
              <a:blipFill>
                <a:blip r:embed="rId4"/>
                <a:stretch>
                  <a:fillRect l="-1694" t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</p:spTree>
    <p:extLst>
      <p:ext uri="{BB962C8B-B14F-4D97-AF65-F5344CB8AC3E}">
        <p14:creationId xmlns:p14="http://schemas.microsoft.com/office/powerpoint/2010/main" val="55641064"/>
      </p:ext>
    </p:extLst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251520" y="1628800"/>
                <a:ext cx="8640960" cy="4752528"/>
              </a:xfrm>
            </p:spPr>
            <p:txBody>
              <a:bodyPr/>
              <a:lstStyle/>
              <a:p>
                <a:pPr marL="0" indent="0" algn="just">
                  <a:tabLst>
                    <a:tab pos="365125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b)	</a:t>
                </a:r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Loop 1 equation in time and Laplace domain for </a:t>
                </a:r>
                <a14:m>
                  <m:oMath xmlns:m="http://schemas.openxmlformats.org/officeDocument/2006/math"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𝒕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.</a:t>
                </a:r>
              </a:p>
              <a:p>
                <a:pPr marL="0" indent="0" algn="just">
                  <a:tabLst>
                    <a:tab pos="365125" algn="l"/>
                  </a:tabLst>
                </a:pPr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Loop 1:</a:t>
                </a:r>
              </a:p>
              <a:p>
                <a:pPr marL="365125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2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2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𝑑𝑡</m:t>
                          </m:r>
                        </m:den>
                      </m:f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5</m:t>
                      </m:r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4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=40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=4 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0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2</m:t>
                    </m:r>
                    <m:sSub>
                      <m:sSub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[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𝑠𝑌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]−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2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[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𝑠𝑌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  <m:r>
                      <m:rPr>
                        <m:nor/>
                      </m:rPr>
                      <a:rPr lang="en-GB" altLang="en-US" sz="2000" dirty="0">
                        <a:solidFill>
                          <a:srgbClr val="040404"/>
                        </a:solidFill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 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]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5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−4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=40/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𝑠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⇒</m:t>
                    </m:r>
                  </m:oMath>
                </a14:m>
                <a:endParaRPr lang="en-GB" altLang="en-US" sz="2000" b="0" dirty="0">
                  <a:solidFill>
                    <a:srgbClr val="040404"/>
                  </a:solidFill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 xmlns:m="http://schemas.openxmlformats.org/officeDocument/2006/math"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+5</m:t>
                        </m:r>
                      </m:e>
                    </m:d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−(2</m:t>
                    </m:r>
                    <m:r>
                      <m:rPr>
                        <m:sty m:val="p"/>
                      </m:rP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s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+4)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8+40/</m:t>
                    </m:r>
                    <m:r>
                      <m:rPr>
                        <m:sty m:val="p"/>
                      </m:rP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s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251520" y="1628800"/>
                <a:ext cx="8640960" cy="4752528"/>
              </a:xfrm>
              <a:blipFill>
                <a:blip r:embed="rId3"/>
                <a:stretch>
                  <a:fillRect l="-1763" t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</p:spTree>
    <p:extLst>
      <p:ext uri="{BB962C8B-B14F-4D97-AF65-F5344CB8AC3E}">
        <p14:creationId xmlns:p14="http://schemas.microsoft.com/office/powerpoint/2010/main" val="241091072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5040560"/>
              </a:xfrm>
            </p:spPr>
            <p:txBody>
              <a:bodyPr/>
              <a:lstStyle/>
              <a:p>
                <a:pPr marL="0" indent="0" algn="just">
                  <a:tabLst>
                    <a:tab pos="365125" algn="l"/>
                  </a:tabLst>
                </a:pPr>
                <a:r>
                  <a:rPr lang="en-GB" altLang="en-US" sz="2000" b="1" dirty="0" smtClean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b)	Loop 2 equation in time and Laplace domain for </a:t>
                </a:r>
                <a14:m>
                  <m:oMath xmlns:m="http://schemas.openxmlformats.org/officeDocument/2006/math"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𝒕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</a:rPr>
                  <a:t>.</a:t>
                </a:r>
              </a:p>
              <a:p>
                <a:pPr marL="365125" indent="0" algn="just"/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Loop 2:</a:t>
                </a:r>
              </a:p>
              <a:p>
                <a:pPr marL="365125" indent="0"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𝐿</m:t>
                      </m:r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1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𝑡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f>
                            <m:f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𝑡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𝑑𝑡</m:t>
                              </m:r>
                            </m:den>
                          </m:f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+4</m:t>
                      </m:r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m:rPr>
                          <m:nor/>
                        </m:rPr>
                        <a:rPr lang="en-GB" altLang="en-US" sz="2000" dirty="0">
                          <a:solidFill>
                            <a:srgbClr val="040404"/>
                          </a:solidFill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 </m:t>
                      </m:r>
                      <m:nary>
                        <m:nary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b>
                        <m:sup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sup>
                        <m:e>
                          <m:sSub>
                            <m:sSub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𝜏</m:t>
                              </m:r>
                            </m:e>
                          </m:d>
                        </m:e>
                      </m:nary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𝑑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𝜏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=4 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0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𝑣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=16 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𝑉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365125" indent="0" algn="just"/>
                <a14:m>
                  <m:oMath xmlns:m="http://schemas.openxmlformats.org/officeDocument/2006/math">
                    <m:nary>
                      <m:nary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𝑡</m:t>
                        </m:r>
                      </m:sup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𝑥</m:t>
                        </m:r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𝜏</m:t>
                            </m:r>
                          </m:e>
                        </m:d>
                      </m:e>
                    </m:nary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𝜏</m:t>
                    </m:r>
                    <m:r>
                      <a:rPr lang="en-GB" altLang="en-US" sz="200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⇔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sup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𝑥</m:t>
                        </m:r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</m:e>
                    </m:nary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𝑑𝑡</m:t>
                    </m:r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14:m>
                  <m:oMath xmlns:m="http://schemas.openxmlformats.org/officeDocument/2006/math">
                    <m:r>
                      <a:rPr lang="en-GB" altLang="en-US" sz="200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ℒ</m:t>
                    </m:r>
                    <m:d>
                      <m:dPr>
                        <m:begChr m:val="{"/>
                        <m:endChr m:val="}"/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nary>
                          <m:nary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∞</m:t>
                            </m:r>
                          </m:sub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𝑡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GB" altLang="en-US" sz="2000" i="1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𝜏</m:t>
                                </m:r>
                              </m:e>
                            </m:d>
                          </m:e>
                        </m:nary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𝑑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𝜏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𝑌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∞</m:t>
                        </m:r>
                      </m:sub>
                      <m:sup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sup>
                      <m:e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𝑦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</m:e>
                    </m:nary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𝑑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𝑡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𝑌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𝑣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14:m>
                  <m:oMath xmlns:m="http://schemas.openxmlformats.org/officeDocument/2006/math"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2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[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]−</m:t>
                    </m:r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2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[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  <m:r>
                      <m:rPr>
                        <m:nor/>
                      </m:rPr>
                      <a:rPr lang="en-GB" altLang="en-US" sz="2000" dirty="0">
                        <a:solidFill>
                          <a:srgbClr val="040404"/>
                        </a:solidFill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 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𝑦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−</m:t>
                            </m:r>
                          </m:sup>
                        </m:sSup>
                      </m:e>
                    </m:d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]+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en-US" sz="2000" i="1" dirty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4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−4</m:t>
                    </m:r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𝑌</m:t>
                            </m:r>
                          </m:e>
                          <m:sub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16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+4</m:t>
                        </m:r>
                      </m:e>
                    </m:d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</m:t>
                    </m:r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(2</m:t>
                    </m:r>
                    <m:r>
                      <m:rPr>
                        <m:sty m:val="p"/>
                      </m:rP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s</m:t>
                    </m:r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+4+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  <m:r>
                      <a:rPr lang="en-GB" altLang="en-US" sz="200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8</m:t>
                    </m:r>
                    <m:r>
                      <a:rPr lang="en-GB" altLang="en-US" sz="2000" b="0" i="0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−</m:t>
                    </m:r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0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16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 altLang="en-US" sz="200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s</m:t>
                        </m:r>
                      </m:den>
                    </m:f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5040560"/>
              </a:xfrm>
              <a:blipFill rotWithShape="1">
                <a:blip r:embed="rId3"/>
                <a:stretch>
                  <a:fillRect l="-1734" t="-13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</p:spTree>
    <p:extLst>
      <p:ext uri="{BB962C8B-B14F-4D97-AF65-F5344CB8AC3E}">
        <p14:creationId xmlns:p14="http://schemas.microsoft.com/office/powerpoint/2010/main" val="1121753617"/>
      </p:ext>
    </p:extLst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4752528"/>
              </a:xfrm>
            </p:spPr>
            <p:txBody>
              <a:bodyPr/>
              <a:lstStyle/>
              <a:p>
                <a:pPr marL="457200" indent="-457200" algn="just">
                  <a:buAutoNum type="alphaLcParenR" startAt="2"/>
                  <a:tabLst>
                    <a:tab pos="450850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latin typeface="+mj-lt"/>
                    <a:ea typeface="ＭＳ Ｐゴシック" panose="020B0600070205080204" pitchFamily="34" charset="-128"/>
                  </a:rPr>
                  <a:t>Merge equations for Loops 1 and 2 in a matrix form</a:t>
                </a: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𝒕</m:t>
                    </m:r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≥</m:t>
                    </m:r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</m:oMath>
                </a14:m>
                <a:endParaRPr lang="en-GB" altLang="en-US" sz="2000" b="1" dirty="0">
                  <a:solidFill>
                    <a:srgbClr val="040404"/>
                  </a:solidFill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marL="0" indent="0" algn="just">
                  <a:tabLst>
                    <a:tab pos="450850" algn="l"/>
                  </a:tabLst>
                </a:pPr>
                <a:endParaRPr lang="en-GB" altLang="en-US" sz="2000" b="1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altLang="en-US" sz="200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altLang="en-US" sz="200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+5</m:t>
                                </m:r>
                              </m:e>
                              <m:e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−(2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+4)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−(2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  <m:r>
                                  <a:rPr lang="en-GB" altLang="en-US" sz="2000" b="0" i="1" smtClean="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+4)</m:t>
                                </m:r>
                              </m:e>
                              <m:e>
                                <m:r>
                                  <a:rPr lang="en-GB" altLang="en-US" sz="200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n-GB" altLang="en-US" sz="200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s</m:t>
                                </m:r>
                                <m:r>
                                  <a:rPr lang="en-GB" altLang="en-US" sz="200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+4+</m:t>
                                </m:r>
                                <m:f>
                                  <m:f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GB" altLang="en-US" sz="200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altLang="en-US" sz="200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𝑌</m:t>
                                    </m:r>
                                  </m:e>
                                  <m:sub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altLang="en-US" sz="200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8+</m:t>
                                </m:r>
                                <m:f>
                                  <m:f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altLang="en-US" sz="2000" b="0" i="0" smtClean="0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en-GB" altLang="en-US" sz="2000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s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r>
                                  <a:rPr lang="en-GB" altLang="en-US" sz="2000">
                                    <a:solidFill>
                                      <a:srgbClr val="040404"/>
                                    </a:solidFill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  <a:sym typeface="Symbol" panose="05050102010706020507" pitchFamily="18" charset="2"/>
                                  </a:rPr>
                                  <m:t>−8−</m:t>
                                </m:r>
                                <m:f>
                                  <m:fPr>
                                    <m:ctrlPr>
                                      <a:rPr lang="en-GB" altLang="en-US" sz="2000" i="1">
                                        <a:solidFill>
                                          <a:srgbClr val="040404"/>
                                        </a:solidFill>
                                        <a:latin typeface="Cambria Math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altLang="en-US" sz="2000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16</m:t>
                                    </m:r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en-GB" altLang="en-US" sz="2000">
                                        <a:solidFill>
                                          <a:srgbClr val="040404"/>
                                        </a:solidFill>
                                        <a:latin typeface="Cambria Math" panose="02040503050406030204" pitchFamily="18" charset="0"/>
                                        <a:ea typeface="ＭＳ Ｐゴシック" panose="020B0600070205080204" pitchFamily="34" charset="-128"/>
                                        <a:sym typeface="Symbol" panose="05050102010706020507" pitchFamily="18" charset="2"/>
                                      </a:rPr>
                                      <m:t>s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By solving the above system we obtain:</a:t>
                </a:r>
              </a:p>
              <a:p>
                <a:pPr marL="450850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4(6</m:t>
                        </m:r>
                        <m:sSup>
                          <m:sSupPr>
                            <m:ctrlP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+13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+5)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+2.5)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6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+28</m:t>
                        </m:r>
                      </m:num>
                      <m:den>
                        <m:sSup>
                          <m:sSupPr>
                            <m:ctrlPr>
                              <a:rPr lang="en-GB" altLang="en-US" sz="200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(</m:t>
                            </m:r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+2.5)</m:t>
                        </m:r>
                      </m:den>
                    </m:f>
                  </m:oMath>
                </a14:m>
                <a:endParaRPr lang="en-GB" altLang="en-US" sz="2000" dirty="0">
                  <a:solidFill>
                    <a:srgbClr val="040404"/>
                  </a:solidFill>
                  <a:latin typeface="Cambria Math" panose="02040503050406030204" pitchFamily="18" charset="0"/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marL="450850" indent="0" algn="just"/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𝑌</m:t>
                          </m:r>
                        </m:e>
                        <m:sub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20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𝑠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+2)</m:t>
                          </m:r>
                        </m:num>
                        <m:den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(</m:t>
                          </m:r>
                          <m:sSup>
                            <m:sSup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+3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𝑠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+2.5)</m:t>
                          </m:r>
                        </m:den>
                      </m:f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4752528"/>
              </a:xfrm>
              <a:blipFill>
                <a:blip r:embed="rId3"/>
                <a:stretch>
                  <a:fillRect l="-1664" t="-1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</p:spTree>
    <p:extLst>
      <p:ext uri="{BB962C8B-B14F-4D97-AF65-F5344CB8AC3E}">
        <p14:creationId xmlns:p14="http://schemas.microsoft.com/office/powerpoint/2010/main" val="1584831427"/>
      </p:ext>
    </p:extLst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251520" y="1628800"/>
                <a:ext cx="8712968" cy="4752528"/>
              </a:xfrm>
            </p:spPr>
            <p:txBody>
              <a:bodyPr/>
              <a:lstStyle/>
              <a:p>
                <a:pPr marL="457200" indent="-457200" algn="just">
                  <a:buFontTx/>
                  <a:buAutoNum type="alphaLcParenR" startAt="2"/>
                  <a:tabLst>
                    <a:tab pos="365125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b="1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1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𝒚</m:t>
                        </m:r>
                      </m:e>
                      <m:sub>
                        <m:r>
                          <a:rPr lang="en-GB" altLang="en-US" sz="2000" b="1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GB" altLang="en-US" sz="2000" b="1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1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𝒕</m:t>
                        </m:r>
                      </m:e>
                    </m:d>
                    <m:r>
                      <a:rPr lang="en-GB" altLang="en-US" sz="2000" b="1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,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𝒕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≥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</m:oMath>
                </a14:m>
                <a:endParaRPr lang="en-GB" altLang="en-US" sz="20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4(6</m:t>
                        </m:r>
                        <m:sSup>
                          <m:sSupPr>
                            <m:ctrlP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b="0" i="1" smtClean="0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+13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+5)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+2.5)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8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+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1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6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+28</m:t>
                        </m:r>
                      </m:num>
                      <m:den>
                        <m:sSup>
                          <m:sSupPr>
                            <m:ctrlPr>
                              <a:rPr lang="en-GB" altLang="en-US" sz="2000" i="1" smtClean="0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+2.5</m:t>
                        </m:r>
                      </m:den>
                    </m:f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:endParaRPr lang="en-GB" altLang="en-US" sz="8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We use Property 10c from Laplace Properties tables.</a:t>
                </a:r>
              </a:p>
              <a:p>
                <a:pPr marL="450850" indent="0" algn="just">
                  <a:tabLst>
                    <a:tab pos="365125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1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𝒓</m:t>
                      </m:r>
                      <m:sSup>
                        <m:sSupPr>
                          <m:ctrlP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𝒆</m:t>
                          </m:r>
                        </m:e>
                        <m:sup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𝒂𝒕</m:t>
                          </m:r>
                        </m:sup>
                      </m:sSup>
                      <m:func>
                        <m:funcPr>
                          <m:ctrlP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a:rPr lang="en-GB" altLang="en-US" sz="2000" b="1" i="0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𝒃𝒕</m:t>
                              </m:r>
                              <m: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𝜽</m:t>
                              </m:r>
                            </m:e>
                          </m:d>
                        </m:e>
                      </m:func>
                      <m:r>
                        <a:rPr lang="en-GB" altLang="en-US" sz="2000" b="1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𝒖</m:t>
                      </m:r>
                      <m:r>
                        <a:rPr lang="en-GB" altLang="en-US" sz="2000" b="1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b="1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𝒕</m:t>
                      </m:r>
                      <m:r>
                        <a:rPr lang="en-GB" altLang="en-US" sz="2000" b="1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)⇔</m:t>
                      </m:r>
                      <m:f>
                        <m:fPr>
                          <m:ctrlP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𝑨𝒔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𝑩</m:t>
                          </m:r>
                        </m:num>
                        <m:den>
                          <m:sSup>
                            <m:sSupPr>
                              <m:ctrlP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GB" altLang="en-US" sz="2000" b="1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𝟐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𝒂𝒔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GB" altLang="en-US" sz="2000" b="1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n-GB" altLang="en-US" sz="2000" b="1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𝑟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𝑐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𝐵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−2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𝐴𝐵𝑎</m:t>
                              </m:r>
                            </m:num>
                            <m:den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𝑐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n-GB" altLang="en-US" sz="2000" b="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𝜃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p>
                        <m:sSup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altLang="en-US" sz="2000" b="0" i="0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tan</m:t>
                          </m:r>
                        </m:e>
                        <m:sup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𝐴𝑎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𝐵</m:t>
                              </m:r>
                            </m:num>
                            <m:den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𝐴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𝑐</m:t>
                                  </m:r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 panose="02040503050406030204" pitchFamily="18" charset="0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 panose="02040503050406030204" pitchFamily="18" charset="0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GB" altLang="en-US" sz="2000" b="0" i="1" dirty="0">
                  <a:solidFill>
                    <a:srgbClr val="040404"/>
                  </a:solidFill>
                  <a:latin typeface="Cambria Math" panose="02040503050406030204" pitchFamily="18" charset="0"/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𝑏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𝑐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𝑎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GB" altLang="en-US" sz="20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=16,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=28</m:t>
                      </m:r>
                      <m:r>
                        <a:rPr lang="en-GB" altLang="en-US" sz="2000" b="0" i="0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𝑎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0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1.5, 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𝑐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=2.5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:endParaRPr lang="en-GB" altLang="en-US" sz="20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=[8+17.89</m:t>
                      </m:r>
                      <m:sSup>
                        <m:sSup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1.5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sup>
                      </m:sSup>
                      <m:func>
                        <m:func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altLang="en-US" sz="200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0.5</m:t>
                              </m:r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0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26.56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GB" altLang="en-US" sz="2000" b="0" i="0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ο</m:t>
                                  </m:r>
                                </m:sup>
                              </m:sSup>
                            </m:e>
                          </m:d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]</m:t>
                          </m:r>
                        </m:e>
                      </m:func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251520" y="1628800"/>
                <a:ext cx="8712968" cy="4752528"/>
              </a:xfrm>
              <a:blipFill>
                <a:blip r:embed="rId3"/>
                <a:stretch>
                  <a:fillRect l="-1678" t="-1538" b="-74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2EC8915-DF92-403A-A810-038B657CD5A6}"/>
              </a:ext>
            </a:extLst>
          </p:cNvPr>
          <p:cNvSpPr/>
          <p:nvPr/>
        </p:nvSpPr>
        <p:spPr bwMode="auto">
          <a:xfrm>
            <a:off x="539552" y="2636912"/>
            <a:ext cx="6264696" cy="3443390"/>
          </a:xfrm>
          <a:prstGeom prst="rect">
            <a:avLst/>
          </a:prstGeom>
          <a:noFill/>
          <a:ln w="412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68035"/>
      </p:ext>
    </p:extLst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xmlns="" id="{6502972B-046B-4E56-8FA7-035A2749CF2B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4752528"/>
              </a:xfrm>
            </p:spPr>
            <p:txBody>
              <a:bodyPr/>
              <a:lstStyle/>
              <a:p>
                <a:pPr marL="0" indent="0" algn="just">
                  <a:tabLst>
                    <a:tab pos="450850" algn="l"/>
                  </a:tabLst>
                </a:pPr>
                <a:r>
                  <a:rPr lang="en-GB" altLang="en-US" sz="2000" b="1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b)	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b="1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1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𝒚</m:t>
                        </m:r>
                      </m:e>
                      <m:sub>
                        <m:r>
                          <a:rPr lang="en-GB" altLang="en-US" sz="2000" b="1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GB" altLang="en-US" sz="2000" b="1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1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𝒕</m:t>
                        </m:r>
                      </m:e>
                    </m:d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,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𝒕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≥</m:t>
                    </m:r>
                    <m:r>
                      <a:rPr lang="en-GB" altLang="en-US" sz="2000" b="1" i="1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𝟎</m:t>
                    </m:r>
                  </m:oMath>
                </a14:m>
                <a:endParaRPr lang="en-GB" altLang="en-US" sz="20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en-US" sz="200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𝑌</m:t>
                        </m:r>
                      </m:e>
                      <m:sub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</m:e>
                    </m:d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20(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+2)</m:t>
                        </m:r>
                      </m:num>
                      <m:den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+2.5)</m:t>
                        </m:r>
                      </m:den>
                    </m:f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altLang="en-US" sz="2000" b="0" i="1" smtClean="0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20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+40</m:t>
                        </m:r>
                      </m:num>
                      <m:den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(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𝑠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+3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𝑠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+2.5)</m:t>
                        </m:r>
                      </m:den>
                    </m:f>
                  </m:oMath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:endParaRPr lang="en-GB" altLang="en-US" sz="8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>
                  <a:tabLst>
                    <a:tab pos="365125" algn="l"/>
                  </a:tabLst>
                </a:pPr>
                <a:r>
                  <a:rPr lang="en-GB" altLang="en-US" sz="2000" dirty="0">
                    <a:solidFill>
                      <a:srgbClr val="040404"/>
                    </a:solidFill>
                    <a:ea typeface="ＭＳ Ｐゴシック" panose="020B0600070205080204" pitchFamily="34" charset="-128"/>
                    <a:sym typeface="Symbol" panose="05050102010706020507" pitchFamily="18" charset="2"/>
                  </a:rPr>
                  <a:t>Property 10c</a:t>
                </a:r>
              </a:p>
              <a:p>
                <a:pPr marL="450850" indent="0" algn="just">
                  <a:tabLst>
                    <a:tab pos="365125" algn="l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𝑟</m:t>
                      </m:r>
                      <m:sSup>
                        <m:sSup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𝑎𝑡</m:t>
                          </m:r>
                        </m:sup>
                      </m:sSup>
                      <m:func>
                        <m:func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altLang="en-US" sz="2000" b="0" i="0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𝑏𝑡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)⇔</m:t>
                      </m:r>
                      <m:f>
                        <m:f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𝐴𝑠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𝐵</m:t>
                          </m:r>
                        </m:num>
                        <m:den>
                          <m:sSup>
                            <m:sSup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+2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𝑎𝑠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𝑟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𝑐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𝐵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−2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𝐴𝐵𝑎</m:t>
                              </m:r>
                            </m:num>
                            <m:den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𝑐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n-GB" altLang="en-US" sz="2000" b="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𝜃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p>
                        <m:sSup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𝑡𝑎𝑛</m:t>
                          </m:r>
                        </m:e>
                        <m:sup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𝐴𝑎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𝐵</m:t>
                              </m:r>
                            </m:num>
                            <m:den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𝐴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𝑐</m:t>
                                  </m:r>
                                  <m:r>
                                    <a:rPr lang="en-GB" altLang="en-US" sz="2000" i="1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 panose="02040503050406030204" pitchFamily="18" charset="0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GB" altLang="en-US" sz="2000" i="1">
                                          <a:solidFill>
                                            <a:srgbClr val="040404"/>
                                          </a:solidFill>
                                          <a:latin typeface="Cambria Math" panose="02040503050406030204" pitchFamily="18" charset="0"/>
                                          <a:ea typeface="ＭＳ Ｐゴシック" panose="020B0600070205080204" pitchFamily="34" charset="-128"/>
                                          <a:sym typeface="Symbol" panose="05050102010706020507" pitchFamily="18" charset="2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GB" altLang="en-US" sz="2000" b="0" i="1" dirty="0">
                  <a:solidFill>
                    <a:srgbClr val="040404"/>
                  </a:solidFill>
                  <a:latin typeface="Cambria Math" panose="02040503050406030204" pitchFamily="18" charset="0"/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 xmlns:m="http://schemas.openxmlformats.org/officeDocument/2006/math"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𝑏</m:t>
                    </m:r>
                    <m:r>
                      <a:rPr lang="en-GB" altLang="en-US" sz="2000" b="0" i="1" smtClean="0">
                        <a:solidFill>
                          <a:srgbClr val="040404"/>
                        </a:solidFill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anose="05050102010706020507" pitchFamily="18" charset="2"/>
                      </a:rPr>
                      <m:t>=</m:t>
                    </m:r>
                  </m:oMath>
                </a14:m>
                <a:r>
                  <a:rPr lang="en-GB" altLang="en-US" sz="2000" dirty="0">
                    <a:solidFill>
                      <a:srgbClr val="040404"/>
                    </a:solidFill>
                    <a:ea typeface="Cambria Math" panose="020405030504060302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𝑐</m:t>
                        </m:r>
                        <m:r>
                          <a:rPr lang="en-GB" altLang="en-US" sz="2000" i="1">
                            <a:solidFill>
                              <a:srgbClr val="040404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anose="05050102010706020507" pitchFamily="18" charset="2"/>
                          </a:rPr>
                          <m:t>−</m:t>
                        </m:r>
                        <m:sSup>
                          <m:sSupPr>
                            <m:ctrlP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𝑎</m:t>
                            </m:r>
                          </m:e>
                          <m:sup>
                            <m:r>
                              <a:rPr lang="en-GB" altLang="en-US" sz="2000" i="1">
                                <a:solidFill>
                                  <a:srgbClr val="040404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anose="05050102010706020507" pitchFamily="18" charset="2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GB" altLang="en-US" sz="20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defTabSz="98425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𝐴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=20,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𝐵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0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40, 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𝑎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GB" altLang="en-US" sz="2000" b="0" i="0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1.5, 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𝑐</m:t>
                      </m:r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=2.5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900113" indent="0" algn="just"/>
                <a:endParaRPr lang="en-GB" altLang="en-US" sz="800" i="1" dirty="0">
                  <a:solidFill>
                    <a:srgbClr val="040404"/>
                  </a:solidFill>
                  <a:latin typeface="Cambria Math" panose="02040503050406030204" pitchFamily="18" charset="0"/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  <a:p>
                <a:pPr marL="450850" indent="0"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altLang="en-US" sz="200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𝑦</m:t>
                          </m:r>
                        </m:e>
                        <m:sub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GB" altLang="en-US" sz="2000" b="0" i="1" smtClean="0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ＭＳ Ｐゴシック" panose="020B0600070205080204" pitchFamily="34" charset="-128"/>
                          <a:sym typeface="Symbol" panose="05050102010706020507" pitchFamily="18" charset="2"/>
                        </a:rPr>
                        <m:t>=20</m:t>
                      </m:r>
                      <m:rad>
                        <m:radPr>
                          <m:degHide m:val="on"/>
                          <m:ctrlP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radPr>
                        <m:deg/>
                        <m:e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2</m:t>
                          </m:r>
                        </m:e>
                      </m:rad>
                      <m:sSup>
                        <m:sSupPr>
                          <m:ctrlPr>
                            <a:rPr lang="en-GB" altLang="en-US" sz="2000" i="1" smtClean="0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GB" altLang="en-US" sz="2000" b="0" i="1" smtClean="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1.5</m:t>
                          </m:r>
                          <m: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𝑡</m:t>
                          </m:r>
                        </m:sup>
                      </m:sSup>
                      <m:func>
                        <m:funcPr>
                          <m:ctrlPr>
                            <a:rPr lang="en-GB" altLang="en-US" sz="2000" i="1">
                              <a:solidFill>
                                <a:srgbClr val="040404"/>
                              </a:solidFill>
                              <a:latin typeface="Cambria Math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altLang="en-US" sz="2000">
                              <a:solidFill>
                                <a:srgbClr val="040404"/>
                              </a:solidFill>
                              <a:latin typeface="Cambria Math" panose="02040503050406030204" pitchFamily="18" charset="0"/>
                              <a:ea typeface="ＭＳ Ｐゴシック" panose="020B0600070205080204" pitchFamily="34" charset="-128"/>
                              <a:sym typeface="Symbol" panose="05050102010706020507" pitchFamily="18" charset="2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0.5</m:t>
                              </m:r>
                              <m:r>
                                <a:rPr lang="en-GB" altLang="en-US" sz="2000" i="1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𝑡</m:t>
                              </m:r>
                              <m:r>
                                <a:rPr lang="en-GB" altLang="en-US" sz="2000" b="0" i="1" smtClean="0">
                                  <a:solidFill>
                                    <a:srgbClr val="040404"/>
                                  </a:solidFill>
                                  <a:latin typeface="Cambria Math" panose="02040503050406030204" pitchFamily="18" charset="0"/>
                                  <a:ea typeface="ＭＳ Ｐゴシック" panose="020B0600070205080204" pitchFamily="34" charset="-128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GB" altLang="en-US" sz="2000" b="0" i="1" smtClean="0">
                                      <a:solidFill>
                                        <a:srgbClr val="040404"/>
                                      </a:solidFill>
                                      <a:latin typeface="Cambria Math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GB" altLang="en-US" sz="2000" b="0" i="0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ＭＳ Ｐゴシック" panose="020B0600070205080204" pitchFamily="34" charset="-128"/>
                                      <a:sym typeface="Symbol" panose="05050102010706020507" pitchFamily="18" charset="2"/>
                                    </a:rPr>
                                    <m:t>45</m:t>
                                  </m:r>
                                </m:e>
                                <m:sup>
                                  <m:r>
                                    <m:rPr>
                                      <m:sty m:val="p"/>
                                    </m:rPr>
                                    <a:rPr lang="en-GB" altLang="en-US" sz="2000" b="0" i="0" smtClean="0">
                                      <a:solidFill>
                                        <a:srgbClr val="040404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ο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𝑢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GB" altLang="en-US" sz="2000" i="1">
                          <a:solidFill>
                            <a:srgbClr val="04040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)</m:t>
                      </m:r>
                    </m:oMath>
                  </m:oMathPara>
                </a14:m>
                <a:endParaRPr lang="en-GB" altLang="en-US" sz="2000" dirty="0">
                  <a:solidFill>
                    <a:srgbClr val="040404"/>
                  </a:solidFill>
                  <a:ea typeface="ＭＳ Ｐゴシック" panose="020B0600070205080204" pitchFamily="34" charset="-128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3075" name="Rectangle 4">
                <a:extLst>
                  <a:ext uri="{FF2B5EF4-FFF2-40B4-BE49-F238E27FC236}">
                    <a16:creationId xmlns:a16="http://schemas.microsoft.com/office/drawing/2014/main" id="{6502972B-046B-4E56-8FA7-035A2749C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179512" y="1628800"/>
                <a:ext cx="8784976" cy="4752528"/>
              </a:xfrm>
              <a:blipFill>
                <a:blip r:embed="rId3"/>
                <a:stretch>
                  <a:fillRect l="-1734" t="-1538" b="-28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3E6C4907-7928-41D4-984B-44D0ACC83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6021" y="777698"/>
            <a:ext cx="7771960" cy="491062"/>
          </a:xfrm>
          <a:noFill/>
        </p:spPr>
        <p:txBody>
          <a:bodyPr/>
          <a:lstStyle/>
          <a:p>
            <a:pPr algn="ctr"/>
            <a:r>
              <a:rPr lang="en-GB" altLang="en-US" dirty="0">
                <a:ea typeface="ＭＳ Ｐゴシック" panose="020B0600070205080204" pitchFamily="34" charset="-128"/>
              </a:rPr>
              <a:t>Problem Sheet 5 Question 4 cont.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5947109-264F-463B-872E-312AD2DDFF99}"/>
              </a:ext>
            </a:extLst>
          </p:cNvPr>
          <p:cNvSpPr/>
          <p:nvPr/>
        </p:nvSpPr>
        <p:spPr bwMode="auto">
          <a:xfrm>
            <a:off x="467544" y="2636912"/>
            <a:ext cx="4968552" cy="3312368"/>
          </a:xfrm>
          <a:prstGeom prst="rect">
            <a:avLst/>
          </a:prstGeom>
          <a:noFill/>
          <a:ln w="412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1" u="none" strike="noStrike" cap="none" normalizeH="0" baseline="0">
              <a:ln>
                <a:noFill/>
              </a:ln>
              <a:solidFill>
                <a:srgbClr val="6E6E6F"/>
              </a:solidFill>
              <a:effectLst/>
              <a:latin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316767"/>
      </p:ext>
    </p:extLst>
  </p:cSld>
  <p:clrMapOvr>
    <a:masterClrMapping/>
  </p:clrMapOvr>
  <p:transition>
    <p:checker/>
  </p:transition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Lectures 1 and 2</Template>
  <TotalTime>21748</TotalTime>
  <Words>685</Words>
  <Application>Microsoft Office PowerPoint</Application>
  <PresentationFormat>On-screen Show (4:3)</PresentationFormat>
  <Paragraphs>89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Standarddesign</vt:lpstr>
      <vt:lpstr>Problem Sheet 5 Question 4</vt:lpstr>
      <vt:lpstr>Problem Sheet 5 Question 4</vt:lpstr>
      <vt:lpstr>Problem Sheet 5 Question 4 cont.</vt:lpstr>
      <vt:lpstr>Problem Sheet 5 Question 4 cont.</vt:lpstr>
      <vt:lpstr>Problem Sheet 5 Question 4 cont.</vt:lpstr>
      <vt:lpstr>Problem Sheet 5 Question 4 cont.</vt:lpstr>
      <vt:lpstr>Problem Sheet 5 Question 4 cont.</vt:lpstr>
      <vt:lpstr>Problem Sheet 5 Question 4 cont.</vt:lpstr>
    </vt:vector>
  </TitlesOfParts>
  <Company>Publications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Signals and Systems   Lectures 1, Tuesday 10th October 2017</dc:title>
  <dc:creator>tania</dc:creator>
  <cp:lastModifiedBy>Stathaki, Tania</cp:lastModifiedBy>
  <cp:revision>247</cp:revision>
  <dcterms:created xsi:type="dcterms:W3CDTF">2017-09-17T10:58:49Z</dcterms:created>
  <dcterms:modified xsi:type="dcterms:W3CDTF">2017-11-29T14:09:41Z</dcterms:modified>
</cp:coreProperties>
</file>