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8" r:id="rId2"/>
    <p:sldId id="36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70" r:id="rId12"/>
    <p:sldId id="385" r:id="rId13"/>
    <p:sldId id="386" r:id="rId14"/>
    <p:sldId id="371" r:id="rId15"/>
    <p:sldId id="372" r:id="rId16"/>
    <p:sldId id="373" r:id="rId17"/>
    <p:sldId id="374" r:id="rId18"/>
    <p:sldId id="375" r:id="rId19"/>
    <p:sldId id="376" r:id="rId20"/>
    <p:sldId id="387" r:id="rId21"/>
  </p:sldIdLst>
  <p:sldSz cx="9144000" cy="6858000" type="screen4x3"/>
  <p:notesSz cx="6881813" cy="100028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50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40404"/>
    <a:srgbClr val="008A63"/>
    <a:srgbClr val="CC003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6" autoAdjust="0"/>
    <p:restoredTop sz="90107" autoAdjust="0"/>
  </p:normalViewPr>
  <p:slideViewPr>
    <p:cSldViewPr>
      <p:cViewPr varScale="1">
        <p:scale>
          <a:sx n="69" d="100"/>
          <a:sy n="69" d="100"/>
        </p:scale>
        <p:origin x="1536" y="6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2212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7" y="4751068"/>
            <a:ext cx="5047100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3444875" cy="25828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57" y="3668081"/>
            <a:ext cx="5047100" cy="558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3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8928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983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41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32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0112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220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18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31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19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548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20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372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7548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0.png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Maths for Signals and Systems</a:t>
            </a:r>
            <a:br>
              <a:rPr lang="en-GB" altLang="en-US" b="1" dirty="0"/>
            </a:br>
            <a:r>
              <a:rPr lang="en-GB" altLang="en-US" sz="2400" b="1" dirty="0"/>
              <a:t>Linear Algebra in Engineering</a:t>
            </a: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Lectures 16-17, Tuesday 15</a:t>
            </a:r>
            <a:r>
              <a:rPr lang="en-GB" altLang="en-US" sz="2400" b="1" baseline="30000" dirty="0">
                <a:solidFill>
                  <a:srgbClr val="008A63"/>
                </a:solidFill>
              </a:rPr>
              <a:t>th</a:t>
            </a:r>
            <a:r>
              <a:rPr lang="en-GB" altLang="en-US" sz="2400" b="1" dirty="0">
                <a:solidFill>
                  <a:srgbClr val="008A63"/>
                </a:solidFill>
              </a:rPr>
              <a:t> November 2016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151216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5337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Fast Fourier Transform (FFT)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can carry on this recursive procedure until we reach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1×1 </m:t>
                    </m:r>
                    <m:r>
                      <m:rPr>
                        <m:sty m:val="p"/>
                      </m:rP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F</m:t>
                    </m:r>
                  </m:oMath>
                </a14:m>
                <a:r>
                  <a:rPr lang="en-US" altLang="en-US" sz="1800" i="0" dirty="0" err="1">
                    <a:solidFill>
                      <a:srgbClr val="000000"/>
                    </a:solidFill>
                    <a:latin typeface="+mj-lt"/>
                    <a:ea typeface="Cambria Math"/>
                  </a:rPr>
                  <a:t>ourier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matrices.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will have a large number of matrices piling up.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It can be proven that if we start with a matrix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the total number of multiplications is reduced to </a:t>
                </a: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altLang="en-US" sz="1800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Consider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=1024=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. In that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1,000,000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1024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1024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=5×1024.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reduced the multiplications from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1024×1024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to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5×1024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i.e., by a factor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200.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  <a:ea typeface="Cambria Math"/>
                  </a:rPr>
                  <a:t>The Fast Fourier Transform is one of the most important algorithms in modern scientific computing.</a:t>
                </a: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b="1" i="0" dirty="0">
                  <a:solidFill>
                    <a:srgbClr val="C00000"/>
                  </a:solidFill>
                  <a:ea typeface="Cambria Math"/>
                </a:endParaRP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24936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20" t="-1458" r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00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92088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Directed graphs and networks: The incidence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640960" cy="4824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A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graph 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is a mathematical model which consists of a set of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nodes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and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edges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 denoted as:</a:t>
                </a:r>
                <a:endParaRPr lang="en-US" altLang="en-US" sz="1000" i="0" dirty="0">
                  <a:solidFill>
                    <a:srgbClr val="C00000"/>
                  </a:solidFill>
                </a:endParaRPr>
              </a:p>
              <a:p>
                <a:pPr marL="263525" lvl="1" indent="0" eaLnBrk="1" hangingPunct="1">
                  <a:buNone/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Graph={nodes, edges}</a:t>
                </a: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85750" lvl="1" indent="-285750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Graphs are used in various applications.</a:t>
                </a: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 graph can be represented by a matrix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incidence matrix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0" eaLnBrk="1" hangingPunct="1">
                  <a:buNone/>
                  <a:tabLst>
                    <a:tab pos="2635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</m:m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0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mr>
                              </m:m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Each row corresponds to an edge. Row numbers are edge numbers.</a:t>
                </a: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Each column corresponds to a node. Column numbers are node numbers.</a:t>
                </a: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if an arrow points towards node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accross edge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if an arrow leaves node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accross edge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  <a:endParaRPr lang="en-GB" sz="1800" dirty="0">
                  <a:solidFill>
                    <a:srgbClr val="04040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640960" cy="4824536"/>
              </a:xfrm>
              <a:prstGeom prst="rect">
                <a:avLst/>
              </a:prstGeom>
              <a:blipFill>
                <a:blip r:embed="rId3"/>
                <a:stretch>
                  <a:fillRect l="-1481" t="-1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656" name="Group 27655"/>
          <p:cNvGrpSpPr/>
          <p:nvPr/>
        </p:nvGrpSpPr>
        <p:grpSpPr>
          <a:xfrm>
            <a:off x="3635896" y="2060848"/>
            <a:ext cx="2476170" cy="1097198"/>
            <a:chOff x="5148064" y="2204864"/>
            <a:chExt cx="2476170" cy="1097198"/>
          </a:xfrm>
        </p:grpSpPr>
        <p:sp>
          <p:nvSpPr>
            <p:cNvPr id="4" name="Oval 3"/>
            <p:cNvSpPr/>
            <p:nvPr/>
          </p:nvSpPr>
          <p:spPr bwMode="auto">
            <a:xfrm>
              <a:off x="6300192" y="243697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63083" y="275371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87286" y="2204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8064" y="2550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833260" y="2920135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308304" y="2514799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69264" y="29327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1328" y="22883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0" name="Straight Arrow Connector 9"/>
            <p:cNvCxnSpPr>
              <a:stCxn id="4" idx="0"/>
              <a:endCxn id="18" idx="1"/>
            </p:cNvCxnSpPr>
            <p:nvPr/>
          </p:nvCxnSpPr>
          <p:spPr bwMode="auto">
            <a:xfrm>
              <a:off x="6336196" y="2436978"/>
              <a:ext cx="975132" cy="360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348539" y="2475711"/>
              <a:ext cx="959765" cy="70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5" idx="7"/>
            </p:cNvCxnSpPr>
            <p:nvPr/>
          </p:nvCxnSpPr>
          <p:spPr bwMode="auto">
            <a:xfrm flipV="1">
              <a:off x="6894723" y="2584476"/>
              <a:ext cx="449585" cy="3462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347492" y="2474858"/>
              <a:ext cx="521772" cy="4772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9" idx="6"/>
            </p:cNvCxnSpPr>
            <p:nvPr/>
          </p:nvCxnSpPr>
          <p:spPr bwMode="auto">
            <a:xfrm>
              <a:off x="5535091" y="2789722"/>
              <a:ext cx="1315715" cy="175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" idx="2"/>
            </p:cNvCxnSpPr>
            <p:nvPr/>
          </p:nvCxnSpPr>
          <p:spPr bwMode="auto">
            <a:xfrm flipH="1">
              <a:off x="5499087" y="2472982"/>
              <a:ext cx="801105" cy="312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6770223" y="2469135"/>
              <a:ext cx="80584" cy="39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6766872" y="2508666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7044416" y="2746663"/>
              <a:ext cx="87271" cy="26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7088051" y="2753932"/>
              <a:ext cx="35953" cy="64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 flipV="1">
              <a:off x="6152817" y="2827956"/>
              <a:ext cx="65025" cy="497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6135918" y="2883208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5954774" y="2603787"/>
              <a:ext cx="83131" cy="146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5957416" y="2555413"/>
              <a:ext cx="56344" cy="51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6588224" y="2634384"/>
              <a:ext cx="24665" cy="84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6516216" y="2688508"/>
              <a:ext cx="101472" cy="29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5758040" y="23935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8216" y="284042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13226" y="26079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5439" y="22253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81810" y="268459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58558" y="25759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3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628800"/>
                <a:ext cx="878497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A graph where every pair of nodes is connected with an edge is a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complete graph</a:t>
                </a:r>
                <a:r>
                  <a:rPr lang="en-US" altLang="en-US" sz="1800" b="1" i="0" dirty="0">
                    <a:solidFill>
                      <a:srgbClr val="000000"/>
                    </a:solidFill>
                  </a:rPr>
                  <a:t>. </a:t>
                </a:r>
                <a:r>
                  <a:rPr lang="en-US" altLang="en-US" sz="1800" i="0" dirty="0">
                    <a:solidFill>
                      <a:srgbClr val="000000"/>
                    </a:solidFill>
                  </a:rPr>
                  <a:t>It has the maximum number of edges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the number of edges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the number of nodes.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eaLnBrk="1" hangingPunct="1"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A graph without closed loops is a </a:t>
                </a:r>
                <a:r>
                  <a:rPr lang="en-US" altLang="en-US" sz="1800" b="1" i="0" dirty="0">
                    <a:solidFill>
                      <a:srgbClr val="C00000"/>
                    </a:solidFill>
                  </a:rPr>
                  <a:t>tree</a:t>
                </a:r>
                <a:r>
                  <a:rPr lang="en-US" altLang="en-US" sz="1800" i="0" dirty="0">
                    <a:solidFill>
                      <a:srgbClr val="040404"/>
                    </a:solidFill>
                  </a:rPr>
                  <a:t>. </a:t>
                </a:r>
                <a:r>
                  <a:rPr lang="en-US" altLang="en-US" sz="1800" i="0" dirty="0">
                    <a:solidFill>
                      <a:srgbClr val="000000"/>
                    </a:solidFill>
                  </a:rPr>
                  <a:t>It has the minimum number of edges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eaLnBrk="1" hangingPunct="1">
                  <a:tabLst>
                    <a:tab pos="263525" algn="l"/>
                  </a:tabLst>
                </a:pPr>
                <a:endParaRPr lang="en-US" altLang="en-US" sz="1800" i="0" dirty="0">
                  <a:solidFill>
                    <a:srgbClr val="040404"/>
                  </a:solidFill>
                </a:endParaRPr>
              </a:p>
              <a:p>
                <a:pPr marL="263525" indent="-263525" eaLnBrk="1" hangingPunct="1">
                  <a:tabLst>
                    <a:tab pos="263525" algn="l"/>
                  </a:tabLst>
                </a:pPr>
                <a:endParaRPr lang="en-US" altLang="en-US" sz="1000" i="0" dirty="0">
                  <a:solidFill>
                    <a:srgbClr val="C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628800"/>
                <a:ext cx="8784976" cy="5013325"/>
              </a:xfrm>
              <a:prstGeom prst="rect">
                <a:avLst/>
              </a:prstGeom>
              <a:blipFill>
                <a:blip r:embed="rId3"/>
                <a:stretch>
                  <a:fillRect l="-1456" t="-1580" r="-1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13176"/>
            <a:ext cx="2171700" cy="1647825"/>
          </a:xfrm>
          <a:prstGeom prst="rect">
            <a:avLst/>
          </a:prstGeom>
        </p:spPr>
      </p:pic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920880" cy="638175"/>
          </a:xfrm>
        </p:spPr>
        <p:txBody>
          <a:bodyPr/>
          <a:lstStyle/>
          <a:p>
            <a:pPr algn="ctr" eaLnBrk="1" hangingPunct="1"/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800" dirty="0">
                <a:solidFill>
                  <a:srgbClr val="C00000"/>
                </a:solidFill>
              </a:rPr>
              <a:t>Types of graphs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570212"/>
            <a:ext cx="1905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92088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Directed graphs and networks: The incidence matrix.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640960" cy="4824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The graph given previously is neither a complete graph nor a tree.</a:t>
                </a:r>
              </a:p>
              <a:p>
                <a:pPr marL="285750" indent="-285750" eaLnBrk="1" hangingPunct="1">
                  <a:buFont typeface="Arial" panose="020B0604020202020204" pitchFamily="34" charset="0"/>
                  <a:buChar char="•"/>
                  <a:tabLst>
                    <a:tab pos="263525" algn="l"/>
                  </a:tabLst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>
                  <a:buNone/>
                  <a:tabLst>
                    <a:tab pos="263525" algn="l"/>
                  </a:tabLst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Let us focus again on the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incidence matrix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0" eaLnBrk="1" hangingPunct="1">
                  <a:buNone/>
                  <a:tabLst>
                    <a:tab pos="2635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</m:m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1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0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</m:mr>
                              </m:m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>
                  <a:tabLst>
                    <a:tab pos="263525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Observe that Row 3 = Row 1 + Row 2.</a:t>
                </a:r>
              </a:p>
              <a:p>
                <a:pPr marL="623888" lvl="1" indent="-360363" eaLnBrk="1" hangingPunct="1"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We also observe that edges 1, 2 and 3 form a closed loop.</a:t>
                </a:r>
              </a:p>
              <a:p>
                <a:pPr marL="623888" lvl="1" indent="-360363" eaLnBrk="1" hangingPunct="1"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We can make the statement that closed loops correspond to dependent rows.</a:t>
                </a:r>
              </a:p>
              <a:p>
                <a:pPr marL="623888" lvl="1" indent="-360363" eaLnBrk="1" hangingPunct="1"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Independent rows come from trees.</a:t>
                </a:r>
              </a:p>
              <a:p>
                <a:pPr marL="623888" lvl="1" indent="-360363" eaLnBrk="1" hangingPunct="1"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rank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Independent rows are 1, 2, 4 or 1, 2, 5 or 1, 4, 5 or 2, 4, 5.</a:t>
                </a:r>
              </a:p>
              <a:p>
                <a:pPr marL="623888" lvl="1" indent="-360363" eaLnBrk="1" hangingPunct="1">
                  <a:buFont typeface="Wingdings" panose="05000000000000000000" pitchFamily="2" charset="2"/>
                  <a:buChar char="§"/>
                  <a:tabLst>
                    <a:tab pos="623888" algn="l"/>
                  </a:tabLst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Furthermore,</a:t>
                </a:r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rank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tells us that after 3 edges we start forming loops.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640960" cy="4824536"/>
              </a:xfrm>
              <a:prstGeom prst="rect">
                <a:avLst/>
              </a:prstGeom>
              <a:blipFill>
                <a:blip r:embed="rId3"/>
                <a:stretch>
                  <a:fillRect l="-1481" t="-1643" b="-1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656" name="Group 27655"/>
          <p:cNvGrpSpPr/>
          <p:nvPr/>
        </p:nvGrpSpPr>
        <p:grpSpPr>
          <a:xfrm>
            <a:off x="3635896" y="2043770"/>
            <a:ext cx="2476170" cy="1097198"/>
            <a:chOff x="5148064" y="2204864"/>
            <a:chExt cx="2476170" cy="1097198"/>
          </a:xfrm>
        </p:grpSpPr>
        <p:sp>
          <p:nvSpPr>
            <p:cNvPr id="4" name="Oval 3"/>
            <p:cNvSpPr/>
            <p:nvPr/>
          </p:nvSpPr>
          <p:spPr bwMode="auto">
            <a:xfrm>
              <a:off x="6300192" y="243697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63083" y="275371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87286" y="2204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48064" y="2550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833260" y="2920135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308304" y="2514799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69264" y="29327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1328" y="22883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0" name="Straight Arrow Connector 9"/>
            <p:cNvCxnSpPr>
              <a:stCxn id="4" idx="0"/>
              <a:endCxn id="18" idx="1"/>
            </p:cNvCxnSpPr>
            <p:nvPr/>
          </p:nvCxnSpPr>
          <p:spPr bwMode="auto">
            <a:xfrm>
              <a:off x="6336196" y="2436978"/>
              <a:ext cx="975132" cy="360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348539" y="2475711"/>
              <a:ext cx="959765" cy="70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5" idx="7"/>
            </p:cNvCxnSpPr>
            <p:nvPr/>
          </p:nvCxnSpPr>
          <p:spPr bwMode="auto">
            <a:xfrm flipV="1">
              <a:off x="6894723" y="2584476"/>
              <a:ext cx="449585" cy="3462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347492" y="2474858"/>
              <a:ext cx="521772" cy="4772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9" idx="6"/>
            </p:cNvCxnSpPr>
            <p:nvPr/>
          </p:nvCxnSpPr>
          <p:spPr bwMode="auto">
            <a:xfrm>
              <a:off x="5535091" y="2789722"/>
              <a:ext cx="1315715" cy="175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" idx="2"/>
            </p:cNvCxnSpPr>
            <p:nvPr/>
          </p:nvCxnSpPr>
          <p:spPr bwMode="auto">
            <a:xfrm flipH="1">
              <a:off x="5499087" y="2472982"/>
              <a:ext cx="801105" cy="312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6770223" y="2469135"/>
              <a:ext cx="80584" cy="39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6766872" y="2508666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7044416" y="2746663"/>
              <a:ext cx="87271" cy="26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7088051" y="2753932"/>
              <a:ext cx="35953" cy="64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 flipV="1">
              <a:off x="6152817" y="2827956"/>
              <a:ext cx="65025" cy="497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6135918" y="2883208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5954774" y="2603787"/>
              <a:ext cx="83131" cy="146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5957416" y="2555413"/>
              <a:ext cx="56344" cy="51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6588224" y="2634384"/>
              <a:ext cx="24665" cy="84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6516216" y="2688508"/>
              <a:ext cx="101472" cy="29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5758040" y="23935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8216" y="284042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13226" y="26079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5439" y="22253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81810" y="268459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58558" y="25759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5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C00000"/>
                </a:solidFill>
              </a:rPr>
              <a:t>Graphs and networks. Potential differences Ax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Grp="1" noChangeArrowheads="1"/>
              </p:cNvSpPr>
              <p:nvPr/>
            </p:nvSpPr>
            <p:spPr bwMode="auto">
              <a:xfrm>
                <a:off x="179512" y="1556792"/>
                <a:ext cx="8766538" cy="4854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1800" i="0" dirty="0">
                    <a:solidFill>
                      <a:srgbClr val="040404"/>
                    </a:solidFill>
                  </a:rPr>
                  <a:t>Let us find the null space of the matrix that corresponds to the graph of interest:</a:t>
                </a: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800" b="1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</m:t>
                                      </m:r>
                                    </m:e>
                                  </m:mr>
                                </m:m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1</m:t>
                                      </m:r>
                                    </m:e>
                                  </m:mr>
                                </m:m>
                              </m:e>
                            </m:eqAr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  0</m:t>
                                  </m:r>
                                </m:e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0</m:t>
                                  </m:r>
                                </m:e>
                              </m:mr>
                            </m:m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800" i="1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>
                                                  <a:solidFill>
                                                    <a:srgbClr val="04040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altLang="en-US" sz="1800" b="1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sz="1800" i="0" dirty="0">
                    <a:solidFill>
                      <a:srgbClr val="040404"/>
                    </a:solidFill>
                  </a:rPr>
                  <a:t>In a real life circuit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a vector of potential or voltage differences.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If the graph represents and electronic circuit, the elements of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may represent potentials at nodes (e.g. voltages).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alt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represents the difference in potential across certain edges.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We see that a solution of the above system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null space is formed by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GB" alt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solution to the above system is obtained subject to a scalar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GB" alt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we see again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rank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By fixing the potential at node one to 0 we remove the first column and we solve for the remaining potentials. In Electrical Engineering this is translated as node 1 been “grounded”.</a:t>
                </a: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56792"/>
                <a:ext cx="8766538" cy="4854272"/>
              </a:xfrm>
              <a:prstGeom prst="rect">
                <a:avLst/>
              </a:prstGeom>
              <a:blipFill>
                <a:blip r:embed="rId2"/>
                <a:stretch>
                  <a:fillRect l="-1459" t="-1631" r="-1251" b="-114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42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 dirty="0"/>
              <a:t>Graphs and networks: </a:t>
            </a:r>
            <a:r>
              <a:rPr lang="en-GB" altLang="en-US" sz="2800" dirty="0" err="1"/>
              <a:t>Kirchoff’s</a:t>
            </a:r>
            <a:r>
              <a:rPr lang="en-GB" altLang="en-US" sz="2800" dirty="0"/>
              <a:t> Current Law (KCL)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72816"/>
                <a:ext cx="8352928" cy="4824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indent="-263525" eaLnBrk="1" hangingPunct="1"/>
                <a:endParaRPr lang="en-US" altLang="en-US" sz="1000" i="0" dirty="0">
                  <a:solidFill>
                    <a:srgbClr val="C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Let us consider the equation</a:t>
                </a:r>
              </a:p>
              <a:p>
                <a:pPr marL="263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1  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altLang="en-US" sz="1800" b="1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vector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represents currents across the edges (or it could represent a force).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represents </a:t>
                </a:r>
                <a:r>
                  <a:rPr lang="en-GB" altLang="en-US" sz="1800" i="0" dirty="0" err="1">
                    <a:solidFill>
                      <a:srgbClr val="000000"/>
                    </a:solidFill>
                  </a:rPr>
                  <a:t>Kirchoff’s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Current Law (KCL):</a:t>
                </a:r>
              </a:p>
              <a:p>
                <a:pPr marL="263525" lvl="1" indent="0" eaLnBrk="1" hangingPunct="1">
                  <a:buNone/>
                </a:pPr>
                <a:r>
                  <a:rPr lang="en-GB" altLang="en-US" sz="1800" b="1" i="0" dirty="0">
                    <a:solidFill>
                      <a:srgbClr val="C00000"/>
                    </a:solidFill>
                  </a:rPr>
                  <a:t>KCL: Current that flows in is equal to current that flows out at each node.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Note that there is a matrix </a:t>
                </a:r>
                <a14:m>
                  <m:oMath xmlns:m="http://schemas.openxmlformats.org/officeDocument/2006/math"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that connects currents and potential differences at the edges, and represent Ohm’s law: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𝐶𝑒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We will talk about this later.</a:t>
                </a:r>
              </a:p>
              <a:p>
                <a:pPr marL="449263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72816"/>
                <a:ext cx="8352928" cy="4824536"/>
              </a:xfrm>
              <a:prstGeom prst="rect">
                <a:avLst/>
              </a:prstGeom>
              <a:blipFill>
                <a:blip r:embed="rId3"/>
                <a:stretch>
                  <a:fillRect l="-1606" r="-6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1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609600"/>
            <a:ext cx="8281082" cy="638175"/>
          </a:xfrm>
        </p:spPr>
        <p:txBody>
          <a:bodyPr/>
          <a:lstStyle/>
          <a:p>
            <a:pPr algn="ctr" eaLnBrk="1" hangingPunct="1"/>
            <a:r>
              <a:rPr lang="en-GB" altLang="en-US" sz="2800" dirty="0"/>
              <a:t>Graphs and networks: </a:t>
            </a:r>
            <a:r>
              <a:rPr lang="en-GB" altLang="en-US" sz="2800" dirty="0" err="1"/>
              <a:t>Kirchoff’s</a:t>
            </a:r>
            <a:r>
              <a:rPr lang="en-GB" altLang="en-US" sz="2800" dirty="0"/>
              <a:t> Current Law (KCL) cont.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584027"/>
                <a:ext cx="8568952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 sz="10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</a:t>
                </a:r>
                <a:r>
                  <a:rPr lang="en-GB" altLang="en-US" sz="1800" i="0" dirty="0" err="1">
                    <a:solidFill>
                      <a:srgbClr val="000000"/>
                    </a:solidFill>
                  </a:rPr>
                  <a:t>Kirchoff’s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Current Law.</a:t>
                </a: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1  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1</m:t>
                                      </m:r>
                                    </m:e>
                                    <m:e>
                                      <m:r>
                                        <a:rPr lang="en-GB" sz="18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800" i="1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800" b="1" i="0" dirty="0">
                  <a:solidFill>
                    <a:srgbClr val="040404"/>
                  </a:solidFill>
                </a:endParaRPr>
              </a:p>
              <a:p>
                <a:pPr marL="263525" lvl="1" indent="-263525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first equation refers to node one and indicates that the net current flow is zero. Similarly we get:</a:t>
                </a:r>
              </a:p>
              <a:p>
                <a:pPr marL="3311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3311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3311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3311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449263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84027"/>
                <a:ext cx="8568952" cy="5013325"/>
              </a:xfrm>
              <a:prstGeom prst="rect">
                <a:avLst/>
              </a:prstGeom>
              <a:blipFill>
                <a:blip r:embed="rId3"/>
                <a:stretch>
                  <a:fillRect l="-1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444370" y="2132856"/>
            <a:ext cx="2376102" cy="1097198"/>
            <a:chOff x="5148064" y="2204864"/>
            <a:chExt cx="2376102" cy="1097198"/>
          </a:xfrm>
        </p:grpSpPr>
        <p:sp>
          <p:nvSpPr>
            <p:cNvPr id="46" name="Oval 45"/>
            <p:cNvSpPr/>
            <p:nvPr/>
          </p:nvSpPr>
          <p:spPr bwMode="auto">
            <a:xfrm>
              <a:off x="6300192" y="243697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463083" y="275371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7286" y="2204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48064" y="2550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2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833260" y="2920135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308304" y="2514799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69264" y="29327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1260" y="22189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61" name="Straight Arrow Connector 60"/>
            <p:cNvCxnSpPr>
              <a:stCxn id="46" idx="0"/>
              <a:endCxn id="60" idx="1"/>
            </p:cNvCxnSpPr>
            <p:nvPr/>
          </p:nvCxnSpPr>
          <p:spPr bwMode="auto">
            <a:xfrm flipV="1">
              <a:off x="6336196" y="2403600"/>
              <a:ext cx="875064" cy="33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348539" y="2475711"/>
              <a:ext cx="959765" cy="70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3" idx="7"/>
            </p:cNvCxnSpPr>
            <p:nvPr/>
          </p:nvCxnSpPr>
          <p:spPr bwMode="auto">
            <a:xfrm flipV="1">
              <a:off x="6894723" y="2584476"/>
              <a:ext cx="449585" cy="3462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347492" y="2474858"/>
              <a:ext cx="521772" cy="4772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stCxn id="47" idx="6"/>
            </p:cNvCxnSpPr>
            <p:nvPr/>
          </p:nvCxnSpPr>
          <p:spPr bwMode="auto">
            <a:xfrm>
              <a:off x="5535091" y="2789722"/>
              <a:ext cx="1315715" cy="175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46" idx="2"/>
            </p:cNvCxnSpPr>
            <p:nvPr/>
          </p:nvCxnSpPr>
          <p:spPr bwMode="auto">
            <a:xfrm flipH="1">
              <a:off x="5499087" y="2472982"/>
              <a:ext cx="801105" cy="312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 flipV="1">
              <a:off x="6770223" y="2469135"/>
              <a:ext cx="80584" cy="39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6766872" y="2508666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7044416" y="2746663"/>
              <a:ext cx="87271" cy="26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7088051" y="2753932"/>
              <a:ext cx="35953" cy="64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 flipV="1">
              <a:off x="6152817" y="2827956"/>
              <a:ext cx="65025" cy="497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6135918" y="2883208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 flipV="1">
              <a:off x="5954774" y="2603787"/>
              <a:ext cx="83131" cy="146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5957416" y="2555413"/>
              <a:ext cx="56344" cy="51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 flipV="1">
              <a:off x="6588224" y="2634384"/>
              <a:ext cx="24665" cy="84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6516216" y="2688508"/>
              <a:ext cx="101472" cy="29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>
              <a:off x="5758040" y="23935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48216" y="284042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313226" y="26079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05439" y="22253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81810" y="268459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5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10440" y="25459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67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700808"/>
                <a:ext cx="8784976" cy="4821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 sz="10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three solution vectors below, that satisfy </a:t>
                </a:r>
                <a:r>
                  <a:rPr lang="en-GB" altLang="en-US" sz="1800" i="0" dirty="0" err="1">
                    <a:solidFill>
                      <a:srgbClr val="000000"/>
                    </a:solidFill>
                  </a:rPr>
                  <a:t>Kirchoff’s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Current Law, represent total current running across the three possible loops.</a:t>
                </a:r>
              </a:p>
              <a:p>
                <a:pPr marL="449263" lvl="1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rgbClr val="04040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449263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We can see that the third solution (current running across the big external loop 3) is not independent from the first two solutions.</a:t>
                </a:r>
              </a:p>
              <a:p>
                <a:pPr marL="449263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null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is, therefore, two dimensional, which is the same as the number of </a:t>
                </a:r>
                <a:r>
                  <a:rPr lang="en-GB" altLang="en-US" sz="1800" b="1" i="0" dirty="0">
                    <a:solidFill>
                      <a:srgbClr val="000000"/>
                    </a:solidFill>
                  </a:rPr>
                  <a:t>small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loops. This is expectable also from the fact that:</a:t>
                </a:r>
              </a:p>
              <a:p>
                <a:pPr marL="442913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800" i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5−3=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br>
                  <a:rPr lang="en-GB" altLang="en-US" sz="1800" i="0" dirty="0">
                    <a:solidFill>
                      <a:srgbClr val="000000"/>
                    </a:solidFill>
                  </a:rPr>
                </a:b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700808"/>
                <a:ext cx="8784976" cy="4821204"/>
              </a:xfrm>
              <a:prstGeom prst="rect">
                <a:avLst/>
              </a:prstGeom>
              <a:blipFill>
                <a:blip r:embed="rId3"/>
                <a:stretch>
                  <a:fillRect r="-6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Graphs and networks: </a:t>
            </a:r>
            <a:r>
              <a:rPr lang="en-US" altLang="en-US" sz="2800" dirty="0" err="1">
                <a:solidFill>
                  <a:srgbClr val="C00000"/>
                </a:solidFill>
              </a:rPr>
              <a:t>Kirchoff’s</a:t>
            </a:r>
            <a:r>
              <a:rPr lang="en-US" altLang="en-US" sz="2800" dirty="0">
                <a:solidFill>
                  <a:srgbClr val="C00000"/>
                </a:solidFill>
              </a:rPr>
              <a:t> Current Law cont.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228184" y="2708920"/>
            <a:ext cx="2376102" cy="1097198"/>
            <a:chOff x="5148064" y="2204864"/>
            <a:chExt cx="2376102" cy="1097198"/>
          </a:xfrm>
        </p:grpSpPr>
        <p:sp>
          <p:nvSpPr>
            <p:cNvPr id="60" name="Oval 59"/>
            <p:cNvSpPr/>
            <p:nvPr/>
          </p:nvSpPr>
          <p:spPr bwMode="auto">
            <a:xfrm>
              <a:off x="6300192" y="243697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463083" y="275371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87286" y="2204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48064" y="2550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2</a:t>
              </a: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833260" y="2920135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308304" y="2514799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69264" y="29327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11260" y="22189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84" name="Straight Arrow Connector 83"/>
            <p:cNvCxnSpPr>
              <a:stCxn id="60" idx="0"/>
              <a:endCxn id="72" idx="1"/>
            </p:cNvCxnSpPr>
            <p:nvPr/>
          </p:nvCxnSpPr>
          <p:spPr bwMode="auto">
            <a:xfrm flipV="1">
              <a:off x="6336196" y="2403600"/>
              <a:ext cx="875064" cy="33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6348539" y="2475711"/>
              <a:ext cx="959765" cy="70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stCxn id="69" idx="7"/>
            </p:cNvCxnSpPr>
            <p:nvPr/>
          </p:nvCxnSpPr>
          <p:spPr bwMode="auto">
            <a:xfrm flipV="1">
              <a:off x="6894723" y="2584476"/>
              <a:ext cx="449585" cy="3462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6347492" y="2474858"/>
              <a:ext cx="521772" cy="4772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61" idx="6"/>
            </p:cNvCxnSpPr>
            <p:nvPr/>
          </p:nvCxnSpPr>
          <p:spPr bwMode="auto">
            <a:xfrm>
              <a:off x="5535091" y="2789722"/>
              <a:ext cx="1315715" cy="175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60" idx="2"/>
            </p:cNvCxnSpPr>
            <p:nvPr/>
          </p:nvCxnSpPr>
          <p:spPr bwMode="auto">
            <a:xfrm flipH="1">
              <a:off x="5499087" y="2472982"/>
              <a:ext cx="801105" cy="312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H="1" flipV="1">
              <a:off x="6770223" y="2469135"/>
              <a:ext cx="80584" cy="39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V="1">
              <a:off x="6766872" y="2508666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7044416" y="2746663"/>
              <a:ext cx="87271" cy="26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7088051" y="2753932"/>
              <a:ext cx="35953" cy="64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6152817" y="2827956"/>
              <a:ext cx="65025" cy="497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6135918" y="2883208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H="1" flipV="1">
              <a:off x="5954774" y="2603787"/>
              <a:ext cx="83131" cy="146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V="1">
              <a:off x="5957416" y="2555413"/>
              <a:ext cx="56344" cy="51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6588224" y="2634384"/>
              <a:ext cx="24665" cy="84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6516216" y="2688508"/>
              <a:ext cx="101472" cy="29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5758040" y="23935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948216" y="284042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313226" y="26079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3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705439" y="22253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4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081810" y="268459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5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910440" y="25459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56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09600"/>
            <a:ext cx="8496944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Graphs and networks: row space of incidence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72816"/>
                <a:ext cx="8496944" cy="4824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 sz="10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Consider the columns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which is the row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1  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0 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1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0  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1</m:t>
                                    </m:r>
                                  </m:e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pivot columns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located on the first, second and the fourth columns. These are associated with edges that form a graph without loops. As mentioned this graph is called a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tree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following relationships hold:</a:t>
                </a:r>
              </a:p>
              <a:p>
                <a:pPr marL="539750" lvl="1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dim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))=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small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loops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−(#</m:t>
                    </m:r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nodes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sz="1800" dirty="0">
                  <a:solidFill>
                    <a:srgbClr val="040404"/>
                  </a:solidFill>
                  <a:latin typeface="Cambria Math" panose="02040503050406030204" pitchFamily="18" charset="0"/>
                </a:endParaRPr>
              </a:p>
              <a:p>
                <a:pPr marL="539750" lvl="1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nodes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−#</m:t>
                    </m:r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+#</m:t>
                    </m:r>
                    <m:r>
                      <m:rPr>
                        <m:sty m:val="p"/>
                      </m:rP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small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loops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This relationship is known as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Euler’s formula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2" indent="-26670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449263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br>
                  <a:rPr lang="en-GB" altLang="en-US" sz="1800" i="0" dirty="0">
                    <a:solidFill>
                      <a:srgbClr val="000000"/>
                    </a:solidFill>
                  </a:rPr>
                </a:b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4824536"/>
              </a:xfrm>
              <a:prstGeom prst="rect">
                <a:avLst/>
              </a:prstGeom>
              <a:blipFill>
                <a:blip r:embed="rId3"/>
                <a:stretch>
                  <a:fillRect l="-1506" r="-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444370" y="2403810"/>
            <a:ext cx="2376102" cy="1097198"/>
            <a:chOff x="5148064" y="2204864"/>
            <a:chExt cx="2376102" cy="1097198"/>
          </a:xfrm>
        </p:grpSpPr>
        <p:sp>
          <p:nvSpPr>
            <p:cNvPr id="46" name="Oval 45"/>
            <p:cNvSpPr/>
            <p:nvPr/>
          </p:nvSpPr>
          <p:spPr bwMode="auto">
            <a:xfrm>
              <a:off x="6300192" y="243697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463083" y="275371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7286" y="220486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48064" y="25508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2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833260" y="2920135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308304" y="2514799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69264" y="29327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11260" y="22189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69" name="Straight Arrow Connector 68"/>
            <p:cNvCxnSpPr>
              <a:stCxn id="46" idx="0"/>
              <a:endCxn id="68" idx="1"/>
            </p:cNvCxnSpPr>
            <p:nvPr/>
          </p:nvCxnSpPr>
          <p:spPr bwMode="auto">
            <a:xfrm flipV="1">
              <a:off x="6336196" y="2403600"/>
              <a:ext cx="875064" cy="33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6348539" y="2475711"/>
              <a:ext cx="959765" cy="70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54" idx="7"/>
            </p:cNvCxnSpPr>
            <p:nvPr/>
          </p:nvCxnSpPr>
          <p:spPr bwMode="auto">
            <a:xfrm flipV="1">
              <a:off x="6894723" y="2584476"/>
              <a:ext cx="449585" cy="3462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347492" y="2474858"/>
              <a:ext cx="521772" cy="4772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47" idx="6"/>
            </p:cNvCxnSpPr>
            <p:nvPr/>
          </p:nvCxnSpPr>
          <p:spPr bwMode="auto">
            <a:xfrm>
              <a:off x="5535091" y="2789722"/>
              <a:ext cx="1315715" cy="175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46" idx="2"/>
            </p:cNvCxnSpPr>
            <p:nvPr/>
          </p:nvCxnSpPr>
          <p:spPr bwMode="auto">
            <a:xfrm flipH="1">
              <a:off x="5499087" y="2472982"/>
              <a:ext cx="801105" cy="312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 flipV="1">
              <a:off x="6770223" y="2469135"/>
              <a:ext cx="80584" cy="398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6766872" y="2508666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7044416" y="2746663"/>
              <a:ext cx="87271" cy="26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7088051" y="2753932"/>
              <a:ext cx="35953" cy="641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6152817" y="2827956"/>
              <a:ext cx="65025" cy="497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6135918" y="2883208"/>
              <a:ext cx="88735" cy="35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 flipV="1">
              <a:off x="5954774" y="2603787"/>
              <a:ext cx="83131" cy="146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5957416" y="2555413"/>
              <a:ext cx="56344" cy="51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 flipV="1">
              <a:off x="6588224" y="2634384"/>
              <a:ext cx="24665" cy="84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6516216" y="2688508"/>
              <a:ext cx="101472" cy="29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>
              <a:off x="5758040" y="23935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948216" y="284042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313226" y="260793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05439" y="22253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81810" y="268459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5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10440" y="254590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0" dirty="0">
                  <a:solidFill>
                    <a:schemeClr val="accent1"/>
                  </a:solidFill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928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Real networks: Ohm’s Law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844824"/>
                <a:ext cx="8352928" cy="4752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In real life networks we have: current=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potential differences.</a:t>
                </a:r>
              </a:p>
              <a:p>
                <a:pPr marL="263525" lvl="1" indent="-263525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 the so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conductance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-263525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It tells us how easily flow gets through an edge (high for metal, low for plastic etc.)</a:t>
                </a:r>
              </a:p>
              <a:p>
                <a:pPr marL="263525" lvl="1" indent="-263525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Current through an edge is a function of the conductance across this edge </a:t>
                </a:r>
                <a:r>
                  <a:rPr lang="en-GB" altLang="en-US" sz="1800" b="1" i="0" dirty="0">
                    <a:solidFill>
                      <a:srgbClr val="000000"/>
                    </a:solidFill>
                  </a:rPr>
                  <a:t>only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and the potential difference across the edge.</a:t>
                </a:r>
              </a:p>
              <a:p>
                <a:pPr marL="263525" lvl="1" indent="-263525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Therefore, each edge is associated with a conductance.</a:t>
                </a:r>
              </a:p>
              <a:p>
                <a:pPr marL="263525" lvl="1" indent="-263525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This yields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𝑦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𝐶𝑒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being a diagonal matrix.</a:t>
                </a:r>
              </a:p>
              <a:p>
                <a:pPr marL="263525" lvl="1" indent="-263525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relationship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𝑦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𝐶𝑒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is the so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Ohm’s Law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br>
                  <a:rPr lang="en-GB" altLang="en-US" sz="1800" i="0" dirty="0">
                    <a:solidFill>
                      <a:srgbClr val="000000"/>
                    </a:solidFill>
                  </a:rPr>
                </a:b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844824"/>
                <a:ext cx="8352928" cy="4752528"/>
              </a:xfrm>
              <a:prstGeom prst="rect">
                <a:avLst/>
              </a:prstGeom>
              <a:blipFill>
                <a:blip r:embed="rId3"/>
                <a:stretch>
                  <a:fillRect l="-1679" t="-1669" r="-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78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Mathematics for Signals and Systems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4" imgW="6095936" imgH="4067089" progId="MSGraph.Chart.8">
                  <p:embed followColorScheme="full"/>
                </p:oleObj>
              </mc:Choice>
              <mc:Fallback>
                <p:oleObj name="Chart" r:id="rId4" imgW="6095936" imgH="4067089" progId="MSGraph.Chart.8">
                  <p:embed followColorScheme="full"/>
                  <p:pic>
                    <p:nvPicPr>
                      <p:cNvPr id="717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23528" y="1700809"/>
            <a:ext cx="84249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rgbClr val="4B4F55"/>
                </a:solidFill>
                <a:latin typeface="Arial" panose="020B0604020202020204" pitchFamily="34" charset="0"/>
              </a:defRPr>
            </a:lvl1pPr>
            <a:lvl2pPr marL="571500" indent="-190500">
              <a:spcBef>
                <a:spcPct val="20000"/>
              </a:spcBef>
              <a:buChar char="•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2pPr>
            <a:lvl3pPr marL="952500" indent="-190500">
              <a:spcBef>
                <a:spcPct val="20000"/>
              </a:spcBef>
              <a:buChar char="»"/>
              <a:defRPr sz="1600">
                <a:solidFill>
                  <a:srgbClr val="4B4F55"/>
                </a:solidFill>
                <a:latin typeface="Arial" panose="020B0604020202020204" pitchFamily="34" charset="0"/>
              </a:defRPr>
            </a:lvl3pPr>
            <a:lvl4pPr marL="1333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4pPr>
            <a:lvl5pPr marL="1727200" indent="-203200">
              <a:spcBef>
                <a:spcPct val="20000"/>
              </a:spcBef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5pPr>
            <a:lvl6pPr marL="21844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6pPr>
            <a:lvl7pPr marL="26416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7pPr>
            <a:lvl8pPr marL="30988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8pPr>
            <a:lvl9pPr marL="3556000" indent="-203200" eaLnBrk="0" fontAlgn="base" hangingPunct="0">
              <a:spcBef>
                <a:spcPct val="20000"/>
              </a:spcBef>
              <a:spcAft>
                <a:spcPct val="0"/>
              </a:spcAft>
              <a:buChar char="°"/>
              <a:defRPr sz="1400">
                <a:solidFill>
                  <a:srgbClr val="4B4F55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In this set of lectures we will talk about two applications:</a:t>
            </a:r>
          </a:p>
          <a:p>
            <a:pPr eaLnBrk="1" hangingPunct="1">
              <a:defRPr/>
            </a:pPr>
            <a:endParaRPr lang="en-US" altLang="en-US" sz="1800" i="0" dirty="0">
              <a:solidFill>
                <a:srgbClr val="040404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i="0" dirty="0">
                <a:solidFill>
                  <a:srgbClr val="040404"/>
                </a:solidFill>
              </a:rPr>
              <a:t>Discrete Fourier Transforms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1800" i="0" dirty="0">
                <a:solidFill>
                  <a:srgbClr val="040404"/>
                </a:solidFill>
              </a:rPr>
              <a:t>An application of linear system theory: graphs and networks</a:t>
            </a:r>
          </a:p>
          <a:p>
            <a:pPr marL="541338" lvl="2" indent="0" eaLnBrk="1" hangingPunct="1">
              <a:buNone/>
              <a:defRPr/>
            </a:pPr>
            <a:endParaRPr lang="en-GB" altLang="en-US" sz="20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Summary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844824"/>
                <a:ext cx="8496944" cy="4752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In real life networks we have: </a:t>
                </a:r>
              </a:p>
              <a:p>
                <a:pPr marL="549275" indent="-28575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Potential differences: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𝑒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𝐴𝑥</m:t>
                    </m:r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9275" indent="-28575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Ohm’s Law: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𝑦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𝐶𝑒</m:t>
                    </m:r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9275" indent="-28575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n-GB" sz="1800" i="0" dirty="0" err="1">
                    <a:solidFill>
                      <a:srgbClr val="040404"/>
                    </a:solidFill>
                  </a:rPr>
                  <a:t>Kirchoff’s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 Current Law: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𝑦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b="1" i="1">
                        <a:solidFill>
                          <a:srgbClr val="040404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GB" sz="1800" b="1" i="0" dirty="0">
                  <a:solidFill>
                    <a:srgbClr val="040404"/>
                  </a:solidFill>
                </a:endParaRPr>
              </a:p>
              <a:p>
                <a:pPr marL="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 above three equations can be merged in a single equation as follows:</a:t>
                </a:r>
              </a:p>
              <a:p>
                <a:pPr marL="263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40404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80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b="1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800" b="1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263525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3525" lvl="1" indent="-263525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br>
                  <a:rPr lang="en-GB" altLang="en-US" sz="1800" i="0" dirty="0">
                    <a:solidFill>
                      <a:srgbClr val="000000"/>
                    </a:solidFill>
                  </a:rPr>
                </a:b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844824"/>
                <a:ext cx="8496944" cy="4752528"/>
              </a:xfrm>
              <a:prstGeom prst="rect">
                <a:avLst/>
              </a:prstGeom>
              <a:blipFill>
                <a:blip r:embed="rId3"/>
                <a:stretch>
                  <a:fillRect l="-1506" t="-16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29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71" y="1916832"/>
            <a:ext cx="5013201" cy="23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Fourier matrix is defined as: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In this matrix we will number the first row and column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0.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define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𝑤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GB" altLang="en-US" sz="1800" b="1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>
                          <m:f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. For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is preferable to use polar representation.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𝑖𝑗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must stress out that it is better to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𝑤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I have, in general, avoided this notation to make things look simpler but occasionally I used it.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180975" eaLnBrk="1" hangingPunct="1"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4"/>
                <a:stretch>
                  <a:fillRect l="-1506" t="-1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Discrete Fourier Transform (DFT) matrix</a:t>
            </a:r>
          </a:p>
        </p:txBody>
      </p:sp>
    </p:spTree>
    <p:extLst>
      <p:ext uri="{BB962C8B-B14F-4D97-AF65-F5344CB8AC3E}">
        <p14:creationId xmlns:p14="http://schemas.microsoft.com/office/powerpoint/2010/main" val="8279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The parameter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𝑤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>
                          <m:f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lies on the unit circle shown below. The case depicted below refers to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=8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where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>
                          <m:f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=0,…,7 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of the second row (row 1) of the Fourier matrix are shown.</a:t>
                </a: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180975"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180975"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must stress out that the Fourier matrix is totally constructed out of numbers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.</a:t>
                </a: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180975" eaLnBrk="1" hangingPunct="1"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r="-2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702593"/>
            <a:ext cx="7626424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Discrete Fourier Transform (DFT) matrix cont.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2780928"/>
            <a:ext cx="28479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702593"/>
            <a:ext cx="8496944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Discrete Fourier Transform (DFT) matrix for n=4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>
                          <m:f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>
                          <m:f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altLang="en-US" sz="1800" b="1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unc>
                          <m:func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r>
                              <a:rPr lang="en-GB" altLang="en-US" sz="18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𝐢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func>
                      </m:e>
                    </m:func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The quantities inside Fourier matrix are </a:t>
                </a:r>
                <a14:m>
                  <m:oMath xmlns:m="http://schemas.openxmlformats.org/officeDocument/2006/math"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1,</m:t>
                    </m:r>
                    <m:r>
                      <a:rPr lang="en-GB" altLang="en-US" sz="1800" b="1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𝐢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1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1" i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3525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1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𝐢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(−</m:t>
                                                </m:r>
                                                <m:r>
                                                  <a:rPr lang="en-GB" altLang="en-US" sz="1800" b="1" i="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𝐢</m:t>
                                                </m:r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(−</m:t>
                                                </m:r>
                                                <m:r>
                                                  <a:rPr lang="en-GB" altLang="en-US" sz="1800" b="1" i="0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𝐢</m:t>
                                                </m:r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(−</m:t>
                                    </m:r>
                                    <m:r>
                                      <a:rPr lang="en-GB" altLang="en-US" sz="1800" b="1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𝐢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(−</m:t>
                                    </m:r>
                                    <m:r>
                                      <a:rPr lang="en-GB" altLang="en-US" sz="1800" b="1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𝐢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9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𝐢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alt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altLang="en-US" sz="18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(−</m:t>
                                                </m:r>
                                                <m:r>
                                                  <a:rPr lang="en-GB" altLang="en-US" sz="1800" b="1" i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𝐢</m:t>
                                                </m:r>
                                                <m:r>
                                                  <a:rPr lang="en-GB" altLang="en-US" sz="18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altLang="en-US" sz="18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altLang="en-US" sz="18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altLang="en-US" sz="18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(−</m:t>
                                                </m:r>
                                                <m:r>
                                                  <a:rPr lang="en-GB" altLang="en-US" sz="1800" b="1" i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𝐢</m:t>
                                                </m:r>
                                                <m:r>
                                                  <a:rPr lang="en-GB" altLang="en-US" sz="18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altLang="en-US" sz="180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(−</m:t>
                                    </m:r>
                                    <m:r>
                                      <a:rPr lang="en-GB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𝐢</m:t>
                                    </m:r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(−</m:t>
                                    </m:r>
                                    <m:r>
                                      <a:rPr lang="en-GB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𝐢</m:t>
                                    </m:r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(−</m:t>
                                          </m:r>
                                          <m:r>
                                            <a:rPr lang="en-GB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𝐢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𝐢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 b="1" i="0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𝐢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1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𝐢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1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𝐢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The columns of this matrix are orthogonal. 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Remember that the inner product of 2 complex vectors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.</a:t>
                </a: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180975" eaLnBrk="1" hangingPunct="1"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85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702593"/>
            <a:ext cx="8496944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Discrete Fourier Transform (DFT) matrix for n=4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I can show that the columns are orthogonal but they are not orthonormal.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I can fix this by dividing the Fourier matrix with the length of the rows (columns). In the case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=4</m:t>
                    </m:r>
                  </m:oMath>
                </a14:m>
                <a:r>
                  <a:rPr lang="en-US" altLang="en-US" sz="1800" b="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it is 2. Therefore, I can write: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3525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𝐢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altLang="en-US" sz="18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 b="1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  <m:t>𝐢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altLang="en-US" sz="18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𝐢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altLang="en-US" sz="1800" b="1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𝐢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can easily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sup>
                    </m:sSup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𝐼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3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5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Fast Fourier Transform (FFT)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00808"/>
                <a:ext cx="871296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6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It can be proven that there is a connection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6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This is expected from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>
                          <m:f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GB" altLang="en-US" sz="1800" b="1" i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𝐢</m:t>
                        </m:r>
                        <m:f>
                          <m:f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. It can be shown that:</a:t>
                </a:r>
              </a:p>
              <a:p>
                <a:pPr marL="266700" indent="-266700" eaLnBrk="1" hangingPunct="1">
                  <a:tabLst>
                    <a:tab pos="266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tabLst>
                    <a:tab pos="266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alt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n-GB" altLang="en-US" sz="1800" b="0" i="1" smtClean="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GB" alt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en-GB" alt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⋮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n-GB" altLang="en-US" sz="1800" b="0" i="1" smtClean="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en-GB" alt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en-GB" altLang="en-US" sz="1800" b="0" i="1" smtClean="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⋮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altLang="en-US" sz="18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GB" altLang="en-US" sz="1800" b="0" i="1" smtClean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⋯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GB" altLang="en-US" sz="18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tabLst>
                    <a:tab pos="266700" algn="l"/>
                  </a:tabLst>
                  <a:defRPr/>
                </a:pPr>
                <a:endParaRPr lang="en-US" altLang="en-US" sz="180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6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ea typeface="Cambria Math"/>
                  </a:rPr>
                  <a:t>When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 is multiplied by a column vector in order to obtain the Fourier Transform of the signal, we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 multiplications.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6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When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ea typeface="Cambria Math"/>
                  </a:rPr>
                  <a:t> is decomposed as above,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 does not contribute to multiplications,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b="1" i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𝚶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l-GR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en-US" sz="1800" b="1" i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𝚶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 requires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2×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 multiplications and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 requires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multiplications.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6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In total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2×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.</a:t>
                </a:r>
              </a:p>
              <a:p>
                <a:pPr marL="180975" eaLnBrk="1" hangingPunct="1"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00808"/>
                <a:ext cx="8712968" cy="5013325"/>
              </a:xfrm>
              <a:prstGeom prst="rect">
                <a:avLst/>
              </a:prstGeom>
              <a:blipFill>
                <a:blip r:embed="rId3"/>
                <a:stretch>
                  <a:fillRect l="-1469" t="-1582" r="-2168" b="-5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1763688" y="3140968"/>
            <a:ext cx="504056" cy="51814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693482" y="3478194"/>
            <a:ext cx="53470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6156176" y="3212976"/>
                <a:ext cx="1440160" cy="128252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i="0" dirty="0">
                    <a:solidFill>
                      <a:srgbClr val="040404"/>
                    </a:solidFill>
                    <a:latin typeface="+mn-lt"/>
                  </a:rPr>
                  <a:t>p</a:t>
                </a: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latin typeface="+mn-lt"/>
                    <a:cs typeface="Times New Roman" pitchFamily="18" charset="0"/>
                  </a:rPr>
                  <a:t>ermutation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40404"/>
                            </a:solidFill>
                            <a:effectLst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40404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40404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kumimoji="0" lang="en-GB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40404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40404"/>
                  </a:solidFill>
                  <a:effectLst/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3212976"/>
                <a:ext cx="1440160" cy="1282526"/>
              </a:xfrm>
              <a:prstGeom prst="rect">
                <a:avLst/>
              </a:prstGeom>
              <a:blipFill rotWithShape="1">
                <a:blip r:embed="rId4"/>
                <a:stretch>
                  <a:fillRect t="-1429" r="-424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3347864" y="2492896"/>
            <a:ext cx="2016224" cy="205222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755576" y="2420888"/>
                <a:ext cx="1440160" cy="128252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GB" i="0" dirty="0">
                    <a:solidFill>
                      <a:srgbClr val="040404"/>
                    </a:solidFill>
                    <a:latin typeface="+mn-lt"/>
                  </a:rPr>
                  <a:t>diagonal</a:t>
                </a:r>
                <a:r>
                  <a:rPr kumimoji="0" lang="en-GB" sz="1600" b="0" i="0" u="none" strike="noStrike" cap="none" normalizeH="0" baseline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latin typeface="+mn-lt"/>
                    <a:cs typeface="Times New Roman" pitchFamily="18" charset="0"/>
                  </a:rPr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GB" altLang="en-US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rgbClr val="040404"/>
                  </a:solidFill>
                  <a:effectLst/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420888"/>
                <a:ext cx="1440160" cy="1282526"/>
              </a:xfrm>
              <a:prstGeom prst="rect">
                <a:avLst/>
              </a:prstGeom>
              <a:blipFill rotWithShape="1">
                <a:blip r:embed="rId5"/>
                <a:stretch>
                  <a:fillRect t="-1422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>
            <a:off x="1655676" y="2924944"/>
            <a:ext cx="216024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1605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99" y="1916832"/>
            <a:ext cx="3574901" cy="24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53616"/>
            <a:ext cx="7543800" cy="58715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Fast Fourier Transform (FFT)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28043"/>
                <a:ext cx="8640960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In the previous analysis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i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s defined as: 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start requiring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multiplications and manage to reduce them to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2×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multiplications.</a:t>
                </a: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180975" eaLnBrk="1" hangingPunct="1"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523875" indent="-3429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28043"/>
                <a:ext cx="8640960" cy="5013325"/>
              </a:xfrm>
              <a:prstGeom prst="rect">
                <a:avLst/>
              </a:prstGeom>
              <a:blipFill rotWithShape="1">
                <a:blip r:embed="rId4"/>
                <a:stretch>
                  <a:fillRect l="-1481" t="-1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15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The Fast Fourier Transform (FFT)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The next step is to break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down. We use the above idea recursively.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l-GR" alt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𝚶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l-GR" alt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𝚶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l-GR" alt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l-GR" alt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𝚶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l-GR" alt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en-US" sz="1800" b="1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𝚶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/2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altLang="en-US" sz="1800" b="1" i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𝚶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We started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(2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multiplications and manage to reduce them to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2×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multiplication.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Now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multiplications are reduced to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2×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/2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multiplications.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0919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22459</TotalTime>
  <Words>3158</Words>
  <Application>Microsoft Office PowerPoint</Application>
  <PresentationFormat>On-screen Show (4:3)</PresentationFormat>
  <Paragraphs>348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 Math</vt:lpstr>
      <vt:lpstr>Impact</vt:lpstr>
      <vt:lpstr>Times New Roman</vt:lpstr>
      <vt:lpstr>Verdana</vt:lpstr>
      <vt:lpstr>Wingdings</vt:lpstr>
      <vt:lpstr>Standarddesign</vt:lpstr>
      <vt:lpstr>Chart</vt:lpstr>
      <vt:lpstr>Maths for Signals and Systems Linear Algebra in Engineering  Lectures 16-17, Tuesday 15th November 2016</vt:lpstr>
      <vt:lpstr>Mathematics for Signals and Systems</vt:lpstr>
      <vt:lpstr>The Discrete Fourier Transform (DFT) matrix</vt:lpstr>
      <vt:lpstr>The Discrete Fourier Transform (DFT) matrix cont.</vt:lpstr>
      <vt:lpstr>The Discrete Fourier Transform (DFT) matrix for n=4</vt:lpstr>
      <vt:lpstr>The Discrete Fourier Transform (DFT) matrix for n=4 cont.</vt:lpstr>
      <vt:lpstr>The Fast Fourier Transform (FFT)</vt:lpstr>
      <vt:lpstr>The Fast Fourier Transform (FFT) cont.</vt:lpstr>
      <vt:lpstr>The Fast Fourier Transform (FFT) cont.</vt:lpstr>
      <vt:lpstr>The Fast Fourier Transform (FFT) cont.</vt:lpstr>
      <vt:lpstr>Directed graphs and networks: The incidence matrix</vt:lpstr>
      <vt:lpstr> Types of graphs</vt:lpstr>
      <vt:lpstr>Directed graphs and networks: The incidence matrix.</vt:lpstr>
      <vt:lpstr>Graphs and networks. Potential differences Ax</vt:lpstr>
      <vt:lpstr>Graphs and networks: Kirchoff’s Current Law (KCL)</vt:lpstr>
      <vt:lpstr>Graphs and networks: Kirchoff’s Current Law (KCL) cont.</vt:lpstr>
      <vt:lpstr>Graphs and networks: Kirchoff’s Current Law cont.</vt:lpstr>
      <vt:lpstr>Graphs and networks: row space of incidence matrix</vt:lpstr>
      <vt:lpstr>Real networks: Ohm’s Law</vt:lpstr>
      <vt:lpstr>Summary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tania</cp:lastModifiedBy>
  <cp:revision>704</cp:revision>
  <cp:lastPrinted>2014-11-11T09:03:30Z</cp:lastPrinted>
  <dcterms:modified xsi:type="dcterms:W3CDTF">2016-11-15T08:48:19Z</dcterms:modified>
</cp:coreProperties>
</file>