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8" r:id="rId2"/>
    <p:sldId id="357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94" r:id="rId14"/>
    <p:sldId id="386" r:id="rId15"/>
    <p:sldId id="389" r:id="rId16"/>
    <p:sldId id="401" r:id="rId17"/>
    <p:sldId id="395" r:id="rId18"/>
    <p:sldId id="396" r:id="rId19"/>
    <p:sldId id="400" r:id="rId20"/>
    <p:sldId id="387" r:id="rId21"/>
    <p:sldId id="398" r:id="rId22"/>
    <p:sldId id="402" r:id="rId23"/>
    <p:sldId id="388" r:id="rId24"/>
    <p:sldId id="390" r:id="rId25"/>
    <p:sldId id="399" r:id="rId26"/>
    <p:sldId id="409" r:id="rId27"/>
    <p:sldId id="407" r:id="rId28"/>
    <p:sldId id="408" r:id="rId29"/>
    <p:sldId id="410" r:id="rId30"/>
    <p:sldId id="411" r:id="rId31"/>
    <p:sldId id="404" r:id="rId32"/>
    <p:sldId id="403" r:id="rId33"/>
  </p:sldIdLst>
  <p:sldSz cx="9144000" cy="6858000" type="screen4x3"/>
  <p:notesSz cx="6881813" cy="100028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528">
          <p15:clr>
            <a:srgbClr val="A4A3A4"/>
          </p15:clr>
        </p15:guide>
        <p15:guide id="3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50">
          <p15:clr>
            <a:srgbClr val="A4A3A4"/>
          </p15:clr>
        </p15:guide>
        <p15:guide id="4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000000"/>
    <a:srgbClr val="008A63"/>
    <a:srgbClr val="CC0033"/>
    <a:srgbClr val="002C5B"/>
    <a:srgbClr val="003E8B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6" autoAdjust="0"/>
    <p:restoredTop sz="90107" autoAdjust="0"/>
  </p:normalViewPr>
  <p:slideViewPr>
    <p:cSldViewPr>
      <p:cViewPr varScale="1">
        <p:scale>
          <a:sx n="69" d="100"/>
          <a:sy n="69" d="100"/>
        </p:scale>
        <p:origin x="1536" y="48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  <p:guide orient="horz" pos="315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52F6C3-A8F7-4864-B4BC-569637B485D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6594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2212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57" y="4751068"/>
            <a:ext cx="5047100" cy="45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E7AFD4-B328-4A40-B1C8-1C90D7C9B51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9386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33EC33-4CF2-4CC1-9E45-01B93B9232B9}" type="slidenum">
              <a:rPr lang="da-DK" altLang="en-US" smtClean="0"/>
              <a:pPr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0888"/>
            <a:ext cx="3444875" cy="258286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57" y="3668081"/>
            <a:ext cx="5047100" cy="5584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33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10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8821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11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730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507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13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02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14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496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15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53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16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15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17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601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18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894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19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6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20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749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21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768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22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4211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23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495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24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9155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25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5827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26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49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27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088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28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864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29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953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3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30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43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31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497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32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59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4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43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5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845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6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034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7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67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8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346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9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137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AC41C-87F8-432D-B266-7E7E2887E25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2190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9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text styles</a:t>
            </a:r>
          </a:p>
          <a:p>
            <a:pPr lvl="1"/>
            <a:r>
              <a:rPr lang="da-DK" altLang="en-US"/>
              <a:t>Second level</a:t>
            </a:r>
          </a:p>
          <a:p>
            <a:pPr lvl="2"/>
            <a:r>
              <a:rPr lang="da-DK" altLang="en-US"/>
              <a:t>Third level</a:t>
            </a:r>
          </a:p>
          <a:p>
            <a:pPr lvl="3"/>
            <a:r>
              <a:rPr lang="da-DK" altLang="en-US"/>
              <a:t>Fourth level</a:t>
            </a:r>
          </a:p>
          <a:p>
            <a:pPr lvl="4"/>
            <a:r>
              <a:rPr lang="da-DK" altLang="en-US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Maths for Signals and Systems</a:t>
            </a:r>
            <a:br>
              <a:rPr lang="en-GB" altLang="en-US" b="1" dirty="0"/>
            </a:br>
            <a:r>
              <a:rPr lang="en-GB" altLang="en-US" sz="2400" b="1" dirty="0"/>
              <a:t>Linear Algebra in Engineering</a:t>
            </a:r>
            <a:br>
              <a:rPr lang="en-GB" altLang="en-US" sz="2400" b="1" dirty="0"/>
            </a:br>
            <a:br>
              <a:rPr lang="en-GB" altLang="en-US" sz="2400" b="1" dirty="0"/>
            </a:br>
            <a:r>
              <a:rPr lang="en-GB" altLang="en-US" sz="2400" b="1" dirty="0">
                <a:solidFill>
                  <a:srgbClr val="008A63"/>
                </a:solidFill>
              </a:rPr>
              <a:t>Lectures 13 </a:t>
            </a:r>
            <a:r>
              <a:rPr lang="en-GB" altLang="en-US" sz="2400" b="1">
                <a:solidFill>
                  <a:srgbClr val="008A63"/>
                </a:solidFill>
              </a:rPr>
              <a:t>– 15, </a:t>
            </a:r>
            <a:r>
              <a:rPr lang="en-GB" altLang="en-US" sz="2400" b="1" dirty="0">
                <a:solidFill>
                  <a:srgbClr val="008A63"/>
                </a:solidFill>
              </a:rPr>
              <a:t>Tuesday 8</a:t>
            </a:r>
            <a:r>
              <a:rPr lang="en-GB" altLang="en-US" sz="2400" b="1" baseline="30000" dirty="0">
                <a:solidFill>
                  <a:srgbClr val="008A63"/>
                </a:solidFill>
              </a:rPr>
              <a:t>th</a:t>
            </a:r>
            <a:r>
              <a:rPr lang="en-GB" altLang="en-US" sz="2400" b="1" dirty="0">
                <a:solidFill>
                  <a:srgbClr val="008A63"/>
                </a:solidFill>
              </a:rPr>
              <a:t> and Friday 11</a:t>
            </a:r>
            <a:r>
              <a:rPr lang="en-GB" altLang="en-US" sz="2400" b="1" baseline="30000" dirty="0">
                <a:solidFill>
                  <a:srgbClr val="008A63"/>
                </a:solidFill>
              </a:rPr>
              <a:t>th</a:t>
            </a:r>
            <a:r>
              <a:rPr lang="en-GB" altLang="en-US" sz="2400" b="1" dirty="0">
                <a:solidFill>
                  <a:srgbClr val="008A63"/>
                </a:solidFill>
              </a:rPr>
              <a:t> November 2016</a:t>
            </a:r>
            <a:endParaRPr lang="en-GB" altLang="en-US" sz="2400" dirty="0">
              <a:solidFill>
                <a:srgbClr val="008A63"/>
              </a:solidFill>
            </a:endParaRP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4293096"/>
            <a:ext cx="7543800" cy="151216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/>
              <a:t>DR TANIA STATHAKI</a:t>
            </a:r>
          </a:p>
          <a:p>
            <a:pPr marL="0" indent="0" eaLnBrk="1" hangingPunct="1"/>
            <a:r>
              <a:rPr lang="en-US" altLang="en-US" sz="1800" dirty="0"/>
              <a:t>READER (ASSOCIATE PROFFESOR) IN SIGNAL PROCESSING</a:t>
            </a:r>
            <a:br>
              <a:rPr lang="en-US" altLang="en-US" sz="2000" dirty="0"/>
            </a:br>
            <a:r>
              <a:rPr lang="en-US" altLang="en-US" dirty="0"/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53376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en-US" altLang="en-US" sz="2800" dirty="0">
                    <a:solidFill>
                      <a:srgbClr val="C00000"/>
                    </a:solidFill>
                  </a:rPr>
                  <a:t>The case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  <a:blipFill>
                <a:blip r:embed="rId3"/>
                <a:stretch>
                  <a:fillRect b="-3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728043"/>
                <a:ext cx="835292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2563" eaLnBrk="1" hangingPunct="1">
                  <a:defRPr/>
                </a:pPr>
                <a:endParaRPr lang="en-US" altLang="en-US" sz="12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positive definite?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𝐴𝑥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𝐴𝑥</m:t>
                            </m:r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In order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𝐴𝑥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the null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must be zero.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In case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being a rectangular matrix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the rank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must be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In case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being a rectangular matrix of size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, the null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cannot be zero and 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is not positive definite.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Following the above analysis, it is straightforward to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is positive definite if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and the rank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182563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182563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28043"/>
                <a:ext cx="8352928" cy="5013325"/>
              </a:xfrm>
              <a:prstGeom prst="rect">
                <a:avLst/>
              </a:prstGeom>
              <a:blipFill>
                <a:blip r:embed="rId4"/>
                <a:stretch>
                  <a:fillRect l="-1606" r="-13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6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Similar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9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two square matrices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Suppose that for some invertible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the relationship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𝐴𝑀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holds. In that case we say that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are similar matrices.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Example: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a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which has a full set of eigenvectors. In that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Based on the above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similar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8A63"/>
                    </a:solidFill>
                    <a:latin typeface="+mj-lt"/>
                  </a:rPr>
                  <a:t>Similar matrices have the same eigenvalues.</a:t>
                </a: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Matrices with identical eigenvalues are not necessarily similar.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There are different families of matrices with the same eigenvalues.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Consider 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with eigenvalues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and corresponding eigenvectors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and the matrix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𝐴𝑀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.</a:t>
                </a:r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We have</a:t>
                </a:r>
                <a14:m>
                  <m:oMath xmlns:m="http://schemas.openxmlformats.org/officeDocument/2006/math"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also an eigenvalue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with corresponding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182563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9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 r="-4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9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702593"/>
            <a:ext cx="864096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Matrices with identical eigenvalues with some repeated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the families of matrices with repeated eigenvalues.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Example: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Lets take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size matrices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following two matrices </a:t>
                </a:r>
              </a:p>
              <a:p>
                <a:pPr marL="542925" algn="ctr" eaLnBrk="1" hangingPunct="1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=4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have eigenvalues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4,4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but they belong to different families.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There are </a:t>
                </a:r>
                <a:r>
                  <a:rPr lang="en-US" altLang="en-US" sz="1800" b="1" i="0" u="sng" dirty="0">
                    <a:solidFill>
                      <a:srgbClr val="000000"/>
                    </a:solidFill>
                    <a:latin typeface="+mj-lt"/>
                  </a:rPr>
                  <a:t>two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families of matrices with eigenvalues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4,4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has no “relatives”. The only matrix similar to it, is itself.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big family includes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any matrix of the form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These matrices are not diagonalizable since they only have one non-zero eigenvector.</a:t>
                </a:r>
              </a:p>
              <a:p>
                <a:pPr marL="542925" indent="-27622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 r="-19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20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24936" cy="4680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The so called </a:t>
                </a:r>
                <a:r>
                  <a:rPr lang="en-GB" sz="1800" b="1" i="0" dirty="0">
                    <a:solidFill>
                      <a:srgbClr val="040404"/>
                    </a:solidFill>
                  </a:rPr>
                  <a:t>Singular Value Decomposition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 (</a:t>
                </a:r>
                <a:r>
                  <a:rPr lang="en-GB" sz="1800" b="1" i="0" dirty="0">
                    <a:solidFill>
                      <a:srgbClr val="040404"/>
                    </a:solidFill>
                  </a:rPr>
                  <a:t>SVD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) is one of the main highlights in Linear Algebra.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Consider a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and rank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I would like to diagonalize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What I know so far is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Λ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This diagonalization has the following weaknesses: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has to be square.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There are not always enough eigenvectors.</a:t>
                </a:r>
              </a:p>
              <a:p>
                <a:pPr marL="900113" indent="-360363" eaLnBrk="1" hangingPunct="1">
                  <a:buFont typeface="Wingdings" panose="05000000000000000000" pitchFamily="2" charset="2"/>
                  <a:buChar char="Ø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For example consider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It only has the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80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8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.</a:t>
                </a:r>
              </a:p>
              <a:p>
                <a:pPr marL="263525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b="1" i="0" dirty="0">
                    <a:solidFill>
                      <a:srgbClr val="C00000"/>
                    </a:solidFill>
                  </a:rPr>
                  <a:t>Goal: I am looking for a type of decomposition which can be applied to any matrix.</a:t>
                </a:r>
              </a:p>
              <a:p>
                <a:pPr lvl="1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24936" cy="4680520"/>
              </a:xfrm>
              <a:prstGeom prst="rect">
                <a:avLst/>
              </a:prstGeom>
              <a:blipFill>
                <a:blip r:embed="rId3"/>
                <a:stretch>
                  <a:fillRect l="-1520" t="-1693" r="-2315" b="-5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03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96944" cy="4869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I am looking for a type of matrix factorization of the form</a:t>
                </a:r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is any real matrix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𝑚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and furthermore, 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a unitary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with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is an 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 rectangular matrix with non-negative real entries only along the main diagonal</a:t>
                </a:r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 The main diagonal is defined by the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altLang="en-US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a unitary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with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85750" lvl="1" indent="-285750" eaLnBrk="1" hangingPunct="1"/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 is, in general, different to </a:t>
                </a:r>
                <a14:m>
                  <m:oMath xmlns:m="http://schemas.openxmlformats.org/officeDocument/2006/math">
                    <m:r>
                      <a:rPr lang="en-GB" altLang="en-US" sz="1800" b="0" i="1">
                        <a:solidFill>
                          <a:srgbClr val="040404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The above type of decomposition is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Singular Value Decomposition</a:t>
                </a:r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The non-zero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 are the so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Singular Values </a:t>
                </a:r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of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 They are chosen to be </a:t>
                </a: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positive</a:t>
                </a:r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a square invertible matrix then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Λ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a symmetric matrix, the eigenvectors of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are orthonormal, so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𝑄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Λ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Therefore, for symmetric matrices SVD</a:t>
                </a:r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is effectively an eigenvector decomposition </a:t>
                </a:r>
                <a14:m>
                  <m:oMath xmlns:m="http://schemas.openxmlformats.org/officeDocument/2006/math">
                    <m:r>
                      <a:rPr lang="en-GB" sz="1800" smtClean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𝑄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Λ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For complex matrices, </a:t>
                </a:r>
                <a:r>
                  <a:rPr lang="en-GB" sz="1800" b="1" i="0" dirty="0">
                    <a:solidFill>
                      <a:srgbClr val="040404"/>
                    </a:solidFill>
                    <a:latin typeface="+mj-lt"/>
                  </a:rPr>
                  <a:t>transpose</a:t>
                </a: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must be replaced with </a:t>
                </a:r>
                <a:r>
                  <a:rPr lang="en-GB" sz="1800" b="1" i="0" dirty="0">
                    <a:solidFill>
                      <a:srgbClr val="040404"/>
                    </a:solidFill>
                    <a:latin typeface="+mj-lt"/>
                  </a:rPr>
                  <a:t>conjugate transpose</a:t>
                </a: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lvl="1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4869309"/>
              </a:xfrm>
              <a:prstGeom prst="rect">
                <a:avLst/>
              </a:prstGeom>
              <a:blipFill>
                <a:blip r:embed="rId3"/>
                <a:stretch>
                  <a:fillRect l="-1578" t="-1627" r="-933" b="-48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74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628800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From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, the following relationship hold:</a:t>
                </a:r>
              </a:p>
              <a:p>
                <a:pPr marL="266700" lvl="1" indent="-26670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𝐴𝑉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</m:oMath>
                  </m:oMathPara>
                </a14:m>
                <a:endParaRPr lang="en-GB" sz="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Do not forget that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are assumed to be unitary matrices and therefore,</a:t>
                </a:r>
              </a:p>
              <a:p>
                <a:pPr marL="263525" lvl="1" indent="0" algn="ctr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GB" sz="180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If I manage to write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decomposed as:</a:t>
                </a:r>
              </a:p>
              <a:p>
                <a:pPr marL="266700" lvl="1" indent="-26670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80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GB" sz="1800" b="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85750" lvl="1" indent="-285750" eaLnBrk="1" hangingPunct="1"/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In the above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is a matrix of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(square matrix). From the form of the 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, you can easily deduct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is a diagonal matrix. It has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non-zero elements across the diagonal. These are the squares of the singular values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which are located along the main diagonal of the rectangular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if the original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is a square matrix.</a:t>
                </a:r>
              </a:p>
              <a:p>
                <a:pPr marL="285750" lvl="1" indent="-285750" eaLnBrk="1" hangingPunct="1"/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Please note the difference between</a:t>
                </a:r>
                <a:r>
                  <a:rPr lang="el-GR" sz="1800" i="0" dirty="0">
                    <a:solidFill>
                      <a:srgbClr val="040404"/>
                    </a:solidFill>
                    <a:latin typeface="+mj-lt"/>
                  </a:rPr>
                  <a:t> </a:t>
                </a: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the “diagonal” (square matrices) and the “main diagonal” (rectangular matrices).</a:t>
                </a: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Therefore, the above expression is the eigenvector decomposition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f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as follows:</a:t>
                </a:r>
              </a:p>
              <a:p>
                <a:pPr marL="263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sSup>
                        <m:sSupPr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r>
                        <a:rPr lang="en-GB" sz="1800" b="0" i="0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r="-19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18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28043"/>
                <a:ext cx="8568952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Similarly, the eigenvector decomposition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is:</a:t>
                </a:r>
              </a:p>
              <a:p>
                <a:pPr marL="266700" lvl="1" indent="-2667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1800" dirty="0" smtClean="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80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GB" sz="1800" b="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GB" sz="1800" b="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buNone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sz="1800" i="0" dirty="0">
                    <a:solidFill>
                      <a:srgbClr val="040404"/>
                    </a:solidFill>
                  </a:rPr>
                  <a:t>In the above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sty m:val="p"/>
                          </m:rPr>
                          <a:rPr lang="el-GR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is a matrix of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Similarly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it is a square matrix with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non-zero elements across the diagonal.</a:t>
                </a: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r>
                  <a:rPr lang="en-GB" sz="1800" i="0" dirty="0">
                    <a:solidFill>
                      <a:srgbClr val="040404"/>
                    </a:solidFill>
                  </a:rPr>
                  <a:t>Based on the properties stated in previous slides, the number and values of non-zero elements of matrices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ΣΣ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r>
                      <a:rPr lang="el-GR" sz="1800" dirty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are identical. Note that these two matrices have different dimensions if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In that case one of them (the bigger one) has at least one zero element in its diagonal since they both have rank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which is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800" b="0" i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0" lvl="1" indent="0" eaLnBrk="1" hangingPunct="1">
                  <a:buNone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From this and previous slides, we deduct that we can determine all the factors of SVD by the eigenvector decompositions of matrices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 and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28043"/>
                <a:ext cx="8568952" cy="5013325"/>
              </a:xfrm>
              <a:prstGeom prst="rect">
                <a:avLst/>
              </a:prstGeom>
              <a:blipFill>
                <a:blip r:embed="rId3"/>
                <a:stretch>
                  <a:fillRect l="-1494" t="-1580" r="-2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1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Useful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96944" cy="4941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matrix and let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matrix with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Then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eigenvalues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are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eigenvalues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with the extra eigenvalues being 0. Therefore, the non-zero eigenvalues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are identical.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Therefore: Let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matrix with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Then the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are the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eigenvalues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with the extra eigenvalues being 0. Similar comments for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are valid.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Matrices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have the same rank.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matrix with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rank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The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has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sz="1800" b="1" i="0" dirty="0">
                    <a:solidFill>
                      <a:srgbClr val="000000"/>
                    </a:solidFill>
                    <a:latin typeface="+mj-lt"/>
                  </a:rPr>
                  <a:t>singular values</a:t>
                </a: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have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non-zero eigenvalues which are the squares of the singular values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Furthermore: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is of dimension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It has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associated with its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non-zero eigenvalues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eigenvectors associated with its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zero eigenvalues.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is of dimension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It has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associated with its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non-zero eigenvalues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eigenvectors associated with its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zero eigenvalues.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4941317"/>
              </a:xfrm>
              <a:prstGeom prst="rect">
                <a:avLst/>
              </a:prstGeom>
              <a:blipFill>
                <a:blip r:embed="rId3"/>
                <a:stretch>
                  <a:fillRect l="-1506" t="-1603" r="-2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20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72816"/>
                <a:ext cx="8496944" cy="4869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I can write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800" b="0" i="0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  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Matrices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have already been defined previously.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Note that in the above matrices, I put first in the columns 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which correspond to non-zero eigenvalues.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To take the above even further, I order the eigenvectors according to the magnitude of the associated eigenvalue.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The eigenvector that corresponds to the maximum eigenvalue is placed in the first column and so on.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This ordering is very helpful in various real life applications.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4869309"/>
              </a:xfrm>
              <a:prstGeom prst="rect">
                <a:avLst/>
              </a:prstGeom>
              <a:blipFill>
                <a:blip r:embed="rId3"/>
                <a:stretch>
                  <a:fillRect l="-1506" t="-1627" r="-3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96944" cy="4941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As already shown, from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we obtain that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r>
                      <a:rPr lang="en-GB" sz="1800" b="0" i="0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or</a:t>
                </a:r>
              </a:p>
              <a:p>
                <a:pPr marL="263525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    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l-GR" sz="1800" dirty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Therefore, we can break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into a set of relationships of the form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is a scalar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vectors.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the relationship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tells us that: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are in the row space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This is because from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r>
                      <a:rPr lang="el-GR" sz="1800" dirty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l-GR" sz="1800" dirty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l-GR" sz="18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GB" sz="180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539750" eaLnBrk="1" hangingPunct="1"/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Furthermore, since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’s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are orthonormal, they form a basis of the row space.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The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are in the column space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This observation comes directly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0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s are linear combinations of columns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Furthermore,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s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are orthonormal. Thus, they form a basis of the column space.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4941317"/>
              </a:xfrm>
              <a:prstGeom prst="rect">
                <a:avLst/>
              </a:prstGeom>
              <a:blipFill>
                <a:blip r:embed="rId3"/>
                <a:stretch>
                  <a:fillRect l="-1506" t="-1603" r="-1722" b="-1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62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Positive 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sz="1800" b="1" i="0" dirty="0">
                    <a:solidFill>
                      <a:srgbClr val="C00000"/>
                    </a:solidFill>
                  </a:rPr>
                  <a:t>A symmetric or Hermitian matrix is positive definite if and only if (</a:t>
                </a:r>
                <a:r>
                  <a:rPr lang="en-GB" sz="1800" b="1" i="0" dirty="0" err="1">
                    <a:solidFill>
                      <a:srgbClr val="C00000"/>
                    </a:solidFill>
                  </a:rPr>
                  <a:t>iff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) all its eigenvalues are real and positive. </a:t>
                </a:r>
                <a:endParaRPr lang="en-US" altLang="en-US" sz="1800" b="1" i="0" dirty="0">
                  <a:solidFill>
                    <a:srgbClr val="C00000"/>
                  </a:solidFill>
                  <a:latin typeface="+mn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Therefore, the pivots are positive and the determinant is positive.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However, positive determinant doesn’t guarantee positive definiteness.</a:t>
                </a:r>
              </a:p>
              <a:p>
                <a:pPr eaLnBrk="1" hangingPunct="1">
                  <a:tabLst>
                    <a:tab pos="1790700" algn="l"/>
                  </a:tabLst>
                  <a:defRPr/>
                </a:pPr>
                <a:endParaRPr lang="en-US" altLang="en-US" sz="1800" b="1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Example: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Consider the matrix</a:t>
                </a: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Eigenvalues are obtained from:</a:t>
                </a: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5−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3−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−4=0⇒</m:t>
                      </m:r>
                      <m:sSup>
                        <m:sSup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−8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+11=0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8±</m:t>
                          </m:r>
                          <m:rad>
                            <m:radPr>
                              <m:degHide m:val="on"/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64−44</m:t>
                              </m:r>
                            </m:e>
                          </m:rad>
                        </m:num>
                        <m:den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8±</m:t>
                          </m:r>
                          <m:rad>
                            <m:radPr>
                              <m:degHide m:val="on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The eigenvalues are positive and the matrix is symmetric, therefore, the matrix is positive definite.</a:t>
                </a: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GB" altLang="en-US" sz="1800" b="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182563" eaLnBrk="1" hangingPunct="1">
                  <a:tabLst>
                    <a:tab pos="1790700" algn="l"/>
                  </a:tabLst>
                  <a:defRPr/>
                </a:pPr>
                <a:endParaRPr lang="en-GB" altLang="en-US" sz="180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r="-15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88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72816"/>
                <a:ext cx="8496944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Based on the facts that:</a:t>
                </a:r>
              </a:p>
              <a:p>
                <a:pPr marL="623888" indent="-2635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</a:t>
                </a:r>
              </a:p>
              <a:p>
                <a:pPr marL="623888" indent="-2635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form an orthonormal basis of the row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</a:t>
                </a:r>
              </a:p>
              <a:p>
                <a:pPr marL="623888" indent="-2635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form an orthonormal basis of the column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we conclude that:</a:t>
                </a:r>
              </a:p>
              <a:p>
                <a:pPr marL="623888" indent="-263525" eaLnBrk="1" hangingPunct="1">
                  <a:buFont typeface="Wingdings" panose="05000000000000000000" pitchFamily="2" charset="2"/>
                  <a:buChar char="§"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360363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with SVD, an orthonormal basis of the row space, which is given by the columns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mapped by matrix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to an orthonormal basis of the column space given by the columns of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This comes from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360363" eaLnBrk="1" hangingPunct="1"/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additional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’s which correspond to the zero eigenvalues of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are taken from the null space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additional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’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which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correspond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to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zero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eigenvalues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matrix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are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taken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from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GB" sz="1800" b="0" i="0" dirty="0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b="0" i="0" dirty="0" smtClean="0">
                        <a:solidFill>
                          <a:srgbClr val="000000"/>
                        </a:solidFill>
                      </a:rPr>
                      <m:t>left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null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space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.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72816"/>
                <a:ext cx="8496944" cy="4797301"/>
              </a:xfrm>
              <a:prstGeom prst="rect">
                <a:avLst/>
              </a:prstGeom>
              <a:blipFill>
                <a:blip r:embed="rId3"/>
                <a:stretch>
                  <a:fillRect l="-1506" t="-1652" r="-19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633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65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</p:spPr>
            <p:txBody>
              <a:bodyPr/>
              <a:lstStyle/>
              <a:p>
                <a:pPr algn="ctr" eaLnBrk="1" hangingPunct="1"/>
                <a:r>
                  <a:rPr lang="en-US" altLang="en-US" sz="2800" dirty="0">
                    <a:solidFill>
                      <a:srgbClr val="C00000"/>
                    </a:solidFill>
                  </a:rPr>
                  <a:t>Examples of different </a:t>
                </a:r>
                <a14:m>
                  <m:oMath xmlns:m="http://schemas.openxmlformats.org/officeDocument/2006/math">
                    <m:r>
                      <a:rPr lang="el-GR" altLang="en-US" sz="32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GB" alt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matrices</a:t>
                </a:r>
              </a:p>
            </p:txBody>
          </p:sp>
        </mc:Choice>
        <mc:Fallback>
          <p:sp>
            <p:nvSpPr>
              <p:cNvPr id="2765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  <a:blipFill>
                <a:blip r:embed="rId3"/>
                <a:stretch>
                  <a:fillRect b="-30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628800"/>
                <a:ext cx="8474108" cy="4680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We managed to find an orthonormal basis (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) of the row space and an orthonormal basis (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) of the column space that </a:t>
                </a:r>
                <a:r>
                  <a:rPr lang="en-GB" altLang="en-US" sz="1800" i="0" dirty="0" err="1">
                    <a:solidFill>
                      <a:srgbClr val="000000"/>
                    </a:solidFill>
                    <a:latin typeface="+mj-lt"/>
                  </a:rPr>
                  <a:t>diagonalize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the matrix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0" dirty="0" smtClean="0">
                        <a:solidFill>
                          <a:srgbClr val="000000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85750" lvl="1" indent="-285750" eaLnBrk="1" hangingPunct="1"/>
                <a:endParaRPr lang="el-GR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general, the basis of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different to the basis of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SVD is written as:</a:t>
                </a:r>
              </a:p>
              <a:p>
                <a:pPr marL="263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    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b="0" i="1" dirty="0" smtClean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l-GR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GB" sz="1800" b="0" i="0" dirty="0">
                  <a:solidFill>
                    <a:srgbClr val="040404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L="263525" lvl="1" indent="0" eaLnBrk="1" hangingPunct="1">
                  <a:buNone/>
                </a:pPr>
                <a:endParaRPr lang="en-GB" sz="1800" b="0" i="0" dirty="0">
                  <a:solidFill>
                    <a:srgbClr val="040404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L="263525" lvl="1" indent="-263525" eaLnBrk="1" hangingPunct="1"/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The form of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depends on the dimensions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It is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Its elements are chosen as:</a:t>
                </a: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GB" alt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1≤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9275" lvl="1" indent="-285750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are the non-zero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49275" lvl="1" indent="-285750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are the non-zero singular values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8474108" cy="4680520"/>
              </a:xfrm>
              <a:prstGeom prst="rect">
                <a:avLst/>
              </a:prstGeom>
              <a:blipFill>
                <a:blip r:embed="rId4"/>
                <a:stretch>
                  <a:fillRect l="-1511" t="-1693" r="-1583" b="-6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07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65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</p:spPr>
            <p:txBody>
              <a:bodyPr/>
              <a:lstStyle/>
              <a:p>
                <a:pPr algn="ctr" eaLnBrk="1" hangingPunct="1"/>
                <a:r>
                  <a:rPr lang="en-US" altLang="en-US" sz="2800" dirty="0">
                    <a:solidFill>
                      <a:srgbClr val="C00000"/>
                    </a:solidFill>
                  </a:rPr>
                  <a:t>Examples of different </a:t>
                </a:r>
                <a14:m>
                  <m:oMath xmlns:m="http://schemas.openxmlformats.org/officeDocument/2006/math">
                    <m:r>
                      <a:rPr lang="el-GR" altLang="en-US" sz="32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GB" alt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matrices cont.</a:t>
                </a:r>
                <a:endParaRPr lang="en-US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65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  <a:blipFill>
                <a:blip r:embed="rId3"/>
                <a:stretch>
                  <a:fillRect b="-30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74108" cy="5112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lvl="1" indent="-285750" eaLnBrk="1" hangingPunct="1"/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Example: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GB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GB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GB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4, 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altLang="en-US" sz="18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altLang="en-US" sz="18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altLang="en-US" sz="18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rad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altLang="en-US" sz="18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altLang="en-US" sz="18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altLang="en-US" sz="18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rad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74108" cy="5112568"/>
              </a:xfrm>
              <a:prstGeom prst="rect">
                <a:avLst/>
              </a:prstGeom>
              <a:blipFill>
                <a:blip r:embed="rId4"/>
                <a:stretch>
                  <a:fillRect l="-15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07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702593"/>
            <a:ext cx="8208912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Truncated or Reduced Singular Value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556792"/>
                <a:ext cx="878497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the expression for SVD we can reformulate the dimensions of all matrices involved by ignoring the eigenvectors which correspond to zero eigenvalues.</a:t>
                </a: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that case we have:</a:t>
                </a:r>
              </a:p>
              <a:p>
                <a:pPr marL="263525"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80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GB" sz="180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where: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dimension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dimension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dimension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dimension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above formulation is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Truncated or Reduced Singular Value Decomposition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As seen, the Truncated SVD gives the splitting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into a sum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matrices, each of rank 1.</a:t>
                </a: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the case of a square, invertible matrix (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the two decompositions are identical. 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556792"/>
                <a:ext cx="8784976" cy="5013325"/>
              </a:xfrm>
              <a:prstGeom prst="rect">
                <a:avLst/>
              </a:prstGeom>
              <a:blipFill>
                <a:blip r:embed="rId3"/>
                <a:stretch>
                  <a:fillRect l="-1456" t="-1580" r="-2288" b="-47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18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Decomposition. Example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484784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Example: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32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18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alt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altLang="en-US" sz="1800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alt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altLang="en-US" sz="1800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altLang="en-US" sz="180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altLang="en-US" sz="1800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alt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altLang="en-US" sz="1800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sSup>
                        <m:sSupPr>
                          <m:ctrlPr>
                            <a:rPr lang="el-GR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Therefore, the eigenvectors of 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  <a:latin typeface="+mj-lt"/>
                      </a:rPr>
                      <m:t>a</m:t>
                    </m:r>
                    <m:r>
                      <m:rPr>
                        <m:nor/>
                      </m:rPr>
                      <a:rPr lang="en-GB" altLang="en-US" sz="1800" b="0" i="0" dirty="0" smtClean="0">
                        <a:solidFill>
                          <a:srgbClr val="000000"/>
                        </a:solidFill>
                        <a:latin typeface="+mj-lt"/>
                      </a:rPr>
                      <m:t>re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l-GR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1800" b="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sz="1800" b="1" i="0" dirty="0">
                    <a:solidFill>
                      <a:srgbClr val="C00000"/>
                    </a:solidFill>
                  </a:rPr>
                  <a:t>CAREFUL:</a:t>
                </a:r>
                <a:r>
                  <a:rPr lang="en-GB" sz="1800" b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’s are chosen to satisfy the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Therefore, the SVD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sz="1800" i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is:</a:t>
                </a:r>
              </a:p>
              <a:p>
                <a:pPr marL="2667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18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altLang="en-US" sz="18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altLang="en-US" sz="18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altLang="en-US" sz="18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altLang="en-US" sz="1800" i="1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GB" altLang="en-US" sz="1800" i="0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174625" lvl="1" indent="0" eaLnBrk="1" hangingPunct="1">
                  <a:buNone/>
                </a:pPr>
                <a:endParaRPr lang="en-GB" altLang="en-US" sz="2000" i="0" dirty="0">
                  <a:solidFill>
                    <a:srgbClr val="000000"/>
                  </a:solidFill>
                  <a:latin typeface="+mn-lt"/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b="-5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962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Decomposition. Example 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484784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Example: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(singular)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sSup>
                        <m:sSupPr>
                          <m:ctrlPr>
                            <a:rPr lang="el-GR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is chosen to satisfy the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alt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is chosen to be perpendicular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. Note that </a:t>
                </a: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the presence</a:t>
                </a:r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does not affect the calculations, since </a:t>
                </a: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their</a:t>
                </a:r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elements are multiplied by zeros.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Therefore, the SVD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is:</a:t>
                </a:r>
              </a:p>
              <a:p>
                <a:pPr marL="2667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altLang="en-US" sz="1800" dirty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GB" altLang="en-US" sz="1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0" eaLnBrk="1" hangingPunct="1">
                  <a:buNone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174625" lvl="1" indent="0" eaLnBrk="1" hangingPunct="1">
                  <a:buNone/>
                </a:pPr>
                <a:endParaRPr lang="en-GB" altLang="en-US" sz="2000" i="0" dirty="0">
                  <a:solidFill>
                    <a:srgbClr val="000000"/>
                  </a:solidFill>
                  <a:latin typeface="+mn-lt"/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78" r="-12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472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Decomposition. Example 2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72816"/>
                <a:ext cx="8496944" cy="4725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SVD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is:</a:t>
                </a:r>
              </a:p>
              <a:p>
                <a:pPr marL="2667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altLang="en-US" sz="1800" dirty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alt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GB" altLang="en-US" sz="1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truncated SVD is:</a:t>
                </a: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m:rPr>
                          <m:brk m:alnAt="7"/>
                        </m:rP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3/5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GB" altLang="en-US" sz="18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0" eaLnBrk="1" hangingPunct="1">
                  <a:buNone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174625" lvl="1" indent="0" eaLnBrk="1" hangingPunct="1">
                  <a:buNone/>
                </a:pPr>
                <a:endParaRPr lang="en-GB" altLang="en-US" sz="2000" i="0" dirty="0">
                  <a:solidFill>
                    <a:srgbClr val="000000"/>
                  </a:solidFill>
                  <a:latin typeface="+mn-lt"/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4725293"/>
              </a:xfrm>
              <a:prstGeom prst="rect">
                <a:avLst/>
              </a:prstGeom>
              <a:blipFill>
                <a:blip r:embed="rId3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255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Decomposition. Example 3.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07504" y="1656035"/>
                <a:ext cx="885698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Example: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 We see that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(obviously).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is chosen to satisfy the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alt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is chosen to satisfy the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b="0" i="0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dirty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.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Note that the presence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does not affect the calculations, since its elements are multiplied by zeros.</a:t>
                </a:r>
              </a:p>
              <a:p>
                <a:pPr marL="266700" lvl="1" indent="-266700" eaLnBrk="1" hangingPunct="1"/>
                <a:endParaRPr lang="en-GB" sz="1800" b="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0" eaLnBrk="1" hangingPunct="1">
                  <a:buNone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174625" lvl="1" indent="0" eaLnBrk="1" hangingPunct="1">
                  <a:buNone/>
                </a:pPr>
                <a:endParaRPr lang="en-GB" altLang="en-US" sz="2000" i="0" dirty="0">
                  <a:solidFill>
                    <a:srgbClr val="000000"/>
                  </a:solidFill>
                  <a:latin typeface="+mn-lt"/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656035"/>
                <a:ext cx="8856984" cy="5013325"/>
              </a:xfrm>
              <a:prstGeom prst="rect">
                <a:avLst/>
              </a:prstGeom>
              <a:blipFill>
                <a:blip r:embed="rId3"/>
                <a:stretch>
                  <a:fillRect l="-1514" r="-11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85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Decomposition. Example.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72816"/>
                <a:ext cx="8496944" cy="4896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Therefore, the SVD of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is</a:t>
                </a:r>
              </a:p>
              <a:p>
                <a:pPr marL="263525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800" b="0" i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l-GR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eaLnBrk="1" hangingPunct="1"/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truncated SVD for this example is:</a:t>
                </a:r>
              </a:p>
              <a:p>
                <a:pPr marL="263525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l-GR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e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e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endParaRPr lang="en-GB" sz="1800" b="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0" eaLnBrk="1" hangingPunct="1">
                  <a:buNone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174625" lvl="1" indent="0" eaLnBrk="1" hangingPunct="1">
                  <a:buNone/>
                </a:pPr>
                <a:endParaRPr lang="en-GB" altLang="en-US" sz="2000" i="0" dirty="0">
                  <a:solidFill>
                    <a:srgbClr val="000000"/>
                  </a:solidFill>
                  <a:latin typeface="+mn-lt"/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4896544"/>
              </a:xfrm>
              <a:prstGeom prst="rect">
                <a:avLst/>
              </a:prstGeom>
              <a:blipFill>
                <a:blip r:embed="rId3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908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Pseudoinverse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00808"/>
                <a:ext cx="8640960" cy="4869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a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rank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The SVD of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given by:</a:t>
                </a:r>
              </a:p>
              <a:p>
                <a:pPr marL="263525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lvl="1" indent="-263525" eaLnBrk="1" hangingPunct="1"/>
                <a:r>
                  <a:rPr lang="en-GB" sz="1800" i="0" dirty="0">
                    <a:solidFill>
                      <a:srgbClr val="040404"/>
                    </a:solidFill>
                  </a:rPr>
                  <a:t>I define a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as follows:</a:t>
                </a: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GB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1≤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altLang="en-US" sz="1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800" b="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85750" lvl="1" indent="-285750" eaLnBrk="1" hangingPunct="1"/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is called the </a:t>
                </a:r>
                <a:r>
                  <a:rPr lang="en-GB" sz="1800" b="1" i="0" dirty="0">
                    <a:solidFill>
                      <a:srgbClr val="C00000"/>
                    </a:solidFill>
                    <a:latin typeface="+mj-lt"/>
                  </a:rPr>
                  <a:t>Pseudoinverse</a:t>
                </a:r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of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or the </a:t>
                </a:r>
                <a:r>
                  <a:rPr lang="en-GB" sz="1800" b="1" i="0" dirty="0">
                    <a:solidFill>
                      <a:srgbClr val="C00000"/>
                    </a:solidFill>
                    <a:latin typeface="+mj-lt"/>
                  </a:rPr>
                  <a:t>Moore Penrose</a:t>
                </a:r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inverse.</a:t>
                </a:r>
              </a:p>
              <a:p>
                <a:pPr marL="266700" lvl="1" indent="-266700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of dimension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(square) and has rank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It is defined as follows:</a:t>
                </a: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l-GR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1800" i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Σ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1≤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altLang="en-US" sz="1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and has rank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It is defined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above.</a:t>
                </a: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174625" lvl="1" indent="0" eaLnBrk="1" hangingPunct="1">
                  <a:buNone/>
                </a:pPr>
                <a:endParaRPr lang="en-GB" altLang="en-US" sz="2000" i="0" dirty="0">
                  <a:solidFill>
                    <a:srgbClr val="000000"/>
                  </a:solidFill>
                  <a:latin typeface="+mn-lt"/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00808"/>
                <a:ext cx="8640960" cy="4869160"/>
              </a:xfrm>
              <a:prstGeom prst="rect">
                <a:avLst/>
              </a:prstGeom>
              <a:blipFill>
                <a:blip r:embed="rId3"/>
                <a:stretch>
                  <a:fillRect l="-1551" t="-1627" r="-1058" b="-2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Positive definite matrices cont.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9" y="1700808"/>
                <a:ext cx="8496944" cy="5301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We are talking about symmetric matrices.</a:t>
                </a: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We have various tests for positive definiteness. Consider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case of a positive definite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The eigenvalues are positive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pivots are positive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All determinates of leading (“north west”) sub-matrices are positive</a:t>
                </a:r>
              </a:p>
              <a:p>
                <a:pPr marL="542925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, 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42925" lvl="1" indent="0" eaLnBrk="1" hangingPunct="1">
                  <a:buNone/>
                  <a:defRPr/>
                </a:pPr>
                <a:endParaRPr lang="en-GB" altLang="en-US" sz="1800" i="0" dirty="0">
                  <a:solidFill>
                    <a:srgbClr val="040404"/>
                  </a:solidFill>
                </a:endParaRPr>
              </a:p>
              <a:p>
                <a:pPr marL="539750" lvl="1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is any vector.</a:t>
                </a: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𝑎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+2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𝑐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This is called 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Quadratic Form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lvl="2" eaLnBrk="1" hangingPunct="1">
                  <a:defRPr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9" y="1700808"/>
                <a:ext cx="8496944" cy="5301208"/>
              </a:xfrm>
              <a:prstGeom prst="rect">
                <a:avLst/>
              </a:prstGeom>
              <a:blipFill>
                <a:blip r:embed="rId6"/>
                <a:stretch>
                  <a:fillRect l="-1506" t="-1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45883" y="4682797"/>
                <a:ext cx="1712135" cy="754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883" y="4682797"/>
                <a:ext cx="1712135" cy="7546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946189" y="4680003"/>
            <a:ext cx="670018" cy="533722"/>
            <a:chOff x="7372843" y="4509120"/>
            <a:chExt cx="670018" cy="533722"/>
          </a:xfrm>
        </p:grpSpPr>
        <p:sp>
          <p:nvSpPr>
            <p:cNvPr id="6" name="Rectangle 5"/>
            <p:cNvSpPr/>
            <p:nvPr/>
          </p:nvSpPr>
          <p:spPr bwMode="auto">
            <a:xfrm>
              <a:off x="7372843" y="4543213"/>
              <a:ext cx="288032" cy="245690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372843" y="4509120"/>
              <a:ext cx="670018" cy="533722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6946189" y="4664633"/>
            <a:ext cx="1111524" cy="77279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8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Pseudoinverse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96944" cy="4824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have different dimensions.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look like identity matrices where the last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diagonal elements have been replaced by zeros.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and the rank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In that case</a:t>
                </a:r>
              </a:p>
              <a:p>
                <a:pPr marL="263525" lvl="1" indent="0" algn="ctr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nor/>
                      </m:rPr>
                      <a:rPr lang="en-GB" altLang="en-US" sz="1800" dirty="0">
                        <a:solidFill>
                          <a:srgbClr val="000000"/>
                        </a:solidFill>
                      </a:rPr>
                      <m:t> 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0" eaLnBrk="1" hangingPunct="1">
                  <a:buNone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 left inverse matrix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tabLst>
                    <a:tab pos="6275388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and the rank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In that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 right inverse matrix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174625" lvl="1" indent="0" eaLnBrk="1" hangingPunct="1">
                  <a:buNone/>
                </a:pPr>
                <a:endParaRPr lang="en-GB" altLang="en-US" sz="2000" i="0" dirty="0">
                  <a:solidFill>
                    <a:srgbClr val="000000"/>
                  </a:solidFill>
                  <a:latin typeface="+mn-lt"/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4824536"/>
              </a:xfrm>
              <a:prstGeom prst="rect">
                <a:avLst/>
              </a:prstGeom>
              <a:blipFill>
                <a:blip r:embed="rId3"/>
                <a:stretch>
                  <a:fillRect l="-1506" t="-16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69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609600"/>
            <a:ext cx="7698432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Pseudoinverse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916832"/>
                <a:ext cx="8352928" cy="4536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As already proved, the relationship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, which comes directly from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, maps a vector from the row space to the column space.</a:t>
                </a:r>
              </a:p>
              <a:p>
                <a:pPr marL="263525" lvl="1" indent="-263525" eaLnBrk="1" hangingPunct="1"/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US" altLang="en-US" sz="1800" i="0" dirty="0">
                    <a:solidFill>
                      <a:srgbClr val="000000"/>
                    </a:solidFill>
                  </a:rPr>
                  <a:t>Similarly,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and 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 Therefore, the multiplication of a vector from the column space with the pseudo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gives a the vector in the row space.</a:t>
                </a:r>
              </a:p>
              <a:p>
                <a:pPr lvl="1" eaLnBrk="1" hangingPunct="1"/>
                <a:endParaRPr lang="en-US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16832"/>
                <a:ext cx="8352928" cy="4536504"/>
              </a:xfrm>
              <a:prstGeom prst="rect">
                <a:avLst/>
              </a:prstGeom>
              <a:blipFill>
                <a:blip r:embed="rId3"/>
                <a:stretch>
                  <a:fillRect l="-1606" t="-1745" r="-12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69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Other types of matrix inverses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83384" y="1484785"/>
                <a:ext cx="8709096" cy="5112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800" i="0" dirty="0">
                  <a:solidFill>
                    <a:srgbClr val="C00000"/>
                  </a:solidFill>
                </a:endParaRPr>
              </a:p>
              <a:p>
                <a:pPr marL="174625" lvl="1" indent="0" eaLnBrk="1" hangingPunct="1">
                  <a:buNone/>
                </a:pPr>
                <a:r>
                  <a:rPr lang="en-GB" altLang="en-US" sz="1800" i="0" dirty="0">
                    <a:solidFill>
                      <a:srgbClr val="040404"/>
                    </a:solidFill>
                  </a:rPr>
                  <a:t>Consider a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</a:rPr>
                  <a:t> and rank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</a:rPr>
                  <a:t>. The following cases hold:</a:t>
                </a:r>
              </a:p>
              <a:p>
                <a:pPr marL="460375" lvl="1" indent="-285750" eaLnBrk="1" hangingPunct="1"/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In that case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The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has a 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two-sided inverse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or simply an 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inverse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460375" lvl="1" indent="-285750" eaLnBrk="1" hangingPunct="1"/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(more rows thank columns)</a:t>
                </a:r>
              </a:p>
              <a:p>
                <a:pPr marL="720725" indent="-277813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matrix has full column rank (independent columns).</a:t>
                </a:r>
              </a:p>
              <a:p>
                <a:pPr marL="720725" indent="-277813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Null space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720725" indent="-277813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0 or 1 solutions to </a:t>
                </a:r>
                <a14:m>
                  <m:oMath xmlns:m="http://schemas.openxmlformats.org/officeDocument/2006/math"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800" dirty="0"/>
                  <a:t>.</a:t>
                </a:r>
              </a:p>
              <a:p>
                <a:pPr marL="442912"/>
                <a:r>
                  <a:rPr lang="en-GB" sz="1800" i="0" dirty="0">
                    <a:solidFill>
                      <a:srgbClr val="040404"/>
                    </a:solidFill>
                  </a:rPr>
                  <a:t>In that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of dimension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is invertible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has a 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left inverse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only.</a:t>
                </a:r>
                <a:endParaRPr lang="en-GB" i="0" dirty="0"/>
              </a:p>
              <a:p>
                <a:pPr marL="442913" lvl="1" indent="-263525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1800" dirty="0">
                    <a:solidFill>
                      <a:srgbClr val="040404"/>
                    </a:solidFill>
                    <a:latin typeface="Cambria Math"/>
                  </a:rPr>
                  <a:t>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(more columns than rows)</a:t>
                </a:r>
                <a:endParaRPr lang="en-GB" sz="1800" dirty="0">
                  <a:solidFill>
                    <a:srgbClr val="040404"/>
                  </a:solidFill>
                  <a:latin typeface="Cambria Math"/>
                </a:endParaRPr>
              </a:p>
              <a:p>
                <a:pPr marL="720725" indent="-277813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matrix has full row rank (</a:t>
                </a:r>
                <a:r>
                  <a:rPr lang="en-GB" altLang="en-US" sz="1800" i="0">
                    <a:solidFill>
                      <a:srgbClr val="000000"/>
                    </a:solidFill>
                  </a:rPr>
                  <a:t>independent rows).</a:t>
                </a: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20725" indent="-277813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There are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free variables.</a:t>
                </a:r>
              </a:p>
              <a:p>
                <a:pPr marL="720725" indent="-277813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Left null space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720725" indent="-277813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Infinite solutions to </a:t>
                </a:r>
                <a14:m>
                  <m:oMath xmlns:m="http://schemas.openxmlformats.org/officeDocument/2006/math"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800" dirty="0"/>
                  <a:t>.</a:t>
                </a:r>
              </a:p>
              <a:p>
                <a:pPr marL="720725" indent="-277813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In that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of dimension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is invertible and</a:t>
                </a:r>
              </a:p>
              <a:p>
                <a:pPr marL="720725"/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has a 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right inverse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only.</a:t>
                </a:r>
                <a:endParaRPr lang="en-GB" sz="1800" i="0" dirty="0"/>
              </a:p>
              <a:p>
                <a:pPr marL="720725" indent="-277813">
                  <a:buFont typeface="Wingdings" panose="05000000000000000000" pitchFamily="2" charset="2"/>
                  <a:buChar char="§"/>
                </a:pPr>
                <a:endParaRPr lang="en-GB" sz="1800" dirty="0"/>
              </a:p>
              <a:p>
                <a:pPr marL="442913" lvl="1" indent="-263525" eaLnBrk="1" hangingPunct="1">
                  <a:buFont typeface="Arial" panose="020B0604020202020204" pitchFamily="34" charset="0"/>
                  <a:buChar char="•"/>
                </a:pPr>
                <a:endParaRPr lang="en-GB" sz="1800" dirty="0">
                  <a:solidFill>
                    <a:srgbClr val="040404"/>
                  </a:solidFill>
                  <a:latin typeface="Cambria Math"/>
                </a:endParaRPr>
              </a:p>
              <a:p>
                <a:pPr marL="727075" lvl="1" indent="-547688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446088" lvl="1" indent="-271463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446088" lvl="1" indent="-271463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446088" lvl="1" indent="-271463" eaLnBrk="1" hangingPunct="1"/>
                <a:endParaRPr lang="en-GB" altLang="en-US" sz="1800" b="1" i="0" dirty="0">
                  <a:solidFill>
                    <a:srgbClr val="040404"/>
                  </a:solidFill>
                </a:endParaRPr>
              </a:p>
              <a:p>
                <a:pPr marL="446088" lvl="1" indent="-271463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6088" lvl="1" indent="-271463" eaLnBrk="1" hangingPunct="1">
                  <a:buNone/>
                </a:pPr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446088" lvl="1" indent="-271463" eaLnBrk="1" hangingPunct="1"/>
                <a:r>
                  <a:rPr lang="en-GB" altLang="en-US" sz="1800" b="1" i="0" dirty="0">
                    <a:solidFill>
                      <a:srgbClr val="000000"/>
                    </a:solidFill>
                  </a:rPr>
                  <a:t>Left inverse. (Note that a rectangular matrix cannot have a 2-sided inverse!)</a:t>
                </a:r>
              </a:p>
              <a:p>
                <a:pPr marL="446088" lvl="1" indent="-271463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6088" lvl="1" indent="-271463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6088" lvl="1" indent="-271463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174625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6088" lvl="1" indent="-271463" eaLnBrk="1" hangingPunct="1"/>
                <a:r>
                  <a:rPr lang="en-GB" altLang="en-US" sz="1800" b="1" i="0" dirty="0">
                    <a:solidFill>
                      <a:srgbClr val="000000"/>
                    </a:solidFill>
                  </a:rPr>
                  <a:t>Right inverse</a:t>
                </a: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384" y="1484785"/>
                <a:ext cx="8709096" cy="5112568"/>
              </a:xfrm>
              <a:prstGeom prst="rect">
                <a:avLst/>
              </a:prstGeom>
              <a:blipFill>
                <a:blip r:embed="rId3"/>
                <a:stretch>
                  <a:fillRect r="-1330" b="-873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015035" y="5365208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948264" y="3573016"/>
                <a:ext cx="1897122" cy="321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  <m:sup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573016"/>
                <a:ext cx="1897122" cy="321370"/>
              </a:xfrm>
              <a:prstGeom prst="rect">
                <a:avLst/>
              </a:prstGeom>
              <a:blipFill>
                <a:blip r:embed="rId4"/>
                <a:stretch>
                  <a:fillRect b="-26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844214" y="3275692"/>
                <a:ext cx="1218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80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214" y="3275692"/>
                <a:ext cx="12188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750225" y="2780928"/>
            <a:ext cx="2402967" cy="873388"/>
            <a:chOff x="6750225" y="3274531"/>
            <a:chExt cx="2402967" cy="8733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50225" y="3274531"/>
                  <a:ext cx="24029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363538" indent="-363538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80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80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GB" sz="18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1800" i="0" dirty="0">
                    <a:solidFill>
                      <a:srgbClr val="040404"/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225" y="3274531"/>
                  <a:ext cx="2402967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Brace 20"/>
            <p:cNvSpPr/>
            <p:nvPr/>
          </p:nvSpPr>
          <p:spPr bwMode="auto">
            <a:xfrm rot="5400000">
              <a:off x="7275791" y="3216815"/>
              <a:ext cx="288956" cy="1001361"/>
            </a:xfrm>
            <a:prstGeom prst="righ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564293" y="3778587"/>
                  <a:ext cx="12188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63538" indent="-363538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GB" sz="1800" i="0" dirty="0">
                    <a:solidFill>
                      <a:srgbClr val="040404"/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293" y="3778587"/>
                  <a:ext cx="12188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748599" y="5013176"/>
                <a:ext cx="24969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8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99" y="5013176"/>
                <a:ext cx="2496902" cy="276999"/>
              </a:xfrm>
              <a:prstGeom prst="rect">
                <a:avLst/>
              </a:prstGeom>
              <a:blipFill>
                <a:blip r:embed="rId8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 bwMode="auto">
          <a:xfrm rot="5400000">
            <a:off x="7403306" y="5073223"/>
            <a:ext cx="276998" cy="755036"/>
          </a:xfrm>
          <a:prstGeom prst="righ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6773946" y="5877272"/>
                <a:ext cx="2105513" cy="322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sub>
                        <m:sup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946" y="5877272"/>
                <a:ext cx="2105513" cy="322974"/>
              </a:xfrm>
              <a:prstGeom prst="rect">
                <a:avLst/>
              </a:prstGeom>
              <a:blipFill>
                <a:blip r:embed="rId9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372200" y="5589240"/>
                <a:ext cx="1184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80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589240"/>
                <a:ext cx="118417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7060237" y="5589240"/>
                <a:ext cx="1184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80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80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7" y="5589240"/>
                <a:ext cx="11841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25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Positive semi-definite matrices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192"/>
                <a:ext cx="8496944" cy="4725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1" i="0" dirty="0">
                    <a:solidFill>
                      <a:srgbClr val="000000"/>
                    </a:solidFill>
                    <a:latin typeface="+mj-lt"/>
                  </a:rPr>
                  <a:t>Example: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Consider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Which sufficiently large values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makes the matrix positive definite? The answer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&gt;18.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(The determinant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−36&gt;0⇒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&gt;18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we obtain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18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matrix is </a:t>
                </a:r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positive semi-definite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The eigenvalues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One of its eigenvalues is zero.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 has only one pivot since the matrix is singular. The pivots are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 </a:t>
                </a:r>
                <a:endParaRPr lang="en-US" sz="1800" b="1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Its quadratic form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+12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+18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In that case the matrix marginally failed the test.</a:t>
                </a:r>
              </a:p>
              <a:p>
                <a:pPr marL="266700" lvl="2" indent="-266700" eaLnBrk="1" hangingPunct="1">
                  <a:defRPr/>
                </a:pPr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lvl="2" eaLnBrk="1" hangingPunct="1"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lvl="2" eaLnBrk="1" hangingPunct="1">
                  <a:defRPr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192"/>
                <a:ext cx="8496944" cy="4725144"/>
              </a:xfrm>
              <a:prstGeom prst="rect">
                <a:avLst/>
              </a:prstGeom>
              <a:blipFill>
                <a:blip r:embed="rId6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34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Graph of quadratic form</a:t>
            </a:r>
            <a:endParaRPr lang="en-US" altLang="en-US" sz="2000" dirty="0"/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3744476459"/>
              </p:ext>
            </p:extLst>
          </p:nvPr>
        </p:nvGraphicFramePr>
        <p:xfrm>
          <a:off x="2754312" y="2747227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2" y="2747227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584027"/>
                <a:ext cx="871296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In mathematics, a </a:t>
                </a:r>
                <a:r>
                  <a:rPr lang="en-GB" sz="1800" b="1" i="0" dirty="0">
                    <a:solidFill>
                      <a:srgbClr val="040404"/>
                    </a:solidFill>
                  </a:rPr>
                  <a:t>quadratic form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 is a 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homogeneous polynomial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 of degree two in a number of variables. For example, the condition for positive-definiteness of a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2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matrix,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, is a quadratic form in the variables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buNone/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For the positive definite case we have: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Obviously, first derivatives must be zero at the minimum. This condition is not enough.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Second derivatives’ matrix is positive definite, i.e.,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2000" b="0" i="0" smtClean="0">
                        <a:solidFill>
                          <a:srgbClr val="040404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GB" sz="2000" b="0" i="1" dirty="0">
                  <a:solidFill>
                    <a:srgbClr val="040404"/>
                  </a:solidFill>
                  <a:latin typeface="Cambria Math" panose="02040503050406030204" pitchFamily="18" charset="0"/>
                </a:endParaRPr>
              </a:p>
              <a:p>
                <a:pPr marL="539750" lvl="2" indent="0" eaLnBrk="1" hangingPunct="1">
                  <a:buNone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&gt;0, 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GB" sz="1800" dirty="0"/>
                      <m:t>−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1800" b="0" i="0" dirty="0">
                  <a:solidFill>
                    <a:srgbClr val="040404"/>
                  </a:solidFill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Positive for a number turns into positive definite for a matrix.</a:t>
                </a:r>
              </a:p>
              <a:p>
                <a:pPr lvl="2" eaLnBrk="1" hangingPunct="1"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lvl="2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584027"/>
                <a:ext cx="8712968" cy="5013325"/>
              </a:xfrm>
              <a:prstGeom prst="rect">
                <a:avLst/>
              </a:prstGeom>
              <a:blipFill>
                <a:blip r:embed="rId6"/>
                <a:stretch>
                  <a:fillRect l="-1469" t="-1582" b="-6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2899354" y="3501008"/>
            <a:ext cx="12241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99354" y="2564904"/>
            <a:ext cx="8384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475690" y="3501008"/>
            <a:ext cx="432048" cy="684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88373" y="3429000"/>
                <a:ext cx="4541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373" y="3429000"/>
                <a:ext cx="45416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475690" y="4005064"/>
                <a:ext cx="4589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90" y="4005064"/>
                <a:ext cx="45890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Arc 7171"/>
          <p:cNvSpPr/>
          <p:nvPr/>
        </p:nvSpPr>
        <p:spPr bwMode="auto">
          <a:xfrm>
            <a:off x="2209456" y="3501008"/>
            <a:ext cx="1498448" cy="1174696"/>
          </a:xfrm>
          <a:prstGeom prst="arc">
            <a:avLst>
              <a:gd name="adj1" fmla="val 10748899"/>
              <a:gd name="adj2" fmla="val 0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3" name="TextBox 7172"/>
          <p:cNvSpPr txBox="1"/>
          <p:nvPr/>
        </p:nvSpPr>
        <p:spPr>
          <a:xfrm>
            <a:off x="652881" y="298566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srgbClr val="040404"/>
                </a:solidFill>
                <a:latin typeface="+mn-lt"/>
              </a:rPr>
              <a:t>Not positive definite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50385" y="266362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srgbClr val="040404"/>
                </a:solidFill>
                <a:latin typeface="+mn-lt"/>
              </a:rPr>
              <a:t>Positive definite</a:t>
            </a:r>
          </a:p>
        </p:txBody>
      </p:sp>
      <p:cxnSp>
        <p:nvCxnSpPr>
          <p:cNvPr id="7175" name="Straight Arrow Connector 7174"/>
          <p:cNvCxnSpPr/>
          <p:nvPr/>
        </p:nvCxnSpPr>
        <p:spPr bwMode="auto">
          <a:xfrm flipH="1" flipV="1">
            <a:off x="5724128" y="3523498"/>
            <a:ext cx="120205" cy="337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724128" y="3501008"/>
            <a:ext cx="12241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5724128" y="2492896"/>
            <a:ext cx="8384" cy="985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5288598" y="3501008"/>
            <a:ext cx="432048" cy="684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854142" y="3356992"/>
                <a:ext cx="4541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42" y="3356992"/>
                <a:ext cx="454162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65221" y="4005064"/>
                <a:ext cx="4589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21" y="4005064"/>
                <a:ext cx="4589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 bwMode="auto">
          <a:xfrm flipV="1">
            <a:off x="5052578" y="2410173"/>
            <a:ext cx="1368152" cy="1267045"/>
          </a:xfrm>
          <a:prstGeom prst="arc">
            <a:avLst>
              <a:gd name="adj1" fmla="val 11233449"/>
              <a:gd name="adj2" fmla="val 0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6" name="TextBox 7175"/>
          <p:cNvSpPr txBox="1"/>
          <p:nvPr/>
        </p:nvSpPr>
        <p:spPr>
          <a:xfrm>
            <a:off x="5736654" y="3789040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200" i="0" dirty="0">
                <a:solidFill>
                  <a:srgbClr val="040404"/>
                </a:solidFill>
                <a:latin typeface="+mn-lt"/>
              </a:rPr>
              <a:t>minimum</a:t>
            </a:r>
          </a:p>
        </p:txBody>
      </p:sp>
    </p:spTree>
    <p:extLst>
      <p:ext uri="{BB962C8B-B14F-4D97-AF65-F5344CB8AC3E}">
        <p14:creationId xmlns:p14="http://schemas.microsoft.com/office/powerpoint/2010/main" val="412546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lvl="1" indent="-266700" eaLnBrk="1" hangingPunct="1">
                  <a:defRPr/>
                </a:pPr>
                <a:r>
                  <a:rPr lang="en-US" altLang="en-US" sz="1800" b="1" i="0" dirty="0">
                    <a:solidFill>
                      <a:srgbClr val="040404"/>
                    </a:solidFill>
                    <a:latin typeface="+mj-lt"/>
                  </a:rPr>
                  <a:t>Example:</a:t>
                </a: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/>
                      </a:rPr>
                      <m:t>trace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=22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800" i="0" dirty="0">
                    <a:solidFill>
                      <a:srgbClr val="040404"/>
                    </a:solidFill>
                    <a:latin typeface="+mj-lt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=4=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sz="1800" i="1" dirty="0">
                  <a:solidFill>
                    <a:srgbClr val="040404"/>
                  </a:solidFill>
                  <a:latin typeface="Cambria Math"/>
                </a:endParaRPr>
              </a:p>
              <a:p>
                <a:pPr marL="266700" lvl="1" indent="0" eaLnBrk="1" hangingPunct="1">
                  <a:buNone/>
                  <a:defRPr/>
                </a:pPr>
                <a:endParaRPr lang="en-GB" sz="1800" i="1" dirty="0">
                  <a:solidFill>
                    <a:srgbClr val="040404"/>
                  </a:solidFill>
                  <a:latin typeface="Cambria Math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l-GR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+12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20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GB" sz="1800" i="1" dirty="0">
                  <a:solidFill>
                    <a:srgbClr val="040404"/>
                  </a:solidFill>
                  <a:latin typeface="Cambria Math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+12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20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GB" sz="1800" i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1800" b="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 horizontal intersection could be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=1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It is an ellipse.</a:t>
                </a: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Its quadratic form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GB" sz="1800" i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=1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For the positive definite case we have</a:t>
                </a:r>
              </a:p>
              <a:p>
                <a:pPr lvl="2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First derivatives are zero</a:t>
                </a:r>
              </a:p>
              <a:p>
                <a:pPr lvl="2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Matrix of second derivatives is positive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 b="-748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 1</a:t>
            </a:r>
            <a:endParaRPr lang="en-US" altLang="en-US" sz="2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349748" y="3861048"/>
            <a:ext cx="1866845" cy="1751902"/>
            <a:chOff x="3500264" y="4005064"/>
            <a:chExt cx="1866845" cy="1751902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3923928" y="4941168"/>
              <a:ext cx="12241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3923928" y="4005064"/>
              <a:ext cx="8384" cy="9361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>
              <a:off x="3500264" y="4945359"/>
              <a:ext cx="432048" cy="6844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912947" y="4911586"/>
                  <a:ext cx="4541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2947" y="4911586"/>
                  <a:ext cx="454162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500264" y="5418412"/>
                  <a:ext cx="45890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264" y="5418412"/>
                  <a:ext cx="458907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/>
          <p:nvPr/>
        </p:nvCxnSpPr>
        <p:spPr bwMode="auto">
          <a:xfrm flipH="1" flipV="1">
            <a:off x="2790213" y="4819642"/>
            <a:ext cx="120205" cy="337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973281" y="5024209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200" i="0" dirty="0">
                <a:solidFill>
                  <a:srgbClr val="040404"/>
                </a:solidFill>
                <a:latin typeface="+mn-lt"/>
              </a:rPr>
              <a:t>minimum</a:t>
            </a:r>
          </a:p>
        </p:txBody>
      </p:sp>
      <p:sp>
        <p:nvSpPr>
          <p:cNvPr id="52" name="Arc 51"/>
          <p:cNvSpPr/>
          <p:nvPr/>
        </p:nvSpPr>
        <p:spPr bwMode="auto">
          <a:xfrm flipV="1">
            <a:off x="2051237" y="3530107"/>
            <a:ext cx="1368152" cy="1267045"/>
          </a:xfrm>
          <a:prstGeom prst="arc">
            <a:avLst>
              <a:gd name="adj1" fmla="val 11233449"/>
              <a:gd name="adj2" fmla="val 0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4" name="Arc 53"/>
          <p:cNvSpPr/>
          <p:nvPr/>
        </p:nvSpPr>
        <p:spPr bwMode="auto">
          <a:xfrm rot="1400802" flipV="1">
            <a:off x="2324378" y="3814438"/>
            <a:ext cx="1368152" cy="1042321"/>
          </a:xfrm>
          <a:prstGeom prst="arc">
            <a:avLst>
              <a:gd name="adj1" fmla="val 11233449"/>
              <a:gd name="adj2" fmla="val 0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66947" y="4106719"/>
            <a:ext cx="1562188" cy="474409"/>
          </a:xfrm>
          <a:prstGeom prst="ellipse">
            <a:avLst/>
          </a:prstGeom>
          <a:noFill/>
          <a:ln w="25400" cap="flat" cmpd="sng" algn="ctr">
            <a:solidFill>
              <a:srgbClr val="EE990A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2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7261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 1 cont.</a:t>
            </a:r>
            <a:endParaRPr lang="en-US" altLang="en-US" sz="2000" dirty="0"/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54312" y="2747227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2" y="2747227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Example:</a:t>
                </a:r>
              </a:p>
              <a:p>
                <a:pPr marL="266700" eaLnBrk="1" hangingPunct="1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trace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=22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800" i="0" dirty="0">
                    <a:solidFill>
                      <a:srgbClr val="040404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=4=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+12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20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GB" sz="1800" i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b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Note that computing the square form is effectively elimination</a:t>
                </a:r>
              </a:p>
              <a:p>
                <a:pPr marL="542925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1"/>
                              </m:rP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m:rPr>
                            <m:brk m:alnAt="1"/>
                          </m:r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3(1)</m:t>
                        </m:r>
                      </m:e>
                    </m:groupCh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1">
                                  <a:solidFill>
                                    <a:srgbClr val="CC0033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1">
                                  <a:solidFill>
                                    <a:srgbClr val="CC0033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pivots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and the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multipliers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appear in the quadratic form when we compute the square.</a:t>
                </a: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Pivots are the multipliers of the squared functions so positive pivots imply sum of squares and hence positive definiteness.</a:t>
                </a: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24936" cy="5013325"/>
              </a:xfrm>
              <a:prstGeom prst="rect">
                <a:avLst/>
              </a:prstGeom>
              <a:blipFill>
                <a:blip r:embed="rId6"/>
                <a:stretch>
                  <a:fillRect l="-1520" t="-15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24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 2</a:t>
            </a: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72816"/>
                <a:ext cx="8480234" cy="496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</a:rPr>
                  <a:t>Example: </a:t>
                </a:r>
                <a:r>
                  <a:rPr lang="en-US" altLang="en-US" sz="1800" i="0" dirty="0">
                    <a:solidFill>
                      <a:srgbClr val="000000"/>
                    </a:solidFill>
                  </a:rPr>
                  <a:t>Consider the matrix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The leading (“north west”) determinants are 2,3,4.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The pivots are 2, 3/2, 4/3.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The quadratic form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 b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</m:sSub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This can be written as:</a:t>
                </a:r>
              </a:p>
              <a:p>
                <a:pPr marL="5397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Sup>
                        <m:sSub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00" i="0" dirty="0">
                  <a:solidFill>
                    <a:srgbClr val="000000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eigenvalues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2−</m:t>
                    </m:r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180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is positive definite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 b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800" b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GB" sz="1800" dirty="0"/>
                  <a:t>.</a:t>
                </a:r>
                <a:endParaRPr lang="en-GB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80234" cy="4968552"/>
              </a:xfrm>
              <a:prstGeom prst="rect">
                <a:avLst/>
              </a:prstGeom>
              <a:blipFill>
                <a:blip r:embed="rId3"/>
                <a:stretch>
                  <a:fillRect l="-1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7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Positive definite matrices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200" i="0" dirty="0">
                  <a:solidFill>
                    <a:srgbClr val="C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If a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positive-definite, its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it also positive definite. This comes from the fact that the eigenvalues of the inverse of a matrix are equal to the inverses of the eigenvalues of the original matrix.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If matrices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are positive definite, then their sum is positive definite. This comes from the fact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&gt;0.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The same comment holds for positive semi-definiteness.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(rectangular, not square). In that case we are interested in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which is square.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positive definite?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r="-2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7668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25934</TotalTime>
  <Words>5943</Words>
  <Application>Microsoft Office PowerPoint</Application>
  <PresentationFormat>On-screen Show (4:3)</PresentationFormat>
  <Paragraphs>477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Cambria Math</vt:lpstr>
      <vt:lpstr>Impact</vt:lpstr>
      <vt:lpstr>Times New Roman</vt:lpstr>
      <vt:lpstr>Verdana</vt:lpstr>
      <vt:lpstr>Wingdings</vt:lpstr>
      <vt:lpstr>Standarddesign</vt:lpstr>
      <vt:lpstr>Chart</vt:lpstr>
      <vt:lpstr>Maths for Signals and Systems Linear Algebra in Engineering  Lectures 13 – 15, Tuesday 8th and Friday 11th November 2016</vt:lpstr>
      <vt:lpstr>Positive definite matrices</vt:lpstr>
      <vt:lpstr>Positive definite matrices cont.</vt:lpstr>
      <vt:lpstr>Positive semi-definite matrices</vt:lpstr>
      <vt:lpstr>Graph of quadratic form</vt:lpstr>
      <vt:lpstr>Example 1</vt:lpstr>
      <vt:lpstr>Example 1 cont.</vt:lpstr>
      <vt:lpstr>Example 2</vt:lpstr>
      <vt:lpstr>Positive definite matrices cont.</vt:lpstr>
      <vt:lpstr>The case of A^T A and AA^T</vt:lpstr>
      <vt:lpstr>Similar matrices</vt:lpstr>
      <vt:lpstr>Matrices with identical eigenvalues with some repeated</vt:lpstr>
      <vt:lpstr>Singular Value Decomposition (SVD)</vt:lpstr>
      <vt:lpstr>Singular Value Decomposition (SVD) cont.</vt:lpstr>
      <vt:lpstr>Singular Value Decomposition (SVD) cont.</vt:lpstr>
      <vt:lpstr>Singular Value Decomposition (SVD) cont.</vt:lpstr>
      <vt:lpstr>Useful properties</vt:lpstr>
      <vt:lpstr>Singular Value Decomposition (SVD) cont.</vt:lpstr>
      <vt:lpstr>Singular Value Decomposition (SVD) cont.</vt:lpstr>
      <vt:lpstr>Singular Value Decomposition (SVD) cont.</vt:lpstr>
      <vt:lpstr>Examples of different Σ matrices</vt:lpstr>
      <vt:lpstr>Examples of different Σ matrices cont.</vt:lpstr>
      <vt:lpstr>Truncated or Reduced Singular Value Decomposition</vt:lpstr>
      <vt:lpstr>Singular Value Decomposition. Example 1.</vt:lpstr>
      <vt:lpstr>Singular Value Decomposition. Example 2.</vt:lpstr>
      <vt:lpstr>Singular Value Decomposition. Example 2 cont.</vt:lpstr>
      <vt:lpstr>Singular Value Decomposition. Example 3.</vt:lpstr>
      <vt:lpstr>Singular Value Decomposition. Example.</vt:lpstr>
      <vt:lpstr>Pseudoinverse</vt:lpstr>
      <vt:lpstr>Pseudoinverse</vt:lpstr>
      <vt:lpstr>Pseudoinverse cont.</vt:lpstr>
      <vt:lpstr>Other types of matrix inverses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Tania Stathaki</cp:lastModifiedBy>
  <cp:revision>756</cp:revision>
  <cp:lastPrinted>2014-11-11T09:03:30Z</cp:lastPrinted>
  <dcterms:modified xsi:type="dcterms:W3CDTF">2016-11-11T10:54:46Z</dcterms:modified>
</cp:coreProperties>
</file>