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8" r:id="rId2"/>
    <p:sldId id="357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94" r:id="rId14"/>
    <p:sldId id="386" r:id="rId15"/>
    <p:sldId id="389" r:id="rId16"/>
    <p:sldId id="395" r:id="rId17"/>
    <p:sldId id="396" r:id="rId18"/>
    <p:sldId id="400" r:id="rId19"/>
    <p:sldId id="387" r:id="rId20"/>
    <p:sldId id="398" r:id="rId21"/>
    <p:sldId id="388" r:id="rId22"/>
    <p:sldId id="390" r:id="rId23"/>
    <p:sldId id="399" r:id="rId24"/>
  </p:sldIdLst>
  <p:sldSz cx="9144000" cy="6858000" type="screen4x3"/>
  <p:notesSz cx="6881813" cy="10002838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528">
          <p15:clr>
            <a:srgbClr val="A4A3A4"/>
          </p15:clr>
        </p15:guide>
        <p15:guide id="3" pos="5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1">
          <p15:clr>
            <a:srgbClr val="A4A3A4"/>
          </p15:clr>
        </p15:guide>
        <p15:guide id="3" orient="horz" pos="3150">
          <p15:clr>
            <a:srgbClr val="A4A3A4"/>
          </p15:clr>
        </p15:guide>
        <p15:guide id="4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0404"/>
    <a:srgbClr val="000000"/>
    <a:srgbClr val="008A63"/>
    <a:srgbClr val="CC0033"/>
    <a:srgbClr val="002C5B"/>
    <a:srgbClr val="003E8B"/>
    <a:srgbClr val="EE990A"/>
    <a:srgbClr val="6E6E6F"/>
    <a:srgbClr val="511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26" autoAdjust="0"/>
    <p:restoredTop sz="90107" autoAdjust="0"/>
  </p:normalViewPr>
  <p:slideViewPr>
    <p:cSldViewPr>
      <p:cViewPr varScale="1">
        <p:scale>
          <a:sx n="69" d="100"/>
          <a:sy n="69" d="100"/>
        </p:scale>
        <p:origin x="1536" y="60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6"/>
        <p:guide pos="2101"/>
        <p:guide orient="horz" pos="3150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04" y="0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2136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04" y="9502136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852F6C3-A8F7-4864-B4BC-569637B485D8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659440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04" y="0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0888"/>
            <a:ext cx="5002212" cy="3751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357" y="4751068"/>
            <a:ext cx="5047100" cy="450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2136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04" y="9502136"/>
            <a:ext cx="2981409" cy="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E7AFD4-B328-4A40-B1C8-1C90D7C9B51E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1938695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33EC33-4CF2-4CC1-9E45-01B93B9232B9}" type="slidenum">
              <a:rPr lang="da-DK" altLang="en-US" smtClean="0"/>
              <a:pPr>
                <a:spcBef>
                  <a:spcPct val="0"/>
                </a:spcBef>
              </a:pPr>
              <a:t>1</a:t>
            </a:fld>
            <a:endParaRPr lang="da-DK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0888"/>
            <a:ext cx="3444875" cy="2582862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357" y="3668081"/>
            <a:ext cx="5047100" cy="55845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9330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10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8821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11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7306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12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5072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13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6029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14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5496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15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7536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16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601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17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1894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18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3623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19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74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2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20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768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21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84954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22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9155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51FC3D-3D9A-4AB5-B522-189DB49D2408}" type="slidenum">
              <a:rPr lang="da-DK" altLang="en-US" smtClean="0"/>
              <a:pPr>
                <a:spcBef>
                  <a:spcPct val="0"/>
                </a:spcBef>
              </a:pPr>
              <a:t>23</a:t>
            </a:fld>
            <a:endParaRPr lang="da-DK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5827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3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088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4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2431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5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8456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6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0348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7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0670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8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3467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877" indent="-29072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888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043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199" indent="-2325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354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3509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8665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3820" indent="-2325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06A64-ABB8-43E4-989B-423FAA0ED576}" type="slidenum">
              <a:rPr lang="da-DK" altLang="en-US" smtClean="0"/>
              <a:pPr>
                <a:spcBef>
                  <a:spcPct val="0"/>
                </a:spcBef>
              </a:pPr>
              <a:t>9</a:t>
            </a:fld>
            <a:endParaRPr lang="da-DK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137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sz="3900" i="0">
              <a:solidFill>
                <a:srgbClr val="C51538"/>
              </a:solidFill>
              <a:latin typeface="Impact" panose="020B0806030902050204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00" i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EAC41C-87F8-432D-B266-7E7E2887E25C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121900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4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095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090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9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83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90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12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42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25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803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9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/>
              <a:t>Click to edit Master text styles</a:t>
            </a:r>
          </a:p>
          <a:p>
            <a:pPr lvl="1"/>
            <a:r>
              <a:rPr lang="da-DK" altLang="en-US"/>
              <a:t>Second level</a:t>
            </a:r>
          </a:p>
          <a:p>
            <a:pPr lvl="2"/>
            <a:r>
              <a:rPr lang="da-DK" altLang="en-US"/>
              <a:t>Third level</a:t>
            </a:r>
          </a:p>
          <a:p>
            <a:pPr lvl="3"/>
            <a:r>
              <a:rPr lang="da-DK" altLang="en-US"/>
              <a:t>Fourth level</a:t>
            </a:r>
          </a:p>
          <a:p>
            <a:pPr lvl="4"/>
            <a:r>
              <a:rPr lang="da-DK" altLang="en-US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5.e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/>
              <a:t>Maths for Signals and Systems</a:t>
            </a:r>
            <a:br>
              <a:rPr lang="en-GB" altLang="en-US" b="1" dirty="0"/>
            </a:br>
            <a:r>
              <a:rPr lang="en-GB" altLang="en-US" sz="2400" b="1" dirty="0"/>
              <a:t>Linear Algebra in Engineering</a:t>
            </a:r>
            <a:br>
              <a:rPr lang="en-GB" altLang="en-US" sz="2400" b="1" dirty="0"/>
            </a:br>
            <a:br>
              <a:rPr lang="en-GB" altLang="en-US" sz="2400" b="1" dirty="0"/>
            </a:br>
            <a:r>
              <a:rPr lang="en-GB" altLang="en-US" sz="2400" b="1" dirty="0">
                <a:solidFill>
                  <a:srgbClr val="008A63"/>
                </a:solidFill>
              </a:rPr>
              <a:t>Lectures 13 – 14, Tuesday 8</a:t>
            </a:r>
            <a:r>
              <a:rPr lang="en-GB" altLang="en-US" sz="2400" b="1" baseline="30000" dirty="0">
                <a:solidFill>
                  <a:srgbClr val="008A63"/>
                </a:solidFill>
              </a:rPr>
              <a:t>th</a:t>
            </a:r>
            <a:r>
              <a:rPr lang="en-GB" altLang="en-US" sz="2400" b="1" dirty="0">
                <a:solidFill>
                  <a:srgbClr val="008A63"/>
                </a:solidFill>
              </a:rPr>
              <a:t> November 2016</a:t>
            </a:r>
            <a:endParaRPr lang="en-GB" altLang="en-US" sz="2400" dirty="0">
              <a:solidFill>
                <a:srgbClr val="008A63"/>
              </a:solidFill>
            </a:endParaRPr>
          </a:p>
        </p:txBody>
      </p:sp>
      <p:sp>
        <p:nvSpPr>
          <p:cNvPr id="512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7584" y="4293096"/>
            <a:ext cx="7543800" cy="1512168"/>
          </a:xfrm>
        </p:spPr>
        <p:txBody>
          <a:bodyPr/>
          <a:lstStyle/>
          <a:p>
            <a:pPr marL="0" indent="0" eaLnBrk="1" hangingPunct="1"/>
            <a:r>
              <a:rPr lang="en-US" altLang="en-US" sz="2400" b="1" dirty="0"/>
              <a:t>DR TANIA STATHAKI</a:t>
            </a:r>
          </a:p>
          <a:p>
            <a:pPr marL="0" indent="0" eaLnBrk="1" hangingPunct="1"/>
            <a:r>
              <a:rPr lang="en-US" altLang="en-US" sz="1800" dirty="0"/>
              <a:t>READER (ASSOCIATE PROFFESOR) IN SIGNAL PROCESSING</a:t>
            </a:r>
            <a:br>
              <a:rPr lang="en-US" altLang="en-US" sz="2000" dirty="0"/>
            </a:br>
            <a:r>
              <a:rPr lang="en-US" altLang="en-US" dirty="0"/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533768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170" name="Rectangle 5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838200" y="702593"/>
                <a:ext cx="7543800" cy="638175"/>
              </a:xfrm>
            </p:spPr>
            <p:txBody>
              <a:bodyPr/>
              <a:lstStyle/>
              <a:p>
                <a:pPr algn="ctr" eaLnBrk="1" hangingPunct="1">
                  <a:defRPr/>
                </a:pPr>
                <a:r>
                  <a:rPr lang="en-US" altLang="en-US" sz="2800" dirty="0">
                    <a:solidFill>
                      <a:srgbClr val="C00000"/>
                    </a:solidFill>
                  </a:rPr>
                  <a:t>The case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GB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GB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>
                    <a:solidFill>
                      <a:srgbClr val="C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GB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GB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GB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endParaRPr lang="en-US" alt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170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702593"/>
                <a:ext cx="7543800" cy="638175"/>
              </a:xfrm>
              <a:blipFill>
                <a:blip r:embed="rId3"/>
                <a:stretch>
                  <a:fillRect b="-3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95536" y="1728043"/>
                <a:ext cx="8352928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182563" eaLnBrk="1" hangingPunct="1">
                  <a:defRPr/>
                </a:pPr>
                <a:endParaRPr lang="en-US" altLang="en-US" sz="12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positive definite?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𝐴𝑥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𝐴𝑥</m:t>
                            </m:r>
                          </m:e>
                        </m:d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altLang="en-US" sz="18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endParaRPr lang="en-GB" altLang="en-US" sz="18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In order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GB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𝐴𝑥</m:t>
                            </m:r>
                          </m:e>
                        </m:d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for every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, the null space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must be zero.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In case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being a rectangular matrix of size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&gt;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, the rank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must be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In case of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being a rectangular matrix of size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𝑚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, the null space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cannot be zero and 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is not positive definite.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Following the above analysis, it is straightforward to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is positive definite if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𝑚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and the rank of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182563" eaLnBrk="1" hangingPunct="1"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182563" eaLnBrk="1" hangingPunct="1"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728043"/>
                <a:ext cx="8352928" cy="5013325"/>
              </a:xfrm>
              <a:prstGeom prst="rect">
                <a:avLst/>
              </a:prstGeom>
              <a:blipFill>
                <a:blip r:embed="rId4"/>
                <a:stretch>
                  <a:fillRect l="-1606" r="-13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634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Similar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9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Consider two square matrices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Suppose that for some invertible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 the relationship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𝐴𝑀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 holds. In that case we say that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 are similar matrices.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b="1" i="0" dirty="0">
                    <a:solidFill>
                      <a:srgbClr val="000000"/>
                    </a:solidFill>
                    <a:latin typeface="+mj-lt"/>
                  </a:rPr>
                  <a:t>Example: 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Consider a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which has a full set of eigenvectors. In that case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𝑆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 Based on the above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is similar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8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b="1" i="0" dirty="0">
                    <a:solidFill>
                      <a:srgbClr val="008A63"/>
                    </a:solidFill>
                    <a:latin typeface="+mj-lt"/>
                  </a:rPr>
                  <a:t>Similar matrices have the same eigenvalues.</a:t>
                </a: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b="1" i="0" dirty="0">
                    <a:solidFill>
                      <a:srgbClr val="C00000"/>
                    </a:solidFill>
                    <a:latin typeface="+mj-lt"/>
                  </a:rPr>
                  <a:t>Matrices with identical eigenvalues are not necessarily similar.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There are different families of matrices with the same eigenvalues.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Consider the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 with eigenvalues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 and corresponding eigenvectors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and the matrix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𝐴𝑀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.</a:t>
                </a:r>
                <a:endParaRPr lang="en-GB" altLang="en-US" sz="18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eaLnBrk="1" hangingPunct="1">
                  <a:defRPr/>
                </a:pPr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We have</a:t>
                </a:r>
                <a14:m>
                  <m:oMath xmlns:m="http://schemas.openxmlformats.org/officeDocument/2006/math"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𝑀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⇒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𝑀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GB" altLang="en-US" sz="180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  <m:sSup>
                        <m:sSupPr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altLang="en-US" sz="180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altLang="en-US" sz="180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Therefore, </a:t>
                </a:r>
                <a14:m>
                  <m:oMath xmlns:m="http://schemas.openxmlformats.org/officeDocument/2006/math">
                    <m:r>
                      <a:rPr lang="en-US" altLang="en-US" sz="18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is also an eigenvalue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with corresponding eigenvector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182563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9" y="1728043"/>
                <a:ext cx="8496944" cy="5013325"/>
              </a:xfrm>
              <a:prstGeom prst="rect">
                <a:avLst/>
              </a:prstGeom>
              <a:blipFill rotWithShape="1">
                <a:blip r:embed="rId3"/>
                <a:stretch>
                  <a:fillRect l="-1506" t="-1458" r="-4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493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251520" y="702593"/>
            <a:ext cx="864096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Matrices with identical eigenvalues with some repeated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Consider the families of matrices with repeated eigenvalues.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b="1" i="0" dirty="0">
                    <a:solidFill>
                      <a:srgbClr val="000000"/>
                    </a:solidFill>
                    <a:latin typeface="+mj-lt"/>
                  </a:rPr>
                  <a:t>Example: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Lets take the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×2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size matrices with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=4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542925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The following two matrices </a:t>
                </a:r>
              </a:p>
              <a:p>
                <a:pPr marL="542925" algn="ctr" eaLnBrk="1" hangingPunct="1">
                  <a:defRPr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=4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42925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have eigenvalues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4,4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but they belong to different families.</a:t>
                </a:r>
              </a:p>
              <a:p>
                <a:pPr marL="542925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There are </a:t>
                </a:r>
                <a:r>
                  <a:rPr lang="en-US" altLang="en-US" sz="1800" b="1" i="0" u="sng" dirty="0">
                    <a:solidFill>
                      <a:srgbClr val="000000"/>
                    </a:solidFill>
                    <a:latin typeface="+mj-lt"/>
                  </a:rPr>
                  <a:t>two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families of matrices with eigenvalues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4,4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 </a:t>
                </a:r>
              </a:p>
              <a:p>
                <a:pPr marL="542925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The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has no “relatives”. The only matrix similar to it, is itself.</a:t>
                </a:r>
              </a:p>
              <a:p>
                <a:pPr marL="542925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The big family includes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and any matrix of the form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alt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 These matrices are not diagonalizable since they only have one non-zero eigenvector.</a:t>
                </a:r>
              </a:p>
              <a:p>
                <a:pPr marL="542925" indent="-276225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blipFill rotWithShape="1">
                <a:blip r:embed="rId3"/>
                <a:stretch>
                  <a:fillRect l="-1506" t="-1458" r="-19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202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Singular Value Decomposition (SVD)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00808"/>
                <a:ext cx="8424936" cy="4680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40404"/>
                    </a:solidFill>
                  </a:rPr>
                  <a:t>The so called </a:t>
                </a:r>
                <a:r>
                  <a:rPr lang="en-GB" sz="1800" b="1" i="0" dirty="0">
                    <a:solidFill>
                      <a:srgbClr val="040404"/>
                    </a:solidFill>
                  </a:rPr>
                  <a:t>Singular Value Decomposition</a:t>
                </a:r>
                <a:r>
                  <a:rPr lang="en-GB" sz="1800" i="0" dirty="0">
                    <a:solidFill>
                      <a:srgbClr val="040404"/>
                    </a:solidFill>
                  </a:rPr>
                  <a:t> (</a:t>
                </a:r>
                <a:r>
                  <a:rPr lang="en-GB" sz="1800" b="1" i="0" dirty="0">
                    <a:solidFill>
                      <a:srgbClr val="040404"/>
                    </a:solidFill>
                  </a:rPr>
                  <a:t>SVD</a:t>
                </a:r>
                <a:r>
                  <a:rPr lang="en-GB" sz="1800" i="0" dirty="0">
                    <a:solidFill>
                      <a:srgbClr val="040404"/>
                    </a:solidFill>
                  </a:rPr>
                  <a:t>) is one of the main highlights in Linear Algebra.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40404"/>
                    </a:solidFill>
                  </a:rPr>
                  <a:t>Consider a matrix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of dimension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and rank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40404"/>
                    </a:solidFill>
                  </a:rPr>
                  <a:t>I would like to diagonalize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. What I know so far is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𝑆</m:t>
                    </m:r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Λ</m:t>
                    </m:r>
                    <m:sSup>
                      <m:sSupPr>
                        <m:ctrlP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. This diagonalization has the following weaknesses: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has to be square.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</a:pPr>
                <a:r>
                  <a:rPr lang="en-GB" sz="1800" i="0" dirty="0">
                    <a:solidFill>
                      <a:srgbClr val="040404"/>
                    </a:solidFill>
                  </a:rPr>
                  <a:t>There are not always enough eigenvectors.</a:t>
                </a:r>
              </a:p>
              <a:p>
                <a:pPr marL="900113" indent="-360363" eaLnBrk="1" hangingPunct="1">
                  <a:buFont typeface="Wingdings" panose="05000000000000000000" pitchFamily="2" charset="2"/>
                  <a:buChar char="Ø"/>
                </a:pPr>
                <a:r>
                  <a:rPr lang="en-GB" sz="1800" i="0" dirty="0">
                    <a:solidFill>
                      <a:srgbClr val="040404"/>
                    </a:solidFill>
                  </a:rPr>
                  <a:t>For example consider the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≠0.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It only has the eigenvector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180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80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1800" b="0" i="1" smtClean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.</a:t>
                </a:r>
              </a:p>
              <a:p>
                <a:pPr marL="263525" eaLnBrk="1" hangingPunct="1"/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b="1" i="0" dirty="0">
                    <a:solidFill>
                      <a:srgbClr val="C00000"/>
                    </a:solidFill>
                  </a:rPr>
                  <a:t>Goal: I am looking for a type of decomposition which can be applied to any matrix.</a:t>
                </a:r>
              </a:p>
              <a:p>
                <a:pPr lvl="1" eaLnBrk="1" hangingPunct="1"/>
                <a:endParaRPr lang="en-GB" sz="1800" i="0" dirty="0">
                  <a:solidFill>
                    <a:srgbClr val="040404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00808"/>
                <a:ext cx="8424936" cy="4680520"/>
              </a:xfrm>
              <a:prstGeom prst="rect">
                <a:avLst/>
              </a:prstGeom>
              <a:blipFill>
                <a:blip r:embed="rId3"/>
                <a:stretch>
                  <a:fillRect l="-1520" t="-1693" r="-2315" b="-5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036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Singular Value Decomposition (SVD)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4869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40404"/>
                    </a:solidFill>
                  </a:rPr>
                  <a:t>I am looking for a type of matrix factorization of the form</a:t>
                </a:r>
                <a:r>
                  <a:rPr lang="en-GB" sz="18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  <m:sSup>
                      <m:sSupPr>
                        <m:ctrlP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is </a:t>
                </a:r>
                <a:r>
                  <a:rPr lang="en-GB" sz="1800" i="0" dirty="0">
                    <a:solidFill>
                      <a:srgbClr val="040404"/>
                    </a:solidFill>
                  </a:rPr>
                  <a:t>any real or complex matrix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of dimension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𝑚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and furthermore, </a:t>
                </a:r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542925" lvl="2" indent="-276225"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a unitary matrix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alt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with columns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, of dimension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 </a:t>
                </a:r>
              </a:p>
              <a:p>
                <a:pPr marL="542925" lvl="2" indent="-276225"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8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GB" sz="1800" i="0" dirty="0">
                    <a:solidFill>
                      <a:srgbClr val="040404"/>
                    </a:solidFill>
                  </a:rPr>
                  <a:t>is an 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𝑚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 rectangular matrix with non-negative real entries only along the main diagonal</a:t>
                </a:r>
                <a:r>
                  <a:rPr lang="en-GB" altLang="en-US" sz="1800" i="0" dirty="0">
                    <a:solidFill>
                      <a:srgbClr val="040404"/>
                    </a:solidFill>
                    <a:latin typeface="+mj-lt"/>
                  </a:rPr>
                  <a:t>. The main diagonal is defined by the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altLang="en-US" sz="1800" i="0" dirty="0">
                    <a:solidFill>
                      <a:srgbClr val="040404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GB" altLang="en-US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altLang="en-US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altLang="en-US" sz="1800" i="0" dirty="0">
                    <a:solidFill>
                      <a:srgbClr val="040404"/>
                    </a:solidFill>
                    <a:latin typeface="+mj-lt"/>
                  </a:rPr>
                  <a:t>.</a:t>
                </a:r>
              </a:p>
              <a:p>
                <a:pPr marL="542925" lvl="2" indent="-276225"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a unitary matrix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GB" altLang="en-US" sz="1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with columns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, of dimension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85750" lvl="1" indent="-285750" eaLnBrk="1" hangingPunct="1"/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en-GB" altLang="en-US" sz="1800" i="0" dirty="0">
                    <a:solidFill>
                      <a:srgbClr val="040404"/>
                    </a:solidFill>
                    <a:latin typeface="+mj-lt"/>
                  </a:rPr>
                  <a:t> is, in general, different to </a:t>
                </a:r>
                <a14:m>
                  <m:oMath xmlns:m="http://schemas.openxmlformats.org/officeDocument/2006/math">
                    <m:r>
                      <a:rPr lang="en-GB" altLang="en-US" sz="1800" b="0" i="1">
                        <a:solidFill>
                          <a:srgbClr val="040404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GB" altLang="en-US" sz="1800" i="0" dirty="0">
                    <a:solidFill>
                      <a:srgbClr val="040404"/>
                    </a:solidFill>
                    <a:latin typeface="+mj-lt"/>
                  </a:rPr>
                  <a:t>.</a:t>
                </a:r>
              </a:p>
              <a:p>
                <a:pPr marL="285750" lvl="1" indent="-285750" eaLnBrk="1" hangingPunct="1"/>
                <a:r>
                  <a:rPr lang="en-GB" altLang="en-US" sz="1800" i="0" dirty="0">
                    <a:solidFill>
                      <a:srgbClr val="040404"/>
                    </a:solidFill>
                    <a:latin typeface="+mj-lt"/>
                  </a:rPr>
                  <a:t>The above type of decomposition is called </a:t>
                </a:r>
                <a:r>
                  <a:rPr lang="en-GB" altLang="en-US" sz="1800" b="1" i="0" dirty="0">
                    <a:solidFill>
                      <a:srgbClr val="C00000"/>
                    </a:solidFill>
                    <a:latin typeface="+mj-lt"/>
                  </a:rPr>
                  <a:t>Singular Value Decomposition</a:t>
                </a:r>
                <a:r>
                  <a:rPr lang="en-GB" altLang="en-US" sz="1800" i="0" dirty="0">
                    <a:solidFill>
                      <a:srgbClr val="040404"/>
                    </a:solidFill>
                    <a:latin typeface="+mj-lt"/>
                  </a:rPr>
                  <a:t>.</a:t>
                </a:r>
              </a:p>
              <a:p>
                <a:pPr marL="285750" lvl="1" indent="-285750" eaLnBrk="1" hangingPunct="1"/>
                <a:r>
                  <a:rPr lang="en-GB" altLang="en-US" sz="1800" i="0" dirty="0">
                    <a:solidFill>
                      <a:srgbClr val="040404"/>
                    </a:solidFill>
                    <a:latin typeface="+mj-lt"/>
                  </a:rPr>
                  <a:t>The elements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8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altLang="en-US" sz="1800" i="0" dirty="0">
                    <a:solidFill>
                      <a:srgbClr val="040404"/>
                    </a:solidFill>
                    <a:latin typeface="+mj-lt"/>
                  </a:rPr>
                  <a:t> are the so called </a:t>
                </a:r>
                <a:r>
                  <a:rPr lang="en-GB" altLang="en-US" sz="1800" b="1" i="0" dirty="0">
                    <a:solidFill>
                      <a:srgbClr val="C00000"/>
                    </a:solidFill>
                    <a:latin typeface="+mj-lt"/>
                  </a:rPr>
                  <a:t>Singular Values </a:t>
                </a:r>
                <a:r>
                  <a:rPr lang="en-GB" altLang="en-US" sz="1800" i="0" dirty="0">
                    <a:solidFill>
                      <a:srgbClr val="040404"/>
                    </a:solidFill>
                    <a:latin typeface="+mj-lt"/>
                  </a:rPr>
                  <a:t>of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40404"/>
                    </a:solidFill>
                    <a:latin typeface="+mj-lt"/>
                  </a:rPr>
                  <a:t>.</a:t>
                </a: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When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a square invertible matrix then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𝑆</m:t>
                    </m:r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Λ</m:t>
                    </m:r>
                    <m:sSup>
                      <m:sSupPr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When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a symmetric matrix, the eigenvectors of </a:t>
                </a:r>
                <a14:m>
                  <m:oMath xmlns:m="http://schemas.openxmlformats.org/officeDocument/2006/math">
                    <m:r>
                      <a:rPr lang="en-GB" altLang="en-US" sz="1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are orthonormal, so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𝑄</m:t>
                    </m:r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Λ</m:t>
                    </m:r>
                    <m:sSup>
                      <m:sSupPr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Therefore, for symmetric matrices SVD</a:t>
                </a:r>
                <a:r>
                  <a:rPr lang="en-GB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is effectively an eigenvector decomposition </a:t>
                </a:r>
                <a14:m>
                  <m:oMath xmlns:m="http://schemas.openxmlformats.org/officeDocument/2006/math">
                    <m:r>
                      <a:rPr lang="en-GB" sz="1800" smtClean="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 i="1">
                        <a:solidFill>
                          <a:srgbClr val="040404"/>
                        </a:solidFill>
                        <a:latin typeface="Cambria Math"/>
                      </a:rPr>
                      <m:t>𝑄</m:t>
                    </m:r>
                    <m:r>
                      <a:rPr lang="en-GB" sz="1800" b="0" i="0" smtClean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Λ</m:t>
                    </m:r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.</a:t>
                </a:r>
              </a:p>
              <a:p>
                <a:pPr lvl="1" eaLnBrk="1" hangingPunct="1"/>
                <a:endParaRPr lang="en-GB" sz="1800" i="0" dirty="0">
                  <a:solidFill>
                    <a:srgbClr val="040404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4869309"/>
              </a:xfrm>
              <a:prstGeom prst="rect">
                <a:avLst/>
              </a:prstGeom>
              <a:blipFill>
                <a:blip r:embed="rId3"/>
                <a:stretch>
                  <a:fillRect l="-1578" t="-1627" r="-2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747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Singular Value Decomposition (SVD)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From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  <m:sSup>
                      <m:sSupPr>
                        <m:ctrlP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, the following relationship hold:</a:t>
                </a:r>
              </a:p>
              <a:p>
                <a:pPr marL="266700" lvl="1" indent="-26670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𝐴𝑉</m:t>
                      </m:r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800" dirty="0">
                          <a:solidFill>
                            <a:srgbClr val="040404"/>
                          </a:solidFill>
                          <a:latin typeface="Cambria Math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sz="1800" i="0" dirty="0">
                          <a:solidFill>
                            <a:srgbClr val="040404"/>
                          </a:solidFill>
                          <a:latin typeface="Cambria Math"/>
                        </a:rPr>
                        <m:t>Σ</m:t>
                      </m:r>
                    </m:oMath>
                  </m:oMathPara>
                </a14:m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66700" lvl="1" indent="-266700" algn="ctr" eaLnBrk="1" hangingPunct="1">
                  <a:buNone/>
                </a:pPr>
                <a:endParaRPr lang="en-GB" sz="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85750" lvl="1" indent="-28575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Do not forget that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are assumed to be unitary matrices and therefore,</a:t>
                </a:r>
              </a:p>
              <a:p>
                <a:pPr marL="263525" lvl="1" indent="0" algn="ctr" eaLnBrk="1" hangingPunct="1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800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sz="1800" dirty="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8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3525" lvl="1" indent="0" algn="ctr" eaLnBrk="1" hangingPunct="1">
                  <a:buNone/>
                </a:pPr>
                <a:endParaRPr lang="en-GB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If I manage to write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  <m:sSup>
                      <m:sSupPr>
                        <m:ctrlP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, the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decomposed as:</a:t>
                </a:r>
              </a:p>
              <a:p>
                <a:pPr marL="266700" lvl="1" indent="-26670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b="0" i="1" smtClean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 =</m:t>
                      </m:r>
                      <m:r>
                        <a:rPr lang="en-GB" sz="1800" dirty="0">
                          <a:solidFill>
                            <a:srgbClr val="040404"/>
                          </a:solidFill>
                          <a:latin typeface="Cambria Math"/>
                        </a:rPr>
                        <m:t>𝑉</m:t>
                      </m:r>
                      <m:r>
                        <m:rPr>
                          <m:sty m:val="p"/>
                        </m:rPr>
                        <a:rPr lang="el-GR" sz="1800" i="0" dirty="0">
                          <a:solidFill>
                            <a:srgbClr val="040404"/>
                          </a:solidFill>
                          <a:latin typeface="Cambria Math"/>
                        </a:rPr>
                        <m:t>Σ</m:t>
                      </m:r>
                      <m:sSup>
                        <m:sSupPr>
                          <m:ctrlPr>
                            <a:rPr lang="en-GB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1800" dirty="0">
                          <a:solidFill>
                            <a:srgbClr val="040404"/>
                          </a:solidFill>
                          <a:latin typeface="Cambria Math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sz="1800" i="0" dirty="0">
                          <a:solidFill>
                            <a:srgbClr val="040404"/>
                          </a:solidFill>
                          <a:latin typeface="Cambria Math"/>
                        </a:rPr>
                        <m:t>Σ</m:t>
                      </m:r>
                      <m:sSup>
                        <m:sSupPr>
                          <m:ctrlPr>
                            <a:rPr lang="en-GB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1800" dirty="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800" dirty="0">
                          <a:solidFill>
                            <a:srgbClr val="040404"/>
                          </a:solidFill>
                          <a:latin typeface="Cambria Math"/>
                        </a:rPr>
                        <m:t>𝑉</m:t>
                      </m:r>
                      <m:sSup>
                        <m:sSupPr>
                          <m:ctrlPr>
                            <a:rPr lang="el-GR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800" i="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p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85750" lvl="1" indent="-285750" eaLnBrk="1" hangingPunct="1">
                  <a:buFont typeface="Wingdings" panose="05000000000000000000" pitchFamily="2" charset="2"/>
                  <a:buChar char="§"/>
                </a:pPr>
                <a:endParaRPr lang="en-GB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Therefore, the above expression is the eigenvector decomposition 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</a:rPr>
                      <m:t>f</m:t>
                    </m:r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:endParaRPr lang="en-GB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Similarly, the eigenvector decomposition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is:</a:t>
                </a:r>
              </a:p>
              <a:p>
                <a:pPr marL="266700" lvl="1" indent="-26670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𝐴𝐴</m:t>
                          </m:r>
                        </m:e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 =</m:t>
                      </m:r>
                      <m:r>
                        <a:rPr lang="en-GB" sz="1800" dirty="0" smtClean="0">
                          <a:solidFill>
                            <a:srgbClr val="040404"/>
                          </a:solidFill>
                          <a:latin typeface="Cambria Math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sz="1800" i="0" dirty="0">
                          <a:solidFill>
                            <a:srgbClr val="040404"/>
                          </a:solidFill>
                          <a:latin typeface="Cambria Math"/>
                        </a:rPr>
                        <m:t>Σ</m:t>
                      </m:r>
                      <m:sSup>
                        <m:sSupPr>
                          <m:ctrlPr>
                            <a:rPr lang="en-GB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1800" dirty="0">
                          <a:solidFill>
                            <a:srgbClr val="040404"/>
                          </a:solidFill>
                          <a:latin typeface="Cambria Math"/>
                        </a:rPr>
                        <m:t>𝑉</m:t>
                      </m:r>
                      <m:r>
                        <m:rPr>
                          <m:sty m:val="p"/>
                        </m:rPr>
                        <a:rPr lang="el-GR" sz="1800" i="0" dirty="0">
                          <a:solidFill>
                            <a:srgbClr val="040404"/>
                          </a:solidFill>
                          <a:latin typeface="Cambria Math"/>
                        </a:rPr>
                        <m:t>Σ</m:t>
                      </m:r>
                      <m:sSup>
                        <m:sSupPr>
                          <m:ctrlPr>
                            <a:rPr lang="en-GB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1800" dirty="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800" dirty="0">
                          <a:solidFill>
                            <a:srgbClr val="040404"/>
                          </a:solidFill>
                          <a:latin typeface="Cambria Math"/>
                        </a:rPr>
                        <m:t>𝑈</m:t>
                      </m:r>
                      <m:sSup>
                        <m:sSupPr>
                          <m:ctrlPr>
                            <a:rPr lang="el-GR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800" i="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p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>
                  <a:buNone/>
                </a:pPr>
                <a:endParaRPr lang="en-GB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Thus, we can determine all the factors of SVD by the eigenvector decompositions of matrices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 and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blipFill>
                <a:blip r:embed="rId3"/>
                <a:stretch>
                  <a:fillRect l="-1506" t="-1580" r="-22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18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Useful properties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00808"/>
                <a:ext cx="8496944" cy="4941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+mj-lt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be an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</a:rPr>
                      <m:t>𝑚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matrix and let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</a:rPr>
                      <m:t>𝐵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be an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</a:rPr>
                      <m:t>𝑛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matrix with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</a:rPr>
                      <m:t>𝑛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. Then the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</a:rPr>
                      <m:t>𝑛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eigenvalues of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</a:rPr>
                      <m:t>𝐵𝐴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are the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</a:rPr>
                      <m:t>𝑚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eigenvalues of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</a:rPr>
                      <m:t>𝐴𝐵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with the extra eigenvalues being 0. Therefore, the non-zero eigenvalues of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</a:rPr>
                      <m:t>𝐴𝐵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</a:rPr>
                      <m:t>𝐵𝐴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are identical.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Therefore: Let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+mj-lt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be an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</a:rPr>
                      <m:t>𝑚</m:t>
                    </m:r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matrix with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</a:rPr>
                      <m:t>𝑛</m:t>
                    </m:r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. Then the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</a:rPr>
                      <m:t>𝑛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eigenvalues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smtClean="0">
                            <a:solidFill>
                              <a:srgbClr val="000000"/>
                            </a:solidFill>
                            <a:latin typeface="+mj-lt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solidFill>
                              <a:srgbClr val="000000"/>
                            </a:solidFill>
                            <a:latin typeface="+mj-lt"/>
                          </a:rPr>
                          <m:t>𝐴</m:t>
                        </m:r>
                      </m:e>
                      <m:sup>
                        <m:r>
                          <a:rPr lang="en-GB" sz="1800" b="0" i="1" smtClean="0">
                            <a:solidFill>
                              <a:srgbClr val="000000"/>
                            </a:solidFill>
                            <a:latin typeface="+mj-lt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are the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</a:rPr>
                      <m:t>𝑚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eigenvalues of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</a:rPr>
                      <m:t>𝐴</m:t>
                    </m:r>
                    <m:sSup>
                      <m:sSupPr>
                        <m:ctrlPr>
                          <a:rPr lang="en-GB" sz="1800" i="1" smtClean="0">
                            <a:solidFill>
                              <a:srgbClr val="000000"/>
                            </a:solidFill>
                            <a:latin typeface="+mj-lt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solidFill>
                              <a:srgbClr val="000000"/>
                            </a:solidFill>
                            <a:latin typeface="+mj-lt"/>
                          </a:rPr>
                          <m:t>𝐴</m:t>
                        </m:r>
                      </m:e>
                      <m:sup>
                        <m:r>
                          <a:rPr lang="en-GB" sz="1800" b="0" i="1" smtClean="0">
                            <a:solidFill>
                              <a:srgbClr val="000000"/>
                            </a:solidFill>
                            <a:latin typeface="+mj-lt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with the extra eigenvalues being 0. Similar comments for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</a:rPr>
                      <m:t>𝑛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are valid.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Matrices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>
                            <a:solidFill>
                              <a:srgbClr val="000000"/>
                            </a:solidFill>
                            <a:latin typeface="+mj-lt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00000"/>
                            </a:solidFill>
                            <a:latin typeface="+mj-lt"/>
                          </a:rPr>
                          <m:t>𝐴</m:t>
                        </m:r>
                      </m:e>
                      <m:sup>
                        <m:r>
                          <a:rPr lang="en-GB" sz="1800">
                            <a:solidFill>
                              <a:srgbClr val="000000"/>
                            </a:solidFill>
                            <a:latin typeface="+mj-lt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</a:rPr>
                      <m:t>𝐴</m:t>
                    </m:r>
                    <m:sSup>
                      <m:sSupPr>
                        <m:ctrlPr>
                          <a:rPr lang="en-GB" sz="1800">
                            <a:solidFill>
                              <a:srgbClr val="000000"/>
                            </a:solidFill>
                            <a:latin typeface="+mj-lt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00000"/>
                            </a:solidFill>
                            <a:latin typeface="+mj-lt"/>
                          </a:rPr>
                          <m:t>𝐴</m:t>
                        </m:r>
                      </m:e>
                      <m:sup>
                        <m:r>
                          <a:rPr lang="en-GB" sz="1800">
                            <a:solidFill>
                              <a:srgbClr val="000000"/>
                            </a:solidFill>
                            <a:latin typeface="+mj-lt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have the same rank.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+mj-lt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be an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</a:rPr>
                      <m:t>𝑚</m:t>
                    </m:r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matrix with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</a:rPr>
                      <m:t>𝑛</m:t>
                    </m:r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and rank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</a:rPr>
                      <m:t>𝑟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. The matrix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has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</a:rPr>
                      <m:t>𝑟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non-zero </a:t>
                </a:r>
                <a:r>
                  <a:rPr lang="en-GB" sz="1800" b="1" i="0" dirty="0">
                    <a:solidFill>
                      <a:srgbClr val="000000"/>
                    </a:solidFill>
                    <a:latin typeface="+mj-lt"/>
                  </a:rPr>
                  <a:t>singular values</a:t>
                </a:r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. 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>
                            <a:solidFill>
                              <a:srgbClr val="000000"/>
                            </a:solidFill>
                            <a:latin typeface="+mj-lt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00000"/>
                            </a:solidFill>
                            <a:latin typeface="+mj-lt"/>
                          </a:rPr>
                          <m:t>𝐴</m:t>
                        </m:r>
                      </m:e>
                      <m:sup>
                        <m:r>
                          <a:rPr lang="en-GB" sz="1800">
                            <a:solidFill>
                              <a:srgbClr val="000000"/>
                            </a:solidFill>
                            <a:latin typeface="+mj-lt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</a:rPr>
                      <m:t>𝐴</m:t>
                    </m:r>
                    <m:sSup>
                      <m:sSupPr>
                        <m:ctrlPr>
                          <a:rPr lang="en-GB" sz="1800">
                            <a:solidFill>
                              <a:srgbClr val="000000"/>
                            </a:solidFill>
                            <a:latin typeface="+mj-lt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00000"/>
                            </a:solidFill>
                            <a:latin typeface="+mj-lt"/>
                          </a:rPr>
                          <m:t>𝐴</m:t>
                        </m:r>
                      </m:e>
                      <m:sup>
                        <m:r>
                          <a:rPr lang="en-GB" sz="1800">
                            <a:solidFill>
                              <a:srgbClr val="000000"/>
                            </a:solidFill>
                            <a:latin typeface="+mj-lt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have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</a:rPr>
                      <m:t>𝑟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non-zero eigenvalues which are the squares of the singular values of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+mj-lt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. Furthermore: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800">
                            <a:solidFill>
                              <a:srgbClr val="000000"/>
                            </a:solidFill>
                            <a:latin typeface="+mj-lt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00000"/>
                            </a:solidFill>
                            <a:latin typeface="+mj-lt"/>
                          </a:rPr>
                          <m:t>𝐴</m:t>
                        </m:r>
                      </m:e>
                      <m:sup>
                        <m:r>
                          <a:rPr lang="en-GB" sz="1800">
                            <a:solidFill>
                              <a:srgbClr val="000000"/>
                            </a:solidFill>
                            <a:latin typeface="+mj-lt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is of dimension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</a:rPr>
                      <m:t>𝑛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. It has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</a:rPr>
                      <m:t>𝑟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eigenvectors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dirty="0">
                            <a:solidFill>
                              <a:srgbClr val="040404"/>
                            </a:solidFill>
                            <a:latin typeface="+mj-lt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dirty="0">
                                <a:solidFill>
                                  <a:srgbClr val="040404"/>
                                </a:solidFill>
                                <a:latin typeface="+mj-lt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+mj-lt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+mj-lt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+mj-lt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+mj-lt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+mj-lt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+mj-lt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+mj-lt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sz="1800" dirty="0">
                        <a:solidFill>
                          <a:srgbClr val="040404"/>
                        </a:solidFill>
                        <a:latin typeface="+mj-lt"/>
                      </a:rPr>
                      <m:t> 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associated with its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</a:rPr>
                      <m:t>𝑟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non-zero eigenvalues and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</a:rPr>
                      <m:t>𝑛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</a:rPr>
                      <m:t>−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</a:rPr>
                      <m:t>𝑟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eigenvectors associated with its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</a:rPr>
                      <m:t>𝑛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</a:rPr>
                      <m:t>−</m:t>
                    </m:r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</a:rPr>
                      <m:t>𝑟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zero eigenvalues.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</a:rPr>
                      <m:t>𝐴</m:t>
                    </m:r>
                    <m:sSup>
                      <m:sSupPr>
                        <m:ctrlPr>
                          <a:rPr lang="en-GB" sz="1800">
                            <a:solidFill>
                              <a:srgbClr val="000000"/>
                            </a:solidFill>
                            <a:latin typeface="+mj-lt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00000"/>
                            </a:solidFill>
                            <a:latin typeface="+mj-lt"/>
                          </a:rPr>
                          <m:t>𝐴</m:t>
                        </m:r>
                      </m:e>
                      <m:sup>
                        <m:r>
                          <a:rPr lang="en-GB" sz="1800">
                            <a:solidFill>
                              <a:srgbClr val="000000"/>
                            </a:solidFill>
                            <a:latin typeface="+mj-lt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is of dimension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</a:rPr>
                      <m:t>𝑚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. It has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</a:rPr>
                      <m:t>𝑟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eigenvectors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dirty="0">
                            <a:solidFill>
                              <a:srgbClr val="040404"/>
                            </a:solidFill>
                            <a:latin typeface="+mj-lt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dirty="0">
                                <a:solidFill>
                                  <a:srgbClr val="040404"/>
                                </a:solidFill>
                                <a:latin typeface="+mj-lt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+mj-lt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+mj-lt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+mj-lt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+mj-lt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+mj-lt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+mj-lt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+mj-lt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sz="1800" dirty="0">
                        <a:solidFill>
                          <a:srgbClr val="040404"/>
                        </a:solidFill>
                        <a:latin typeface="+mj-lt"/>
                      </a:rPr>
                      <m:t> 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associated with its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</a:rPr>
                      <m:t>𝑟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non-zero eigenvalues and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</a:rPr>
                      <m:t>𝑚</m:t>
                    </m:r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</a:rPr>
                      <m:t>−</m:t>
                    </m:r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</a:rPr>
                      <m:t>𝑟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eigenvectors associated with its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+mj-lt"/>
                      </a:rPr>
                      <m:t>𝑚</m:t>
                    </m:r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</a:rPr>
                      <m:t>−</m:t>
                    </m:r>
                    <m:r>
                      <a:rPr lang="en-GB" sz="1800">
                        <a:solidFill>
                          <a:srgbClr val="000000"/>
                        </a:solidFill>
                        <a:latin typeface="+mj-lt"/>
                      </a:rPr>
                      <m:t>𝑟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zero eigenvalues.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</a:pPr>
                <a:endParaRPr lang="en-GB" sz="18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00808"/>
                <a:ext cx="8496944" cy="4941317"/>
              </a:xfrm>
              <a:prstGeom prst="rect">
                <a:avLst/>
              </a:prstGeom>
              <a:blipFill>
                <a:blip r:embed="rId3"/>
                <a:stretch>
                  <a:fillRect l="-1506" t="-1603" r="-19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207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Singular Value Decomposition (SVD)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72816"/>
                <a:ext cx="8496944" cy="4869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I can write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1800" b="0" i="0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    </m:t>
                                  </m:r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   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endParaRPr lang="en-GB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Matrices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have already been defined previously.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endParaRPr lang="en-GB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Note that in the above matrices, I put first in the columns the eigenvectors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which correspond to non-zero eigenvalues.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endParaRPr lang="en-GB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To take the above even further, I order the eigenvectors according to the magnitude of the associated eigenvalue.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endParaRPr lang="en-GB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The eigenvector that corresponds to the maximum eigenvalue is placed in the first column and so on.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endParaRPr lang="en-GB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This ordering is very helpful in various real life applications.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72816"/>
                <a:ext cx="8496944" cy="4869309"/>
              </a:xfrm>
              <a:prstGeom prst="rect">
                <a:avLst/>
              </a:prstGeom>
              <a:blipFill>
                <a:blip r:embed="rId3"/>
                <a:stretch>
                  <a:fillRect l="-1506" t="-1627" r="-3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13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Singular Value Decomposition (SVD)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00808"/>
                <a:ext cx="8496944" cy="4941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As already shown, from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  <m:sSup>
                      <m:sSupPr>
                        <m:ctrlP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sz="1800" i="0" dirty="0">
                    <a:solidFill>
                      <a:srgbClr val="000000"/>
                    </a:solidFill>
                    <a:latin typeface="+mj-lt"/>
                  </a:rPr>
                  <a:t> we obtain that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𝐴𝑉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 dirty="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l-GR" sz="1800" i="0" dirty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  <m:r>
                      <a:rPr lang="en-GB" sz="1800" b="0" i="0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or</a:t>
                </a:r>
              </a:p>
              <a:p>
                <a:pPr marL="263525" eaLnBrk="1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    </m:t>
                                    </m:r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1800" dirty="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   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m:rPr>
                          <m:sty m:val="p"/>
                        </m:rPr>
                        <a:rPr lang="el-GR" sz="1800" dirty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GB" sz="1800" i="0" dirty="0">
                  <a:solidFill>
                    <a:srgbClr val="040404"/>
                  </a:solidFill>
                  <a:ea typeface="Cambria Math" panose="02040503050406030204" pitchFamily="18" charset="0"/>
                </a:endParaRPr>
              </a:p>
              <a:p>
                <a:pPr eaLnBrk="1" hangingPunct="1"/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Therefore, we can break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𝐴𝑉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 dirty="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l-GR" sz="1800" i="0" dirty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into a set of relationships of the form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the relationship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𝐴𝑉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 dirty="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l-GR" sz="1800" i="0" dirty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tells us that: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</a:pPr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The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are in the row space of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800" b="0" i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This is because from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 dirty="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l-GR" sz="1800" i="0" dirty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  <m:r>
                      <a:rPr lang="el-GR" sz="1800" dirty="0">
                        <a:solidFill>
                          <a:srgbClr val="040404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GB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 dirty="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l-GR" sz="1800" i="0" dirty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  <m:sSup>
                      <m:sSupPr>
                        <m:ctrlP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l-GR" sz="1800" dirty="0">
                        <a:solidFill>
                          <a:srgbClr val="040404"/>
                        </a:solidFill>
                        <a:latin typeface="Cambria Math"/>
                      </a:rPr>
                      <m:t> </m:t>
                    </m:r>
                    <m:r>
                      <a:rPr lang="el-GR" sz="180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1800" i="0" dirty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  <m:sSup>
                      <m:sSupPr>
                        <m:ctrlP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en-GB" sz="180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1800" b="0" i="1" dirty="0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dirty="0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1800" b="0" i="1" dirty="0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sSubSup>
                      <m:sSubSupPr>
                        <m:ctrlP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</m:oMath>
                </a14:m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539750" eaLnBrk="1" hangingPunct="1"/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Furthermore, since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’s associated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 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are orthonormal, they form a basis of the row space.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</a:pPr>
                <a:r>
                  <a:rPr lang="en-GB" sz="1800" i="0" dirty="0">
                    <a:solidFill>
                      <a:srgbClr val="040404"/>
                    </a:solidFill>
                  </a:rPr>
                  <a:t>The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are in the column space of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800" i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This observation comes directly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 dirty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1800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1800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 b="0" i="0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s are linear combinations of columns of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Furthermore,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s associated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 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are orthonormal. Thus, they form a basis of the column space.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00808"/>
                <a:ext cx="8496944" cy="4941317"/>
              </a:xfrm>
              <a:prstGeom prst="rect">
                <a:avLst/>
              </a:prstGeom>
              <a:blipFill>
                <a:blip r:embed="rId3"/>
                <a:stretch>
                  <a:fillRect l="-1506" t="-1603" r="-1722" b="-1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621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Singular Value Decomposition (SVD)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251520" y="1772816"/>
                <a:ext cx="8496944" cy="4797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342900" indent="-342900" eaLnBrk="1" hangingPunct="1">
                  <a:buFont typeface="Arial" panose="020B0604020202020204" pitchFamily="34" charset="0"/>
                  <a:buChar char="•"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Based on the facts that:</a:t>
                </a:r>
              </a:p>
              <a:p>
                <a:pPr marL="623888" indent="-263525"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,</a:t>
                </a:r>
              </a:p>
              <a:p>
                <a:pPr marL="623888" indent="-263525"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form an orthonormal basis of the row space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,</a:t>
                </a:r>
              </a:p>
              <a:p>
                <a:pPr marL="623888" indent="-263525"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 form an orthonormal basis of the column space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, we conclude that:</a:t>
                </a:r>
              </a:p>
              <a:p>
                <a:pPr marL="623888" indent="-263525" eaLnBrk="1" hangingPunct="1">
                  <a:buFont typeface="Wingdings" panose="05000000000000000000" pitchFamily="2" charset="2"/>
                  <a:buChar char="§"/>
                </a:pPr>
                <a:endParaRPr lang="en-GB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360363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with SVD an orthonormal basis in the row space, which is given by the columns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𝑣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mapped by matrix </a:t>
                </a:r>
                <a14:m>
                  <m:oMath xmlns:m="http://schemas.openxmlformats.org/officeDocument/2006/math">
                    <m:r>
                      <a:rPr lang="en-GB" altLang="en-US" sz="1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to an orthonormal basis in the column space given by the columns of </a:t>
                </a:r>
                <a14:m>
                  <m:oMath xmlns:m="http://schemas.openxmlformats.org/officeDocument/2006/math">
                    <m:r>
                      <a:rPr lang="en-GB" altLang="en-US" sz="1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 This comes from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𝑉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Σ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360363" eaLnBrk="1" hangingPunct="1"/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360363" indent="-360363" eaLnBrk="1" hangingPunct="1">
                  <a:buFont typeface="Arial" panose="020B0604020202020204" pitchFamily="34" charset="0"/>
                  <a:buChar char="•"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additional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’s which correspond to the zero eigenvalues of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800" i="0" dirty="0">
                    <a:solidFill>
                      <a:srgbClr val="000000"/>
                    </a:solidFill>
                  </a:rPr>
                  <a:t> are taken from the null space of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360363" indent="-360363" eaLnBrk="1" hangingPunct="1">
                  <a:buFont typeface="Arial" panose="020B0604020202020204" pitchFamily="34" charset="0"/>
                  <a:buChar char="•"/>
                </a:pPr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360363" indent="-360363" eaLnBrk="1" hangingPunct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The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a:rPr lang="en-GB" alt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additional</m:t>
                    </m:r>
                    <m:r>
                      <a:rPr lang="en-GB" alt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altLang="en-US" sz="1800" dirty="0">
                        <a:solidFill>
                          <a:srgbClr val="000000"/>
                        </a:solidFill>
                        <a:latin typeface="Cambria Math"/>
                      </a:rPr>
                      <m:t>𝑢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’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s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which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correspond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to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the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zero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eigenvalues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of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matrix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 </m:t>
                    </m:r>
                    <m:sSup>
                      <m:sSupPr>
                        <m:ctrlP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are</m:t>
                    </m:r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taken</m:t>
                    </m:r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from</m:t>
                    </m:r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the</m:t>
                    </m:r>
                    <m:r>
                      <m:rPr>
                        <m:nor/>
                      </m:rPr>
                      <a:rPr lang="en-GB" sz="1800" b="0" i="0" dirty="0" smtClean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1800" b="0" i="0" dirty="0" smtClean="0">
                        <a:solidFill>
                          <a:srgbClr val="000000"/>
                        </a:solidFill>
                      </a:rPr>
                      <m:t>left</m:t>
                    </m:r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null</m:t>
                    </m:r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space</m:t>
                    </m:r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of</m:t>
                    </m:r>
                    <m:r>
                      <m:rPr>
                        <m:nor/>
                      </m:rPr>
                      <a:rPr lang="en-GB" sz="1800" i="0" dirty="0">
                        <a:solidFill>
                          <a:srgbClr val="000000"/>
                        </a:solidFill>
                      </a:rPr>
                      <m:t> </m:t>
                    </m:r>
                    <m:r>
                      <a:rPr lang="en-GB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</a:rPr>
                      <m:t>.</m:t>
                    </m:r>
                  </m:oMath>
                </a14:m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772816"/>
                <a:ext cx="8496944" cy="4797301"/>
              </a:xfrm>
              <a:prstGeom prst="rect">
                <a:avLst/>
              </a:prstGeom>
              <a:blipFill>
                <a:blip r:embed="rId3"/>
                <a:stretch>
                  <a:fillRect l="-1506" t="-1652" r="-10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63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Positive definite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sz="1800" b="1" i="0" dirty="0">
                    <a:solidFill>
                      <a:srgbClr val="C00000"/>
                    </a:solidFill>
                  </a:rPr>
                  <a:t>A symmetric or Hermitian matrix is positive definite if and only if (</a:t>
                </a:r>
                <a:r>
                  <a:rPr lang="en-GB" sz="1800" b="1" i="0" dirty="0" err="1">
                    <a:solidFill>
                      <a:srgbClr val="C00000"/>
                    </a:solidFill>
                  </a:rPr>
                  <a:t>iff</a:t>
                </a:r>
                <a:r>
                  <a:rPr lang="en-GB" sz="1800" b="1" i="0" dirty="0">
                    <a:solidFill>
                      <a:srgbClr val="C00000"/>
                    </a:solidFill>
                  </a:rPr>
                  <a:t>) all its eigenvalues are real and positive. </a:t>
                </a:r>
                <a:endParaRPr lang="en-US" altLang="en-US" sz="1800" b="1" i="0" dirty="0">
                  <a:solidFill>
                    <a:srgbClr val="C00000"/>
                  </a:solidFill>
                  <a:latin typeface="+mn-lt"/>
                  <a:ea typeface="Cambria Math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  <a:ea typeface="Cambria Math"/>
                  </a:rPr>
                  <a:t>Therefore, the pivots are positive and the determinant is positive.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  <a:ea typeface="Cambria Math"/>
                  </a:rPr>
                  <a:t>However, positive determinant doesn’t guarantee positive definiteness.</a:t>
                </a:r>
              </a:p>
              <a:p>
                <a:pPr eaLnBrk="1" hangingPunct="1">
                  <a:tabLst>
                    <a:tab pos="1790700" algn="l"/>
                  </a:tabLst>
                  <a:defRPr/>
                </a:pPr>
                <a:endParaRPr lang="en-US" altLang="en-US" sz="1800" b="1" i="0" dirty="0">
                  <a:solidFill>
                    <a:srgbClr val="000000"/>
                  </a:solidFill>
                  <a:latin typeface="+mn-lt"/>
                  <a:ea typeface="Cambria Math"/>
                </a:endParaRPr>
              </a:p>
              <a:p>
                <a:pPr marL="266700" eaLnBrk="1" hangingPunct="1">
                  <a:tabLst>
                    <a:tab pos="1790700" algn="l"/>
                  </a:tabLst>
                  <a:defRPr/>
                </a:pPr>
                <a:r>
                  <a:rPr lang="en-US" altLang="en-US" sz="1800" b="1" i="0" dirty="0">
                    <a:solidFill>
                      <a:srgbClr val="000000"/>
                    </a:solidFill>
                    <a:latin typeface="+mn-lt"/>
                    <a:ea typeface="Cambria Math"/>
                  </a:rPr>
                  <a:t>Example: 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  <a:ea typeface="Cambria Math"/>
                  </a:rPr>
                  <a:t>Consider the matrix</a:t>
                </a:r>
              </a:p>
              <a:p>
                <a:pPr marL="266700" indent="-266700" eaLnBrk="1" hangingPunct="1">
                  <a:tabLst>
                    <a:tab pos="179070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800" i="0" dirty="0">
                  <a:solidFill>
                    <a:srgbClr val="000000"/>
                  </a:solidFill>
                  <a:latin typeface="+mn-lt"/>
                  <a:ea typeface="Cambria Math"/>
                </a:endParaRPr>
              </a:p>
              <a:p>
                <a:pPr marL="266700" eaLnBrk="1" hangingPunct="1"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  <a:ea typeface="Cambria Math"/>
                  </a:rPr>
                  <a:t>Eigenvalues are obtained from:</a:t>
                </a:r>
              </a:p>
              <a:p>
                <a:pPr marL="266700" indent="-266700" eaLnBrk="1" hangingPunct="1">
                  <a:tabLst>
                    <a:tab pos="179070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5−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d>
                      <m:d>
                        <m:d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3−</m:t>
                          </m:r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</m:d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−4=0⇒</m:t>
                      </m:r>
                      <m:sSup>
                        <m:sSup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−8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+11=0</m:t>
                      </m:r>
                    </m:oMath>
                  </m:oMathPara>
                </a14:m>
                <a:endParaRPr lang="en-US" altLang="en-US" sz="1800" i="0" dirty="0">
                  <a:solidFill>
                    <a:srgbClr val="000000"/>
                  </a:solidFill>
                  <a:latin typeface="+mn-lt"/>
                  <a:ea typeface="Cambria Math"/>
                </a:endParaRPr>
              </a:p>
              <a:p>
                <a:pPr marL="266700" indent="-266700" eaLnBrk="1" hangingPunct="1">
                  <a:tabLst>
                    <a:tab pos="179070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1,2</m:t>
                          </m:r>
                        </m:sub>
                      </m:sSub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8±</m:t>
                          </m:r>
                          <m:rad>
                            <m:radPr>
                              <m:degHide m:val="on"/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64−44</m:t>
                              </m:r>
                            </m:e>
                          </m:rad>
                        </m:num>
                        <m:den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8±</m:t>
                          </m:r>
                          <m:rad>
                            <m:radPr>
                              <m:degHide m:val="on"/>
                              <m:ctrlPr>
                                <a:rPr lang="en-GB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20</m:t>
                              </m:r>
                            </m:e>
                          </m:rad>
                        </m:num>
                        <m:den>
                          <m:r>
                            <a:rPr lang="en-GB" altLang="en-US" sz="180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GB" altLang="en-US" sz="1800" b="0" i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=4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altLang="en-US" sz="1800" i="0" dirty="0">
                  <a:solidFill>
                    <a:srgbClr val="000000"/>
                  </a:solidFill>
                  <a:latin typeface="+mn-lt"/>
                  <a:ea typeface="Cambria Math"/>
                </a:endParaRPr>
              </a:p>
              <a:p>
                <a:pPr marL="266700" eaLnBrk="1" hangingPunct="1">
                  <a:tabLst>
                    <a:tab pos="1790700" algn="l"/>
                  </a:tabLst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n-lt"/>
                    <a:ea typeface="Cambria Math"/>
                  </a:rPr>
                  <a:t>The eigenvalues are positive and the matrix is symmetric, therefore, the matrix is positive definite.</a:t>
                </a:r>
              </a:p>
              <a:p>
                <a:pPr marL="542925" indent="-361950" eaLnBrk="1" hangingPunct="1">
                  <a:buFont typeface="Arial" panose="020B0604020202020204" pitchFamily="34" charset="0"/>
                  <a:buChar char="•"/>
                  <a:tabLst>
                    <a:tab pos="1790700" algn="l"/>
                  </a:tabLst>
                  <a:defRPr/>
                </a:pPr>
                <a:endParaRPr lang="en-GB" altLang="en-US" sz="1800" b="0" i="0" dirty="0">
                  <a:solidFill>
                    <a:srgbClr val="000000"/>
                  </a:solidFill>
                  <a:latin typeface="+mn-lt"/>
                  <a:ea typeface="Cambria Math"/>
                </a:endParaRPr>
              </a:p>
              <a:p>
                <a:pPr marL="182563" eaLnBrk="1" hangingPunct="1">
                  <a:tabLst>
                    <a:tab pos="1790700" algn="l"/>
                  </a:tabLst>
                  <a:defRPr/>
                </a:pPr>
                <a:endParaRPr lang="en-GB" altLang="en-US" sz="1800" dirty="0">
                  <a:solidFill>
                    <a:srgbClr val="000000"/>
                  </a:solidFill>
                  <a:latin typeface="+mn-lt"/>
                  <a:ea typeface="Cambria Math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blipFill>
                <a:blip r:embed="rId3"/>
                <a:stretch>
                  <a:fillRect l="-1506" t="-1580" r="-15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885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Singular Value Decomposition (SVD)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00808"/>
                <a:ext cx="8474108" cy="51125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lvl="1" indent="-28575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We managed to find an orthonormal basis (</a:t>
                </a:r>
                <a14:m>
                  <m:oMath xmlns:m="http://schemas.openxmlformats.org/officeDocument/2006/math">
                    <m:r>
                      <a:rPr lang="en-GB" altLang="en-US" sz="1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) of the row space and an orthonormal basis (</a:t>
                </a:r>
                <a14:m>
                  <m:oMath xmlns:m="http://schemas.openxmlformats.org/officeDocument/2006/math">
                    <m:r>
                      <a:rPr lang="en-GB" altLang="en-US" sz="1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) of the column space that </a:t>
                </a:r>
                <a:r>
                  <a:rPr lang="en-GB" altLang="en-US" sz="1800" i="0" dirty="0" err="1">
                    <a:solidFill>
                      <a:srgbClr val="000000"/>
                    </a:solidFill>
                    <a:latin typeface="+mj-lt"/>
                  </a:rPr>
                  <a:t>diagonalize</a:t>
                </a: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the matrix </a:t>
                </a:r>
                <a14:m>
                  <m:oMath xmlns:m="http://schemas.openxmlformats.org/officeDocument/2006/math">
                    <m:r>
                      <a:rPr lang="en-GB" altLang="en-US" sz="1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800" i="0" dirty="0" smtClean="0">
                        <a:solidFill>
                          <a:srgbClr val="000000"/>
                        </a:solidFill>
                        <a:latin typeface="Cambria Math"/>
                      </a:rPr>
                      <m:t>Σ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  <a:endParaRPr lang="el-GR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In the generic case, the basis of </a:t>
                </a:r>
                <a14:m>
                  <m:oMath xmlns:m="http://schemas.openxmlformats.org/officeDocument/2006/math">
                    <m:r>
                      <a:rPr lang="en-GB" altLang="en-US" sz="1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would be different to the basis of </a:t>
                </a:r>
                <a14:m>
                  <m:oMath xmlns:m="http://schemas.openxmlformats.org/officeDocument/2006/math">
                    <m:r>
                      <a:rPr lang="en-GB" altLang="en-US" sz="1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 SVD is written as:</a:t>
                </a:r>
              </a:p>
              <a:p>
                <a:pPr marL="263525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    </m:t>
                                    </m:r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1800" b="0" i="1" dirty="0" smtClean="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   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800" i="1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sz="1800" b="0" i="1" dirty="0" smtClean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m:rPr>
                          <m:sty m:val="p"/>
                        </m:rPr>
                        <a:rPr lang="el-GR" sz="1800" b="0" i="1" dirty="0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GB" sz="1800" b="0" i="0" dirty="0">
                  <a:solidFill>
                    <a:srgbClr val="040404"/>
                  </a:solidFill>
                  <a:latin typeface="+mj-lt"/>
                  <a:ea typeface="Cambria Math" panose="02040503050406030204" pitchFamily="18" charset="0"/>
                </a:endParaRPr>
              </a:p>
              <a:p>
                <a:pPr marL="263525" lvl="1" indent="-263525" eaLnBrk="1" hangingPunct="1"/>
                <a:r>
                  <a:rPr lang="en-GB" sz="1800" b="0" i="0" dirty="0">
                    <a:solidFill>
                      <a:srgbClr val="040404"/>
                    </a:solidFill>
                    <a:latin typeface="+mj-lt"/>
                  </a:rPr>
                  <a:t>The form of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dirty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depends on the dimensions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It is of dimension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sSub>
                                      <m:sSubPr>
                                        <m:ctrlPr>
                                          <a:rPr lang="en-GB" alt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alt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Σ</m:t>
                                        </m:r>
                                      </m:e>
                                      <m:sub>
                                        <m:r>
                                          <a:rPr lang="en-GB" altLang="en-US" sz="18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𝑖𝑖</m:t>
                                        </m:r>
                                      </m:sub>
                                    </m:sSub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1≤</m:t>
                                </m:r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GB" altLang="en-US" sz="1800" b="0" i="0" smtClean="0">
                                    <a:solidFill>
                                      <a:srgbClr val="000000"/>
                                    </a:solidFill>
                                    <a:latin typeface="+mn-lt"/>
                                    <a:ea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3525" lvl="1" indent="-263525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Example: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=3.</m:t>
                    </m:r>
                  </m:oMath>
                </a14:m>
                <a:endParaRPr lang="en-GB" altLang="en-US" sz="1800" b="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GB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GB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GB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alt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altLang="en-US" sz="18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285750" lvl="1" indent="-28575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4, 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endParaRPr lang="en-GB" altLang="en-US" sz="18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GB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GB" altLang="en-US" sz="18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en-US" sz="18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altLang="en-US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alt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00808"/>
                <a:ext cx="8474108" cy="5112568"/>
              </a:xfrm>
              <a:prstGeom prst="rect">
                <a:avLst/>
              </a:prstGeom>
              <a:blipFill>
                <a:blip r:embed="rId3"/>
                <a:stretch>
                  <a:fillRect l="-1511" t="-1549" r="-8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076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702593"/>
            <a:ext cx="8208912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Truncated or Reduced Singular Value Decomposition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556792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In the expression for SVD we can reformulate the dimensions of all matrices involved by ignoring the eigenvectors which correspond to zero eigenvalues.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endParaRPr lang="en-GB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In that case we have:</a:t>
                </a:r>
              </a:p>
              <a:p>
                <a:pPr marL="263525"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dirty="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GB" sz="1800" dirty="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1800" i="1" dirty="0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dirty="0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1800" b="0" i="1" dirty="0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GB" sz="1800" i="1" dirty="0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800" b="0" i="1" dirty="0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1800" b="0" i="1" dirty="0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1800" b="0" i="1" dirty="0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GB" sz="1800" b="0" i="1" dirty="0" smtClean="0">
                          <a:solidFill>
                            <a:srgbClr val="040404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GB" sz="1800" b="0" i="1" dirty="0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1800" b="0" i="1" dirty="0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Sup>
                        <m:sSubSupPr>
                          <m:ctrlP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1800" b="0" i="1" dirty="0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63525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where: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 dimension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 dimension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 dimension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GB" sz="1800" dirty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GB" sz="1800" dirty="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539750" indent="-276225" eaLnBrk="1" hangingPunct="1">
                  <a:buFont typeface="Wingdings" panose="05000000000000000000" pitchFamily="2" charset="2"/>
                  <a:buChar char="§"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 dimension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eaLnBrk="1" hangingPunct="1"/>
                <a:endParaRPr lang="en-GB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 above formulation is called </a:t>
                </a:r>
                <a:r>
                  <a:rPr lang="en-GB" altLang="en-US" sz="1800" b="1" i="0" dirty="0">
                    <a:solidFill>
                      <a:srgbClr val="C00000"/>
                    </a:solidFill>
                    <a:latin typeface="+mj-lt"/>
                  </a:rPr>
                  <a:t>Truncated or Reduced Singular Value Decomposition</a:t>
                </a: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As seen, the Truncated SVD gives the splitting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into a sum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matrices, each of rank 1.</a:t>
                </a:r>
                <a:endParaRPr lang="en-GB" altLang="en-US" sz="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In the case of a square, invertible matrix, the two decompositions are identical. </a:t>
                </a:r>
              </a:p>
              <a:p>
                <a:pPr marL="266700" lvl="1" indent="-266700" eaLnBrk="1" hangingPunct="1"/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556792"/>
                <a:ext cx="8496944" cy="5013325"/>
              </a:xfrm>
              <a:prstGeom prst="rect">
                <a:avLst/>
              </a:prstGeom>
              <a:blipFill>
                <a:blip r:embed="rId3"/>
                <a:stretch>
                  <a:fillRect l="-1506" t="-1580" b="-5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182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Singular Value Decomposition. Example.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484784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Example:</a:t>
                </a:r>
                <a14:m>
                  <m:oMath xmlns:m="http://schemas.openxmlformats.org/officeDocument/2006/math">
                    <m:r>
                      <a:rPr lang="en-GB" sz="1800" b="0" i="0" smtClean="0">
                        <a:solidFill>
                          <a:srgbClr val="040404"/>
                        </a:solidFill>
                        <a:latin typeface="Cambria Math"/>
                      </a:rPr>
                      <m:t> </m:t>
                    </m:r>
                    <m:r>
                      <a:rPr lang="en-GB" sz="1800" i="1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sz="1800" i="1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25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25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 eigenvalues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sz="1800" i="1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are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32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18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 eigenvectors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sz="1800" i="1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sz="1800" dirty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type m:val="skw"/>
                                  <m:ctrlPr>
                                    <a:rPr lang="en-GB" altLang="en-US" sz="18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sz="1800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altLang="en-US" sz="18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altLang="en-US" sz="1800" dirty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type m:val="skw"/>
                                  <m:ctrlPr>
                                    <a:rPr lang="en-GB" altLang="en-US" sz="18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sz="1800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altLang="en-US" sz="18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altLang="en-US" sz="1800" dirty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altLang="en-US" sz="1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type m:val="skw"/>
                                  <m:ctrlPr>
                                    <a:rPr lang="en-GB" altLang="en-US" sz="180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sz="1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altLang="en-US" sz="1800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altLang="en-US" sz="1800" b="0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GB" alt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type m:val="skw"/>
                                  <m:ctrlPr>
                                    <a:rPr lang="en-GB" alt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sz="1800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alt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altLang="en-US" sz="1800" dirty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 =</m:t>
                      </m:r>
                      <m:r>
                        <a:rPr lang="en-GB" sz="1800" dirty="0">
                          <a:solidFill>
                            <a:srgbClr val="040404"/>
                          </a:solidFill>
                          <a:latin typeface="Cambria Math"/>
                        </a:rPr>
                        <m:t>𝑉</m:t>
                      </m:r>
                      <m:sSup>
                        <m:sSupPr>
                          <m:ctrlPr>
                            <a:rPr lang="el-GR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800" i="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p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Similarly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𝐴𝐴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32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18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Therefore, the eigenvectors of  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m:rPr>
                        <m:nor/>
                      </m:rPr>
                      <a:rPr lang="en-GB" altLang="en-US" sz="1800" i="0" dirty="0">
                        <a:solidFill>
                          <a:srgbClr val="000000"/>
                        </a:solidFill>
                        <a:latin typeface="+mj-lt"/>
                      </a:rPr>
                      <m:t>a</m:t>
                    </m:r>
                    <m:r>
                      <m:rPr>
                        <m:nor/>
                      </m:rPr>
                      <a:rPr lang="en-GB" altLang="en-US" sz="1800" b="0" i="0" dirty="0" smtClean="0">
                        <a:solidFill>
                          <a:srgbClr val="000000"/>
                        </a:solidFill>
                        <a:latin typeface="+mj-lt"/>
                      </a:rPr>
                      <m:t>re</m:t>
                    </m:r>
                    <m:r>
                      <a:rPr lang="en-GB" altLang="en-US" sz="1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altLang="en-US" sz="1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alt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altLang="en-US" sz="1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alt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alt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𝐴𝐴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 </m:t>
                    </m:r>
                    <m:r>
                      <a:rPr lang="en-GB" sz="1800" dirty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 dirty="0">
                        <a:solidFill>
                          <a:srgbClr val="040404"/>
                        </a:solidFill>
                        <a:latin typeface="Cambria Math"/>
                      </a:rPr>
                      <m:t>𝑈</m:t>
                    </m:r>
                    <m:sSup>
                      <m:sSupPr>
                        <m:ctrlPr>
                          <a:rPr lang="el-GR" sz="18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800" i="0" dirty="0">
                            <a:solidFill>
                              <a:srgbClr val="040404"/>
                            </a:solidFill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sz="1800" b="0" i="0" smtClean="0">
                        <a:solidFill>
                          <a:srgbClr val="040404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GB" sz="1800" b="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sz="1800" b="1" i="0" dirty="0">
                    <a:solidFill>
                      <a:srgbClr val="C00000"/>
                    </a:solidFill>
                  </a:rPr>
                  <a:t>CAREFUL:</a:t>
                </a:r>
                <a:r>
                  <a:rPr lang="en-GB" sz="1800" b="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b="0" i="0" dirty="0">
                    <a:solidFill>
                      <a:srgbClr val="040404"/>
                    </a:solidFill>
                    <a:latin typeface="+mj-lt"/>
                  </a:rPr>
                  <a:t>’s are chosen to satisfy the relationship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1800" dirty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1800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1800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GB" sz="1800" dirty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800" b="0" i="0" dirty="0">
                    <a:solidFill>
                      <a:srgbClr val="040404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en-GB" sz="1800" b="0" i="0" dirty="0">
                    <a:solidFill>
                      <a:srgbClr val="040404"/>
                    </a:solidFill>
                    <a:latin typeface="+mj-lt"/>
                  </a:rPr>
                  <a:t>.</a:t>
                </a: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Therefore, the SVD of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GB" sz="1800" i="0">
                        <a:solidFill>
                          <a:srgbClr val="040404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is:</a:t>
                </a:r>
              </a:p>
              <a:p>
                <a:pPr marL="2667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𝐴</m:t>
                      </m:r>
                      <m:r>
                        <a:rPr lang="el-GR" sz="1800" i="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sz="1800" i="0">
                          <a:solidFill>
                            <a:srgbClr val="040404"/>
                          </a:solidFill>
                          <a:latin typeface="Cambria Math"/>
                        </a:rPr>
                        <m:t>Σ</m:t>
                      </m:r>
                      <m:sSup>
                        <m:sSupPr>
                          <m:ctrlPr>
                            <a:rPr lang="el-GR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1800" i="0">
                          <a:solidFill>
                            <a:srgbClr val="040404"/>
                          </a:solidFill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32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18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altLang="en-US" sz="1800" dirty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altLang="en-US" sz="1800" dirty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altLang="en-US" sz="1800" dirty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altLang="en-US" sz="1800" dirty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altLang="en-US" sz="1800" dirty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altLang="en-US" sz="1800" dirty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altLang="en-US" sz="18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altLang="en-US" sz="1800" dirty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altLang="en-US" sz="1800" dirty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GB" altLang="en-US" sz="1800" i="0" dirty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266700" lvl="1" indent="-266700" eaLnBrk="1" hangingPunct="1"/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174625" lvl="1" indent="0" eaLnBrk="1" hangingPunct="1">
                  <a:buNone/>
                </a:pPr>
                <a:endParaRPr lang="en-GB" altLang="en-US" sz="2000" i="0" dirty="0">
                  <a:solidFill>
                    <a:srgbClr val="000000"/>
                  </a:solidFill>
                  <a:latin typeface="+mn-lt"/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484784"/>
                <a:ext cx="8496944" cy="5013325"/>
              </a:xfrm>
              <a:prstGeom prst="rect">
                <a:avLst/>
              </a:prstGeom>
              <a:blipFill>
                <a:blip r:embed="rId3"/>
                <a:stretch>
                  <a:fillRect l="-1506" b="-5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962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702593"/>
            <a:ext cx="7543800" cy="638175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Singular Value Decomposition. Example.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484784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Example:</a:t>
                </a:r>
                <a14:m>
                  <m:oMath xmlns:m="http://schemas.openxmlformats.org/officeDocument/2006/math">
                    <m:r>
                      <a:rPr lang="en-GB" sz="1800" b="0" i="0" smtClean="0">
                        <a:solidFill>
                          <a:srgbClr val="040404"/>
                        </a:solidFill>
                        <a:latin typeface="Cambria Math"/>
                      </a:rPr>
                      <m:t> </m:t>
                    </m:r>
                    <m:r>
                      <a:rPr lang="en-GB" sz="1800" i="1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(singular)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sz="1800" i="1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 eigenvalues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sz="1800" i="1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are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=125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The eigenvectors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sz="1800" i="1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sz="1800" i="1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sz="1800" dirty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type m:val="skw"/>
                                  <m:ctrlPr>
                                    <a:rPr lang="en-GB" altLang="en-US" sz="18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sz="1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altLang="en-US" sz="1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type m:val="skw"/>
                                  <m:ctrlPr>
                                    <a:rPr lang="en-GB" altLang="en-US" sz="18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sz="1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altLang="en-US" sz="1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altLang="en-US" sz="1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type m:val="skw"/>
                                  <m:ctrlPr>
                                    <a:rPr lang="en-GB" altLang="en-US" sz="18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sz="1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altLang="en-US" sz="18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GB" alt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type m:val="skw"/>
                                  <m:ctrlPr>
                                    <a:rPr lang="en-GB" altLang="en-US" sz="18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sz="1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altLang="en-US" sz="18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 =</m:t>
                      </m:r>
                      <m:r>
                        <a:rPr lang="en-GB" sz="1800" dirty="0">
                          <a:solidFill>
                            <a:srgbClr val="040404"/>
                          </a:solidFill>
                          <a:latin typeface="Cambria Math"/>
                        </a:rPr>
                        <m:t>𝑉</m:t>
                      </m:r>
                      <m:sSup>
                        <m:sSupPr>
                          <m:ctrlPr>
                            <a:rPr lang="el-GR" sz="1800" i="1" dirty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800" i="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p>
                          <m:r>
                            <a:rPr lang="en-GB" sz="1800" dirty="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Similarly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𝐴𝐴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 b="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800" b="0" i="0" dirty="0">
                    <a:solidFill>
                      <a:srgbClr val="040404"/>
                    </a:solidFill>
                    <a:latin typeface="+mj-lt"/>
                  </a:rPr>
                  <a:t> is chosen to satisfy the relationship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800" dirty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1800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1800" b="0" i="1" dirty="0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GB" sz="1800" dirty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1800" b="0" i="1" dirty="0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sz="1800" dirty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altLang="en-US" sz="180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altLang="en-US" sz="180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125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  <m:r>
                      <a:rPr lang="en-GB" altLang="en-US" sz="18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altLang="en-US" sz="180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altLang="en-US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altLang="en-US" sz="180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alt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alt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b="0" i="0" dirty="0">
                    <a:solidFill>
                      <a:srgbClr val="040404"/>
                    </a:solidFill>
                    <a:latin typeface="+mj-lt"/>
                  </a:rPr>
                  <a:t>.</a:t>
                </a:r>
              </a:p>
              <a:p>
                <a:pPr marL="266700" lvl="1" indent="-266700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alt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800" b="0" i="0" dirty="0">
                    <a:solidFill>
                      <a:srgbClr val="040404"/>
                    </a:solidFill>
                    <a:latin typeface="+mj-lt"/>
                  </a:rPr>
                  <a:t> is chosen to be perpendicular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800" b="0" i="0" dirty="0">
                    <a:solidFill>
                      <a:srgbClr val="040404"/>
                    </a:solidFill>
                    <a:latin typeface="+mj-lt"/>
                  </a:rPr>
                  <a:t>. Note that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altLang="en-US" sz="18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800" b="0" i="0" dirty="0">
                    <a:solidFill>
                      <a:srgbClr val="040404"/>
                    </a:solidFill>
                    <a:latin typeface="+mj-lt"/>
                  </a:rPr>
                  <a:t> does not affect the calculations, since its elements are only multiplied by zeros.</a:t>
                </a:r>
              </a:p>
              <a:p>
                <a:pPr marL="266700" lvl="1" indent="-266700" eaLnBrk="1" hangingPunct="1"/>
                <a:r>
                  <a:rPr lang="en-GB" altLang="en-US" sz="1800" i="0" dirty="0">
                    <a:solidFill>
                      <a:srgbClr val="000000"/>
                    </a:solidFill>
                  </a:rPr>
                  <a:t>Therefore, the SVD of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l-GR" sz="1800" i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is:</a:t>
                </a:r>
              </a:p>
              <a:p>
                <a:pPr marL="2667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𝐴</m:t>
                      </m:r>
                      <m:r>
                        <a:rPr lang="el-GR" sz="1800" i="0">
                          <a:solidFill>
                            <a:srgbClr val="040404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𝑈</m:t>
                      </m:r>
                      <m:r>
                        <a:rPr lang="en-GB" sz="1800" i="0">
                          <a:solidFill>
                            <a:srgbClr val="040404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800" i="0">
                          <a:solidFill>
                            <a:srgbClr val="040404"/>
                          </a:solidFill>
                          <a:latin typeface="Cambria Math"/>
                        </a:rPr>
                        <m:t>Σ</m:t>
                      </m:r>
                      <m:r>
                        <a:rPr lang="el-GR" sz="1800" i="0">
                          <a:solidFill>
                            <a:srgbClr val="040404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l-GR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1800" i="0">
                          <a:solidFill>
                            <a:srgbClr val="040404"/>
                          </a:solidFill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800">
                                            <a:solidFill>
                                              <a:srgbClr val="040404"/>
                                            </a:solidFill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GB" sz="1800">
                          <a:solidFill>
                            <a:srgbClr val="040404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 b="0" i="1" smtClean="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80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800" b="0" i="1" smtClean="0">
                                        <a:solidFill>
                                          <a:srgbClr val="04040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altLang="en-US" sz="18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altLang="en-US" sz="1800" dirty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altLang="en-US" sz="18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altLang="en-US" sz="1800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GB" altLang="en-US" sz="18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266700" lvl="1" indent="0" eaLnBrk="1" hangingPunct="1">
                  <a:buNone/>
                </a:pPr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266700" lvl="1" indent="-266700" eaLnBrk="1" hangingPunct="1"/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174625" lvl="1" indent="0" eaLnBrk="1" hangingPunct="1">
                  <a:buNone/>
                </a:pPr>
                <a:endParaRPr lang="en-GB" altLang="en-US" sz="2000" i="0" dirty="0">
                  <a:solidFill>
                    <a:srgbClr val="000000"/>
                  </a:solidFill>
                  <a:latin typeface="+mn-lt"/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/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762000" lvl="2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484784"/>
                <a:ext cx="8496944" cy="5013325"/>
              </a:xfrm>
              <a:prstGeom prst="rect">
                <a:avLst/>
              </a:prstGeom>
              <a:blipFill>
                <a:blip r:embed="rId3"/>
                <a:stretch>
                  <a:fillRect l="-1578" r="-10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47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Positive definite matrices cont.</a:t>
            </a:r>
          </a:p>
        </p:txBody>
      </p:sp>
      <p:graphicFrame>
        <p:nvGraphicFramePr>
          <p:cNvPr id="7171" name="Object 4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2725738" y="2428875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Chart" r:id="rId4" imgW="6096000" imgH="4067085" progId="MSGraph.Chart.8">
                  <p:embed followColorScheme="full"/>
                </p:oleObj>
              </mc:Choice>
              <mc:Fallback>
                <p:oleObj name="Chart" r:id="rId4" imgW="6096000" imgH="4067085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9" y="1700808"/>
                <a:ext cx="8496944" cy="5301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We are talking about symmetric matrices.</a:t>
                </a:r>
              </a:p>
              <a:p>
                <a:pPr marL="266700" lvl="1" indent="-266700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We have various tests for positive definiteness. Consider the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×2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case of a positive definite matrix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𝐴</m:t>
                    </m:r>
                    <m:r>
                      <a:rPr lang="en-GB" sz="1800" b="0" i="0" smtClean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542925" lvl="1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The eigenvalues are positive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542925" lvl="1" indent="-276225" eaLnBrk="1" hangingPunct="1">
                  <a:buFont typeface="Wingdings" panose="05000000000000000000" pitchFamily="2" charset="2"/>
                  <a:buChar char="§"/>
                  <a:defRPr/>
                </a:pPr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542925" lvl="1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The pivots are positive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l-GR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542925" lvl="1" indent="-276225" eaLnBrk="1" hangingPunct="1">
                  <a:buFont typeface="Wingdings" panose="05000000000000000000" pitchFamily="2" charset="2"/>
                  <a:buChar char="§"/>
                  <a:defRPr/>
                </a:pPr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542925" lvl="1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All determinates of leading (“north west”) sub-matrices are positive</a:t>
                </a:r>
              </a:p>
              <a:p>
                <a:pPr marL="542925" lvl="1" indent="0" eaLnBrk="1" hangingPunct="1">
                  <a:buNone/>
                  <a:defRPr/>
                </a:pP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, 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542925" lvl="1" indent="0" eaLnBrk="1" hangingPunct="1">
                  <a:buNone/>
                  <a:defRPr/>
                </a:pPr>
                <a:endParaRPr lang="en-GB" altLang="en-US" sz="1800" i="0" dirty="0">
                  <a:solidFill>
                    <a:srgbClr val="040404"/>
                  </a:solidFill>
                </a:endParaRPr>
              </a:p>
              <a:p>
                <a:pPr marL="539750" lvl="1" indent="-276225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40404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is any vector.</a:t>
                </a:r>
              </a:p>
              <a:p>
                <a:pPr marL="552450" lvl="1" indent="-285750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dirty="0">
                    <a:solidFill>
                      <a:srgbClr val="040404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𝑎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+2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+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𝑐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. This is called </a:t>
                </a:r>
                <a:r>
                  <a:rPr lang="en-GB" sz="1800" b="1" i="0" dirty="0">
                    <a:solidFill>
                      <a:srgbClr val="C00000"/>
                    </a:solidFill>
                  </a:rPr>
                  <a:t>Quadratic Form</a:t>
                </a:r>
                <a:r>
                  <a:rPr lang="en-GB" sz="18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 lvl="2" eaLnBrk="1" hangingPunct="1">
                  <a:defRPr/>
                </a:pPr>
                <a:endParaRPr lang="en-US" alt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9" y="1700808"/>
                <a:ext cx="8496944" cy="5301208"/>
              </a:xfrm>
              <a:prstGeom prst="rect">
                <a:avLst/>
              </a:prstGeom>
              <a:blipFill>
                <a:blip r:embed="rId6"/>
                <a:stretch>
                  <a:fillRect l="-1506" t="-14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45883" y="4682797"/>
                <a:ext cx="1712135" cy="7546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63538" indent="-363538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80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800" i="1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800" i="0" dirty="0">
                  <a:solidFill>
                    <a:srgbClr val="040404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883" y="4682797"/>
                <a:ext cx="1712135" cy="7546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6946189" y="4680003"/>
            <a:ext cx="670018" cy="533722"/>
            <a:chOff x="7372843" y="4509120"/>
            <a:chExt cx="670018" cy="533722"/>
          </a:xfrm>
        </p:grpSpPr>
        <p:sp>
          <p:nvSpPr>
            <p:cNvPr id="6" name="Rectangle 5"/>
            <p:cNvSpPr/>
            <p:nvPr/>
          </p:nvSpPr>
          <p:spPr bwMode="auto">
            <a:xfrm>
              <a:off x="7372843" y="4543213"/>
              <a:ext cx="288032" cy="245690"/>
            </a:xfrm>
            <a:prstGeom prst="rect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372843" y="4509120"/>
              <a:ext cx="670018" cy="533722"/>
            </a:xfrm>
            <a:prstGeom prst="rect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6946189" y="4664633"/>
            <a:ext cx="1111524" cy="772794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08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Positive semi-definite matrices</a:t>
            </a:r>
          </a:p>
        </p:txBody>
      </p:sp>
      <p:graphicFrame>
        <p:nvGraphicFramePr>
          <p:cNvPr id="7171" name="Object 4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2725738" y="2428875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Chart" r:id="rId4" imgW="6096000" imgH="4067085" progId="MSGraph.Chart.8">
                  <p:embed followColorScheme="full"/>
                </p:oleObj>
              </mc:Choice>
              <mc:Fallback>
                <p:oleObj name="Chart" r:id="rId4" imgW="6096000" imgH="4067085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192"/>
                <a:ext cx="8496944" cy="4725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1800" b="1" i="0" dirty="0">
                    <a:solidFill>
                      <a:srgbClr val="000000"/>
                    </a:solidFill>
                    <a:latin typeface="+mj-lt"/>
                  </a:rPr>
                  <a:t>Example: </a:t>
                </a: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Consider the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42925" lvl="2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Which sufficiently large values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makes the matrix positive definite? The answer is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&gt;18.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(The determinant is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−36&gt;0⇒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&gt;18</m:t>
                    </m:r>
                    <m:r>
                      <a:rPr lang="en-GB" alt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42925" lvl="2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we obtain the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GB" sz="1800" b="0" i="1" smtClean="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18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</a:t>
                </a:r>
              </a:p>
              <a:p>
                <a:pPr marL="542925" lvl="2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𝑥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n-GB" sz="1800" b="0" i="0" smtClean="0">
                        <a:solidFill>
                          <a:srgbClr val="040404"/>
                        </a:solidFill>
                        <a:latin typeface="Cambria Math"/>
                      </a:rPr>
                      <m:t>18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 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the matrix is </a:t>
                </a:r>
                <a:r>
                  <a:rPr lang="en-US" altLang="en-US" sz="1800" b="1" i="0" dirty="0">
                    <a:solidFill>
                      <a:srgbClr val="C00000"/>
                    </a:solidFill>
                    <a:latin typeface="+mj-lt"/>
                  </a:rPr>
                  <a:t>positive semi-definite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. The eigenvalues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r>
                      <a:rPr lang="el-GR" sz="1800">
                        <a:solidFill>
                          <a:srgbClr val="040404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=2</m:t>
                    </m:r>
                    <m:r>
                      <a:rPr lang="el-GR" sz="1800">
                        <a:solidFill>
                          <a:srgbClr val="040404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. </a:t>
                </a: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One of its eigenvalues is zero.</a:t>
                </a:r>
              </a:p>
              <a:p>
                <a:pPr marL="542925" lvl="2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It has only one pivot since the matrix is singular. The pivots are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. </a:t>
                </a:r>
                <a:endParaRPr lang="en-US" sz="1800" b="1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42925" lvl="2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  <a:latin typeface="+mj-lt"/>
                  </a:rPr>
                  <a:t>Its quadratic form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dirty="0">
                    <a:solidFill>
                      <a:srgbClr val="040404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18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=2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+12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+18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.</a:t>
                </a:r>
              </a:p>
              <a:p>
                <a:pPr marL="542925" lvl="2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In that case the matrix marginally failed the test.</a:t>
                </a:r>
              </a:p>
              <a:p>
                <a:pPr marL="266700" lvl="2" indent="-266700" eaLnBrk="1" hangingPunct="1">
                  <a:defRPr/>
                </a:pPr>
                <a:endParaRPr lang="en-GB" sz="1800" i="0" dirty="0">
                  <a:solidFill>
                    <a:srgbClr val="040404"/>
                  </a:solidFill>
                  <a:latin typeface="+mj-lt"/>
                </a:endParaRPr>
              </a:p>
              <a:p>
                <a:pPr lvl="2" eaLnBrk="1" hangingPunct="1">
                  <a:defRPr/>
                </a:pPr>
                <a:endParaRPr lang="en-GB" sz="1800" i="0" dirty="0">
                  <a:solidFill>
                    <a:srgbClr val="040404"/>
                  </a:solidFill>
                </a:endParaRPr>
              </a:p>
              <a:p>
                <a:pPr lvl="2" eaLnBrk="1" hangingPunct="1">
                  <a:defRPr/>
                </a:pPr>
                <a:endParaRPr lang="en-US" alt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192"/>
                <a:ext cx="8496944" cy="4725144"/>
              </a:xfrm>
              <a:prstGeom prst="rect">
                <a:avLst/>
              </a:prstGeom>
              <a:blipFill>
                <a:blip r:embed="rId6"/>
                <a:stretch>
                  <a:fillRect l="-15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434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Graph of quadratic form</a:t>
            </a:r>
            <a:endParaRPr lang="en-US" altLang="en-US" sz="2000" dirty="0"/>
          </a:p>
        </p:txBody>
      </p:sp>
      <p:graphicFrame>
        <p:nvGraphicFramePr>
          <p:cNvPr id="7171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3744476459"/>
              </p:ext>
            </p:extLst>
          </p:nvPr>
        </p:nvGraphicFramePr>
        <p:xfrm>
          <a:off x="2754312" y="2747227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Chart" r:id="rId4" imgW="6096000" imgH="4067085" progId="MSGraph.Chart.8">
                  <p:embed followColorScheme="full"/>
                </p:oleObj>
              </mc:Choice>
              <mc:Fallback>
                <p:oleObj name="Chart" r:id="rId4" imgW="6096000" imgH="4067085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2" y="2747227"/>
                        <a:ext cx="3711575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179512" y="1584027"/>
                <a:ext cx="8712968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sz="1800" i="0" dirty="0">
                    <a:solidFill>
                      <a:srgbClr val="040404"/>
                    </a:solidFill>
                  </a:rPr>
                  <a:t>In mathematics, a </a:t>
                </a:r>
                <a:r>
                  <a:rPr lang="en-GB" sz="1800" b="1" i="0" dirty="0">
                    <a:solidFill>
                      <a:srgbClr val="040404"/>
                    </a:solidFill>
                  </a:rPr>
                  <a:t>quadratic form</a:t>
                </a:r>
                <a:r>
                  <a:rPr lang="en-GB" sz="1800" i="0" dirty="0">
                    <a:solidFill>
                      <a:srgbClr val="040404"/>
                    </a:solidFill>
                  </a:rPr>
                  <a:t> is a </a:t>
                </a:r>
                <a:r>
                  <a:rPr lang="en-GB" sz="1800" b="1" i="0" dirty="0">
                    <a:solidFill>
                      <a:srgbClr val="C00000"/>
                    </a:solidFill>
                  </a:rPr>
                  <a:t>homogeneous polynomial</a:t>
                </a:r>
                <a:r>
                  <a:rPr lang="en-GB" sz="1800" i="0" dirty="0">
                    <a:solidFill>
                      <a:srgbClr val="040404"/>
                    </a:solidFill>
                  </a:rPr>
                  <a:t> of degree two in a number of variables. For example, the condition for positive-definiteness of a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2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  <a:ea typeface="Cambria Math"/>
                      </a:rPr>
                      <m:t>×2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matrix,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, is a quadratic form in the variables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266700" lvl="1" indent="-266700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marL="266700" lvl="1" indent="-266700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marL="266700" lvl="1" indent="-266700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marL="266700" lvl="1" indent="-266700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marL="266700" lvl="1" indent="-266700" eaLnBrk="1" hangingPunct="1">
                  <a:buNone/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marL="266700" lvl="1" indent="-266700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For the positive definite case we have:</a:t>
                </a:r>
              </a:p>
              <a:p>
                <a:pPr marL="542925" lvl="2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Obviously, first derivatives must be zero at the minimum. This condition is not enough.</a:t>
                </a:r>
              </a:p>
              <a:p>
                <a:pPr marL="542925" lvl="2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Second derivatives’ matrix is positive definite, i.e.,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0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000">
                                          <a:solidFill>
                                            <a:srgbClr val="04040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sz="2000" b="0" i="0" smtClean="0">
                        <a:solidFill>
                          <a:srgbClr val="040404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GB" sz="2000" b="0" i="1" dirty="0">
                  <a:solidFill>
                    <a:srgbClr val="040404"/>
                  </a:solidFill>
                  <a:latin typeface="Cambria Math" panose="02040503050406030204" pitchFamily="18" charset="0"/>
                </a:endParaRPr>
              </a:p>
              <a:p>
                <a:pPr marL="539750" lvl="2" indent="0" eaLnBrk="1" hangingPunct="1">
                  <a:buNone/>
                  <a:defRPr/>
                </a:pPr>
                <a:r>
                  <a:rPr lang="en-GB" sz="1800" i="0" dirty="0">
                    <a:solidFill>
                      <a:srgbClr val="040404"/>
                    </a:solidFill>
                  </a:rPr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&gt;0, 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m:rPr>
                        <m:nor/>
                      </m:rPr>
                      <a:rPr lang="en-GB" sz="1800" dirty="0"/>
                      <m:t>−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GB" sz="1800" b="0" i="0" dirty="0">
                  <a:solidFill>
                    <a:srgbClr val="040404"/>
                  </a:solidFill>
                </a:endParaRPr>
              </a:p>
              <a:p>
                <a:pPr marL="542925" lvl="2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sz="1800" i="0" dirty="0">
                    <a:solidFill>
                      <a:srgbClr val="040404"/>
                    </a:solidFill>
                  </a:rPr>
                  <a:t>Positive for a number turns into positive definite for a matrix.</a:t>
                </a:r>
              </a:p>
              <a:p>
                <a:pPr lvl="2" eaLnBrk="1" hangingPunct="1">
                  <a:defRPr/>
                </a:pPr>
                <a:endParaRPr lang="en-GB" sz="1800" i="0" dirty="0">
                  <a:solidFill>
                    <a:srgbClr val="040404"/>
                  </a:solidFill>
                </a:endParaRPr>
              </a:p>
              <a:p>
                <a:pPr lvl="2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584027"/>
                <a:ext cx="8712968" cy="5013325"/>
              </a:xfrm>
              <a:prstGeom prst="rect">
                <a:avLst/>
              </a:prstGeom>
              <a:blipFill>
                <a:blip r:embed="rId6"/>
                <a:stretch>
                  <a:fillRect l="-1469" t="-1582" b="-6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 bwMode="auto">
          <a:xfrm>
            <a:off x="2899354" y="3501008"/>
            <a:ext cx="122413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2899354" y="2564904"/>
            <a:ext cx="8384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2475690" y="3501008"/>
            <a:ext cx="432048" cy="6844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888373" y="3429000"/>
                <a:ext cx="4541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373" y="3429000"/>
                <a:ext cx="454162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475690" y="4005064"/>
                <a:ext cx="45890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690" y="4005064"/>
                <a:ext cx="458907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Arc 7171"/>
          <p:cNvSpPr/>
          <p:nvPr/>
        </p:nvSpPr>
        <p:spPr bwMode="auto">
          <a:xfrm>
            <a:off x="2209456" y="3501008"/>
            <a:ext cx="1498448" cy="1174696"/>
          </a:xfrm>
          <a:prstGeom prst="arc">
            <a:avLst>
              <a:gd name="adj1" fmla="val 10748899"/>
              <a:gd name="adj2" fmla="val 0"/>
            </a:avLst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173" name="TextBox 7172"/>
          <p:cNvSpPr txBox="1"/>
          <p:nvPr/>
        </p:nvSpPr>
        <p:spPr>
          <a:xfrm>
            <a:off x="652881" y="2985667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800" i="0" dirty="0">
                <a:solidFill>
                  <a:srgbClr val="040404"/>
                </a:solidFill>
                <a:latin typeface="+mn-lt"/>
              </a:rPr>
              <a:t>Not positive definite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50385" y="266362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800" i="0" dirty="0">
                <a:solidFill>
                  <a:srgbClr val="040404"/>
                </a:solidFill>
                <a:latin typeface="+mn-lt"/>
              </a:rPr>
              <a:t>Positive definite</a:t>
            </a:r>
          </a:p>
        </p:txBody>
      </p:sp>
      <p:cxnSp>
        <p:nvCxnSpPr>
          <p:cNvPr id="7175" name="Straight Arrow Connector 7174"/>
          <p:cNvCxnSpPr/>
          <p:nvPr/>
        </p:nvCxnSpPr>
        <p:spPr bwMode="auto">
          <a:xfrm flipH="1" flipV="1">
            <a:off x="5724128" y="3523498"/>
            <a:ext cx="120205" cy="3375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5724128" y="3501008"/>
            <a:ext cx="122413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 flipV="1">
            <a:off x="5724128" y="2492896"/>
            <a:ext cx="8384" cy="9855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5288598" y="3501008"/>
            <a:ext cx="432048" cy="6844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854142" y="3356992"/>
                <a:ext cx="4541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142" y="3356992"/>
                <a:ext cx="454162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265221" y="4005064"/>
                <a:ext cx="45890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21" y="4005064"/>
                <a:ext cx="458907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 bwMode="auto">
          <a:xfrm flipV="1">
            <a:off x="5052578" y="2410173"/>
            <a:ext cx="1368152" cy="1267045"/>
          </a:xfrm>
          <a:prstGeom prst="arc">
            <a:avLst>
              <a:gd name="adj1" fmla="val 11233449"/>
              <a:gd name="adj2" fmla="val 0"/>
            </a:avLst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176" name="TextBox 7175"/>
          <p:cNvSpPr txBox="1"/>
          <p:nvPr/>
        </p:nvSpPr>
        <p:spPr>
          <a:xfrm>
            <a:off x="5736654" y="3789040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200" i="0" dirty="0">
                <a:solidFill>
                  <a:srgbClr val="040404"/>
                </a:solidFill>
                <a:latin typeface="+mn-lt"/>
              </a:rPr>
              <a:t>minimum</a:t>
            </a:r>
          </a:p>
        </p:txBody>
      </p:sp>
    </p:spTree>
    <p:extLst>
      <p:ext uri="{BB962C8B-B14F-4D97-AF65-F5344CB8AC3E}">
        <p14:creationId xmlns:p14="http://schemas.microsoft.com/office/powerpoint/2010/main" val="412546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lvl="1" indent="-266700" eaLnBrk="1" hangingPunct="1">
                  <a:defRPr/>
                </a:pPr>
                <a:r>
                  <a:rPr lang="en-US" altLang="en-US" sz="1800" b="1" i="0" dirty="0">
                    <a:solidFill>
                      <a:srgbClr val="040404"/>
                    </a:solidFill>
                    <a:latin typeface="+mj-lt"/>
                  </a:rPr>
                  <a:t>Example:</a:t>
                </a: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0" eaLnBrk="1" hangingPunct="1">
                  <a:buNone/>
                  <a:defRPr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20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i="0">
                        <a:solidFill>
                          <a:srgbClr val="040404"/>
                        </a:solidFill>
                        <a:latin typeface="Cambria Math"/>
                      </a:rPr>
                      <m:t>trace</m:t>
                    </m:r>
                    <m:d>
                      <m:d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=22</m:t>
                    </m:r>
                    <m:r>
                      <a:rPr lang="el-GR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1800" i="0" dirty="0">
                    <a:solidFill>
                      <a:srgbClr val="040404"/>
                    </a:solidFill>
                    <a:latin typeface="+mj-lt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800" i="0" dirty="0">
                    <a:solidFill>
                      <a:srgbClr val="040404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i="0">
                        <a:solidFill>
                          <a:srgbClr val="040404"/>
                        </a:solidFill>
                        <a:latin typeface="Cambria Math"/>
                      </a:rPr>
                      <m:t>det</m:t>
                    </m:r>
                    <m:d>
                      <m:d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=4=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GB" sz="1800" i="1" dirty="0">
                  <a:solidFill>
                    <a:srgbClr val="040404"/>
                  </a:solidFill>
                  <a:latin typeface="Cambria Math"/>
                </a:endParaRPr>
              </a:p>
              <a:p>
                <a:pPr marL="266700" lvl="1" indent="0" eaLnBrk="1" hangingPunct="1">
                  <a:buNone/>
                  <a:defRPr/>
                </a:pPr>
                <a:endParaRPr lang="en-GB" sz="1800" i="1" dirty="0">
                  <a:solidFill>
                    <a:srgbClr val="040404"/>
                  </a:solidFill>
                  <a:latin typeface="Cambria Math"/>
                </a:endParaRPr>
              </a:p>
              <a:p>
                <a:pPr marL="552450" lvl="1" indent="-285750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dirty="0">
                    <a:solidFill>
                      <a:srgbClr val="040404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l-GR" sz="1800">
                                  <a:solidFill>
                                    <a:srgbClr val="040404"/>
                                  </a:solidFill>
                                  <a:latin typeface="Cambria Math"/>
                                </a:rPr>
                                <m:t>20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4040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>
                                      <a:solidFill>
                                        <a:srgbClr val="04040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=2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+12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+</m:t>
                    </m:r>
                    <m:r>
                      <a:rPr lang="el-GR" sz="1800">
                        <a:solidFill>
                          <a:srgbClr val="040404"/>
                        </a:solidFill>
                        <a:latin typeface="Cambria Math"/>
                      </a:rPr>
                      <m:t>20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GB" sz="1800" i="1" dirty="0">
                  <a:solidFill>
                    <a:srgbClr val="040404"/>
                  </a:solidFill>
                  <a:latin typeface="Cambria Math"/>
                </a:endParaRPr>
              </a:p>
              <a:p>
                <a:pPr marL="552450" lvl="1" indent="-285750" eaLnBrk="1" hangingPunct="1"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=2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+12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+</m:t>
                    </m:r>
                    <m:r>
                      <a:rPr lang="el-GR" sz="1800">
                        <a:solidFill>
                          <a:srgbClr val="040404"/>
                        </a:solidFill>
                        <a:latin typeface="Cambria Math"/>
                      </a:rPr>
                      <m:t>20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sz="18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/>
                            </m:sSubSup>
                            <m:r>
                              <a:rPr lang="en-GB" sz="1800" i="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GB" sz="18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GB" sz="1800" b="0" i="0" smtClean="0">
                        <a:solidFill>
                          <a:srgbClr val="040404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GB" sz="1800" b="0" i="0" dirty="0">
                  <a:solidFill>
                    <a:srgbClr val="040404"/>
                  </a:solidFill>
                  <a:latin typeface="+mj-lt"/>
                </a:endParaRPr>
              </a:p>
              <a:p>
                <a:pPr marL="552450" lvl="1" indent="-285750" eaLnBrk="1" hangingPunct="1">
                  <a:buFont typeface="Wingdings" panose="05000000000000000000" pitchFamily="2" charset="2"/>
                  <a:buChar char="§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52450" lvl="1" indent="-285750" eaLnBrk="1" hangingPunct="1">
                  <a:buFont typeface="Wingdings" panose="05000000000000000000" pitchFamily="2" charset="2"/>
                  <a:buChar char="§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52450" lvl="1" indent="-285750" eaLnBrk="1" hangingPunct="1">
                  <a:buFont typeface="Wingdings" panose="05000000000000000000" pitchFamily="2" charset="2"/>
                  <a:buChar char="§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52450" lvl="1" indent="-285750" eaLnBrk="1" hangingPunct="1">
                  <a:buFont typeface="Wingdings" panose="05000000000000000000" pitchFamily="2" charset="2"/>
                  <a:buChar char="§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52450" lvl="1" indent="-285750" eaLnBrk="1" hangingPunct="1">
                  <a:buFont typeface="Wingdings" panose="05000000000000000000" pitchFamily="2" charset="2"/>
                  <a:buChar char="§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52450" lvl="1" indent="-285750" eaLnBrk="1" hangingPunct="1">
                  <a:buFont typeface="Wingdings" panose="05000000000000000000" pitchFamily="2" charset="2"/>
                  <a:buChar char="§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52450" lvl="1" indent="-285750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A horizontal intersection could be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=1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It is an ellipse.</a:t>
                </a:r>
              </a:p>
              <a:p>
                <a:pPr marL="552450" lvl="1" indent="-285750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Its quadratic form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sz="18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/>
                            </m:sSubSup>
                            <m:r>
                              <a:rPr lang="en-GB" sz="1800" i="0">
                                <a:solidFill>
                                  <a:srgbClr val="040404"/>
                                </a:solidFill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GB" sz="18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GB" sz="1800">
                        <a:solidFill>
                          <a:srgbClr val="040404"/>
                        </a:solidFill>
                        <a:latin typeface="Cambria Math"/>
                      </a:rPr>
                      <m:t>=1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lvl="1" indent="-266700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lvl="1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For the positive definite case we have</a:t>
                </a:r>
              </a:p>
              <a:p>
                <a:pPr lvl="2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First derivatives are zero</a:t>
                </a:r>
              </a:p>
              <a:p>
                <a:pPr lvl="2" eaLnBrk="1" hangingPunct="1"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Matrix of second derivatives is positive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blipFill rotWithShape="1">
                <a:blip r:embed="rId3"/>
                <a:stretch>
                  <a:fillRect l="-1506" t="-1458" b="-748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Example 1</a:t>
            </a:r>
            <a:endParaRPr lang="en-US" altLang="en-US" sz="20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2349748" y="3861048"/>
            <a:ext cx="1866845" cy="1751902"/>
            <a:chOff x="3500264" y="4005064"/>
            <a:chExt cx="1866845" cy="1751902"/>
          </a:xfrm>
        </p:grpSpPr>
        <p:cxnSp>
          <p:nvCxnSpPr>
            <p:cNvPr id="43" name="Straight Arrow Connector 42"/>
            <p:cNvCxnSpPr/>
            <p:nvPr/>
          </p:nvCxnSpPr>
          <p:spPr bwMode="auto">
            <a:xfrm>
              <a:off x="3923928" y="4941168"/>
              <a:ext cx="122413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H="1" flipV="1">
              <a:off x="3923928" y="4005064"/>
              <a:ext cx="8384" cy="9361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H="1">
              <a:off x="3500264" y="4945359"/>
              <a:ext cx="432048" cy="6844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4912947" y="4911586"/>
                  <a:ext cx="4541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2947" y="4911586"/>
                  <a:ext cx="454162" cy="33855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3500264" y="5418412"/>
                  <a:ext cx="45890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0264" y="5418412"/>
                  <a:ext cx="458907" cy="33855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5" name="Straight Arrow Connector 54"/>
          <p:cNvCxnSpPr/>
          <p:nvPr/>
        </p:nvCxnSpPr>
        <p:spPr bwMode="auto">
          <a:xfrm flipH="1" flipV="1">
            <a:off x="2790213" y="4819642"/>
            <a:ext cx="120205" cy="3375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2973281" y="5024209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</a:pPr>
            <a:r>
              <a:rPr lang="en-GB" sz="1200" i="0" dirty="0">
                <a:solidFill>
                  <a:srgbClr val="040404"/>
                </a:solidFill>
                <a:latin typeface="+mn-lt"/>
              </a:rPr>
              <a:t>minimum</a:t>
            </a:r>
          </a:p>
        </p:txBody>
      </p:sp>
      <p:sp>
        <p:nvSpPr>
          <p:cNvPr id="52" name="Arc 51"/>
          <p:cNvSpPr/>
          <p:nvPr/>
        </p:nvSpPr>
        <p:spPr bwMode="auto">
          <a:xfrm flipV="1">
            <a:off x="2051237" y="3530107"/>
            <a:ext cx="1368152" cy="1267045"/>
          </a:xfrm>
          <a:prstGeom prst="arc">
            <a:avLst>
              <a:gd name="adj1" fmla="val 11233449"/>
              <a:gd name="adj2" fmla="val 0"/>
            </a:avLst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4" name="Arc 53"/>
          <p:cNvSpPr/>
          <p:nvPr/>
        </p:nvSpPr>
        <p:spPr bwMode="auto">
          <a:xfrm rot="1400802" flipV="1">
            <a:off x="2324378" y="3814438"/>
            <a:ext cx="1368152" cy="1042321"/>
          </a:xfrm>
          <a:prstGeom prst="arc">
            <a:avLst>
              <a:gd name="adj1" fmla="val 11233449"/>
              <a:gd name="adj2" fmla="val 0"/>
            </a:avLst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066947" y="4106719"/>
            <a:ext cx="1562188" cy="474409"/>
          </a:xfrm>
          <a:prstGeom prst="ellipse">
            <a:avLst/>
          </a:prstGeom>
          <a:noFill/>
          <a:ln w="25400" cap="flat" cmpd="sng" algn="ctr">
            <a:solidFill>
              <a:srgbClr val="EE990A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52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772616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Example 1 cont.</a:t>
            </a:r>
            <a:endParaRPr lang="en-US" altLang="en-US" sz="2000" dirty="0"/>
          </a:p>
        </p:txBody>
      </p:sp>
      <p:graphicFrame>
        <p:nvGraphicFramePr>
          <p:cNvPr id="7171" name="Object 4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2754312" y="2747227"/>
          <a:ext cx="371157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Chart" r:id="rId4" imgW="6096000" imgH="4067085" progId="MSGraph.Chart.8">
                  <p:embed followColorScheme="full"/>
                </p:oleObj>
              </mc:Choice>
              <mc:Fallback>
                <p:oleObj name="Chart" r:id="rId4" imgW="6096000" imgH="4067085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2" y="2747227"/>
                        <a:ext cx="3711575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24936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Example:</a:t>
                </a:r>
              </a:p>
              <a:p>
                <a:pPr marL="266700" eaLnBrk="1" hangingPunct="1">
                  <a:defRPr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i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trace</m:t>
                    </m:r>
                    <m:d>
                      <m:d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=22</m:t>
                    </m:r>
                    <m:r>
                      <a:rPr lang="el-GR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1800" i="0" dirty="0">
                    <a:solidFill>
                      <a:srgbClr val="040404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i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=4=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l-GR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266700" lvl="1" indent="-266700" eaLnBrk="1" hangingPunct="1">
                  <a:defRPr/>
                </a:pPr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542925" lvl="1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+12</m:t>
                    </m:r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20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sz="18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/>
                            </m:sSubSup>
                            <m:r>
                              <a:rPr lang="en-GB" sz="1800" i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GB" sz="1800" i="1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800" b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1800">
                                    <a:solidFill>
                                      <a:srgbClr val="04040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/>
                            </m:sSubSup>
                          </m:e>
                        </m:d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542925" lvl="1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Note that computing the square form is effectively elimination</a:t>
                </a:r>
              </a:p>
              <a:p>
                <a:pPr marL="542925" lvl="1" indent="0" eaLnBrk="1" hangingPunct="1">
                  <a:buNone/>
                  <a:defRPr/>
                </a:pP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</m:m>
                      </m:e>
                    </m:d>
                    <m:groupChr>
                      <m:groupChrPr>
                        <m:chr m:val="→"/>
                        <m:pos m:val="top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d>
                          <m:dPr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1"/>
                              </m:rPr>
                              <a:rPr lang="en-GB" sz="180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m:rPr>
                            <m:brk m:alnAt="1"/>
                          </m:rP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3(1)</m:t>
                        </m:r>
                      </m:e>
                    </m:groupChr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 b="1">
                                  <a:solidFill>
                                    <a:srgbClr val="CC0033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 b="1">
                                  <a:solidFill>
                                    <a:srgbClr val="CC0033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 b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800" i="0" dirty="0">
                  <a:solidFill>
                    <a:srgbClr val="040404"/>
                  </a:solidFill>
                </a:endParaRPr>
              </a:p>
              <a:p>
                <a:pPr marL="552450" lvl="1" indent="-285750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The </a:t>
                </a:r>
                <a:r>
                  <a:rPr lang="en-GB" altLang="en-US" sz="1800" b="1" i="0" dirty="0">
                    <a:solidFill>
                      <a:srgbClr val="C00000"/>
                    </a:solidFill>
                  </a:rPr>
                  <a:t>pivots</a:t>
                </a:r>
                <a:r>
                  <a:rPr lang="en-GB" altLang="en-US" sz="1800" i="0" dirty="0">
                    <a:solidFill>
                      <a:srgbClr val="000000"/>
                    </a:solidFill>
                  </a:rPr>
                  <a:t> and the </a:t>
                </a:r>
                <a:r>
                  <a:rPr lang="en-GB" altLang="en-US" sz="1800" b="1" i="0" dirty="0">
                    <a:solidFill>
                      <a:srgbClr val="C00000"/>
                    </a:solidFill>
                  </a:rPr>
                  <a:t>multipliers</a:t>
                </a:r>
                <a:r>
                  <a:rPr lang="en-GB" altLang="en-US" sz="1800" i="0" dirty="0">
                    <a:solidFill>
                      <a:srgbClr val="000000"/>
                    </a:solidFill>
                  </a:rPr>
                  <a:t> appear in the quadratic form when we compute the square.</a:t>
                </a:r>
              </a:p>
              <a:p>
                <a:pPr marL="552450" lvl="1" indent="-285750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Pivots are the multipliers of the squared functions so positive pivots imply sum of squares and hence positive definiteness.</a:t>
                </a:r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>
                  <a:defRPr/>
                </a:pPr>
                <a:endParaRPr lang="en-US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24936" cy="5013325"/>
              </a:xfrm>
              <a:prstGeom prst="rect">
                <a:avLst/>
              </a:prstGeom>
              <a:blipFill>
                <a:blip r:embed="rId6"/>
                <a:stretch>
                  <a:fillRect l="-1520" t="-15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24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Example 2</a:t>
            </a:r>
            <a:endParaRPr lang="en-US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72816"/>
                <a:ext cx="8480234" cy="4968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b="1" i="0" dirty="0">
                    <a:solidFill>
                      <a:srgbClr val="000000"/>
                    </a:solidFill>
                  </a:rPr>
                  <a:t>Example: </a:t>
                </a:r>
                <a:r>
                  <a:rPr lang="en-US" altLang="en-US" sz="1800" i="0" dirty="0">
                    <a:solidFill>
                      <a:srgbClr val="000000"/>
                    </a:solidFill>
                  </a:rPr>
                  <a:t>Consider the matrix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sz="1800">
                                  <a:solidFill>
                                    <a:srgbClr val="04040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en-US" sz="1800" i="0" dirty="0">
                  <a:solidFill>
                    <a:srgbClr val="000000"/>
                  </a:solidFill>
                </a:endParaRPr>
              </a:p>
              <a:p>
                <a:pPr marL="542925" lvl="1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The leading (“north west”) determinants are 2,3,4.</a:t>
                </a:r>
              </a:p>
              <a:p>
                <a:pPr marL="542925" lvl="1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The pivots are 2, 3/2, 4/3.</a:t>
                </a:r>
              </a:p>
              <a:p>
                <a:pPr marL="542925" lvl="1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</a:rPr>
                  <a:t>The quadratic form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800" b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  <m:sSubSup>
                      <m:sSub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/>
                    </m:sSubSup>
                  </m:oMath>
                </a14:m>
                <a:r>
                  <a:rPr lang="en-GB" sz="1800" i="0" dirty="0">
                    <a:solidFill>
                      <a:srgbClr val="040404"/>
                    </a:solidFill>
                  </a:rPr>
                  <a:t>.</a:t>
                </a:r>
              </a:p>
              <a:p>
                <a:pPr marL="542925" lvl="1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sz="1800" i="0" dirty="0">
                    <a:solidFill>
                      <a:srgbClr val="040404"/>
                    </a:solidFill>
                  </a:rPr>
                  <a:t>This can be written as:</a:t>
                </a:r>
              </a:p>
              <a:p>
                <a:pPr marL="539750" lvl="1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sz="1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bSup>
                        <m:sSubSupPr>
                          <m:ctrlPr>
                            <a:rPr lang="en-GB" sz="1800" i="1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800" b="0" i="1" smtClean="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sz="1800">
                              <a:solidFill>
                                <a:srgbClr val="04040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800" i="0" dirty="0">
                  <a:solidFill>
                    <a:srgbClr val="000000"/>
                  </a:solidFill>
                </a:endParaRPr>
              </a:p>
              <a:p>
                <a:pPr marL="542925" lvl="1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The eigenvalues of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n-US" sz="1800" i="0" dirty="0">
                    <a:solidFill>
                      <a:srgbClr val="000000"/>
                    </a:solidFill>
                  </a:rPr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200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altLang="en-US" sz="20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alt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2−</m:t>
                    </m:r>
                    <m:rad>
                      <m:radPr>
                        <m:degHide m:val="on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altLang="en-US" sz="1800" i="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1800" i="0" dirty="0">
                  <a:solidFill>
                    <a:srgbClr val="040404"/>
                  </a:solidFill>
                  <a:ea typeface="Cambria Math" panose="02040503050406030204" pitchFamily="18" charset="0"/>
                </a:endParaRPr>
              </a:p>
              <a:p>
                <a:pPr marL="542925" lvl="1" indent="-276225" eaLnBrk="1" hangingPunct="1">
                  <a:buFont typeface="Wingdings" panose="05000000000000000000" pitchFamily="2" charset="2"/>
                  <a:buChar char="§"/>
                  <a:defRPr/>
                </a:pPr>
                <a:r>
                  <a:rPr lang="en-GB" altLang="en-US" sz="1800" i="0" dirty="0">
                    <a:solidFill>
                      <a:srgbClr val="000000"/>
                    </a:solidFill>
                  </a:rPr>
                  <a:t>The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GB" altLang="en-US" sz="1800" dirty="0">
                    <a:solidFill>
                      <a:srgbClr val="000000"/>
                    </a:solidFill>
                  </a:rPr>
                  <a:t> </a:t>
                </a:r>
                <a:r>
                  <a:rPr lang="en-GB" altLang="en-US" sz="1800" i="0" dirty="0">
                    <a:solidFill>
                      <a:srgbClr val="000000"/>
                    </a:solidFill>
                  </a:rPr>
                  <a:t>is positive definite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1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80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800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800" b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800" b="1">
                        <a:solidFill>
                          <a:srgbClr val="040404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1800" b="0" i="1" smtClean="0">
                        <a:solidFill>
                          <a:srgbClr val="040404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GB" sz="1800" dirty="0"/>
                  <a:t>.</a:t>
                </a:r>
                <a:endParaRPr lang="en-GB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  <a:defRPr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>
                  <a:defRPr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lvl="1" eaLnBrk="1" hangingPunct="1">
                  <a:defRPr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  <a:p>
                <a:pPr marL="381000" lvl="1" indent="0" eaLnBrk="1" hangingPunct="1">
                  <a:buNone/>
                  <a:defRPr/>
                </a:pPr>
                <a:endParaRPr lang="en-GB" altLang="en-US" sz="1800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72816"/>
                <a:ext cx="8480234" cy="4968552"/>
              </a:xfrm>
              <a:prstGeom prst="rect">
                <a:avLst/>
              </a:prstGeom>
              <a:blipFill>
                <a:blip r:embed="rId3"/>
                <a:stretch>
                  <a:fillRect l="-15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7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702593"/>
            <a:ext cx="7543800" cy="638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rgbClr val="C00000"/>
                </a:solidFill>
              </a:rPr>
              <a:t>Positive definite matrices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>
                <a:spLocks noGrp="1" noChangeArrowheads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rgbClr val="4B4F55"/>
                    </a:solidFill>
                    <a:latin typeface="Arial" panose="020B0604020202020204" pitchFamily="34" charset="0"/>
                  </a:defRPr>
                </a:lvl1pPr>
                <a:lvl2pPr marL="571500" indent="-190500">
                  <a:spcBef>
                    <a:spcPct val="20000"/>
                  </a:spcBef>
                  <a:buChar char="•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2pPr>
                <a:lvl3pPr marL="952500" indent="-190500">
                  <a:spcBef>
                    <a:spcPct val="20000"/>
                  </a:spcBef>
                  <a:buChar char="»"/>
                  <a:defRPr sz="16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3pPr>
                <a:lvl4pPr marL="1333500" indent="-1905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4pPr>
                <a:lvl5pPr marL="1727200" indent="-203200">
                  <a:spcBef>
                    <a:spcPct val="20000"/>
                  </a:spcBef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5pPr>
                <a:lvl6pPr marL="21844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6pPr>
                <a:lvl7pPr marL="26416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7pPr>
                <a:lvl8pPr marL="30988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8pPr>
                <a:lvl9pPr marL="3556000" indent="-2032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°"/>
                  <a:defRPr sz="1400">
                    <a:solidFill>
                      <a:srgbClr val="4B4F55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200" i="0" dirty="0">
                  <a:solidFill>
                    <a:srgbClr val="C00000"/>
                  </a:solidFill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If a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is positive-definite, its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it also positive definite. This comes from the fact that the eigenvalues of the inverse of a matrix are equal to the inverses of the eigenvalues of the original matrix.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If matrices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are positive definite, then their sum is positive definite. This comes from the fact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𝐵</m:t>
                    </m:r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&gt;0.</m:t>
                    </m:r>
                  </m:oMath>
                </a14:m>
                <a:r>
                  <a:rPr lang="en-GB" altLang="en-US" sz="1800" b="0" i="0" dirty="0">
                    <a:solidFill>
                      <a:srgbClr val="000000"/>
                    </a:solidFill>
                    <a:latin typeface="+mj-lt"/>
                  </a:rPr>
                  <a:t> The same comment holds for positive semi-definiteness.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Consider the matrix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of size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𝑚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(rectangular, not square). In that case we are interested in the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which is square.</a:t>
                </a: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18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266700" indent="-266700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GB" alt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altLang="en-US" sz="1800">
                        <a:solidFill>
                          <a:srgbClr val="00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en-US" sz="1800" i="0" dirty="0">
                    <a:solidFill>
                      <a:srgbClr val="000000"/>
                    </a:solidFill>
                    <a:latin typeface="+mj-lt"/>
                  </a:rPr>
                  <a:t> positive definite?</a:t>
                </a: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  <a:p>
                <a:pPr marL="525463" indent="-342900" eaLnBrk="1" hangingPunct="1">
                  <a:buFont typeface="Arial" panose="020B0604020202020204" pitchFamily="34" charset="0"/>
                  <a:buChar char="•"/>
                  <a:defRPr/>
                </a:pPr>
                <a:endParaRPr lang="en-US" altLang="en-US" sz="2000" i="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28043"/>
                <a:ext cx="8496944" cy="5013325"/>
              </a:xfrm>
              <a:prstGeom prst="rect">
                <a:avLst/>
              </a:prstGeom>
              <a:blipFill>
                <a:blip r:embed="rId3"/>
                <a:stretch>
                  <a:fillRect l="-1506" r="-20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76683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24493</TotalTime>
  <Words>4051</Words>
  <Application>Microsoft Office PowerPoint</Application>
  <PresentationFormat>On-screen Show (4:3)</PresentationFormat>
  <Paragraphs>321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Cambria Math</vt:lpstr>
      <vt:lpstr>Impact</vt:lpstr>
      <vt:lpstr>Times New Roman</vt:lpstr>
      <vt:lpstr>Verdana</vt:lpstr>
      <vt:lpstr>Wingdings</vt:lpstr>
      <vt:lpstr>Standarddesign</vt:lpstr>
      <vt:lpstr>Chart</vt:lpstr>
      <vt:lpstr>Maths for Signals and Systems Linear Algebra in Engineering  Lectures 13 – 14, Tuesday 8th November 2016</vt:lpstr>
      <vt:lpstr>Positive definite matrices</vt:lpstr>
      <vt:lpstr>Positive definite matrices cont.</vt:lpstr>
      <vt:lpstr>Positive semi-definite matrices</vt:lpstr>
      <vt:lpstr>Graph of quadratic form</vt:lpstr>
      <vt:lpstr>Example 1</vt:lpstr>
      <vt:lpstr>Example 1 cont.</vt:lpstr>
      <vt:lpstr>Example 2</vt:lpstr>
      <vt:lpstr>Positive definite matrices cont.</vt:lpstr>
      <vt:lpstr>The case of A^T A and AA^T</vt:lpstr>
      <vt:lpstr>Similar matrices</vt:lpstr>
      <vt:lpstr>Matrices with identical eigenvalues with some repeated</vt:lpstr>
      <vt:lpstr>Singular Value Decomposition (SVD)</vt:lpstr>
      <vt:lpstr>Singular Value Decomposition (SVD)</vt:lpstr>
      <vt:lpstr>Singular Value Decomposition (SVD)</vt:lpstr>
      <vt:lpstr>Useful properties</vt:lpstr>
      <vt:lpstr>Singular Value Decomposition (SVD)</vt:lpstr>
      <vt:lpstr>Singular Value Decomposition (SVD)</vt:lpstr>
      <vt:lpstr>Singular Value Decomposition (SVD)</vt:lpstr>
      <vt:lpstr>Singular Value Decomposition (SVD)</vt:lpstr>
      <vt:lpstr>Truncated or Reduced Singular Value Decomposition</vt:lpstr>
      <vt:lpstr>Singular Value Decomposition. Example.</vt:lpstr>
      <vt:lpstr>Singular Value Decomposition. Example.</vt:lpstr>
    </vt:vector>
  </TitlesOfParts>
  <Company>Publications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Seipp, Karsten</dc:creator>
  <cp:lastModifiedBy>Tania Stathaki</cp:lastModifiedBy>
  <cp:revision>711</cp:revision>
  <cp:lastPrinted>2014-11-11T09:03:30Z</cp:lastPrinted>
  <dcterms:modified xsi:type="dcterms:W3CDTF">2016-11-08T00:05:09Z</dcterms:modified>
</cp:coreProperties>
</file>