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28" r:id="rId2"/>
    <p:sldId id="418" r:id="rId3"/>
    <p:sldId id="350" r:id="rId4"/>
    <p:sldId id="376" r:id="rId5"/>
    <p:sldId id="386" r:id="rId6"/>
    <p:sldId id="387" r:id="rId7"/>
    <p:sldId id="389" r:id="rId8"/>
    <p:sldId id="390" r:id="rId9"/>
    <p:sldId id="391" r:id="rId10"/>
    <p:sldId id="392" r:id="rId11"/>
    <p:sldId id="393" r:id="rId12"/>
    <p:sldId id="394" r:id="rId13"/>
    <p:sldId id="395" r:id="rId14"/>
    <p:sldId id="396" r:id="rId15"/>
    <p:sldId id="397" r:id="rId16"/>
    <p:sldId id="398" r:id="rId17"/>
    <p:sldId id="399" r:id="rId18"/>
    <p:sldId id="401" r:id="rId19"/>
    <p:sldId id="400" r:id="rId20"/>
    <p:sldId id="402" r:id="rId21"/>
    <p:sldId id="403" r:id="rId22"/>
    <p:sldId id="407" r:id="rId23"/>
    <p:sldId id="408" r:id="rId24"/>
    <p:sldId id="406" r:id="rId25"/>
    <p:sldId id="405" r:id="rId26"/>
    <p:sldId id="410" r:id="rId27"/>
    <p:sldId id="411" r:id="rId28"/>
    <p:sldId id="412" r:id="rId29"/>
    <p:sldId id="413" r:id="rId30"/>
    <p:sldId id="414" r:id="rId31"/>
    <p:sldId id="415" r:id="rId32"/>
    <p:sldId id="416" r:id="rId33"/>
    <p:sldId id="417" r:id="rId34"/>
    <p:sldId id="419" r:id="rId35"/>
    <p:sldId id="420" r:id="rId36"/>
    <p:sldId id="421" r:id="rId37"/>
    <p:sldId id="422" r:id="rId38"/>
    <p:sldId id="423" r:id="rId39"/>
    <p:sldId id="424" r:id="rId40"/>
    <p:sldId id="425" r:id="rId41"/>
  </p:sldIdLst>
  <p:sldSz cx="9144000" cy="6858000" type="screen4x3"/>
  <p:notesSz cx="6881813" cy="10002838"/>
  <p:defaultTextStyle>
    <a:defPPr>
      <a:defRPr lang="da-DK"/>
    </a:defPPr>
    <a:lvl1pPr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4032">
          <p15:clr>
            <a:srgbClr val="A4A3A4"/>
          </p15:clr>
        </p15:guide>
        <p15:guide id="2" pos="528">
          <p15:clr>
            <a:srgbClr val="A4A3A4"/>
          </p15:clr>
        </p15:guide>
        <p15:guide id="3" pos="5280">
          <p15:clr>
            <a:srgbClr val="A4A3A4"/>
          </p15:clr>
        </p15:guide>
      </p15:sldGuideLst>
    </p:ext>
    <p:ext uri="{2D200454-40CA-4A62-9FC3-DE9A4176ACB9}">
      <p15:notesGuideLst xmlns:p15="http://schemas.microsoft.com/office/powerpoint/2012/main" xmlns="">
        <p15:guide id="1" orient="horz" pos="3126">
          <p15:clr>
            <a:srgbClr val="A4A3A4"/>
          </p15:clr>
        </p15:guide>
        <p15:guide id="2" pos="2101">
          <p15:clr>
            <a:srgbClr val="A4A3A4"/>
          </p15:clr>
        </p15:guide>
        <p15:guide id="3" orient="horz" pos="3150">
          <p15:clr>
            <a:srgbClr val="A4A3A4"/>
          </p15:clr>
        </p15:guide>
        <p15:guide id="4"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04"/>
    <a:srgbClr val="000000"/>
    <a:srgbClr val="008A63"/>
    <a:srgbClr val="CC0033"/>
    <a:srgbClr val="002C5B"/>
    <a:srgbClr val="003E8B"/>
    <a:srgbClr val="EE990A"/>
    <a:srgbClr val="6E6E6F"/>
    <a:srgbClr val="511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63" autoAdjust="0"/>
    <p:restoredTop sz="90107" autoAdjust="0"/>
  </p:normalViewPr>
  <p:slideViewPr>
    <p:cSldViewPr>
      <p:cViewPr varScale="1">
        <p:scale>
          <a:sx n="105" d="100"/>
          <a:sy n="105" d="100"/>
        </p:scale>
        <p:origin x="-264" y="-96"/>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8" y="1416"/>
      </p:cViewPr>
      <p:guideLst>
        <p:guide orient="horz" pos="3126"/>
        <p:guide orient="horz" pos="3150"/>
        <p:guide pos="210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81409" cy="50070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900404" y="0"/>
            <a:ext cx="2981409" cy="50070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502136"/>
            <a:ext cx="2981409" cy="50070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900404" y="9502136"/>
            <a:ext cx="2981409" cy="50070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1" hangingPunct="1">
              <a:defRPr sz="1200" i="0">
                <a:solidFill>
                  <a:schemeClr val="tx1"/>
                </a:solidFill>
                <a:latin typeface="Times New Roman" panose="02020603050405020304" pitchFamily="18" charset="0"/>
              </a:defRPr>
            </a:lvl1pPr>
          </a:lstStyle>
          <a:p>
            <a:pPr>
              <a:defRPr/>
            </a:pPr>
            <a:fld id="{9852F6C3-A8F7-4864-B4BC-569637B485D8}" type="slidenum">
              <a:rPr lang="da-DK" altLang="en-US"/>
              <a:pPr>
                <a:defRPr/>
              </a:pPr>
              <a:t>‹#›</a:t>
            </a:fld>
            <a:endParaRPr lang="da-DK" altLang="en-US"/>
          </a:p>
        </p:txBody>
      </p:sp>
    </p:spTree>
    <p:extLst>
      <p:ext uri="{BB962C8B-B14F-4D97-AF65-F5344CB8AC3E}">
        <p14:creationId xmlns:p14="http://schemas.microsoft.com/office/powerpoint/2010/main" val="659440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1409" cy="50070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900404" y="0"/>
            <a:ext cx="2981409" cy="50070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3076" name="Rectangle 4"/>
          <p:cNvSpPr>
            <a:spLocks noGrp="1" noRot="1" noChangeAspect="1" noChangeArrowheads="1" noTextEdit="1"/>
          </p:cNvSpPr>
          <p:nvPr>
            <p:ph type="sldImg" idx="2"/>
          </p:nvPr>
        </p:nvSpPr>
        <p:spPr bwMode="auto">
          <a:xfrm>
            <a:off x="941388" y="750888"/>
            <a:ext cx="5002212"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7357" y="4751068"/>
            <a:ext cx="5047100" cy="4501517"/>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p:cNvSpPr>
            <a:spLocks noGrp="1" noChangeArrowheads="1"/>
          </p:cNvSpPr>
          <p:nvPr>
            <p:ph type="ftr" sz="quarter" idx="4"/>
          </p:nvPr>
        </p:nvSpPr>
        <p:spPr bwMode="auto">
          <a:xfrm>
            <a:off x="0" y="9502136"/>
            <a:ext cx="2981409" cy="50070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900404" y="9502136"/>
            <a:ext cx="2981409" cy="50070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1" hangingPunct="1">
              <a:defRPr sz="1200" i="0">
                <a:solidFill>
                  <a:schemeClr val="tx1"/>
                </a:solidFill>
                <a:latin typeface="Times New Roman" panose="02020603050405020304" pitchFamily="18" charset="0"/>
              </a:defRPr>
            </a:lvl1pPr>
          </a:lstStyle>
          <a:p>
            <a:pPr>
              <a:defRPr/>
            </a:pPr>
            <a:fld id="{42E7AFD4-B328-4A40-B1C8-1C90D7C9B51E}" type="slidenum">
              <a:rPr lang="da-DK" altLang="en-US"/>
              <a:pPr>
                <a:defRPr/>
              </a:pPr>
              <a:t>‹#›</a:t>
            </a:fld>
            <a:endParaRPr lang="da-DK" altLang="en-US"/>
          </a:p>
        </p:txBody>
      </p:sp>
    </p:spTree>
    <p:extLst>
      <p:ext uri="{BB962C8B-B14F-4D97-AF65-F5344CB8AC3E}">
        <p14:creationId xmlns:p14="http://schemas.microsoft.com/office/powerpoint/2010/main" val="193869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33EC33-4CF2-4CC1-9E45-01B93B9232B9}" type="slidenum">
              <a:rPr lang="da-DK" altLang="en-US" smtClean="0"/>
              <a:pPr>
                <a:spcBef>
                  <a:spcPct val="0"/>
                </a:spcBef>
              </a:pPr>
              <a:t>1</a:t>
            </a:fld>
            <a:endParaRPr lang="da-DK" altLang="en-US"/>
          </a:p>
        </p:txBody>
      </p:sp>
      <p:sp>
        <p:nvSpPr>
          <p:cNvPr id="6147" name="Rectangle 2"/>
          <p:cNvSpPr>
            <a:spLocks noGrp="1" noRot="1" noChangeAspect="1" noChangeArrowheads="1" noTextEdit="1"/>
          </p:cNvSpPr>
          <p:nvPr>
            <p:ph type="sldImg"/>
          </p:nvPr>
        </p:nvSpPr>
        <p:spPr>
          <a:xfrm>
            <a:off x="915988" y="750888"/>
            <a:ext cx="3444875" cy="2582862"/>
          </a:xfrm>
          <a:ln/>
        </p:spPr>
      </p:sp>
      <p:sp>
        <p:nvSpPr>
          <p:cNvPr id="6148" name="Rectangle 3"/>
          <p:cNvSpPr>
            <a:spLocks noGrp="1" noChangeArrowheads="1"/>
          </p:cNvSpPr>
          <p:nvPr>
            <p:ph type="body" idx="1"/>
          </p:nvPr>
        </p:nvSpPr>
        <p:spPr>
          <a:xfrm>
            <a:off x="917357" y="3668081"/>
            <a:ext cx="5047100" cy="5584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10933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10</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11</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12</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13</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14</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15</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16</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17</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18</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19</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372025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20</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21</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22</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23</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24</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25</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26</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63178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27</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37512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28</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77693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29</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04705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30</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64485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31</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77592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32</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4792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33</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87342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34</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35</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36</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37</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39750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38</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39</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4</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40</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5</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6</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7</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8</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877" indent="-290722">
              <a:spcBef>
                <a:spcPct val="30000"/>
              </a:spcBef>
              <a:defRPr sz="1200">
                <a:solidFill>
                  <a:schemeClr val="tx1"/>
                </a:solidFill>
                <a:latin typeface="Times New Roman" panose="02020603050405020304" pitchFamily="18" charset="0"/>
              </a:defRPr>
            </a:lvl2pPr>
            <a:lvl3pPr marL="1162888" indent="-232578">
              <a:spcBef>
                <a:spcPct val="30000"/>
              </a:spcBef>
              <a:defRPr sz="1200">
                <a:solidFill>
                  <a:schemeClr val="tx1"/>
                </a:solidFill>
                <a:latin typeface="Times New Roman" panose="02020603050405020304" pitchFamily="18" charset="0"/>
              </a:defRPr>
            </a:lvl3pPr>
            <a:lvl4pPr marL="1628043" indent="-232578">
              <a:spcBef>
                <a:spcPct val="30000"/>
              </a:spcBef>
              <a:defRPr sz="1200">
                <a:solidFill>
                  <a:schemeClr val="tx1"/>
                </a:solidFill>
                <a:latin typeface="Times New Roman" panose="02020603050405020304" pitchFamily="18" charset="0"/>
              </a:defRPr>
            </a:lvl4pPr>
            <a:lvl5pPr marL="2093199" indent="-232578">
              <a:spcBef>
                <a:spcPct val="30000"/>
              </a:spcBef>
              <a:defRPr sz="1200">
                <a:solidFill>
                  <a:schemeClr val="tx1"/>
                </a:solidFill>
                <a:latin typeface="Times New Roman" panose="02020603050405020304" pitchFamily="18" charset="0"/>
              </a:defRPr>
            </a:lvl5pPr>
            <a:lvl6pPr marL="2558354" indent="-232578" eaLnBrk="0" fontAlgn="base" hangingPunct="0">
              <a:spcBef>
                <a:spcPct val="30000"/>
              </a:spcBef>
              <a:spcAft>
                <a:spcPct val="0"/>
              </a:spcAft>
              <a:defRPr sz="1200">
                <a:solidFill>
                  <a:schemeClr val="tx1"/>
                </a:solidFill>
                <a:latin typeface="Times New Roman" panose="02020603050405020304" pitchFamily="18" charset="0"/>
              </a:defRPr>
            </a:lvl6pPr>
            <a:lvl7pPr marL="3023509" indent="-232578" eaLnBrk="0" fontAlgn="base" hangingPunct="0">
              <a:spcBef>
                <a:spcPct val="30000"/>
              </a:spcBef>
              <a:spcAft>
                <a:spcPct val="0"/>
              </a:spcAft>
              <a:defRPr sz="1200">
                <a:solidFill>
                  <a:schemeClr val="tx1"/>
                </a:solidFill>
                <a:latin typeface="Times New Roman" panose="02020603050405020304" pitchFamily="18" charset="0"/>
              </a:defRPr>
            </a:lvl7pPr>
            <a:lvl8pPr marL="3488665" indent="-232578" eaLnBrk="0" fontAlgn="base" hangingPunct="0">
              <a:spcBef>
                <a:spcPct val="30000"/>
              </a:spcBef>
              <a:spcAft>
                <a:spcPct val="0"/>
              </a:spcAft>
              <a:defRPr sz="1200">
                <a:solidFill>
                  <a:schemeClr val="tx1"/>
                </a:solidFill>
                <a:latin typeface="Times New Roman" panose="02020603050405020304" pitchFamily="18" charset="0"/>
              </a:defRPr>
            </a:lvl8pPr>
            <a:lvl9pPr marL="3953820" indent="-23257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6A64-ABB8-43E4-989B-423FAA0ED576}" type="slidenum">
              <a:rPr lang="da-DK" altLang="en-US" smtClean="0"/>
              <a:pPr>
                <a:spcBef>
                  <a:spcPct val="0"/>
                </a:spcBef>
              </a:pPr>
              <a:t>9</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47088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600" i="0">
                <a:solidFill>
                  <a:schemeClr val="tx1"/>
                </a:solidFill>
              </a:defRPr>
            </a:lvl1pPr>
          </a:lstStyle>
          <a:p>
            <a:pPr>
              <a:defRPr/>
            </a:pPr>
            <a:fld id="{F9EAC41C-87F8-432D-B266-7E7E2887E25C}" type="slidenum">
              <a:rPr lang="da-DK" altLang="en-US"/>
              <a:pPr>
                <a:defRPr/>
              </a:pPr>
              <a:t>‹#›</a:t>
            </a:fld>
            <a:endParaRPr lang="da-DK" altLang="en-US"/>
          </a:p>
        </p:txBody>
      </p:sp>
    </p:spTree>
    <p:extLst>
      <p:ext uri="{BB962C8B-B14F-4D97-AF65-F5344CB8AC3E}">
        <p14:creationId xmlns:p14="http://schemas.microsoft.com/office/powerpoint/2010/main" val="121900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154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709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a:p>
        </p:txBody>
      </p:sp>
    </p:spTree>
    <p:extLst>
      <p:ext uri="{BB962C8B-B14F-4D97-AF65-F5344CB8AC3E}">
        <p14:creationId xmlns:p14="http://schemas.microsoft.com/office/powerpoint/2010/main" val="25090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93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283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390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212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564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2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803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36142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en-US"/>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en-US"/>
              <a:t>Click to edit Master text styles</a:t>
            </a:r>
          </a:p>
          <a:p>
            <a:pPr lvl="1"/>
            <a:r>
              <a:rPr lang="da-DK" altLang="en-US"/>
              <a:t>Second level</a:t>
            </a:r>
          </a:p>
          <a:p>
            <a:pPr lvl="2"/>
            <a:r>
              <a:rPr lang="da-DK" altLang="en-US"/>
              <a:t>Third level</a:t>
            </a:r>
          </a:p>
          <a:p>
            <a:pPr lvl="3"/>
            <a:r>
              <a:rPr lang="da-DK" altLang="en-US"/>
              <a:t>Fourth level</a:t>
            </a:r>
          </a:p>
          <a:p>
            <a:pPr lvl="4"/>
            <a:r>
              <a:rPr lang="da-DK" altLang="en-US"/>
              <a:t>Fifth level</a:t>
            </a:r>
          </a:p>
        </p:txBody>
      </p:sp>
      <p:pic>
        <p:nvPicPr>
          <p:cNvPr id="1029" name="Picture 40" descr="IMP_Logo_2Colou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GB" altLang="en-US" b="1" dirty="0"/>
              <a:t>Maths for Signals and Systems</a:t>
            </a:r>
            <a:br>
              <a:rPr lang="en-GB" altLang="en-US" b="1" dirty="0"/>
            </a:br>
            <a:r>
              <a:rPr lang="en-GB" altLang="en-US" sz="2400" b="1" dirty="0"/>
              <a:t>Linear Algebra in Engineering</a:t>
            </a:r>
            <a:br>
              <a:rPr lang="en-GB" altLang="en-US" sz="2400" b="1" dirty="0"/>
            </a:br>
            <a:r>
              <a:rPr lang="en-GB" altLang="en-US" sz="2400" b="1" dirty="0"/>
              <a:t/>
            </a:r>
            <a:br>
              <a:rPr lang="en-GB" altLang="en-US" sz="2400" b="1" dirty="0"/>
            </a:br>
            <a:r>
              <a:rPr lang="en-GB" altLang="en-US" sz="2400" b="1" dirty="0">
                <a:solidFill>
                  <a:srgbClr val="008A63"/>
                </a:solidFill>
              </a:rPr>
              <a:t>Lectures </a:t>
            </a:r>
            <a:r>
              <a:rPr lang="en-GB" altLang="en-US" sz="2400" b="1" dirty="0" smtClean="0">
                <a:solidFill>
                  <a:srgbClr val="008A63"/>
                </a:solidFill>
              </a:rPr>
              <a:t>10-12, </a:t>
            </a:r>
            <a:r>
              <a:rPr lang="en-GB" altLang="en-US" sz="2400" b="1" dirty="0">
                <a:solidFill>
                  <a:srgbClr val="008A63"/>
                </a:solidFill>
              </a:rPr>
              <a:t>Tuesday </a:t>
            </a:r>
            <a:r>
              <a:rPr lang="en-GB" altLang="en-US" sz="2400" b="1">
                <a:solidFill>
                  <a:srgbClr val="008A63"/>
                </a:solidFill>
              </a:rPr>
              <a:t>1</a:t>
            </a:r>
            <a:r>
              <a:rPr lang="en-GB" altLang="en-US" sz="2400" b="1" baseline="30000">
                <a:solidFill>
                  <a:srgbClr val="008A63"/>
                </a:solidFill>
              </a:rPr>
              <a:t>st</a:t>
            </a:r>
            <a:r>
              <a:rPr lang="en-GB" altLang="en-US" sz="2400" b="1">
                <a:solidFill>
                  <a:srgbClr val="008A63"/>
                </a:solidFill>
              </a:rPr>
              <a:t> </a:t>
            </a:r>
            <a:r>
              <a:rPr lang="en-GB" altLang="en-US" sz="2400" b="1" smtClean="0">
                <a:solidFill>
                  <a:srgbClr val="008A63"/>
                </a:solidFill>
              </a:rPr>
              <a:t>and </a:t>
            </a:r>
            <a:r>
              <a:rPr lang="en-GB" altLang="en-US" sz="2400" b="1" dirty="0" smtClean="0">
                <a:solidFill>
                  <a:srgbClr val="008A63"/>
                </a:solidFill>
              </a:rPr>
              <a:t>Friday 4</a:t>
            </a:r>
            <a:r>
              <a:rPr lang="en-GB" altLang="en-US" sz="2400" b="1" baseline="30000" dirty="0" smtClean="0">
                <a:solidFill>
                  <a:srgbClr val="008A63"/>
                </a:solidFill>
              </a:rPr>
              <a:t>th</a:t>
            </a:r>
            <a:r>
              <a:rPr lang="en-GB" altLang="en-US" sz="2400" b="1" dirty="0" smtClean="0">
                <a:solidFill>
                  <a:srgbClr val="008A63"/>
                </a:solidFill>
              </a:rPr>
              <a:t> November2016</a:t>
            </a:r>
            <a:endParaRPr lang="en-GB" altLang="en-US" sz="2400" dirty="0">
              <a:solidFill>
                <a:srgbClr val="008A63"/>
              </a:solidFill>
            </a:endParaRPr>
          </a:p>
        </p:txBody>
      </p:sp>
      <p:sp>
        <p:nvSpPr>
          <p:cNvPr id="5123" name="Rectangle 15"/>
          <p:cNvSpPr>
            <a:spLocks noGrp="1" noChangeArrowheads="1"/>
          </p:cNvSpPr>
          <p:nvPr>
            <p:ph type="subTitle" sz="quarter" idx="1"/>
          </p:nvPr>
        </p:nvSpPr>
        <p:spPr>
          <a:xfrm>
            <a:off x="827584" y="4293096"/>
            <a:ext cx="7543800" cy="1512168"/>
          </a:xfrm>
        </p:spPr>
        <p:txBody>
          <a:bodyPr/>
          <a:lstStyle/>
          <a:p>
            <a:pPr marL="0" indent="0" eaLnBrk="1" hangingPunct="1"/>
            <a:r>
              <a:rPr lang="en-US" altLang="en-US" sz="2400" b="1" dirty="0"/>
              <a:t>DR TANIA STATHAKI</a:t>
            </a:r>
          </a:p>
          <a:p>
            <a:pPr marL="0" indent="0" eaLnBrk="1" hangingPunct="1"/>
            <a:r>
              <a:rPr lang="en-US" altLang="en-US" sz="1800" dirty="0"/>
              <a:t>READER (ASSOCIATE PROFFESOR) IN SIGNAL PROCESSING</a:t>
            </a:r>
            <a:r>
              <a:rPr lang="en-US" altLang="en-US" sz="2000" dirty="0"/>
              <a:t/>
            </a:r>
            <a:br>
              <a:rPr lang="en-US" altLang="en-US" sz="2000" dirty="0"/>
            </a:br>
            <a:r>
              <a:rPr lang="en-US" altLang="en-US" dirty="0"/>
              <a:t>IMPERIAL COLLEGE LONDON</a:t>
            </a:r>
          </a:p>
        </p:txBody>
      </p:sp>
    </p:spTree>
    <p:extLst>
      <p:ext uri="{BB962C8B-B14F-4D97-AF65-F5344CB8AC3E}">
        <p14:creationId xmlns:p14="http://schemas.microsoft.com/office/powerpoint/2010/main" val="53376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tabLst>
                    <a:tab pos="266700" algn="l"/>
                  </a:tabLst>
                  <a:defRPr/>
                </a:pPr>
                <a:r>
                  <a:rPr lang="en-US" altLang="en-US" sz="1800" i="0" dirty="0">
                    <a:solidFill>
                      <a:srgbClr val="000000"/>
                    </a:solidFill>
                    <a:latin typeface="+mj-lt"/>
                  </a:rPr>
                  <a:t>Consider the matrix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rPr>
                      <m:t>𝐵</m:t>
                    </m:r>
                    <m:r>
                      <a:rPr lang="en-GB" altLang="en-US" sz="1800" b="0" i="1" smtClean="0">
                        <a:solidFill>
                          <a:srgbClr val="000000"/>
                        </a:solidFill>
                        <a:latin typeface="Cambria Math"/>
                      </a:rPr>
                      <m:t>+</m:t>
                    </m:r>
                    <m:r>
                      <a:rPr lang="en-GB" altLang="en-US" sz="1800" b="0" i="1" smtClean="0">
                        <a:solidFill>
                          <a:srgbClr val="000000"/>
                        </a:solidFill>
                        <a:latin typeface="Cambria Math"/>
                      </a:rPr>
                      <m:t>𝑐𝐼</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tabLst>
                    <a:tab pos="26670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266700" algn="l"/>
                  </a:tabLst>
                  <a:defRPr/>
                </a:pPr>
                <a:r>
                  <a:rPr lang="en-US" altLang="en-US" sz="1800" i="0" dirty="0">
                    <a:solidFill>
                      <a:srgbClr val="000000"/>
                    </a:solidFill>
                    <a:latin typeface="+mj-lt"/>
                  </a:rPr>
                  <a:t>Consider an eigenvector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of </a:t>
                </a:r>
                <a14:m>
                  <m:oMath xmlns:m="http://schemas.openxmlformats.org/officeDocument/2006/math">
                    <m:r>
                      <a:rPr lang="en-GB" altLang="en-US" sz="1800" b="0" i="1" smtClean="0">
                        <a:solidFill>
                          <a:srgbClr val="000000"/>
                        </a:solidFill>
                        <a:latin typeface="Cambria Math"/>
                      </a:rPr>
                      <m:t>𝐵</m:t>
                    </m:r>
                  </m:oMath>
                </a14:m>
                <a:r>
                  <a:rPr lang="en-US" altLang="en-US" sz="1800" i="0" dirty="0">
                    <a:solidFill>
                      <a:srgbClr val="000000"/>
                    </a:solidFill>
                    <a:latin typeface="+mj-lt"/>
                  </a:rPr>
                  <a:t> with eigenvalue </a:t>
                </a:r>
                <a14:m>
                  <m:oMath xmlns:m="http://schemas.openxmlformats.org/officeDocument/2006/math">
                    <m:r>
                      <a:rPr lang="en-US" altLang="en-US" sz="1800" i="1" smtClean="0">
                        <a:solidFill>
                          <a:srgbClr val="000000"/>
                        </a:solidFill>
                        <a:latin typeface="Cambria Math"/>
                        <a:ea typeface="Cambria Math"/>
                      </a:rPr>
                      <m:t>𝜆</m:t>
                    </m:r>
                  </m:oMath>
                </a14:m>
                <a:r>
                  <a:rPr lang="en-US" altLang="en-US" sz="1800" i="0" dirty="0">
                    <a:solidFill>
                      <a:srgbClr val="000000"/>
                    </a:solidFill>
                    <a:latin typeface="+mj-lt"/>
                  </a:rPr>
                  <a:t>. Then </a:t>
                </a:r>
                <a14:m>
                  <m:oMath xmlns:m="http://schemas.openxmlformats.org/officeDocument/2006/math">
                    <m:r>
                      <a:rPr lang="en-GB" altLang="en-US" sz="1800" b="0" i="1" smtClean="0">
                        <a:solidFill>
                          <a:srgbClr val="000000"/>
                        </a:solidFill>
                        <a:latin typeface="Cambria Math"/>
                      </a:rPr>
                      <m:t>𝐵𝑥</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oMath>
                </a14:m>
                <a:r>
                  <a:rPr lang="en-US" altLang="en-US" sz="1800" i="0" dirty="0">
                    <a:solidFill>
                      <a:srgbClr val="000000"/>
                    </a:solidFill>
                    <a:latin typeface="+mj-lt"/>
                  </a:rPr>
                  <a:t> and therefore,</a:t>
                </a:r>
              </a:p>
              <a:p>
                <a:pPr marL="266700" indent="-266700" eaLnBrk="1" hangingPunct="1">
                  <a:tabLst>
                    <a:tab pos="266700" algn="l"/>
                  </a:tabLst>
                  <a:defRPr/>
                </a:pPr>
                <a14:m>
                  <m:oMathPara xmlns:m="http://schemas.openxmlformats.org/officeDocument/2006/math">
                    <m:oMathParaPr>
                      <m:jc m:val="left"/>
                    </m:oMathParaPr>
                    <m:oMath xmlns:m="http://schemas.openxmlformats.org/officeDocument/2006/math">
                      <m:r>
                        <a:rPr lang="en-GB" altLang="en-US" sz="1800" b="0" i="1" dirty="0" smtClean="0">
                          <a:solidFill>
                            <a:srgbClr val="000000"/>
                          </a:solidFill>
                          <a:latin typeface="Cambria Math"/>
                        </a:rPr>
                        <m:t>𝐴𝑥</m:t>
                      </m:r>
                      <m:r>
                        <a:rPr lang="en-GB" altLang="en-US" sz="1800" b="0" i="1" dirty="0" smtClean="0">
                          <a:solidFill>
                            <a:srgbClr val="000000"/>
                          </a:solidFill>
                          <a:latin typeface="Cambria Math"/>
                        </a:rPr>
                        <m:t>=</m:t>
                      </m:r>
                      <m:d>
                        <m:dPr>
                          <m:ctrlPr>
                            <a:rPr lang="en-GB" altLang="en-US" sz="1800" b="0" i="1" dirty="0" smtClean="0">
                              <a:solidFill>
                                <a:srgbClr val="000000"/>
                              </a:solidFill>
                              <a:latin typeface="Cambria Math"/>
                            </a:rPr>
                          </m:ctrlPr>
                        </m:dPr>
                        <m:e>
                          <m:r>
                            <a:rPr lang="en-GB" altLang="en-US" sz="1800" b="0" i="1" dirty="0" smtClean="0">
                              <a:solidFill>
                                <a:srgbClr val="000000"/>
                              </a:solidFill>
                              <a:latin typeface="Cambria Math"/>
                            </a:rPr>
                            <m:t>𝐵</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𝑐𝐼</m:t>
                          </m:r>
                        </m:e>
                      </m:d>
                      <m:r>
                        <a:rPr lang="en-GB" altLang="en-US" sz="1800" b="0" i="1" dirty="0" smtClean="0">
                          <a:solidFill>
                            <a:srgbClr val="000000"/>
                          </a:solidFill>
                          <a:latin typeface="Cambria Math"/>
                        </a:rPr>
                        <m:t>𝑥</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𝐵𝑥</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𝑐𝐼𝑥</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𝐵𝑥</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𝑐𝑥</m:t>
                      </m:r>
                      <m:r>
                        <a:rPr lang="en-GB" altLang="en-US" sz="1800" b="0" i="1" dirty="0" smtClean="0">
                          <a:solidFill>
                            <a:srgbClr val="000000"/>
                          </a:solidFill>
                          <a:latin typeface="Cambria Math"/>
                        </a:rPr>
                        <m:t>=</m:t>
                      </m:r>
                      <m:r>
                        <a:rPr lang="en-GB" altLang="en-US" sz="1800" b="0" i="1" dirty="0" smtClean="0">
                          <a:solidFill>
                            <a:srgbClr val="000000"/>
                          </a:solidFill>
                          <a:latin typeface="Cambria Math"/>
                          <a:ea typeface="Cambria Math"/>
                        </a:rPr>
                        <m:t>𝜆</m:t>
                      </m:r>
                      <m:r>
                        <a:rPr lang="en-GB" altLang="en-US" sz="1800" b="0" i="1" dirty="0" smtClean="0">
                          <a:solidFill>
                            <a:srgbClr val="000000"/>
                          </a:solidFill>
                          <a:latin typeface="Cambria Math"/>
                          <a:ea typeface="Cambria Math"/>
                        </a:rPr>
                        <m:t>𝑥</m:t>
                      </m:r>
                      <m:r>
                        <a:rPr lang="en-GB" altLang="en-US" sz="1800" b="0" i="1" dirty="0" smtClean="0">
                          <a:solidFill>
                            <a:srgbClr val="000000"/>
                          </a:solidFill>
                          <a:latin typeface="Cambria Math"/>
                          <a:ea typeface="Cambria Math"/>
                        </a:rPr>
                        <m:t>+</m:t>
                      </m:r>
                      <m:r>
                        <a:rPr lang="en-GB" altLang="en-US" sz="1800" b="0" i="1" dirty="0" smtClean="0">
                          <a:solidFill>
                            <a:srgbClr val="000000"/>
                          </a:solidFill>
                          <a:latin typeface="Cambria Math"/>
                          <a:ea typeface="Cambria Math"/>
                        </a:rPr>
                        <m:t>𝑐𝑥</m:t>
                      </m:r>
                      <m:r>
                        <a:rPr lang="en-GB" altLang="en-US" sz="1800" b="0" i="1" dirty="0" smtClean="0">
                          <a:solidFill>
                            <a:srgbClr val="000000"/>
                          </a:solidFill>
                          <a:latin typeface="Cambria Math"/>
                          <a:ea typeface="Cambria Math"/>
                        </a:rPr>
                        <m:t>=</m:t>
                      </m:r>
                      <m:d>
                        <m:dPr>
                          <m:ctrlPr>
                            <a:rPr lang="en-GB" altLang="en-US" sz="1800" b="0" i="1" dirty="0" smtClean="0">
                              <a:solidFill>
                                <a:srgbClr val="000000"/>
                              </a:solidFill>
                              <a:latin typeface="Cambria Math"/>
                              <a:ea typeface="Cambria Math"/>
                            </a:rPr>
                          </m:ctrlPr>
                        </m:dPr>
                        <m:e>
                          <m:r>
                            <a:rPr lang="en-GB" altLang="en-US" sz="1800" b="0" i="1" dirty="0" smtClean="0">
                              <a:solidFill>
                                <a:srgbClr val="000000"/>
                              </a:solidFill>
                              <a:latin typeface="Cambria Math"/>
                              <a:ea typeface="Cambria Math"/>
                            </a:rPr>
                            <m:t>𝜆</m:t>
                          </m:r>
                          <m:r>
                            <a:rPr lang="en-GB" altLang="en-US" sz="1800" b="0" i="1" dirty="0" smtClean="0">
                              <a:solidFill>
                                <a:srgbClr val="000000"/>
                              </a:solidFill>
                              <a:latin typeface="Cambria Math"/>
                              <a:ea typeface="Cambria Math"/>
                            </a:rPr>
                            <m:t>+</m:t>
                          </m:r>
                          <m:r>
                            <a:rPr lang="en-GB" altLang="en-US" sz="1800" b="0" i="1" dirty="0" smtClean="0">
                              <a:solidFill>
                                <a:srgbClr val="000000"/>
                              </a:solidFill>
                              <a:latin typeface="Cambria Math"/>
                              <a:ea typeface="Cambria Math"/>
                            </a:rPr>
                            <m:t>𝑐</m:t>
                          </m:r>
                        </m:e>
                      </m:d>
                      <m:r>
                        <a:rPr lang="en-GB" altLang="en-US" sz="1800" b="0" i="1" dirty="0" smtClean="0">
                          <a:solidFill>
                            <a:srgbClr val="000000"/>
                          </a:solidFill>
                          <a:latin typeface="Cambria Math"/>
                          <a:ea typeface="Cambria Math"/>
                        </a:rPr>
                        <m:t>𝑥</m:t>
                      </m:r>
                    </m:oMath>
                  </m:oMathPara>
                </a14:m>
                <a:endParaRPr lang="en-US" altLang="en-US" sz="1800" i="0" dirty="0">
                  <a:solidFill>
                    <a:srgbClr val="000000"/>
                  </a:solidFill>
                  <a:latin typeface="+mj-lt"/>
                </a:endParaRPr>
              </a:p>
              <a:p>
                <a:pPr marL="266700" eaLnBrk="1" hangingPunct="1">
                  <a:tabLst>
                    <a:tab pos="266700" algn="l"/>
                  </a:tabLst>
                  <a:defRPr/>
                </a:pP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has the same eigenvectors with </a:t>
                </a:r>
                <a14:m>
                  <m:oMath xmlns:m="http://schemas.openxmlformats.org/officeDocument/2006/math">
                    <m:r>
                      <a:rPr lang="en-GB" altLang="en-US" sz="1800" b="0" i="1" smtClean="0">
                        <a:solidFill>
                          <a:srgbClr val="000000"/>
                        </a:solidFill>
                        <a:latin typeface="Cambria Math"/>
                      </a:rPr>
                      <m:t>𝐵</m:t>
                    </m:r>
                  </m:oMath>
                </a14:m>
                <a:r>
                  <a:rPr lang="en-US" altLang="en-US" sz="1800" i="0" dirty="0">
                    <a:solidFill>
                      <a:srgbClr val="000000"/>
                    </a:solidFill>
                    <a:latin typeface="+mj-lt"/>
                  </a:rPr>
                  <a:t> with eigenvalues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𝑐</m:t>
                    </m:r>
                  </m:oMath>
                </a14:m>
                <a:r>
                  <a:rPr lang="en-US" altLang="en-US" sz="1800" i="0" dirty="0">
                    <a:solidFill>
                      <a:srgbClr val="000000"/>
                    </a:solidFill>
                    <a:latin typeface="+mj-lt"/>
                  </a:rPr>
                  <a:t>.</a:t>
                </a:r>
              </a:p>
              <a:p>
                <a:pPr marL="266700" indent="-266700" eaLnBrk="1" hangingPunct="1">
                  <a:tabLst>
                    <a:tab pos="26670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266700" algn="l"/>
                  </a:tabLst>
                  <a:defRPr/>
                </a:pPr>
                <a:r>
                  <a:rPr lang="en-US" altLang="en-US" sz="1800" b="1" i="0" dirty="0">
                    <a:solidFill>
                      <a:srgbClr val="C00000"/>
                    </a:solidFill>
                    <a:latin typeface="+mj-lt"/>
                  </a:rPr>
                  <a:t>There aren’t any properties that enable us to find the eigenvalues of </a:t>
                </a:r>
                <a14:m>
                  <m:oMath xmlns:m="http://schemas.openxmlformats.org/officeDocument/2006/math">
                    <m:r>
                      <a:rPr lang="en-GB" altLang="en-US" sz="1800" b="1" i="1" smtClean="0">
                        <a:solidFill>
                          <a:srgbClr val="C00000"/>
                        </a:solidFill>
                        <a:latin typeface="Cambria Math"/>
                      </a:rPr>
                      <m:t>𝑨</m:t>
                    </m:r>
                    <m:r>
                      <a:rPr lang="en-GB" altLang="en-US" sz="1800" b="1" i="1" smtClean="0">
                        <a:solidFill>
                          <a:srgbClr val="C00000"/>
                        </a:solidFill>
                        <a:latin typeface="Cambria Math"/>
                      </a:rPr>
                      <m:t>+</m:t>
                    </m:r>
                    <m:r>
                      <a:rPr lang="en-GB" altLang="en-US" sz="1800" b="1" i="1" smtClean="0">
                        <a:solidFill>
                          <a:srgbClr val="C00000"/>
                        </a:solidFill>
                        <a:latin typeface="Cambria Math"/>
                      </a:rPr>
                      <m:t>𝑩</m:t>
                    </m:r>
                  </m:oMath>
                </a14:m>
                <a:r>
                  <a:rPr lang="en-US" altLang="en-US" sz="1800" b="1" i="0" dirty="0">
                    <a:solidFill>
                      <a:srgbClr val="C00000"/>
                    </a:solidFill>
                    <a:latin typeface="+mj-lt"/>
                  </a:rPr>
                  <a:t> and </a:t>
                </a:r>
                <a14:m>
                  <m:oMath xmlns:m="http://schemas.openxmlformats.org/officeDocument/2006/math">
                    <m:r>
                      <a:rPr lang="en-GB" altLang="en-US" sz="1800" b="1" i="1" smtClean="0">
                        <a:solidFill>
                          <a:srgbClr val="C00000"/>
                        </a:solidFill>
                        <a:latin typeface="Cambria Math"/>
                      </a:rPr>
                      <m:t>𝑨𝑩</m:t>
                    </m:r>
                  </m:oMath>
                </a14:m>
                <a:r>
                  <a:rPr lang="en-US" altLang="en-US" sz="1800" b="1" i="0" dirty="0">
                    <a:solidFill>
                      <a:srgbClr val="C00000"/>
                    </a:solidFill>
                    <a:latin typeface="+mj-lt"/>
                  </a:rPr>
                  <a:t>.</a:t>
                </a:r>
              </a:p>
              <a:p>
                <a:pPr marL="266700" indent="-266700" eaLnBrk="1" hangingPunct="1">
                  <a:tabLst>
                    <a:tab pos="266700"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rotWithShape="1">
                <a:blip r:embed="rId3"/>
                <a:stretch>
                  <a:fillRect l="-1481" t="-14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755576" y="702593"/>
            <a:ext cx="7543800" cy="638175"/>
          </a:xfrm>
        </p:spPr>
        <p:txBody>
          <a:bodyPr/>
          <a:lstStyle/>
          <a:p>
            <a:pPr algn="ctr" eaLnBrk="1" hangingPunct="1">
              <a:defRPr/>
            </a:pPr>
            <a:r>
              <a:rPr lang="en-US" altLang="en-US" sz="2800" dirty="0">
                <a:solidFill>
                  <a:srgbClr val="C00000"/>
                </a:solidFill>
              </a:rPr>
              <a:t>Generalization of the above observation</a:t>
            </a:r>
          </a:p>
        </p:txBody>
      </p:sp>
    </p:spTree>
    <p:extLst>
      <p:ext uri="{BB962C8B-B14F-4D97-AF65-F5344CB8AC3E}">
        <p14:creationId xmlns:p14="http://schemas.microsoft.com/office/powerpoint/2010/main" val="144380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n-lt"/>
                  </a:rPr>
                  <a:t>Take a matrix that rotates every vector by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90</m:t>
                        </m:r>
                      </m:e>
                      <m:sup>
                        <m:r>
                          <m:rPr>
                            <m:sty m:val="p"/>
                          </m:rPr>
                          <a:rPr lang="en-GB" altLang="en-US" sz="1800" b="0" i="0" smtClean="0">
                            <a:solidFill>
                              <a:srgbClr val="000000"/>
                            </a:solidFill>
                            <a:latin typeface="Cambria Math"/>
                          </a:rPr>
                          <m:t>o</m:t>
                        </m:r>
                      </m:sup>
                    </m:sSup>
                  </m:oMath>
                </a14:m>
                <a:r>
                  <a:rPr lang="en-US" altLang="en-US" sz="1800" i="0" dirty="0">
                    <a:solidFill>
                      <a:srgbClr val="000000"/>
                    </a:solidFill>
                    <a:latin typeface="+mn-lt"/>
                  </a:rPr>
                  <a:t>.</a:t>
                </a:r>
              </a:p>
              <a:p>
                <a:pPr marL="266700" indent="-266700" eaLnBrk="1" hangingPunct="1">
                  <a:buFont typeface="Arial" panose="020B0604020202020204" pitchFamily="34" charset="0"/>
                  <a:buChar char="•"/>
                  <a:defRPr/>
                </a:pPr>
                <a:endParaRPr lang="en-US" altLang="en-US" sz="800" i="0" dirty="0">
                  <a:solidFill>
                    <a:srgbClr val="000000"/>
                  </a:solidFill>
                  <a:latin typeface="+mn-lt"/>
                </a:endParaRPr>
              </a:p>
              <a:p>
                <a:pPr marL="266700" indent="-266700" eaLnBrk="1" hangingPunct="1">
                  <a:buFont typeface="Arial" panose="020B0604020202020204" pitchFamily="34" charset="0"/>
                  <a:buChar char="•"/>
                  <a:defRPr/>
                </a:pPr>
                <a:r>
                  <a:rPr lang="en-US" altLang="en-US" sz="1800" i="0" dirty="0">
                    <a:solidFill>
                      <a:srgbClr val="000000"/>
                    </a:solidFill>
                    <a:latin typeface="+mn-lt"/>
                  </a:rPr>
                  <a:t>This is </a:t>
                </a:r>
                <a14:m>
                  <m:oMath xmlns:m="http://schemas.openxmlformats.org/officeDocument/2006/math">
                    <m:r>
                      <a:rPr lang="en-GB" altLang="en-US" sz="1800" b="0" i="1" smtClean="0">
                        <a:solidFill>
                          <a:srgbClr val="000000"/>
                        </a:solidFill>
                        <a:latin typeface="Cambria Math"/>
                      </a:rPr>
                      <m:t>𝑄</m:t>
                    </m:r>
                    <m:r>
                      <a:rPr lang="en-GB" altLang="en-US" sz="1800" b="0" i="0" smtClean="0">
                        <a:solidFill>
                          <a:srgbClr val="000000"/>
                        </a:solidFill>
                        <a:latin typeface="Cambria Math"/>
                      </a:rPr>
                      <m:t>=</m:t>
                    </m:r>
                    <m:d>
                      <m:dPr>
                        <m:begChr m:val="["/>
                        <m:endChr m:val="]"/>
                        <m:ctrlPr>
                          <a:rPr lang="en-US" altLang="en-US" sz="1800" i="1" smtClean="0">
                            <a:solidFill>
                              <a:srgbClr val="000000"/>
                            </a:solidFill>
                            <a:latin typeface="Cambria Math"/>
                          </a:rPr>
                        </m:ctrlPr>
                      </m:dPr>
                      <m:e>
                        <m:m>
                          <m:mPr>
                            <m:mcs>
                              <m:mc>
                                <m:mcPr>
                                  <m:count m:val="2"/>
                                  <m:mcJc m:val="center"/>
                                </m:mcPr>
                              </m:mc>
                            </m:mcs>
                            <m:ctrlPr>
                              <a:rPr lang="en-US" altLang="en-US" sz="1800" i="1" smtClean="0">
                                <a:solidFill>
                                  <a:srgbClr val="000000"/>
                                </a:solidFill>
                                <a:latin typeface="Cambria Math"/>
                              </a:rPr>
                            </m:ctrlPr>
                          </m:mPr>
                          <m:mr>
                            <m:e>
                              <m:r>
                                <m:rPr>
                                  <m:sty m:val="p"/>
                                  <m:brk m:alnAt="7"/>
                                </m:rPr>
                                <a:rPr lang="en-GB" altLang="en-US" sz="1800" b="0" i="0" smtClean="0">
                                  <a:solidFill>
                                    <a:srgbClr val="000000"/>
                                  </a:solidFill>
                                  <a:latin typeface="Cambria Math"/>
                                </a:rPr>
                                <m:t>c</m:t>
                              </m:r>
                              <m:r>
                                <m:rPr>
                                  <m:sty m:val="p"/>
                                </m:rPr>
                                <a:rPr lang="en-GB" altLang="en-US" sz="1800" b="0" i="0" smtClean="0">
                                  <a:solidFill>
                                    <a:srgbClr val="000000"/>
                                  </a:solidFill>
                                  <a:latin typeface="Cambria Math"/>
                                </a:rPr>
                                <m:t>os</m:t>
                              </m:r>
                              <m:r>
                                <a:rPr lang="en-GB" altLang="en-US" sz="1800" b="0" i="1" smtClean="0">
                                  <a:solidFill>
                                    <a:srgbClr val="000000"/>
                                  </a:solidFill>
                                  <a:latin typeface="Cambria Math"/>
                                </a:rPr>
                                <m:t>(90)</m:t>
                              </m:r>
                            </m:e>
                            <m:e>
                              <m:r>
                                <a:rPr lang="en-GB" altLang="en-US" sz="1800" b="0" i="1" smtClean="0">
                                  <a:solidFill>
                                    <a:srgbClr val="000000"/>
                                  </a:solidFill>
                                  <a:latin typeface="Cambria Math"/>
                                </a:rPr>
                                <m:t>−</m:t>
                              </m:r>
                              <m:r>
                                <m:rPr>
                                  <m:sty m:val="p"/>
                                </m:rPr>
                                <a:rPr lang="en-GB" altLang="en-US" sz="1800" b="0" i="0" smtClean="0">
                                  <a:solidFill>
                                    <a:srgbClr val="000000"/>
                                  </a:solidFill>
                                  <a:latin typeface="Cambria Math"/>
                                </a:rPr>
                                <m:t>sin</m:t>
                              </m:r>
                              <m:r>
                                <a:rPr lang="en-GB" altLang="en-US" sz="1800" b="0" i="1" smtClean="0">
                                  <a:solidFill>
                                    <a:srgbClr val="000000"/>
                                  </a:solidFill>
                                  <a:latin typeface="Cambria Math"/>
                                </a:rPr>
                                <m:t>(90)</m:t>
                              </m:r>
                            </m:e>
                          </m:mr>
                          <m:mr>
                            <m:e>
                              <m:r>
                                <m:rPr>
                                  <m:sty m:val="p"/>
                                </m:rPr>
                                <a:rPr lang="en-GB" altLang="en-US" sz="1800" b="0" i="0" smtClean="0">
                                  <a:solidFill>
                                    <a:srgbClr val="000000"/>
                                  </a:solidFill>
                                  <a:latin typeface="Cambria Math"/>
                                </a:rPr>
                                <m:t>sin</m:t>
                              </m:r>
                              <m:r>
                                <a:rPr lang="en-GB" altLang="en-US" sz="1800" b="0" i="1" smtClean="0">
                                  <a:solidFill>
                                    <a:srgbClr val="000000"/>
                                  </a:solidFill>
                                  <a:latin typeface="Cambria Math"/>
                                </a:rPr>
                                <m:t>(90)</m:t>
                              </m:r>
                            </m:e>
                            <m:e>
                              <m:r>
                                <m:rPr>
                                  <m:sty m:val="p"/>
                                </m:rPr>
                                <a:rPr lang="en-GB" altLang="en-US" sz="1800" b="0" i="0" smtClean="0">
                                  <a:solidFill>
                                    <a:srgbClr val="000000"/>
                                  </a:solidFill>
                                  <a:latin typeface="Cambria Math"/>
                                </a:rPr>
                                <m:t>cos</m:t>
                              </m:r>
                              <m:r>
                                <a:rPr lang="en-GB" altLang="en-US" sz="1800" b="0" i="1" smtClean="0">
                                  <a:solidFill>
                                    <a:srgbClr val="000000"/>
                                  </a:solidFill>
                                  <a:latin typeface="Cambria Math"/>
                                </a:rPr>
                                <m:t>(90)</m:t>
                              </m:r>
                            </m:e>
                          </m:mr>
                        </m:m>
                      </m:e>
                    </m:d>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0</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0</m:t>
                              </m:r>
                            </m:e>
                          </m:mr>
                        </m:m>
                      </m:e>
                    </m:d>
                  </m:oMath>
                </a14:m>
                <a:endParaRPr lang="en-US" altLang="en-US" sz="1800" i="0" dirty="0">
                  <a:solidFill>
                    <a:srgbClr val="000000"/>
                  </a:solidFill>
                  <a:latin typeface="+mn-lt"/>
                </a:endParaRPr>
              </a:p>
              <a:p>
                <a:pPr marL="266700" indent="-266700" eaLnBrk="1" hangingPunct="1">
                  <a:buFont typeface="Arial" panose="020B0604020202020204" pitchFamily="34" charset="0"/>
                  <a:buChar char="•"/>
                  <a:defRPr/>
                </a:pPr>
                <a:endParaRPr lang="en-US" altLang="en-US" sz="800" i="0" dirty="0">
                  <a:solidFill>
                    <a:srgbClr val="000000"/>
                  </a:solidFill>
                  <a:latin typeface="+mn-lt"/>
                </a:endParaRPr>
              </a:p>
              <a:p>
                <a:pPr marL="266700" indent="-266700" eaLnBrk="1" hangingPunct="1">
                  <a:buFont typeface="Arial" panose="020B0604020202020204" pitchFamily="34" charset="0"/>
                  <a:buChar char="•"/>
                  <a:defRPr/>
                </a:pPr>
                <a14:m>
                  <m:oMath xmlns:m="http://schemas.openxmlformats.org/officeDocument/2006/math">
                    <m:sSub>
                      <m:sSubPr>
                        <m:ctrlPr>
                          <a:rPr lang="en-US" altLang="en-US" sz="1800" i="1" smtClean="0">
                            <a:solidFill>
                              <a:srgbClr val="000000"/>
                            </a:solidFill>
                            <a:latin typeface="Cambria Math"/>
                          </a:rPr>
                        </m:ctrlPr>
                      </m:sSubPr>
                      <m:e>
                        <m:r>
                          <a:rPr lang="en-US"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r>
                      <a:rPr lang="en-GB" altLang="en-US" sz="1800" b="0" i="1" smtClean="0">
                        <a:solidFill>
                          <a:srgbClr val="000000"/>
                        </a:solidFill>
                        <a:latin typeface="Cambria Math"/>
                      </a:rPr>
                      <m:t>=0</m:t>
                    </m:r>
                  </m:oMath>
                </a14:m>
                <a:r>
                  <a:rPr lang="en-US" altLang="en-US" sz="1800" i="0" dirty="0">
                    <a:solidFill>
                      <a:srgbClr val="000000"/>
                    </a:solidFill>
                    <a:latin typeface="+mn-lt"/>
                  </a:rPr>
                  <a:t> and </a:t>
                </a:r>
                <a14:m>
                  <m:oMath xmlns:m="http://schemas.openxmlformats.org/officeDocument/2006/math">
                    <m:sSub>
                      <m:sSubPr>
                        <m:ctrlPr>
                          <a:rPr lang="en-US" altLang="en-US" sz="1800" i="1">
                            <a:solidFill>
                              <a:srgbClr val="000000"/>
                            </a:solidFill>
                            <a:latin typeface="Cambria Math"/>
                          </a:rPr>
                        </m:ctrlPr>
                      </m:sSubPr>
                      <m:e>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det</m:t>
                            </m:r>
                          </m:fName>
                          <m:e>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𝑄</m:t>
                                </m:r>
                              </m:e>
                            </m:d>
                          </m:e>
                        </m:func>
                        <m:r>
                          <a:rPr lang="en-GB" altLang="en-US" sz="1800" b="0" i="1" smtClean="0">
                            <a:solidFill>
                              <a:srgbClr val="000000"/>
                            </a:solidFill>
                            <a:latin typeface="Cambria Math"/>
                          </a:rPr>
                          <m:t>=</m:t>
                        </m:r>
                        <m:r>
                          <a:rPr lang="en-US" altLang="en-US" sz="1800">
                            <a:solidFill>
                              <a:srgbClr val="000000"/>
                            </a:solidFill>
                            <a:latin typeface="Cambria Math"/>
                            <a:ea typeface="Cambria Math"/>
                          </a:rPr>
                          <m:t>𝜆</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2</m:t>
                        </m:r>
                      </m:sub>
                    </m:sSub>
                    <m:r>
                      <a:rPr lang="en-GB" altLang="en-US" sz="1800" b="0" i="1" smtClean="0">
                        <a:solidFill>
                          <a:srgbClr val="000000"/>
                        </a:solidFill>
                        <a:latin typeface="Cambria Math"/>
                      </a:rPr>
                      <m:t>=1</m:t>
                    </m:r>
                  </m:oMath>
                </a14:m>
                <a:r>
                  <a:rPr lang="en-US" altLang="en-US" sz="1800" i="0" dirty="0">
                    <a:solidFill>
                      <a:srgbClr val="000000"/>
                    </a:solidFill>
                    <a:latin typeface="+mn-lt"/>
                  </a:rPr>
                  <a:t>.</a:t>
                </a:r>
              </a:p>
              <a:p>
                <a:pPr marL="266700" indent="-266700" eaLnBrk="1" hangingPunct="1">
                  <a:buFont typeface="Arial" panose="020B0604020202020204" pitchFamily="34" charset="0"/>
                  <a:buChar char="•"/>
                  <a:defRPr/>
                </a:pPr>
                <a:endParaRPr lang="en-US" altLang="en-US" sz="800" i="0" dirty="0">
                  <a:solidFill>
                    <a:srgbClr val="000000"/>
                  </a:solidFill>
                  <a:latin typeface="+mn-lt"/>
                </a:endParaRPr>
              </a:p>
              <a:p>
                <a:pPr marL="266700" indent="-266700" eaLnBrk="1" hangingPunct="1">
                  <a:buFont typeface="Arial" panose="020B0604020202020204" pitchFamily="34" charset="0"/>
                  <a:buChar char="•"/>
                  <a:defRPr/>
                </a:pPr>
                <a:r>
                  <a:rPr lang="en-US" altLang="en-US" sz="1800" b="1" i="0" dirty="0">
                    <a:solidFill>
                      <a:srgbClr val="C00000"/>
                    </a:solidFill>
                    <a:latin typeface="+mn-lt"/>
                  </a:rPr>
                  <a:t>What vector can be parallel to itself after rotation?</a:t>
                </a:r>
              </a:p>
              <a:p>
                <a:pPr marL="266700" indent="-266700" eaLnBrk="1" hangingPunct="1">
                  <a:buFont typeface="Arial" panose="020B0604020202020204" pitchFamily="34" charset="0"/>
                  <a:buChar char="•"/>
                  <a:defRPr/>
                </a:pPr>
                <a:endParaRPr lang="en-US" altLang="en-US" sz="800" i="0" dirty="0">
                  <a:solidFill>
                    <a:srgbClr val="000000"/>
                  </a:solidFill>
                  <a:latin typeface="+mn-lt"/>
                </a:endParaRPr>
              </a:p>
              <a:p>
                <a:pPr marL="266700" indent="-266700" eaLnBrk="1" hangingPunct="1">
                  <a:buFont typeface="Arial" panose="020B0604020202020204" pitchFamily="34" charset="0"/>
                  <a:buChar char="•"/>
                  <a:defRPr/>
                </a:pPr>
                <a14:m>
                  <m:oMath xmlns:m="http://schemas.openxmlformats.org/officeDocument/2006/math">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det</m:t>
                        </m:r>
                      </m:fName>
                      <m:e>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𝑄</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𝐼</m:t>
                            </m:r>
                          </m:e>
                        </m:d>
                      </m:e>
                    </m:func>
                    <m:r>
                      <a:rPr lang="en-GB" altLang="en-US" sz="1800" b="0" i="1" smtClean="0">
                        <a:solidFill>
                          <a:srgbClr val="000000"/>
                        </a:solidFill>
                        <a:latin typeface="Cambria Math"/>
                        <a:ea typeface="Cambria Math"/>
                      </a:rPr>
                      <m:t>=</m:t>
                    </m:r>
                    <m:r>
                      <m:rPr>
                        <m:sty m:val="p"/>
                      </m:rPr>
                      <a:rPr lang="en-GB" altLang="en-US" sz="1800" b="0" i="0" smtClean="0">
                        <a:solidFill>
                          <a:srgbClr val="000000"/>
                        </a:solidFill>
                        <a:latin typeface="Cambria Math"/>
                        <a:ea typeface="Cambria Math"/>
                      </a:rPr>
                      <m:t>det</m:t>
                    </m:r>
                    <m:d>
                      <m:dPr>
                        <m:begChr m:val="["/>
                        <m:endChr m:val="]"/>
                        <m:ctrlPr>
                          <a:rPr lang="en-GB" altLang="en-US" sz="1800" b="0" i="1" smtClean="0">
                            <a:solidFill>
                              <a:srgbClr val="000000"/>
                            </a:solidFill>
                            <a:latin typeface="Cambria Math"/>
                            <a:ea typeface="Cambria Math"/>
                          </a:rPr>
                        </m:ctrlPr>
                      </m:dPr>
                      <m:e>
                        <m:m>
                          <m:mPr>
                            <m:mcs>
                              <m:mc>
                                <m:mcPr>
                                  <m:count m:val="2"/>
                                  <m:mcJc m:val="center"/>
                                </m:mcPr>
                              </m:mc>
                            </m:mcs>
                            <m:ctrlPr>
                              <a:rPr lang="en-GB" altLang="en-US" sz="1800" b="0" i="1" smtClean="0">
                                <a:solidFill>
                                  <a:srgbClr val="000000"/>
                                </a:solidFill>
                                <a:latin typeface="Cambria Math"/>
                                <a:ea typeface="Cambria Math"/>
                              </a:rPr>
                            </m:ctrlPr>
                          </m:mPr>
                          <m:mr>
                            <m:e>
                              <m:r>
                                <m:rPr>
                                  <m:brk m:alnAt="7"/>
                                </m:rP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𝜆</m:t>
                              </m:r>
                            </m:e>
                            <m:e>
                              <m:r>
                                <a:rPr lang="en-GB" altLang="en-US" sz="1800" b="0" i="1" smtClean="0">
                                  <a:solidFill>
                                    <a:srgbClr val="000000"/>
                                  </a:solidFill>
                                  <a:latin typeface="Cambria Math"/>
                                  <a:ea typeface="Cambria Math"/>
                                </a:rPr>
                                <m:t>−1</m:t>
                              </m:r>
                            </m:e>
                          </m:mr>
                          <m:mr>
                            <m:e>
                              <m:r>
                                <a:rPr lang="en-GB" altLang="en-US" sz="1800" b="0" i="1" smtClean="0">
                                  <a:solidFill>
                                    <a:srgbClr val="000000"/>
                                  </a:solidFill>
                                  <a:latin typeface="Cambria Math"/>
                                  <a:ea typeface="Cambria Math"/>
                                </a:rPr>
                                <m:t>1</m:t>
                              </m:r>
                            </m:e>
                            <m:e>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𝜆</m:t>
                              </m:r>
                            </m:e>
                          </m:mr>
                        </m:m>
                      </m:e>
                    </m:d>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𝜆</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+1=0⇒</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𝑖</m:t>
                    </m:r>
                  </m:oMath>
                </a14:m>
                <a:r>
                  <a:rPr lang="en-US" altLang="en-US" sz="1800" i="0" dirty="0">
                    <a:solidFill>
                      <a:srgbClr val="000000"/>
                    </a:solidFill>
                    <a:latin typeface="+mn-lt"/>
                  </a:rPr>
                  <a:t>.</a:t>
                </a:r>
              </a:p>
              <a:p>
                <a:pPr marL="266700" indent="-266700" eaLnBrk="1" hangingPunct="1">
                  <a:buFont typeface="Arial" panose="020B0604020202020204" pitchFamily="34" charset="0"/>
                  <a:buChar char="•"/>
                  <a:defRPr/>
                </a:pPr>
                <a:endParaRPr lang="en-US" altLang="en-US" sz="800" i="0" dirty="0">
                  <a:solidFill>
                    <a:srgbClr val="000000"/>
                  </a:solidFill>
                  <a:latin typeface="+mn-lt"/>
                </a:endParaRPr>
              </a:p>
              <a:p>
                <a:pPr marL="266700" indent="-266700" eaLnBrk="1" hangingPunct="1">
                  <a:buFont typeface="Arial" panose="020B0604020202020204" pitchFamily="34" charset="0"/>
                  <a:buChar char="•"/>
                  <a:defRPr/>
                </a:pPr>
                <a:r>
                  <a:rPr lang="en-US" altLang="en-US" sz="1800" i="0" dirty="0">
                    <a:solidFill>
                      <a:srgbClr val="000000"/>
                    </a:solidFill>
                    <a:latin typeface="+mn-lt"/>
                  </a:rPr>
                  <a:t>In that case we have a </a:t>
                </a:r>
                <a:r>
                  <a:rPr lang="en-US" altLang="en-US" sz="1800" b="1" i="0" dirty="0">
                    <a:solidFill>
                      <a:srgbClr val="C00000"/>
                    </a:solidFill>
                    <a:latin typeface="+mn-lt"/>
                  </a:rPr>
                  <a:t>skew symmetric </a:t>
                </a:r>
                <a:r>
                  <a:rPr lang="en-US" altLang="en-US" sz="1800" i="0" dirty="0">
                    <a:solidFill>
                      <a:srgbClr val="000000"/>
                    </a:solidFill>
                    <a:latin typeface="+mn-lt"/>
                  </a:rPr>
                  <a:t>(or </a:t>
                </a:r>
                <a:r>
                  <a:rPr lang="en-US" altLang="en-US" sz="1800" b="1" i="0" dirty="0">
                    <a:solidFill>
                      <a:srgbClr val="C00000"/>
                    </a:solidFill>
                    <a:latin typeface="+mn-lt"/>
                  </a:rPr>
                  <a:t>anti-symmetric</a:t>
                </a:r>
                <a:r>
                  <a:rPr lang="en-US" altLang="en-US" sz="1800" i="0" dirty="0">
                    <a:solidFill>
                      <a:srgbClr val="000000"/>
                    </a:solidFill>
                    <a:latin typeface="+mn-lt"/>
                  </a:rPr>
                  <a:t>) matrix with</a:t>
                </a:r>
              </a:p>
              <a:p>
                <a:pPr eaLnBrk="1" hangingPunct="1">
                  <a:defRPr/>
                </a:pPr>
                <a14:m>
                  <m:oMathPara xmlns:m="http://schemas.openxmlformats.org/officeDocument/2006/math">
                    <m:oMathParaPr>
                      <m:jc m:val="centerGroup"/>
                    </m:oMathParaPr>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𝑄</m:t>
                          </m:r>
                        </m:e>
                        <m:sup>
                          <m:r>
                            <a:rPr lang="en-GB" altLang="en-US" sz="1800" b="0" i="1" smtClean="0">
                              <a:solidFill>
                                <a:srgbClr val="000000"/>
                              </a:solidFill>
                              <a:latin typeface="Cambria Math"/>
                            </a:rPr>
                            <m:t>𝑇</m:t>
                          </m:r>
                        </m:sup>
                      </m:sSup>
                      <m:r>
                        <a:rPr lang="en-GB" altLang="en-US" sz="1800" b="0" i="1" smtClean="0">
                          <a:solidFill>
                            <a:srgbClr val="000000"/>
                          </a:solidFill>
                          <a:latin typeface="Cambria Math"/>
                        </a:rPr>
                        <m:t>=</m:t>
                      </m:r>
                      <m:sSup>
                        <m:sSupPr>
                          <m:ctrlPr>
                            <a:rPr lang="en-GB" altLang="en-US" sz="1800" i="1" dirty="0" smtClean="0">
                              <a:solidFill>
                                <a:srgbClr val="000000"/>
                              </a:solidFill>
                              <a:latin typeface="Cambria Math"/>
                            </a:rPr>
                          </m:ctrlPr>
                        </m:sSupPr>
                        <m:e>
                          <m:r>
                            <a:rPr lang="en-GB" altLang="en-US" sz="1800" b="0" i="1" dirty="0" smtClean="0">
                              <a:solidFill>
                                <a:srgbClr val="000000"/>
                              </a:solidFill>
                              <a:latin typeface="Cambria Math"/>
                            </a:rPr>
                            <m:t>𝑄</m:t>
                          </m:r>
                        </m:e>
                        <m:sup>
                          <m:r>
                            <a:rPr lang="en-GB" altLang="en-US" sz="1800" b="0" i="1" dirty="0" smtClean="0">
                              <a:solidFill>
                                <a:srgbClr val="000000"/>
                              </a:solidFill>
                              <a:latin typeface="Cambria Math"/>
                            </a:rPr>
                            <m:t>−1</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𝑄</m:t>
                      </m:r>
                      <m:r>
                        <a:rPr lang="en-GB" altLang="en-US" sz="1800" b="0" i="1" smtClean="0">
                          <a:solidFill>
                            <a:srgbClr val="000000"/>
                          </a:solidFill>
                          <a:latin typeface="Cambria Math"/>
                        </a:rPr>
                        <m:t>.</m:t>
                      </m:r>
                    </m:oMath>
                  </m:oMathPara>
                </a14:m>
                <a:endParaRPr lang="en-GB" altLang="en-US" sz="1800" b="0" i="0" dirty="0">
                  <a:solidFill>
                    <a:srgbClr val="000000"/>
                  </a:solidFill>
                  <a:latin typeface="+mn-lt"/>
                </a:endParaRPr>
              </a:p>
              <a:p>
                <a:pPr marL="266700" indent="-266700" eaLnBrk="1" hangingPunct="1">
                  <a:buFont typeface="Arial" panose="020B0604020202020204" pitchFamily="34" charset="0"/>
                  <a:buChar char="•"/>
                  <a:defRPr/>
                </a:pPr>
                <a:endParaRPr lang="en-GB" altLang="en-US" sz="800" b="0" i="0" dirty="0">
                  <a:solidFill>
                    <a:srgbClr val="000000"/>
                  </a:solidFill>
                  <a:latin typeface="+mn-lt"/>
                </a:endParaRPr>
              </a:p>
              <a:p>
                <a:pPr marL="266700" indent="-266700" eaLnBrk="1" hangingPunct="1">
                  <a:buFont typeface="Arial" panose="020B0604020202020204" pitchFamily="34" charset="0"/>
                  <a:buChar char="•"/>
                  <a:defRPr/>
                </a:pPr>
                <a:r>
                  <a:rPr lang="en-US" altLang="en-US" sz="1800" i="0" dirty="0">
                    <a:solidFill>
                      <a:srgbClr val="000000"/>
                    </a:solidFill>
                    <a:latin typeface="+mn-lt"/>
                  </a:rPr>
                  <a:t>We observe that the eigenvalues are complex.</a:t>
                </a:r>
              </a:p>
              <a:p>
                <a:pPr marL="266700" indent="-266700" eaLnBrk="1" hangingPunct="1">
                  <a:buFont typeface="Arial" panose="020B0604020202020204" pitchFamily="34" charset="0"/>
                  <a:buChar char="•"/>
                  <a:defRPr/>
                </a:pPr>
                <a:endParaRPr lang="en-US" altLang="en-US" sz="1800" i="0" dirty="0">
                  <a:solidFill>
                    <a:srgbClr val="000000"/>
                  </a:solidFill>
                  <a:latin typeface="+mn-lt"/>
                </a:endParaRPr>
              </a:p>
              <a:p>
                <a:pPr marL="266700" indent="-266700" eaLnBrk="1" hangingPunct="1">
                  <a:buFont typeface="Arial" panose="020B0604020202020204" pitchFamily="34" charset="0"/>
                  <a:buChar char="•"/>
                  <a:defRPr/>
                </a:pPr>
                <a:r>
                  <a:rPr lang="en-US" altLang="en-US" sz="1800" i="0" dirty="0">
                    <a:solidFill>
                      <a:srgbClr val="000000"/>
                    </a:solidFill>
                    <a:latin typeface="+mn-lt"/>
                  </a:rPr>
                  <a:t>Complex eigenvalues always come in complex conjugate pairs if the associated matrix is real.</a:t>
                </a: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t="-15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827584" y="702593"/>
            <a:ext cx="7543800" cy="638175"/>
          </a:xfrm>
        </p:spPr>
        <p:txBody>
          <a:bodyPr/>
          <a:lstStyle/>
          <a:p>
            <a:pPr algn="ctr" eaLnBrk="1" hangingPunct="1">
              <a:defRPr/>
            </a:pPr>
            <a:r>
              <a:rPr lang="en-US" altLang="en-US" sz="2800" dirty="0">
                <a:solidFill>
                  <a:srgbClr val="C00000"/>
                </a:solidFill>
              </a:rPr>
              <a:t>Example</a:t>
            </a:r>
          </a:p>
        </p:txBody>
      </p:sp>
    </p:spTree>
    <p:extLst>
      <p:ext uri="{BB962C8B-B14F-4D97-AF65-F5344CB8AC3E}">
        <p14:creationId xmlns:p14="http://schemas.microsoft.com/office/powerpoint/2010/main" val="41808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Consider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3</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0</m:t>
                              </m:r>
                            </m:e>
                            <m:e>
                              <m:r>
                                <a:rPr lang="en-GB" altLang="en-US" sz="1800" b="0" i="1" smtClean="0">
                                  <a:solidFill>
                                    <a:srgbClr val="000000"/>
                                  </a:solidFill>
                                  <a:latin typeface="Cambria Math"/>
                                </a:rPr>
                                <m:t>3</m:t>
                              </m:r>
                            </m:e>
                          </m:mr>
                        </m:m>
                      </m:e>
                    </m:d>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14:m>
                  <m:oMath xmlns:m="http://schemas.openxmlformats.org/officeDocument/2006/math">
                    <m:sSub>
                      <m:sSubPr>
                        <m:ctrlPr>
                          <a:rPr lang="en-US" altLang="en-US" sz="1800" i="1" smtClean="0">
                            <a:solidFill>
                              <a:srgbClr val="000000"/>
                            </a:solidFill>
                            <a:latin typeface="Cambria Math"/>
                          </a:rPr>
                        </m:ctrlPr>
                      </m:sSubPr>
                      <m:e>
                        <m:r>
                          <a:rPr lang="en-US"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r>
                      <a:rPr lang="en-GB" altLang="en-US" sz="1800" b="0" i="1" smtClean="0">
                        <a:solidFill>
                          <a:srgbClr val="000000"/>
                        </a:solidFill>
                        <a:latin typeface="Cambria Math"/>
                      </a:rPr>
                      <m:t>=6</m:t>
                    </m:r>
                  </m:oMath>
                </a14:m>
                <a:r>
                  <a:rPr lang="en-US" altLang="en-US" sz="1800" i="0" dirty="0">
                    <a:solidFill>
                      <a:srgbClr val="000000"/>
                    </a:solidFill>
                    <a:latin typeface="+mj-lt"/>
                  </a:rPr>
                  <a:t> and </a:t>
                </a:r>
                <a14:m>
                  <m:oMath xmlns:m="http://schemas.openxmlformats.org/officeDocument/2006/math">
                    <m:sSub>
                      <m:sSubPr>
                        <m:ctrlPr>
                          <a:rPr lang="en-US" altLang="en-US" sz="1800" i="1">
                            <a:solidFill>
                              <a:srgbClr val="000000"/>
                            </a:solidFill>
                            <a:latin typeface="Cambria Math"/>
                          </a:rPr>
                        </m:ctrlPr>
                      </m:sSubPr>
                      <m:e>
                        <m:r>
                          <m:rPr>
                            <m:sty m:val="p"/>
                          </m:rPr>
                          <a:rPr lang="en-GB" altLang="en-US" sz="1800" b="0" i="0" smtClean="0">
                            <a:solidFill>
                              <a:srgbClr val="000000"/>
                            </a:solidFill>
                            <a:latin typeface="Cambria Math"/>
                          </a:rPr>
                          <m:t>det</m:t>
                        </m:r>
                        <m:r>
                          <a:rPr lang="en-GB" altLang="en-US" sz="1800" b="0" i="1" smtClean="0">
                            <a:solidFill>
                              <a:srgbClr val="000000"/>
                            </a:solidFill>
                            <a:latin typeface="Cambria Math"/>
                          </a:rPr>
                          <m:t>(</m:t>
                        </m:r>
                        <m:r>
                          <a:rPr lang="en-US" altLang="en-US" sz="1800">
                            <a:solidFill>
                              <a:srgbClr val="000000"/>
                            </a:solidFill>
                            <a:latin typeface="Cambria Math"/>
                            <a:ea typeface="Cambria Math"/>
                          </a:rPr>
                          <m:t>𝜆</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2</m:t>
                        </m:r>
                      </m:sub>
                    </m:sSub>
                    <m:r>
                      <a:rPr lang="en-GB" altLang="en-US" sz="1800" b="0" i="1" smtClean="0">
                        <a:solidFill>
                          <a:srgbClr val="000000"/>
                        </a:solidFill>
                        <a:latin typeface="Cambria Math"/>
                      </a:rPr>
                      <m:t>)=9</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14:m>
                  <m:oMath xmlns:m="http://schemas.openxmlformats.org/officeDocument/2006/math">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det</m:t>
                        </m:r>
                      </m:fName>
                      <m:e>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𝐼</m:t>
                            </m:r>
                          </m:e>
                        </m:d>
                      </m:e>
                    </m:func>
                    <m:r>
                      <a:rPr lang="en-GB" altLang="en-US" sz="1800" b="0" i="1" smtClean="0">
                        <a:solidFill>
                          <a:srgbClr val="000000"/>
                        </a:solidFill>
                        <a:latin typeface="Cambria Math"/>
                        <a:ea typeface="Cambria Math"/>
                      </a:rPr>
                      <m:t>=</m:t>
                    </m:r>
                    <m:r>
                      <m:rPr>
                        <m:sty m:val="p"/>
                      </m:rPr>
                      <a:rPr lang="en-GB" altLang="en-US" sz="1800" b="0" i="0" smtClean="0">
                        <a:solidFill>
                          <a:srgbClr val="000000"/>
                        </a:solidFill>
                        <a:latin typeface="Cambria Math"/>
                        <a:ea typeface="Cambria Math"/>
                      </a:rPr>
                      <m:t>det</m:t>
                    </m:r>
                    <m:d>
                      <m:dPr>
                        <m:begChr m:val="["/>
                        <m:endChr m:val="]"/>
                        <m:ctrlPr>
                          <a:rPr lang="en-GB" altLang="en-US" sz="1800" b="0" i="1" smtClean="0">
                            <a:solidFill>
                              <a:srgbClr val="000000"/>
                            </a:solidFill>
                            <a:latin typeface="Cambria Math"/>
                            <a:ea typeface="Cambria Math"/>
                          </a:rPr>
                        </m:ctrlPr>
                      </m:dPr>
                      <m:e>
                        <m:m>
                          <m:mPr>
                            <m:mcs>
                              <m:mc>
                                <m:mcPr>
                                  <m:count m:val="2"/>
                                  <m:mcJc m:val="center"/>
                                </m:mcPr>
                              </m:mc>
                            </m:mcs>
                            <m:ctrlPr>
                              <a:rPr lang="en-GB" altLang="en-US" sz="1800" b="0" i="1" smtClean="0">
                                <a:solidFill>
                                  <a:srgbClr val="000000"/>
                                </a:solidFill>
                                <a:latin typeface="Cambria Math"/>
                                <a:ea typeface="Cambria Math"/>
                              </a:rPr>
                            </m:ctrlPr>
                          </m:mPr>
                          <m:mr>
                            <m:e>
                              <m:r>
                                <m:rPr>
                                  <m:brk m:alnAt="7"/>
                                </m:rP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𝜆</m:t>
                              </m:r>
                            </m:e>
                            <m:e>
                              <m:r>
                                <a:rPr lang="en-GB" altLang="en-US" sz="1800" b="0" i="1" smtClean="0">
                                  <a:solidFill>
                                    <a:srgbClr val="000000"/>
                                  </a:solidFill>
                                  <a:latin typeface="Cambria Math"/>
                                  <a:ea typeface="Cambria Math"/>
                                </a:rPr>
                                <m:t>1</m:t>
                              </m:r>
                            </m:e>
                          </m:mr>
                          <m:mr>
                            <m:e>
                              <m:r>
                                <a:rPr lang="en-GB" altLang="en-US" sz="1800" b="0" i="1" smtClean="0">
                                  <a:solidFill>
                                    <a:srgbClr val="000000"/>
                                  </a:solidFill>
                                  <a:latin typeface="Cambria Math"/>
                                  <a:ea typeface="Cambria Math"/>
                                </a:rPr>
                                <m:t>0</m:t>
                              </m:r>
                            </m:e>
                            <m:e>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𝜆</m:t>
                              </m:r>
                            </m:e>
                          </m:mr>
                        </m:m>
                      </m:e>
                    </m:d>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=0⇒</m:t>
                    </m:r>
                    <m:sSub>
                      <m:sSubPr>
                        <m:ctrlPr>
                          <a:rPr lang="en-GB" altLang="en-US" sz="1800" b="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1,2</m:t>
                        </m:r>
                      </m:sub>
                    </m:sSub>
                    <m:r>
                      <a:rPr lang="en-GB" altLang="en-US" sz="1800" b="0" i="1" smtClean="0">
                        <a:solidFill>
                          <a:srgbClr val="000000"/>
                        </a:solidFill>
                        <a:latin typeface="Cambria Math"/>
                        <a:ea typeface="Cambria Math"/>
                      </a:rPr>
                      <m:t>=3</m:t>
                    </m:r>
                  </m:oMath>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b="1" i="0" dirty="0">
                    <a:solidFill>
                      <a:srgbClr val="C00000"/>
                    </a:solidFill>
                    <a:latin typeface="+mj-lt"/>
                  </a:rPr>
                  <a:t>The eigenvalues of a triangular matrix are the values of the diagonal.</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For that particular case we have</a:t>
                </a:r>
              </a:p>
              <a:p>
                <a:pPr marL="266700" eaLnBrk="1" hangingPunct="1">
                  <a:defRPr/>
                </a:pPr>
                <a14:m>
                  <m:oMath xmlns:m="http://schemas.openxmlformats.org/officeDocument/2006/math">
                    <m:d>
                      <m:dPr>
                        <m:begChr m:val="["/>
                        <m:endChr m:val="]"/>
                        <m:ctrlPr>
                          <a:rPr lang="en-US" altLang="en-US" sz="1800" i="1" smtClean="0">
                            <a:solidFill>
                              <a:srgbClr val="000000"/>
                            </a:solidFill>
                            <a:latin typeface="Cambria Math"/>
                          </a:rPr>
                        </m:ctrlPr>
                      </m:dPr>
                      <m:e>
                        <m:m>
                          <m:mPr>
                            <m:mcs>
                              <m:mc>
                                <m:mcPr>
                                  <m:count m:val="2"/>
                                  <m:mcJc m:val="center"/>
                                </m:mcPr>
                              </m:mc>
                            </m:mcs>
                            <m:ctrlPr>
                              <a:rPr lang="en-US" altLang="en-US" sz="1800" i="1" smtClean="0">
                                <a:solidFill>
                                  <a:srgbClr val="000000"/>
                                </a:solidFill>
                                <a:latin typeface="Cambria Math"/>
                              </a:rPr>
                            </m:ctrlPr>
                          </m:mPr>
                          <m:mr>
                            <m:e>
                              <m:r>
                                <m:rPr>
                                  <m:brk m:alnAt="7"/>
                                </m:rPr>
                                <a:rPr lang="en-GB" altLang="en-US" sz="1800" b="0" i="1" smtClean="0">
                                  <a:solidFill>
                                    <a:srgbClr val="000000"/>
                                  </a:solidFill>
                                  <a:latin typeface="Cambria Math"/>
                                </a:rPr>
                                <m:t>3</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0</m:t>
                              </m:r>
                            </m:e>
                            <m:e>
                              <m:r>
                                <a:rPr lang="en-GB" altLang="en-US" sz="1800" b="0" i="1" smtClean="0">
                                  <a:solidFill>
                                    <a:srgbClr val="000000"/>
                                  </a:solidFill>
                                  <a:latin typeface="Cambria Math"/>
                                </a:rPr>
                                <m:t>3</m:t>
                              </m:r>
                            </m:e>
                          </m:mr>
                        </m:m>
                      </m:e>
                    </m:d>
                    <m:d>
                      <m:dPr>
                        <m:begChr m:val="["/>
                        <m:endChr m:val="]"/>
                        <m:ctrlPr>
                          <a:rPr lang="en-US" altLang="en-US" sz="1800" i="1" smtClean="0">
                            <a:solidFill>
                              <a:srgbClr val="000000"/>
                            </a:solidFill>
                            <a:latin typeface="Cambria Math"/>
                          </a:rPr>
                        </m:ctrlPr>
                      </m:dPr>
                      <m:e>
                        <m:m>
                          <m:mPr>
                            <m:mcs>
                              <m:mc>
                                <m:mcPr>
                                  <m:count m:val="1"/>
                                  <m:mcJc m:val="center"/>
                                </m:mcPr>
                              </m:mc>
                            </m:mcs>
                            <m:ctrlPr>
                              <a:rPr lang="en-US" altLang="en-US" sz="1800" i="1" smtClean="0">
                                <a:solidFill>
                                  <a:srgbClr val="000000"/>
                                </a:solidFill>
                                <a:latin typeface="Cambria Math"/>
                              </a:rPr>
                            </m:ctrlPr>
                          </m:mPr>
                          <m:mr>
                            <m:e>
                              <m:r>
                                <m:rPr>
                                  <m:brk m:alnAt="7"/>
                                </m:rPr>
                                <a:rPr lang="en-GB" altLang="en-US" sz="1800" b="0" i="1" smtClean="0">
                                  <a:solidFill>
                                    <a:srgbClr val="000000"/>
                                  </a:solidFill>
                                  <a:latin typeface="Cambria Math"/>
                                </a:rPr>
                                <m:t>𝑥</m:t>
                              </m:r>
                            </m:e>
                          </m:mr>
                          <m:mr>
                            <m:e>
                              <m:r>
                                <a:rPr lang="en-GB" altLang="en-US" sz="1800" b="0" i="1" smtClean="0">
                                  <a:solidFill>
                                    <a:srgbClr val="000000"/>
                                  </a:solidFill>
                                  <a:latin typeface="Cambria Math"/>
                                </a:rPr>
                                <m:t>𝑦</m:t>
                              </m:r>
                            </m:e>
                          </m:mr>
                        </m:m>
                      </m:e>
                    </m:d>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3</m:t>
                              </m:r>
                              <m:r>
                                <a:rPr lang="en-GB" altLang="en-US" sz="1800" b="0" i="1" smtClean="0">
                                  <a:solidFill>
                                    <a:srgbClr val="000000"/>
                                  </a:solidFill>
                                  <a:latin typeface="Cambria Math"/>
                                </a:rPr>
                                <m:t>𝑥</m:t>
                              </m:r>
                            </m:e>
                          </m:mr>
                          <m:mr>
                            <m:e>
                              <m:r>
                                <a:rPr lang="en-GB" altLang="en-US" sz="1800" b="0" i="1" smtClean="0">
                                  <a:solidFill>
                                    <a:srgbClr val="000000"/>
                                  </a:solidFill>
                                  <a:latin typeface="Cambria Math"/>
                                </a:rPr>
                                <m:t>3</m:t>
                              </m:r>
                              <m:r>
                                <a:rPr lang="en-GB" altLang="en-US" sz="1800" b="0" i="1" smtClean="0">
                                  <a:solidFill>
                                    <a:srgbClr val="000000"/>
                                  </a:solidFill>
                                  <a:latin typeface="Cambria Math"/>
                                </a:rPr>
                                <m:t>𝑦</m:t>
                              </m:r>
                            </m:e>
                          </m:mr>
                        </m:m>
                      </m:e>
                    </m:d>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𝑦</m:t>
                    </m:r>
                    <m:r>
                      <a:rPr lang="en-GB" altLang="en-US" sz="1800" b="0" i="1" smtClean="0">
                        <a:solidFill>
                          <a:srgbClr val="000000"/>
                        </a:solidFill>
                        <a:latin typeface="Cambria Math"/>
                        <a:ea typeface="Cambria Math"/>
                      </a:rPr>
                      <m:t>=0</m:t>
                    </m:r>
                  </m:oMath>
                </a14:m>
                <a:r>
                  <a:rPr lang="en-US" altLang="en-US" sz="1800" i="0" dirty="0">
                    <a:solidFill>
                      <a:srgbClr val="000000"/>
                    </a:solidFill>
                    <a:latin typeface="+mj-lt"/>
                  </a:rPr>
                  <a:t> and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can be any number.</a:t>
                </a:r>
              </a:p>
              <a:p>
                <a:pPr marL="266700" eaLnBrk="1" hangingPunct="1">
                  <a:defRPr/>
                </a:pPr>
                <a:endParaRPr lang="en-US" altLang="en-US" sz="8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Example</a:t>
            </a:r>
            <a:endParaRPr lang="en-US" altLang="en-US" sz="2400" dirty="0">
              <a:solidFill>
                <a:srgbClr val="000000"/>
              </a:solidFill>
            </a:endParaRPr>
          </a:p>
        </p:txBody>
      </p:sp>
    </p:spTree>
    <p:extLst>
      <p:ext uri="{BB962C8B-B14F-4D97-AF65-F5344CB8AC3E}">
        <p14:creationId xmlns:p14="http://schemas.microsoft.com/office/powerpoint/2010/main" val="261341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95536" y="1844824"/>
                <a:ext cx="8352928" cy="48965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Suppose we have </a:t>
                </a:r>
                <a14:m>
                  <m:oMath xmlns:m="http://schemas.openxmlformats.org/officeDocument/2006/math">
                    <m:r>
                      <a:rPr lang="en-GB" altLang="en-US" sz="1800" b="0" i="1" smtClean="0">
                        <a:solidFill>
                          <a:srgbClr val="000000"/>
                        </a:solidFill>
                        <a:latin typeface="Cambria Math"/>
                      </a:rPr>
                      <m:t>𝑛</m:t>
                    </m:r>
                  </m:oMath>
                </a14:m>
                <a:r>
                  <a:rPr lang="en-US" altLang="en-US" sz="1800" i="0" dirty="0">
                    <a:solidFill>
                      <a:srgbClr val="000000"/>
                    </a:solidFill>
                    <a:latin typeface="+mj-lt"/>
                  </a:rPr>
                  <a:t> independent eigenvectors of a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We call them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𝑖</m:t>
                        </m:r>
                      </m:sub>
                    </m:sSub>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The associated eigenvalues are </a:t>
                </a:r>
                <a14:m>
                  <m:oMath xmlns:m="http://schemas.openxmlformats.org/officeDocument/2006/math">
                    <m:sSub>
                      <m:sSubPr>
                        <m:ctrlPr>
                          <a:rPr lang="en-US" altLang="en-US" sz="1800" i="1" smtClean="0">
                            <a:solidFill>
                              <a:srgbClr val="000000"/>
                            </a:solidFill>
                            <a:latin typeface="Cambria Math"/>
                          </a:rPr>
                        </m:ctrlPr>
                      </m:sSubPr>
                      <m:e>
                        <m:r>
                          <a:rPr lang="en-US" altLang="en-US" sz="1800" i="1" smtClean="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rPr>
                          <m:t>𝑖</m:t>
                        </m:r>
                      </m:sub>
                    </m:sSub>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We put them in the columns of a matrix </a:t>
                </a:r>
                <a14:m>
                  <m:oMath xmlns:m="http://schemas.openxmlformats.org/officeDocument/2006/math">
                    <m:r>
                      <a:rPr lang="en-GB" altLang="en-US" sz="1800" b="0" i="1" smtClean="0">
                        <a:solidFill>
                          <a:srgbClr val="000000"/>
                        </a:solidFill>
                        <a:latin typeface="Cambria Math"/>
                      </a:rPr>
                      <m:t>𝑆</m:t>
                    </m:r>
                    <m:r>
                      <a:rPr lang="en-GB" altLang="en-US" sz="1800" b="0" i="1" smtClean="0">
                        <a:solidFill>
                          <a:srgbClr val="000000"/>
                        </a:solidFill>
                        <a:latin typeface="Cambria Math"/>
                      </a:rPr>
                      <m:t>.</m:t>
                    </m:r>
                  </m:oMath>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We form the matrix:</a:t>
                </a:r>
              </a:p>
              <a:p>
                <a:pPr marL="266700" eaLnBrk="1" hangingPunct="1">
                  <a:defRPr/>
                </a:pPr>
                <a14:m>
                  <m:oMath xmlns:m="http://schemas.openxmlformats.org/officeDocument/2006/math">
                    <m:r>
                      <a:rPr lang="en-GB" altLang="en-US" sz="1800" b="0" i="1" smtClean="0">
                        <a:solidFill>
                          <a:srgbClr val="000000"/>
                        </a:solidFill>
                        <a:latin typeface="Cambria Math"/>
                      </a:rPr>
                      <m:t>𝐴𝑆</m:t>
                    </m:r>
                    <m:r>
                      <a:rPr lang="en-GB" altLang="en-US" sz="1800" b="0" i="1" smtClean="0">
                        <a:solidFill>
                          <a:srgbClr val="000000"/>
                        </a:solidFill>
                        <a:latin typeface="Cambria Math"/>
                      </a:rPr>
                      <m:t>=</m:t>
                    </m:r>
                    <m:r>
                      <a:rPr lang="en-GB" altLang="en-US" sz="1800" b="0" i="1" smtClean="0">
                        <a:solidFill>
                          <a:srgbClr val="000000"/>
                        </a:solidFill>
                        <a:latin typeface="Cambria Math"/>
                      </a:rPr>
                      <m:t>𝐴</m:t>
                    </m:r>
                    <m:d>
                      <m:dPr>
                        <m:begChr m:val="["/>
                        <m:endChr m:val="]"/>
                        <m:ctrlPr>
                          <a:rPr lang="en-GB" altLang="en-US" sz="1800" b="0" i="1" smtClean="0">
                            <a:solidFill>
                              <a:srgbClr val="000000"/>
                            </a:solidFill>
                            <a:latin typeface="Cambria Math"/>
                          </a:rPr>
                        </m:ctrlPr>
                      </m:dPr>
                      <m:e>
                        <m:m>
                          <m:mPr>
                            <m:mcs>
                              <m:mc>
                                <m:mcPr>
                                  <m:count m:val="3"/>
                                  <m:mcJc m:val="center"/>
                                </m:mcPr>
                              </m:mc>
                            </m:mcs>
                            <m:ctrlPr>
                              <a:rPr lang="en-GB" altLang="en-US" sz="1800" b="0" i="1" smtClean="0">
                                <a:solidFill>
                                  <a:srgbClr val="000000"/>
                                </a:solidFill>
                                <a:latin typeface="Cambria Math"/>
                              </a:rPr>
                            </m:ctrlPr>
                          </m:mPr>
                          <m:mr>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1</m:t>
                                  </m:r>
                                </m:sub>
                              </m:sSub>
                            </m:e>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2</m:t>
                                  </m:r>
                                </m:sub>
                              </m:sSub>
                            </m:e>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m:t>
                                    </m:r>
                                  </m:e>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𝑛</m:t>
                                        </m:r>
                                      </m:sub>
                                    </m:sSub>
                                  </m:e>
                                </m:mr>
                              </m:m>
                            </m:e>
                          </m:mr>
                        </m:m>
                      </m:e>
                    </m:d>
                    <m:r>
                      <a:rPr lang="en-GB" altLang="en-US" sz="1800" b="0" i="1" smtClean="0">
                        <a:solidFill>
                          <a:srgbClr val="000000"/>
                        </a:solidFill>
                        <a:latin typeface="Cambria Math"/>
                      </a:rPr>
                      <m:t>=</m:t>
                    </m:r>
                  </m:oMath>
                </a14:m>
                <a:r>
                  <a:rPr lang="en-GB" altLang="en-US" sz="1800" dirty="0">
                    <a:solidFill>
                      <a:srgbClr val="000000"/>
                    </a:solidFill>
                    <a:latin typeface="+mj-lt"/>
                  </a:rPr>
                  <a:t> </a:t>
                </a:r>
                <a14:m>
                  <m:oMath xmlns:m="http://schemas.openxmlformats.org/officeDocument/2006/math">
                    <m:d>
                      <m:dPr>
                        <m:begChr m:val="["/>
                        <m:endChr m:val="]"/>
                        <m:ctrlPr>
                          <a:rPr lang="en-GB" altLang="en-US" sz="1800" i="1">
                            <a:solidFill>
                              <a:srgbClr val="000000"/>
                            </a:solidFill>
                            <a:latin typeface="Cambria Math"/>
                          </a:rPr>
                        </m:ctrlPr>
                      </m:dPr>
                      <m:e>
                        <m:m>
                          <m:mPr>
                            <m:mcs>
                              <m:mc>
                                <m:mcPr>
                                  <m:count m:val="3"/>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r>
                                    <a:rPr lang="en-GB" altLang="en-US" sz="1800">
                                      <a:solidFill>
                                        <a:srgbClr val="000000"/>
                                      </a:solidFill>
                                      <a:latin typeface="Cambria Math"/>
                                    </a:rPr>
                                    <m:t>𝑥</m:t>
                                  </m:r>
                                </m:e>
                                <m:sub>
                                  <m:r>
                                    <a:rPr lang="en-GB" altLang="en-US" sz="1800">
                                      <a:solidFill>
                                        <a:srgbClr val="000000"/>
                                      </a:solidFill>
                                      <a:latin typeface="Cambria Math"/>
                                    </a:rPr>
                                    <m:t>1</m:t>
                                  </m:r>
                                </m:sub>
                              </m:sSub>
                            </m:e>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2</m:t>
                                  </m:r>
                                </m:sub>
                              </m:sSub>
                            </m:e>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𝑛</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𝑛</m:t>
                                        </m:r>
                                      </m:sub>
                                    </m:sSub>
                                  </m:e>
                                </m:mr>
                              </m:m>
                            </m:e>
                          </m:mr>
                        </m:m>
                      </m:e>
                    </m:d>
                    <m:r>
                      <a:rPr lang="en-GB" altLang="en-US" sz="1800" b="0" i="0" smtClean="0">
                        <a:solidFill>
                          <a:srgbClr val="000000"/>
                        </a:solidFill>
                        <a:latin typeface="Cambria Math"/>
                      </a:rPr>
                      <m:t>=</m:t>
                    </m:r>
                  </m:oMath>
                </a14:m>
                <a:endParaRPr lang="en-GB" altLang="en-US" sz="1800" b="0" dirty="0">
                  <a:solidFill>
                    <a:srgbClr val="000000"/>
                  </a:solidFill>
                  <a:latin typeface="+mj-lt"/>
                </a:endParaRPr>
              </a:p>
              <a:p>
                <a:pPr marL="266700" indent="-266700" eaLnBrk="1" hangingPunct="1">
                  <a:defRPr/>
                </a:pPr>
                <a14:m>
                  <m:oMathPara xmlns:m="http://schemas.openxmlformats.org/officeDocument/2006/math">
                    <m:oMathParaPr>
                      <m:jc m:val="left"/>
                    </m:oMathParaPr>
                    <m:oMath xmlns:m="http://schemas.openxmlformats.org/officeDocument/2006/math">
                      <m:d>
                        <m:dPr>
                          <m:begChr m:val="["/>
                          <m:endChr m:val="]"/>
                          <m:ctrlPr>
                            <a:rPr lang="en-GB" altLang="en-US" sz="1800" i="1">
                              <a:solidFill>
                                <a:srgbClr val="000000"/>
                              </a:solidFill>
                              <a:latin typeface="Cambria Math"/>
                            </a:rPr>
                          </m:ctrlPr>
                        </m:dPr>
                        <m:e>
                          <m:m>
                            <m:mPr>
                              <m:mcs>
                                <m:mc>
                                  <m:mcPr>
                                    <m:count m:val="3"/>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1</m:t>
                                    </m:r>
                                  </m:sub>
                                </m:sSub>
                              </m:e>
                              <m:e>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2</m:t>
                                    </m:r>
                                  </m:sub>
                                </m:sSub>
                              </m:e>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e>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𝑛</m:t>
                                          </m:r>
                                        </m:sub>
                                      </m:sSub>
                                    </m:e>
                                  </m:mr>
                                </m:m>
                              </m:e>
                            </m:mr>
                          </m:m>
                        </m:e>
                      </m:d>
                      <m:d>
                        <m:dPr>
                          <m:begChr m:val="["/>
                          <m:endChr m:val="]"/>
                          <m:ctrlPr>
                            <a:rPr lang="en-GB" altLang="en-US" sz="1800" i="1" smtClean="0">
                              <a:solidFill>
                                <a:srgbClr val="000000"/>
                              </a:solidFill>
                              <a:latin typeface="Cambria Math"/>
                            </a:rPr>
                          </m:ctrlPr>
                        </m:dPr>
                        <m:e>
                          <m:m>
                            <m:mPr>
                              <m:mcs>
                                <m:mc>
                                  <m:mcPr>
                                    <m:count m:val="3"/>
                                    <m:mcJc m:val="center"/>
                                  </m:mcPr>
                                </m:mc>
                              </m:mcs>
                              <m:ctrlPr>
                                <a:rPr lang="en-GB" altLang="en-US" sz="1800" i="1" smtClean="0">
                                  <a:solidFill>
                                    <a:srgbClr val="000000"/>
                                  </a:solidFill>
                                  <a:latin typeface="Cambria Math"/>
                                </a:rPr>
                              </m:ctrlPr>
                            </m:mPr>
                            <m:mr>
                              <m:e>
                                <m:m>
                                  <m:mPr>
                                    <m:mcs>
                                      <m:mc>
                                        <m:mcPr>
                                          <m:count m:val="2"/>
                                          <m:mcJc m:val="center"/>
                                        </m:mcPr>
                                      </m:mc>
                                    </m:mcs>
                                    <m:ctrlPr>
                                      <a:rPr lang="en-GB" altLang="en-US" sz="1800" i="1" smtClean="0">
                                        <a:solidFill>
                                          <a:srgbClr val="000000"/>
                                        </a:solidFill>
                                        <a:latin typeface="Cambria Math"/>
                                      </a:rPr>
                                    </m:ctrlPr>
                                  </m:mPr>
                                  <m:m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e>
                                    <m:e>
                                      <m:r>
                                        <a:rPr lang="en-GB" altLang="en-US" sz="1800" b="0" i="1" smtClean="0">
                                          <a:solidFill>
                                            <a:srgbClr val="000000"/>
                                          </a:solidFill>
                                          <a:latin typeface="Cambria Math"/>
                                        </a:rPr>
                                        <m:t>0</m:t>
                                      </m:r>
                                    </m:e>
                                  </m:mr>
                                </m:m>
                              </m:e>
                              <m:e>
                                <m:r>
                                  <a:rPr lang="en-GB" altLang="en-US" sz="1800" i="1" smtClean="0">
                                    <a:solidFill>
                                      <a:srgbClr val="000000"/>
                                    </a:solidFill>
                                    <a:latin typeface="Cambria Math"/>
                                  </a:rPr>
                                  <m:t>…</m:t>
                                </m:r>
                              </m:e>
                              <m:e>
                                <m:r>
                                  <a:rPr lang="en-GB" altLang="en-US" sz="1800" b="0" i="1" smtClean="0">
                                    <a:solidFill>
                                      <a:srgbClr val="000000"/>
                                    </a:solidFill>
                                    <a:latin typeface="Cambria Math"/>
                                  </a:rPr>
                                  <m:t>0</m:t>
                                </m:r>
                              </m:e>
                            </m:mr>
                            <m:mr>
                              <m:e>
                                <m:m>
                                  <m:mPr>
                                    <m:mcs>
                                      <m:mc>
                                        <m:mcPr>
                                          <m:count m:val="2"/>
                                          <m:mcJc m:val="center"/>
                                        </m:mcPr>
                                      </m:mc>
                                    </m:mcs>
                                    <m:ctrlPr>
                                      <a:rPr lang="en-GB" altLang="en-US" sz="1800" i="1" smtClean="0">
                                        <a:solidFill>
                                          <a:srgbClr val="000000"/>
                                        </a:solidFill>
                                        <a:latin typeface="Cambria Math"/>
                                      </a:rPr>
                                    </m:ctrlPr>
                                  </m:mPr>
                                  <m:mr>
                                    <m:e>
                                      <m:r>
                                        <m:rPr>
                                          <m:brk m:alnAt="7"/>
                                        </m:rPr>
                                        <a:rPr lang="en-GB" altLang="en-US" sz="1800" b="0" i="1" smtClean="0">
                                          <a:solidFill>
                                            <a:srgbClr val="000000"/>
                                          </a:solidFill>
                                          <a:latin typeface="Cambria Math"/>
                                        </a:rPr>
                                        <m:t>0</m:t>
                                      </m:r>
                                    </m:e>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e>
                                  </m:mr>
                                </m:m>
                              </m:e>
                              <m:e>
                                <m:r>
                                  <a:rPr lang="en-GB" altLang="en-US" sz="1800" i="1" smtClean="0">
                                    <a:solidFill>
                                      <a:srgbClr val="000000"/>
                                    </a:solidFill>
                                    <a:latin typeface="Cambria Math"/>
                                  </a:rPr>
                                  <m:t>…</m:t>
                                </m:r>
                              </m:e>
                              <m:e>
                                <m:r>
                                  <a:rPr lang="en-GB" altLang="en-US" sz="1800" b="0" i="1" smtClean="0">
                                    <a:solidFill>
                                      <a:srgbClr val="000000"/>
                                    </a:solidFill>
                                    <a:latin typeface="Cambria Math"/>
                                  </a:rPr>
                                  <m:t>0</m:t>
                                </m:r>
                              </m:e>
                            </m:mr>
                            <m:mr>
                              <m:e>
                                <m:m>
                                  <m:mPr>
                                    <m:mcs>
                                      <m:mc>
                                        <m:mcPr>
                                          <m:count m:val="2"/>
                                          <m:mcJc m:val="center"/>
                                        </m:mcPr>
                                      </m:mc>
                                    </m:mcs>
                                    <m:ctrlPr>
                                      <a:rPr lang="en-GB" altLang="en-US" sz="1800" i="1" smtClean="0">
                                        <a:solidFill>
                                          <a:srgbClr val="000000"/>
                                        </a:solidFill>
                                        <a:latin typeface="Cambria Math"/>
                                      </a:rPr>
                                    </m:ctrlPr>
                                  </m:mPr>
                                  <m:mr>
                                    <m:e>
                                      <m:r>
                                        <m:rPr>
                                          <m:brk m:alnAt="7"/>
                                        </m:rPr>
                                        <a:rPr lang="en-GB" altLang="en-US" sz="1800" i="1" smtClean="0">
                                          <a:solidFill>
                                            <a:srgbClr val="000000"/>
                                          </a:solidFill>
                                          <a:latin typeface="Cambria Math"/>
                                        </a:rPr>
                                        <m:t>⋮</m:t>
                                      </m:r>
                                    </m:e>
                                    <m:e>
                                      <m:r>
                                        <a:rPr lang="en-GB" altLang="en-US" sz="1800" i="1" smtClean="0">
                                          <a:solidFill>
                                            <a:srgbClr val="000000"/>
                                          </a:solidFill>
                                          <a:latin typeface="Cambria Math"/>
                                        </a:rPr>
                                        <m:t>⋮</m:t>
                                      </m:r>
                                    </m:e>
                                  </m:mr>
                                  <m:mr>
                                    <m:e>
                                      <m:r>
                                        <a:rPr lang="en-GB" altLang="en-US" sz="1800" b="0" i="1" smtClean="0">
                                          <a:solidFill>
                                            <a:srgbClr val="000000"/>
                                          </a:solidFill>
                                          <a:latin typeface="Cambria Math"/>
                                        </a:rPr>
                                        <m:t>0</m:t>
                                      </m:r>
                                    </m:e>
                                    <m:e>
                                      <m:r>
                                        <a:rPr lang="en-GB" altLang="en-US" sz="1800" b="0" i="1" smtClean="0">
                                          <a:solidFill>
                                            <a:srgbClr val="000000"/>
                                          </a:solidFill>
                                          <a:latin typeface="Cambria Math"/>
                                        </a:rPr>
                                        <m:t>0</m:t>
                                      </m:r>
                                    </m:e>
                                  </m:mr>
                                </m:m>
                              </m:e>
                              <m:e>
                                <m:m>
                                  <m:mPr>
                                    <m:mcs>
                                      <m:mc>
                                        <m:mcPr>
                                          <m:count m:val="1"/>
                                          <m:mcJc m:val="center"/>
                                        </m:mcPr>
                                      </m:mc>
                                    </m:mcs>
                                    <m:ctrlPr>
                                      <a:rPr lang="en-GB" altLang="en-US" sz="1800" i="1" smtClean="0">
                                        <a:solidFill>
                                          <a:srgbClr val="000000"/>
                                        </a:solidFill>
                                        <a:latin typeface="Cambria Math"/>
                                      </a:rPr>
                                    </m:ctrlPr>
                                  </m:mPr>
                                  <m:mr>
                                    <m:e>
                                      <m:r>
                                        <m:rPr>
                                          <m:brk m:alnAt="7"/>
                                        </m:rPr>
                                        <a:rPr lang="en-GB" altLang="en-US" sz="1800" i="1" smtClean="0">
                                          <a:solidFill>
                                            <a:srgbClr val="000000"/>
                                          </a:solidFill>
                                          <a:latin typeface="Cambria Math"/>
                                        </a:rPr>
                                        <m:t>⋱</m:t>
                                      </m:r>
                                    </m:e>
                                  </m:mr>
                                  <m:mr>
                                    <m:e>
                                      <m:r>
                                        <a:rPr lang="en-GB" altLang="en-US" sz="1800" i="1" smtClean="0">
                                          <a:solidFill>
                                            <a:srgbClr val="000000"/>
                                          </a:solidFill>
                                          <a:latin typeface="Cambria Math"/>
                                        </a:rPr>
                                        <m:t>…</m:t>
                                      </m:r>
                                    </m:e>
                                  </m:mr>
                                </m:m>
                              </m:e>
                              <m:e>
                                <m:m>
                                  <m:mPr>
                                    <m:mcs>
                                      <m:mc>
                                        <m:mcPr>
                                          <m:count m:val="1"/>
                                          <m:mcJc m:val="center"/>
                                        </m:mcPr>
                                      </m:mc>
                                    </m:mcs>
                                    <m:ctrlPr>
                                      <a:rPr lang="en-GB" altLang="en-US" sz="1800" i="1" smtClean="0">
                                        <a:solidFill>
                                          <a:srgbClr val="000000"/>
                                        </a:solidFill>
                                        <a:latin typeface="Cambria Math"/>
                                      </a:rPr>
                                    </m:ctrlPr>
                                  </m:mPr>
                                  <m:mr>
                                    <m:e>
                                      <m:r>
                                        <m:rPr>
                                          <m:brk m:alnAt="7"/>
                                        </m:rPr>
                                        <a:rPr lang="en-GB" altLang="en-US" sz="1800" i="1" smtClean="0">
                                          <a:solidFill>
                                            <a:srgbClr val="000000"/>
                                          </a:solidFill>
                                          <a:latin typeface="Cambria Math"/>
                                        </a:rPr>
                                        <m:t>⋮</m:t>
                                      </m:r>
                                    </m:e>
                                  </m:mr>
                                  <m:m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𝑛</m:t>
                                          </m:r>
                                        </m:sub>
                                      </m:sSub>
                                    </m:e>
                                  </m:mr>
                                </m:m>
                              </m:e>
                            </m:mr>
                          </m:m>
                        </m:e>
                      </m:d>
                      <m:r>
                        <a:rPr lang="en-GB" altLang="en-US" sz="1800" b="0" i="0" smtClean="0">
                          <a:solidFill>
                            <a:srgbClr val="000000"/>
                          </a:solidFill>
                          <a:latin typeface="Cambria Math"/>
                        </a:rPr>
                        <m:t>=</m:t>
                      </m:r>
                      <m:r>
                        <a:rPr lang="en-GB" altLang="en-US" sz="1800" b="0" i="1" smtClean="0">
                          <a:solidFill>
                            <a:srgbClr val="000000"/>
                          </a:solidFill>
                          <a:latin typeface="Cambria Math"/>
                        </a:rPr>
                        <m:t>𝑆</m:t>
                      </m:r>
                      <m:r>
                        <m:rPr>
                          <m:sty m:val="p"/>
                        </m:rPr>
                        <a:rPr lang="el-GR" altLang="en-US" sz="1800" b="0" i="1" smtClean="0">
                          <a:solidFill>
                            <a:srgbClr val="000000"/>
                          </a:solidFill>
                          <a:latin typeface="Cambria Math"/>
                          <a:ea typeface="Cambria Math"/>
                        </a:rPr>
                        <m:t>Λ</m:t>
                      </m:r>
                      <m:r>
                        <a:rPr lang="el-GR"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𝐴𝑆</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𝑆</m:t>
                      </m:r>
                      <m:r>
                        <m:rPr>
                          <m:sty m:val="p"/>
                        </m:rPr>
                        <a:rPr lang="el-GR" altLang="en-US" sz="1800" b="0" i="1" smtClean="0">
                          <a:solidFill>
                            <a:srgbClr val="000000"/>
                          </a:solidFill>
                          <a:latin typeface="Cambria Math"/>
                          <a:ea typeface="Cambria Math"/>
                        </a:rPr>
                        <m:t>Λ</m:t>
                      </m:r>
                    </m:oMath>
                  </m:oMathPara>
                </a14:m>
                <a:endParaRPr lang="en-GB" altLang="en-US" sz="1800" b="0" i="1" dirty="0">
                  <a:solidFill>
                    <a:srgbClr val="000000"/>
                  </a:solidFill>
                  <a:latin typeface="+mj-lt"/>
                  <a:ea typeface="Cambria Math"/>
                </a:endParaRPr>
              </a:p>
              <a:p>
                <a:pPr marL="266700" eaLnBrk="1" hangingPunct="1">
                  <a:defRPr/>
                </a:pPr>
                <a14:m>
                  <m:oMath xmlns:m="http://schemas.openxmlformats.org/officeDocument/2006/math">
                    <m:sSup>
                      <m:sSupPr>
                        <m:ctrlPr>
                          <a:rPr lang="el-GR"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r>
                      <a:rPr lang="en-GB" altLang="en-US" sz="1800" b="0" i="1" smtClean="0">
                        <a:solidFill>
                          <a:srgbClr val="000000"/>
                        </a:solidFill>
                        <a:latin typeface="Cambria Math"/>
                        <a:ea typeface="Cambria Math"/>
                      </a:rPr>
                      <m:t>𝐴𝑆</m:t>
                    </m:r>
                    <m:r>
                      <a:rPr lang="en-GB" altLang="en-US" sz="1800" b="0" i="1" smtClean="0">
                        <a:solidFill>
                          <a:srgbClr val="000000"/>
                        </a:solidFill>
                        <a:latin typeface="Cambria Math"/>
                        <a:ea typeface="Cambria Math"/>
                      </a:rPr>
                      <m:t>=</m:t>
                    </m:r>
                    <m:r>
                      <m:rPr>
                        <m:sty m:val="p"/>
                      </m:rPr>
                      <a:rPr lang="el-GR" altLang="en-US" sz="1800" b="0" i="1" smtClean="0">
                        <a:solidFill>
                          <a:srgbClr val="000000"/>
                        </a:solidFill>
                        <a:latin typeface="Cambria Math"/>
                        <a:ea typeface="Cambria Math"/>
                      </a:rPr>
                      <m:t>Λ</m:t>
                    </m:r>
                  </m:oMath>
                </a14:m>
                <a:r>
                  <a:rPr lang="en-US" altLang="en-US" sz="1800" dirty="0">
                    <a:solidFill>
                      <a:srgbClr val="000000"/>
                    </a:solidFill>
                    <a:latin typeface="+mj-lt"/>
                  </a:rPr>
                  <a:t> </a:t>
                </a:r>
                <a:r>
                  <a:rPr lang="en-US" altLang="en-US" sz="1800" i="0" dirty="0">
                    <a:solidFill>
                      <a:srgbClr val="000000"/>
                    </a:solidFill>
                    <a:latin typeface="+mj-lt"/>
                  </a:rPr>
                  <a:t>or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oMath>
                </a14:m>
                <a:r>
                  <a:rPr lang="el-GR" altLang="en-US" sz="1800" dirty="0">
                    <a:solidFill>
                      <a:srgbClr val="000000"/>
                    </a:solidFill>
                    <a:latin typeface="+mj-lt"/>
                    <a:ea typeface="Cambria Math"/>
                  </a:rPr>
                  <a:t> </a:t>
                </a:r>
                <a14:m>
                  <m:oMath xmlns:m="http://schemas.openxmlformats.org/officeDocument/2006/math">
                    <m:r>
                      <a:rPr lang="en-GB" altLang="en-US" sz="1800" b="0" i="1" smtClean="0">
                        <a:solidFill>
                          <a:srgbClr val="000000"/>
                        </a:solidFill>
                        <a:latin typeface="Cambria Math"/>
                        <a:ea typeface="Cambria Math"/>
                      </a:rPr>
                      <m:t>𝑆</m:t>
                    </m:r>
                    <m:r>
                      <m:rPr>
                        <m:sty m:val="p"/>
                      </m:rPr>
                      <a:rPr lang="el-GR" altLang="en-US" sz="1800" i="1" smtClean="0">
                        <a:solidFill>
                          <a:srgbClr val="000000"/>
                        </a:solidFill>
                        <a:latin typeface="Cambria Math"/>
                        <a:ea typeface="Cambria Math"/>
                      </a:rPr>
                      <m:t>Λ</m:t>
                    </m:r>
                    <m:sSup>
                      <m:sSupPr>
                        <m:ctrlPr>
                          <a:rPr lang="el-GR"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oMath>
                </a14:m>
                <a:endParaRPr lang="en-US" altLang="en-US" sz="1800" i="0" dirty="0">
                  <a:solidFill>
                    <a:srgbClr val="000000"/>
                  </a:solidFill>
                  <a:latin typeface="+mj-lt"/>
                </a:endParaRPr>
              </a:p>
              <a:p>
                <a:pPr marL="263525" indent="-263525" eaLnBrk="1" hangingPunct="1">
                  <a:buFont typeface="Arial" panose="020B0604020202020204" pitchFamily="34" charset="0"/>
                  <a:buChar char="•"/>
                  <a:defRPr/>
                </a:pPr>
                <a:r>
                  <a:rPr lang="en-US" altLang="en-US" sz="1800" i="0" dirty="0">
                    <a:solidFill>
                      <a:srgbClr val="000000"/>
                    </a:solidFill>
                    <a:latin typeface="+mj-lt"/>
                  </a:rPr>
                  <a:t>The above formulation of </a:t>
                </a:r>
                <a14:m>
                  <m:oMath xmlns:m="http://schemas.openxmlformats.org/officeDocument/2006/math">
                    <m:r>
                      <a:rPr lang="en-GB" altLang="en-US" sz="1800" b="0" i="1" smtClean="0">
                        <a:solidFill>
                          <a:srgbClr val="000000"/>
                        </a:solidFill>
                        <a:latin typeface="Cambria Math" panose="02040503050406030204" pitchFamily="18" charset="0"/>
                      </a:rPr>
                      <m:t>𝐴</m:t>
                    </m:r>
                  </m:oMath>
                </a14:m>
                <a:r>
                  <a:rPr lang="en-US" altLang="en-US" sz="1800" i="0" dirty="0">
                    <a:solidFill>
                      <a:srgbClr val="000000"/>
                    </a:solidFill>
                    <a:latin typeface="+mj-lt"/>
                  </a:rPr>
                  <a:t> is very important in Mathematics and Engineering and is called </a:t>
                </a:r>
                <a:r>
                  <a:rPr lang="en-US" altLang="en-US" sz="1800" b="1" i="0" dirty="0">
                    <a:solidFill>
                      <a:srgbClr val="C00000"/>
                    </a:solidFill>
                    <a:latin typeface="+mj-lt"/>
                  </a:rPr>
                  <a:t>matrix diagonalization</a:t>
                </a:r>
                <a:r>
                  <a:rPr lang="en-US" altLang="en-US" sz="1800" i="0" dirty="0">
                    <a:solidFill>
                      <a:srgbClr val="000000"/>
                    </a:solidFill>
                    <a:latin typeface="+mj-lt"/>
                  </a:rPr>
                  <a:t>.</a:t>
                </a:r>
              </a:p>
              <a:p>
                <a:pPr marL="361950" indent="-179388" eaLnBrk="1" hangingPunct="1">
                  <a:buFont typeface="Arial" panose="020B0604020202020204" pitchFamily="34" charset="0"/>
                  <a:buChar char="•"/>
                  <a:defRPr/>
                </a:pPr>
                <a:endParaRPr lang="en-US" altLang="en-US" sz="1800" i="0" dirty="0">
                  <a:solidFill>
                    <a:srgbClr val="000000"/>
                  </a:solidFill>
                  <a:latin typeface="+mj-lt"/>
                </a:endParaRPr>
              </a:p>
              <a:p>
                <a:pPr marL="361950" indent="-180975" eaLnBrk="1" hangingPunct="1">
                  <a:buFont typeface="Arial" panose="020B0604020202020204" pitchFamily="34" charset="0"/>
                  <a:buChar char="•"/>
                  <a:defRPr/>
                </a:pPr>
                <a:endParaRPr lang="en-US" altLang="en-US" sz="1800" i="0" dirty="0">
                  <a:solidFill>
                    <a:srgbClr val="000000"/>
                  </a:solidFill>
                  <a:latin typeface="+mj-lt"/>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95536" y="1844824"/>
                <a:ext cx="8352928" cy="4896544"/>
              </a:xfrm>
              <a:prstGeom prst="rect">
                <a:avLst/>
              </a:prstGeom>
              <a:blipFill>
                <a:blip r:embed="rId3"/>
                <a:stretch>
                  <a:fillRect l="-1606" t="-16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107504" y="702593"/>
            <a:ext cx="8928992" cy="638175"/>
          </a:xfrm>
        </p:spPr>
        <p:txBody>
          <a:bodyPr/>
          <a:lstStyle/>
          <a:p>
            <a:pPr algn="ctr" eaLnBrk="1" hangingPunct="1">
              <a:defRPr/>
            </a:pPr>
            <a:r>
              <a:rPr lang="en-US" altLang="en-US" sz="2800" dirty="0">
                <a:solidFill>
                  <a:srgbClr val="C00000"/>
                </a:solidFill>
              </a:rPr>
              <a:t>Matrix </a:t>
            </a:r>
            <a:r>
              <a:rPr lang="en-US" altLang="en-US" sz="2800" dirty="0" err="1">
                <a:solidFill>
                  <a:srgbClr val="C00000"/>
                </a:solidFill>
              </a:rPr>
              <a:t>diagonalization</a:t>
            </a:r>
            <a:r>
              <a:rPr lang="en-US" altLang="en-US" sz="2800" dirty="0">
                <a:solidFill>
                  <a:srgbClr val="C00000"/>
                </a:solidFill>
              </a:rPr>
              <a:t/>
            </a:r>
            <a:br>
              <a:rPr lang="en-US" altLang="en-US" sz="2800" dirty="0">
                <a:solidFill>
                  <a:srgbClr val="C00000"/>
                </a:solidFill>
              </a:rPr>
            </a:br>
            <a:r>
              <a:rPr lang="en-US" altLang="en-US" sz="2800" dirty="0">
                <a:solidFill>
                  <a:srgbClr val="C00000"/>
                </a:solidFill>
              </a:rPr>
              <a:t>The case of independent eigenvectors</a:t>
            </a:r>
          </a:p>
        </p:txBody>
      </p:sp>
    </p:spTree>
    <p:extLst>
      <p:ext uri="{BB962C8B-B14F-4D97-AF65-F5344CB8AC3E}">
        <p14:creationId xmlns:p14="http://schemas.microsoft.com/office/powerpoint/2010/main" val="14009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72816"/>
                <a:ext cx="8496944" cy="49685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rPr>
                  <a:t>If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𝐴</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𝐴𝑥</m:t>
                    </m:r>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𝐴</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𝜆</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𝑥</m:t>
                    </m:r>
                  </m:oMath>
                </a14:m>
                <a:r>
                  <a:rPr lang="en-US" altLang="en-US" sz="1800" i="0" dirty="0">
                    <a:solidFill>
                      <a:srgbClr val="000000"/>
                    </a:solidFill>
                  </a:rPr>
                  <a:t>.</a:t>
                </a:r>
              </a:p>
              <a:p>
                <a:pPr marL="266700" indent="-266700" eaLnBrk="1" hangingPunct="1">
                  <a:buFont typeface="Arial" panose="020B0604020202020204" pitchFamily="34" charset="0"/>
                  <a:buChar char="•"/>
                  <a:defRPr/>
                </a:pPr>
                <a:r>
                  <a:rPr lang="en-US" altLang="en-US" sz="1800" i="0" dirty="0">
                    <a:solidFill>
                      <a:srgbClr val="000000"/>
                    </a:solidFill>
                  </a:rPr>
                  <a:t>Therefore, the eigenvalues of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2</m:t>
                        </m:r>
                      </m:sup>
                    </m:sSup>
                  </m:oMath>
                </a14:m>
                <a:r>
                  <a:rPr lang="en-US" altLang="en-US" sz="1800" i="0" dirty="0">
                    <a:solidFill>
                      <a:srgbClr val="000000"/>
                    </a:solidFill>
                  </a:rPr>
                  <a:t> are </a:t>
                </a:r>
                <a14:m>
                  <m:oMath xmlns:m="http://schemas.openxmlformats.org/officeDocument/2006/math">
                    <m:sSup>
                      <m:sSupPr>
                        <m:ctrlPr>
                          <a:rPr lang="en-US" altLang="en-US" sz="1800" i="1" smtClean="0">
                            <a:solidFill>
                              <a:srgbClr val="000000"/>
                            </a:solidFill>
                            <a:latin typeface="Cambria Math"/>
                          </a:rPr>
                        </m:ctrlPr>
                      </m:sSupPr>
                      <m:e>
                        <m:r>
                          <a:rPr lang="en-US" altLang="en-US" sz="1800" i="1" smtClean="0">
                            <a:solidFill>
                              <a:srgbClr val="000000"/>
                            </a:solidFill>
                            <a:latin typeface="Cambria Math"/>
                            <a:ea typeface="Cambria Math"/>
                          </a:rPr>
                          <m:t>𝜆</m:t>
                        </m:r>
                      </m:e>
                      <m:sup>
                        <m:r>
                          <a:rPr lang="en-GB" altLang="en-US" sz="1800" b="0" i="1" smtClean="0">
                            <a:solidFill>
                              <a:srgbClr val="000000"/>
                            </a:solidFill>
                            <a:latin typeface="Cambria Math"/>
                          </a:rPr>
                          <m:t>2</m:t>
                        </m:r>
                      </m:sup>
                    </m:sSup>
                  </m:oMath>
                </a14:m>
                <a:r>
                  <a:rPr lang="en-US" altLang="en-US" sz="1800" i="0" dirty="0">
                    <a:solidFill>
                      <a:srgbClr val="000000"/>
                    </a:solidFill>
                  </a:rPr>
                  <a:t>.</a:t>
                </a:r>
              </a:p>
              <a:p>
                <a:pPr marL="266700" indent="-266700" eaLnBrk="1" hangingPunct="1">
                  <a:buFont typeface="Arial" panose="020B0604020202020204" pitchFamily="34" charset="0"/>
                  <a:buChar char="•"/>
                  <a:defRPr/>
                </a:pPr>
                <a:r>
                  <a:rPr lang="en-US" altLang="en-US" sz="1800" i="0" dirty="0">
                    <a:solidFill>
                      <a:srgbClr val="000000"/>
                    </a:solidFill>
                  </a:rPr>
                  <a:t>The eigenvectors of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2</m:t>
                        </m:r>
                      </m:sup>
                    </m:sSup>
                  </m:oMath>
                </a14:m>
                <a:r>
                  <a:rPr lang="en-US" altLang="en-US" sz="1800" i="0" dirty="0">
                    <a:solidFill>
                      <a:srgbClr val="000000"/>
                    </a:solidFill>
                  </a:rPr>
                  <a:t> remain the same since </a:t>
                </a:r>
                <a14:m>
                  <m:oMath xmlns:m="http://schemas.openxmlformats.org/officeDocument/2006/math">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2</m:t>
                        </m:r>
                      </m:sup>
                    </m:sSup>
                    <m:r>
                      <a:rPr lang="en-GB" altLang="en-US" sz="1800" b="0" i="1" smtClean="0">
                        <a:solidFill>
                          <a:srgbClr val="000000"/>
                        </a:solidFill>
                        <a:latin typeface="Cambria Math"/>
                      </a:rPr>
                      <m:t>=</m:t>
                    </m:r>
                  </m:oMath>
                </a14:m>
                <a:r>
                  <a:rPr lang="el-GR" altLang="en-US" sz="1800" dirty="0">
                    <a:solidFill>
                      <a:srgbClr val="000000"/>
                    </a:solidFill>
                    <a:ea typeface="Cambria Math"/>
                  </a:rPr>
                  <a:t> </a:t>
                </a:r>
                <a14:m>
                  <m:oMath xmlns:m="http://schemas.openxmlformats.org/officeDocument/2006/math">
                    <m:r>
                      <a:rPr lang="en-GB" altLang="en-US" sz="1800" b="0" i="1" smtClean="0">
                        <a:solidFill>
                          <a:srgbClr val="000000"/>
                        </a:solidFill>
                        <a:latin typeface="Cambria Math"/>
                        <a:ea typeface="Cambria Math"/>
                      </a:rPr>
                      <m:t>𝑆</m:t>
                    </m:r>
                    <m:r>
                      <m:rPr>
                        <m:sty m:val="p"/>
                      </m:rPr>
                      <a:rPr lang="el-GR" altLang="en-US" sz="1800" i="1" smtClean="0">
                        <a:solidFill>
                          <a:srgbClr val="000000"/>
                        </a:solidFill>
                        <a:latin typeface="Cambria Math"/>
                        <a:ea typeface="Cambria Math"/>
                      </a:rPr>
                      <m:t>Λ</m:t>
                    </m:r>
                    <m:sSup>
                      <m:sSupPr>
                        <m:ctrlPr>
                          <a:rPr lang="el-GR"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r>
                      <a:rPr lang="en-GB" altLang="en-US" sz="1800" b="0" i="1" smtClean="0">
                        <a:solidFill>
                          <a:srgbClr val="000000"/>
                        </a:solidFill>
                        <a:latin typeface="Cambria Math"/>
                        <a:ea typeface="Cambria Math"/>
                      </a:rPr>
                      <m:t>𝑆</m:t>
                    </m:r>
                    <m:r>
                      <m:rPr>
                        <m:sty m:val="p"/>
                      </m:rPr>
                      <a:rPr lang="el-GR" altLang="en-US" sz="1800">
                        <a:solidFill>
                          <a:srgbClr val="000000"/>
                        </a:solidFill>
                        <a:latin typeface="Cambria Math"/>
                        <a:ea typeface="Cambria Math"/>
                      </a:rPr>
                      <m:t>Λ</m:t>
                    </m:r>
                    <m:sSup>
                      <m:sSupPr>
                        <m:ctrlPr>
                          <a:rPr lang="el-GR"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𝑆</m:t>
                    </m:r>
                    <m:sSup>
                      <m:sSupPr>
                        <m:ctrlPr>
                          <a:rPr lang="en-GB" altLang="en-US" sz="1800" i="1" smtClean="0">
                            <a:solidFill>
                              <a:srgbClr val="000000"/>
                            </a:solidFill>
                            <a:latin typeface="Cambria Math"/>
                            <a:ea typeface="Cambria Math"/>
                          </a:rPr>
                        </m:ctrlPr>
                      </m:sSupPr>
                      <m:e>
                        <m:r>
                          <m:rPr>
                            <m:sty m:val="p"/>
                          </m:rPr>
                          <a:rPr lang="el-GR" altLang="en-US" sz="1800" i="1" smtClean="0">
                            <a:solidFill>
                              <a:srgbClr val="000000"/>
                            </a:solidFill>
                            <a:latin typeface="Cambria Math"/>
                            <a:ea typeface="Cambria Math"/>
                          </a:rPr>
                          <m:t>Λ</m:t>
                        </m:r>
                      </m:e>
                      <m:sup>
                        <m:r>
                          <a:rPr lang="en-GB" altLang="en-US" sz="1800" b="0" i="1" smtClean="0">
                            <a:solidFill>
                              <a:srgbClr val="000000"/>
                            </a:solidFill>
                            <a:latin typeface="Cambria Math"/>
                            <a:ea typeface="Cambria Math"/>
                          </a:rPr>
                          <m:t>2</m:t>
                        </m:r>
                      </m:sup>
                    </m:sSup>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oMath>
                </a14:m>
                <a:endParaRPr lang="en-US" altLang="en-US" sz="1800" i="0" dirty="0">
                  <a:solidFill>
                    <a:srgbClr val="000000"/>
                  </a:solidFill>
                </a:endParaRPr>
              </a:p>
              <a:p>
                <a:pPr marL="266700" indent="-266700" eaLnBrk="1" hangingPunct="1">
                  <a:buFont typeface="Arial" panose="020B0604020202020204" pitchFamily="34" charset="0"/>
                  <a:buChar char="•"/>
                  <a:defRPr/>
                </a:pPr>
                <a:r>
                  <a:rPr lang="en-GB" altLang="en-US" sz="1800" i="0" dirty="0">
                    <a:solidFill>
                      <a:srgbClr val="000000"/>
                    </a:solidFill>
                  </a:rPr>
                  <a:t>In general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b="0" i="1" smtClean="0">
                            <a:solidFill>
                              <a:srgbClr val="000000"/>
                            </a:solidFill>
                            <a:latin typeface="Cambria Math"/>
                          </a:rPr>
                          <m:t>𝑘</m:t>
                        </m:r>
                      </m:sup>
                    </m:sSup>
                    <m:r>
                      <a:rPr lang="en-GB" altLang="en-US" sz="1800">
                        <a:solidFill>
                          <a:srgbClr val="000000"/>
                        </a:solidFill>
                        <a:latin typeface="Cambria Math"/>
                      </a:rPr>
                      <m:t>=</m:t>
                    </m:r>
                  </m:oMath>
                </a14:m>
                <a:r>
                  <a:rPr lang="el-GR" altLang="en-US" sz="1800" dirty="0">
                    <a:solidFill>
                      <a:srgbClr val="000000"/>
                    </a:solidFill>
                    <a:ea typeface="Cambria Math"/>
                  </a:rPr>
                  <a:t> </a:t>
                </a:r>
                <a14:m>
                  <m:oMath xmlns:m="http://schemas.openxmlformats.org/officeDocument/2006/math">
                    <m:r>
                      <a:rPr lang="en-GB" altLang="en-US" sz="1800" b="0" i="1" smtClean="0">
                        <a:solidFill>
                          <a:srgbClr val="000000"/>
                        </a:solidFill>
                        <a:latin typeface="Cambria Math"/>
                        <a:ea typeface="Cambria Math"/>
                      </a:rPr>
                      <m:t>𝑆</m:t>
                    </m:r>
                    <m:sSup>
                      <m:sSupPr>
                        <m:ctrlPr>
                          <a:rPr lang="en-GB" altLang="en-US" sz="1800" i="1">
                            <a:solidFill>
                              <a:srgbClr val="000000"/>
                            </a:solidFill>
                            <a:latin typeface="Cambria Math"/>
                            <a:ea typeface="Cambria Math"/>
                          </a:rPr>
                        </m:ctrlPr>
                      </m:sSupPr>
                      <m:e>
                        <m:r>
                          <m:rPr>
                            <m:sty m:val="p"/>
                          </m:rPr>
                          <a:rPr lang="el-GR" altLang="en-US" sz="1800">
                            <a:solidFill>
                              <a:srgbClr val="000000"/>
                            </a:solidFill>
                            <a:latin typeface="Cambria Math"/>
                            <a:ea typeface="Cambria Math"/>
                          </a:rPr>
                          <m:t>Λ</m:t>
                        </m:r>
                      </m:e>
                      <m:sup>
                        <m:r>
                          <a:rPr lang="en-GB" altLang="en-US" sz="1800" b="0" i="1" smtClean="0">
                            <a:solidFill>
                              <a:srgbClr val="000000"/>
                            </a:solidFill>
                            <a:latin typeface="Cambria Math"/>
                            <a:ea typeface="Cambria Math"/>
                          </a:rPr>
                          <m:t>𝑘</m:t>
                        </m:r>
                      </m:sup>
                    </m:sSup>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oMath>
                </a14:m>
                <a:endParaRPr lang="en-US" altLang="en-US" sz="1800" i="0" dirty="0">
                  <a:solidFill>
                    <a:srgbClr val="000000"/>
                  </a:solidFill>
                </a:endParaRPr>
              </a:p>
              <a:p>
                <a:pPr marL="266700" indent="-266700" eaLnBrk="1" hangingPunct="1">
                  <a:buFont typeface="Arial" panose="020B0604020202020204" pitchFamily="34" charset="0"/>
                  <a:buChar char="•"/>
                  <a:defRPr/>
                </a:pPr>
                <a14:m>
                  <m:oMath xmlns:m="http://schemas.openxmlformats.org/officeDocument/2006/math">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lim</m:t>
                        </m:r>
                      </m:fName>
                      <m:e>
                        <m:d>
                          <m:dPr>
                            <m:ctrlPr>
                              <a:rPr lang="en-GB" altLang="en-US" sz="1800" b="0" i="1" smtClean="0">
                                <a:solidFill>
                                  <a:srgbClr val="000000"/>
                                </a:solidFill>
                                <a:latin typeface="Cambria Math"/>
                              </a:rPr>
                            </m:ctrlPr>
                          </m:dPr>
                          <m:e>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𝑘</m:t>
                                </m:r>
                              </m:sup>
                            </m:sSup>
                          </m:e>
                        </m:d>
                      </m:e>
                    </m:func>
                    <m:r>
                      <a:rPr lang="en-GB" altLang="en-US" sz="1800" b="0" i="1" smtClean="0">
                        <a:solidFill>
                          <a:srgbClr val="000000"/>
                        </a:solidFill>
                        <a:latin typeface="Cambria Math"/>
                      </a:rPr>
                      <m:t>=0</m:t>
                    </m:r>
                  </m:oMath>
                </a14:m>
                <a:r>
                  <a:rPr lang="en-US" altLang="en-US" sz="1800" i="0" dirty="0">
                    <a:solidFill>
                      <a:srgbClr val="000000"/>
                    </a:solidFill>
                  </a:rPr>
                  <a:t> if the eigenvalues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rPr>
                  <a:t> have the property </a:t>
                </a:r>
                <a14:m>
                  <m:oMath xmlns:m="http://schemas.openxmlformats.org/officeDocument/2006/math">
                    <m:d>
                      <m:dPr>
                        <m:begChr m:val="|"/>
                        <m:endChr m:val="|"/>
                        <m:ctrlPr>
                          <a:rPr lang="en-US" altLang="en-US" sz="1800" i="1" smtClean="0">
                            <a:solidFill>
                              <a:srgbClr val="000000"/>
                            </a:solidFill>
                            <a:latin typeface="Cambria Math"/>
                          </a:rPr>
                        </m:ctrlPr>
                      </m:dPr>
                      <m:e>
                        <m:sSub>
                          <m:sSubPr>
                            <m:ctrlPr>
                              <a:rPr lang="en-US" altLang="en-US" sz="1800" i="1" smtClean="0">
                                <a:solidFill>
                                  <a:srgbClr val="000000"/>
                                </a:solidFill>
                                <a:latin typeface="Cambria Math"/>
                              </a:rPr>
                            </m:ctrlPr>
                          </m:sSubPr>
                          <m:e>
                            <m:r>
                              <a:rPr lang="en-US"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𝑖</m:t>
                            </m:r>
                          </m:sub>
                        </m:sSub>
                      </m:e>
                    </m:d>
                    <m:r>
                      <a:rPr lang="en-GB" altLang="en-US" sz="1800" b="0" i="1" smtClean="0">
                        <a:solidFill>
                          <a:srgbClr val="000000"/>
                        </a:solidFill>
                        <a:latin typeface="Cambria Math"/>
                      </a:rPr>
                      <m:t>&lt;1</m:t>
                    </m:r>
                  </m:oMath>
                </a14:m>
                <a:r>
                  <a:rPr lang="en-GB" altLang="en-US" sz="1800" b="0" i="0" dirty="0">
                    <a:solidFill>
                      <a:srgbClr val="000000"/>
                    </a:solidFill>
                  </a:rPr>
                  <a:t>.</a:t>
                </a:r>
              </a:p>
              <a:p>
                <a:pPr marL="266700" indent="-266700" eaLnBrk="1" hangingPunct="1">
                  <a:buFont typeface="Arial" panose="020B0604020202020204" pitchFamily="34" charset="0"/>
                  <a:buChar char="•"/>
                  <a:defRPr/>
                </a:pPr>
                <a:r>
                  <a:rPr lang="en-US" altLang="en-US" sz="1800" i="0" dirty="0">
                    <a:solidFill>
                      <a:srgbClr val="000000"/>
                    </a:solidFill>
                  </a:rPr>
                  <a:t>A matrix has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rPr>
                      <m:t> </m:t>
                    </m:r>
                  </m:oMath>
                </a14:m>
                <a:r>
                  <a:rPr lang="en-US" altLang="en-US" sz="1800" i="0" dirty="0">
                    <a:solidFill>
                      <a:srgbClr val="000000"/>
                    </a:solidFill>
                  </a:rPr>
                  <a:t>independent eigenvectors and therefore is diagonalizable if all the eigenvalues are different.</a:t>
                </a:r>
              </a:p>
              <a:p>
                <a:pPr marL="266700" indent="-266700" eaLnBrk="1" hangingPunct="1">
                  <a:buFont typeface="Arial" panose="020B0604020202020204" pitchFamily="34" charset="0"/>
                  <a:buChar char="•"/>
                  <a:defRPr/>
                </a:pPr>
                <a:r>
                  <a:rPr lang="en-US" altLang="en-US" sz="1800" i="0" dirty="0">
                    <a:solidFill>
                      <a:srgbClr val="000000"/>
                    </a:solidFill>
                  </a:rPr>
                  <a:t>If there are repeated eigenvalues a matrix may, or may not have independent eigenvectors. As an example consider the identity matrix. Its eigenvectors are the row (or column) vectors. They are all independent. However, the eigenvalues are all equal to 1.</a:t>
                </a:r>
              </a:p>
              <a:p>
                <a:pPr marL="266700" indent="-266700" eaLnBrk="1" hangingPunct="1">
                  <a:buFont typeface="Arial" panose="020B0604020202020204" pitchFamily="34" charset="0"/>
                  <a:buChar char="•"/>
                  <a:defRPr/>
                </a:pPr>
                <a:r>
                  <a:rPr lang="en-US" altLang="en-US" sz="1800" i="0" dirty="0">
                    <a:solidFill>
                      <a:srgbClr val="000000"/>
                    </a:solidFill>
                  </a:rPr>
                  <a:t>Find the eigenvalues of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1</m:t>
                              </m:r>
                            </m:e>
                            <m:e>
                              <m:r>
                                <a:rPr lang="en-GB" altLang="en-US" sz="1800" b="0" i="1" smtClean="0">
                                  <a:solidFill>
                                    <a:srgbClr val="000000"/>
                                  </a:solidFill>
                                  <a:latin typeface="Cambria Math"/>
                                </a:rPr>
                                <m:t>𝑎</m:t>
                              </m:r>
                            </m:e>
                          </m:mr>
                          <m:mr>
                            <m:e>
                              <m:r>
                                <a:rPr lang="en-GB" altLang="en-US" sz="1800" b="0" i="1" smtClean="0">
                                  <a:solidFill>
                                    <a:srgbClr val="000000"/>
                                  </a:solidFill>
                                  <a:latin typeface="Cambria Math"/>
                                </a:rPr>
                                <m:t>0</m:t>
                              </m:r>
                            </m:e>
                            <m:e>
                              <m:r>
                                <a:rPr lang="en-GB" altLang="en-US" sz="1800" b="0" i="1" smtClean="0">
                                  <a:solidFill>
                                    <a:srgbClr val="000000"/>
                                  </a:solidFill>
                                  <a:latin typeface="Cambria Math"/>
                                </a:rPr>
                                <m:t>1</m:t>
                              </m:r>
                            </m:e>
                          </m:mr>
                        </m:m>
                      </m:e>
                    </m:d>
                    <m:r>
                      <a:rPr lang="en-GB" altLang="en-US" sz="1800" b="0" i="0" smtClean="0">
                        <a:solidFill>
                          <a:srgbClr val="000000"/>
                        </a:solidFill>
                        <a:latin typeface="Cambria Math"/>
                      </a:rPr>
                      <m:t>,</m:t>
                    </m:r>
                    <m:r>
                      <a:rPr lang="en-GB" altLang="en-US" sz="1800">
                        <a:solidFill>
                          <a:srgbClr val="000000"/>
                        </a:solidFill>
                        <a:latin typeface="Cambria Math"/>
                      </a:rPr>
                      <m:t>𝑎</m:t>
                    </m:r>
                    <m:r>
                      <a:rPr lang="en-GB" altLang="en-US" sz="1800" b="0" i="1" smtClean="0">
                        <a:solidFill>
                          <a:srgbClr val="000000"/>
                        </a:solidFill>
                        <a:latin typeface="Cambria Math"/>
                        <a:ea typeface="Cambria Math"/>
                      </a:rPr>
                      <m:t>≠0</m:t>
                    </m:r>
                  </m:oMath>
                </a14:m>
                <a:r>
                  <a:rPr lang="en-US" altLang="en-US" sz="1800" i="0" dirty="0">
                    <a:solidFill>
                      <a:srgbClr val="000000"/>
                    </a:solidFill>
                  </a:rPr>
                  <a:t>. </a:t>
                </a:r>
                <a:r>
                  <a:rPr lang="en-US" altLang="en-US" sz="1800" b="1" i="0" dirty="0">
                    <a:solidFill>
                      <a:srgbClr val="C00000"/>
                    </a:solidFill>
                  </a:rPr>
                  <a:t>This is a standard textbook matrix which cannot be diagonalized.</a:t>
                </a:r>
              </a:p>
              <a:p>
                <a:pPr marL="263525" eaLnBrk="1" hangingPunct="1">
                  <a:defRPr/>
                </a:pPr>
                <a:r>
                  <a:rPr lang="en-US" altLang="en-US" i="0" dirty="0">
                    <a:solidFill>
                      <a:srgbClr val="040404"/>
                    </a:solidFill>
                    <a:latin typeface="+mj-lt"/>
                  </a:rPr>
                  <a:t>(</a:t>
                </a:r>
                <a:r>
                  <a:rPr lang="en-US" altLang="en-US" b="1" i="0" dirty="0">
                    <a:solidFill>
                      <a:srgbClr val="040404"/>
                    </a:solidFill>
                    <a:latin typeface="+mj-lt"/>
                  </a:rPr>
                  <a:t>Answer: </a:t>
                </a:r>
                <a:r>
                  <a:rPr lang="en-US" altLang="en-US" i="0" dirty="0">
                    <a:solidFill>
                      <a:srgbClr val="040404"/>
                    </a:solidFill>
                    <a:latin typeface="+mj-lt"/>
                  </a:rPr>
                  <a:t>The eigenvectors are of the form </a:t>
                </a:r>
                <a14:m>
                  <m:oMath xmlns:m="http://schemas.openxmlformats.org/officeDocument/2006/math">
                    <m:sSup>
                      <m:sSupPr>
                        <m:ctrlPr>
                          <a:rPr lang="en-US" altLang="en-US" i="1" smtClean="0">
                            <a:solidFill>
                              <a:srgbClr val="040404"/>
                            </a:solidFill>
                            <a:latin typeface="Cambria Math"/>
                          </a:rPr>
                        </m:ctrlPr>
                      </m:sSupPr>
                      <m:e>
                        <m:r>
                          <a:rPr lang="en-GB" altLang="en-US" b="0" i="1" smtClean="0">
                            <a:solidFill>
                              <a:srgbClr val="040404"/>
                            </a:solidFill>
                            <a:latin typeface="Cambria Math"/>
                          </a:rPr>
                          <m:t>[</m:t>
                        </m:r>
                        <m:m>
                          <m:mPr>
                            <m:mcs>
                              <m:mc>
                                <m:mcPr>
                                  <m:count m:val="2"/>
                                  <m:mcJc m:val="center"/>
                                </m:mcPr>
                              </m:mc>
                            </m:mcs>
                            <m:ctrlPr>
                              <a:rPr lang="en-GB" altLang="en-US" b="0" i="1" smtClean="0">
                                <a:solidFill>
                                  <a:srgbClr val="040404"/>
                                </a:solidFill>
                                <a:latin typeface="Cambria Math"/>
                              </a:rPr>
                            </m:ctrlPr>
                          </m:mPr>
                          <m:mr>
                            <m:e>
                              <m:r>
                                <m:rPr>
                                  <m:brk m:alnAt="7"/>
                                </m:rPr>
                                <a:rPr lang="en-GB" altLang="en-US" b="0" i="1" smtClean="0">
                                  <a:solidFill>
                                    <a:srgbClr val="040404"/>
                                  </a:solidFill>
                                  <a:latin typeface="Cambria Math"/>
                                </a:rPr>
                                <m:t>𝑥</m:t>
                              </m:r>
                            </m:e>
                            <m:e>
                              <m:r>
                                <a:rPr lang="en-GB" altLang="en-US" b="0" i="1" smtClean="0">
                                  <a:solidFill>
                                    <a:srgbClr val="040404"/>
                                  </a:solidFill>
                                  <a:latin typeface="Cambria Math"/>
                                </a:rPr>
                                <m:t>0</m:t>
                              </m:r>
                            </m:e>
                          </m:mr>
                        </m:m>
                        <m:r>
                          <a:rPr lang="en-GB" altLang="en-US" b="0" i="1" smtClean="0">
                            <a:solidFill>
                              <a:srgbClr val="040404"/>
                            </a:solidFill>
                            <a:latin typeface="Cambria Math"/>
                          </a:rPr>
                          <m:t>]</m:t>
                        </m:r>
                      </m:e>
                      <m:sup>
                        <m:r>
                          <a:rPr lang="en-GB" altLang="en-US" b="0" i="1" smtClean="0">
                            <a:solidFill>
                              <a:srgbClr val="040404"/>
                            </a:solidFill>
                            <a:latin typeface="Cambria Math"/>
                          </a:rPr>
                          <m:t>𝑇</m:t>
                        </m:r>
                      </m:sup>
                    </m:sSup>
                  </m:oMath>
                </a14:m>
                <a:r>
                  <a:rPr lang="en-US" altLang="en-US" i="0" dirty="0">
                    <a:solidFill>
                      <a:srgbClr val="040404"/>
                    </a:solidFill>
                    <a:latin typeface="+mj-lt"/>
                  </a:rPr>
                  <a:t>)</a:t>
                </a: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72816"/>
                <a:ext cx="8496944" cy="4968552"/>
              </a:xfrm>
              <a:prstGeom prst="rect">
                <a:avLst/>
              </a:prstGeom>
              <a:blipFill>
                <a:blip r:embed="rId3"/>
                <a:stretch>
                  <a:fillRect l="-1506" t="-1595" r="-21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70" name="Rectangle 5"/>
              <p:cNvSpPr>
                <a:spLocks noGrp="1" noChangeArrowheads="1"/>
              </p:cNvSpPr>
              <p:nvPr>
                <p:ph type="title"/>
              </p:nvPr>
            </p:nvSpPr>
            <p:spPr>
              <a:xfrm>
                <a:off x="772616" y="702593"/>
                <a:ext cx="7543800" cy="638175"/>
              </a:xfrm>
            </p:spPr>
            <p:txBody>
              <a:bodyPr/>
              <a:lstStyle/>
              <a:p>
                <a:pPr algn="ctr" eaLnBrk="1" hangingPunct="1"/>
                <a:r>
                  <a:rPr lang="en-US" altLang="en-US" sz="2800" dirty="0">
                    <a:solidFill>
                      <a:srgbClr val="C00000"/>
                    </a:solidFill>
                  </a:rPr>
                  <a:t>Matrix </a:t>
                </a:r>
                <a:r>
                  <a:rPr lang="en-US" altLang="en-US" sz="2800" dirty="0" err="1">
                    <a:solidFill>
                      <a:srgbClr val="C00000"/>
                    </a:solidFill>
                  </a:rPr>
                  <a:t>diagonalization</a:t>
                </a:r>
                <a:r>
                  <a:rPr lang="en-US" altLang="en-US" sz="2800" dirty="0">
                    <a:solidFill>
                      <a:srgbClr val="C00000"/>
                    </a:solidFill>
                  </a:rPr>
                  <a:t>: Eigenvalues of </a:t>
                </a:r>
                <a14:m>
                  <m:oMath xmlns:m="http://schemas.openxmlformats.org/officeDocument/2006/math">
                    <m:sSup>
                      <m:sSupPr>
                        <m:ctrlPr>
                          <a:rPr lang="en-US" altLang="en-US" sz="2800" i="1">
                            <a:solidFill>
                              <a:srgbClr val="C00000"/>
                            </a:solidFill>
                            <a:latin typeface="Cambria Math"/>
                          </a:rPr>
                        </m:ctrlPr>
                      </m:sSupPr>
                      <m:e>
                        <m:r>
                          <a:rPr lang="en-GB" altLang="en-US" sz="2800" i="1">
                            <a:solidFill>
                              <a:srgbClr val="C00000"/>
                            </a:solidFill>
                            <a:latin typeface="Cambria Math"/>
                          </a:rPr>
                          <m:t>𝐴</m:t>
                        </m:r>
                      </m:e>
                      <m:sup>
                        <m:r>
                          <a:rPr lang="en-GB" altLang="en-US" sz="2800" i="1">
                            <a:solidFill>
                              <a:srgbClr val="C00000"/>
                            </a:solidFill>
                            <a:latin typeface="Cambria Math"/>
                          </a:rPr>
                          <m:t>𝑘</m:t>
                        </m:r>
                      </m:sup>
                    </m:sSup>
                  </m:oMath>
                </a14:m>
                <a:endParaRPr lang="en-GB" altLang="en-US" dirty="0"/>
              </a:p>
            </p:txBody>
          </p:sp>
        </mc:Choice>
        <mc:Fallback xmlns="">
          <p:sp>
            <p:nvSpPr>
              <p:cNvPr id="7170" name="Rectangle 5"/>
              <p:cNvSpPr>
                <a:spLocks noGrp="1" noRot="1" noChangeAspect="1" noMove="1" noResize="1" noEditPoints="1" noAdjustHandles="1" noChangeArrowheads="1" noChangeShapeType="1" noTextEdit="1"/>
              </p:cNvSpPr>
              <p:nvPr>
                <p:ph type="title"/>
              </p:nvPr>
            </p:nvSpPr>
            <p:spPr>
              <a:xfrm>
                <a:off x="772616" y="702593"/>
                <a:ext cx="7543800" cy="638175"/>
              </a:xfrm>
              <a:blipFill rotWithShape="1">
                <a:blip r:embed="rId4"/>
                <a:stretch>
                  <a:fillRect b="-32381"/>
                </a:stretch>
              </a:blipFill>
            </p:spPr>
            <p:txBody>
              <a:bodyPr/>
              <a:lstStyle/>
              <a:p>
                <a:r>
                  <a:rPr lang="en-GB">
                    <a:noFill/>
                  </a:rPr>
                  <a:t> </a:t>
                </a:r>
              </a:p>
            </p:txBody>
          </p:sp>
        </mc:Fallback>
      </mc:AlternateContent>
    </p:spTree>
    <p:extLst>
      <p:ext uri="{BB962C8B-B14F-4D97-AF65-F5344CB8AC3E}">
        <p14:creationId xmlns:p14="http://schemas.microsoft.com/office/powerpoint/2010/main" val="424445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48693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Consider a system that follows an equation of the form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𝑘</m:t>
                        </m:r>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𝐴</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𝑘</m:t>
                        </m:r>
                      </m:sub>
                    </m:sSub>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𝑘</m:t>
                        </m:r>
                      </m:sub>
                    </m:sSub>
                  </m:oMath>
                </a14:m>
                <a:r>
                  <a:rPr lang="en-US" altLang="en-US" sz="1800" i="0" dirty="0">
                    <a:solidFill>
                      <a:srgbClr val="000000"/>
                    </a:solidFill>
                    <a:latin typeface="+mj-lt"/>
                  </a:rPr>
                  <a:t> is the vector which consists of the system parameters which evolve with time.</a:t>
                </a:r>
              </a:p>
              <a:p>
                <a:pPr marL="266700" indent="-266700" eaLnBrk="1" hangingPunct="1">
                  <a:buFont typeface="Arial" panose="020B0604020202020204" pitchFamily="34" charset="0"/>
                  <a:buChar char="•"/>
                  <a:defRPr/>
                </a:pPr>
                <a:r>
                  <a:rPr lang="en-US" altLang="en-US" sz="1800" i="0" dirty="0">
                    <a:solidFill>
                      <a:srgbClr val="000000"/>
                    </a:solidFill>
                    <a:latin typeface="+mj-lt"/>
                  </a:rPr>
                  <a:t>The eigenvalues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characterize fully the behavior of the system.</a:t>
                </a:r>
              </a:p>
              <a:p>
                <a:pPr marL="266700" indent="-266700" eaLnBrk="1" hangingPunct="1">
                  <a:buFont typeface="Arial" panose="020B0604020202020204" pitchFamily="34" charset="0"/>
                  <a:buChar char="•"/>
                  <a:defRPr/>
                </a:pPr>
                <a:r>
                  <a:rPr lang="en-US" altLang="en-US" sz="1800" i="0" dirty="0">
                    <a:solidFill>
                      <a:srgbClr val="000000"/>
                    </a:solidFill>
                    <a:latin typeface="+mj-lt"/>
                  </a:rPr>
                  <a:t>I start with a given vector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0</m:t>
                        </m:r>
                      </m:sub>
                    </m:sSub>
                  </m:oMath>
                </a14:m>
                <a:r>
                  <a:rPr lang="en-US" altLang="en-US" sz="1800" i="0" dirty="0">
                    <a:solidFill>
                      <a:srgbClr val="000000"/>
                    </a:solidFill>
                    <a:latin typeface="+mj-lt"/>
                  </a:rPr>
                  <a:t>.</a:t>
                </a:r>
              </a:p>
              <a:p>
                <a:pPr marL="266700" eaLnBrk="1" hangingPunct="1">
                  <a:defRPr/>
                </a:pP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1</m:t>
                        </m:r>
                      </m:sub>
                    </m:sSub>
                    <m:r>
                      <a:rPr lang="en-GB" altLang="en-US" sz="1800">
                        <a:solidFill>
                          <a:srgbClr val="000000"/>
                        </a:solidFill>
                        <a:latin typeface="Cambria Math"/>
                      </a:rPr>
                      <m:t>=</m:t>
                    </m:r>
                    <m:r>
                      <a:rPr lang="en-GB" altLang="en-US" sz="1800">
                        <a:solidFill>
                          <a:srgbClr val="000000"/>
                        </a:solidFill>
                        <a:latin typeface="Cambria Math"/>
                      </a:rPr>
                      <m:t>𝐴</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b="0" i="1" smtClean="0">
                            <a:solidFill>
                              <a:srgbClr val="000000"/>
                            </a:solidFill>
                            <a:latin typeface="Cambria Math"/>
                          </a:rPr>
                          <m:t>0</m:t>
                        </m:r>
                      </m:sub>
                    </m:sSub>
                  </m:oMath>
                </a14:m>
                <a:r>
                  <a:rPr lang="en-US" altLang="en-US" sz="1800" i="0" dirty="0">
                    <a:solidFill>
                      <a:srgbClr val="000000"/>
                    </a:solidFill>
                    <a:latin typeface="+mj-lt"/>
                  </a:rPr>
                  <a:t>,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b="0" i="1" smtClean="0">
                            <a:solidFill>
                              <a:srgbClr val="000000"/>
                            </a:solidFill>
                            <a:latin typeface="Cambria Math"/>
                          </a:rPr>
                          <m:t>2</m:t>
                        </m:r>
                      </m:sub>
                    </m:sSub>
                    <m:r>
                      <a:rPr lang="en-GB" altLang="en-US" sz="1800">
                        <a:solidFill>
                          <a:srgbClr val="000000"/>
                        </a:solidFill>
                        <a:latin typeface="Cambria Math"/>
                      </a:rPr>
                      <m:t>=</m:t>
                    </m:r>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2</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0</m:t>
                        </m:r>
                      </m:sub>
                    </m:sSub>
                  </m:oMath>
                </a14:m>
                <a:r>
                  <a:rPr lang="en-US" altLang="en-US" sz="1800" i="0" dirty="0">
                    <a:solidFill>
                      <a:srgbClr val="000000"/>
                    </a:solidFill>
                    <a:latin typeface="+mj-lt"/>
                  </a:rPr>
                  <a:t> and in general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b="0" i="1" smtClean="0">
                            <a:solidFill>
                              <a:srgbClr val="000000"/>
                            </a:solidFill>
                            <a:latin typeface="Cambria Math"/>
                          </a:rPr>
                          <m:t>𝑘</m:t>
                        </m:r>
                      </m:sub>
                    </m:sSub>
                    <m:r>
                      <a:rPr lang="en-GB" altLang="en-US" sz="1800">
                        <a:solidFill>
                          <a:srgbClr val="000000"/>
                        </a:solidFill>
                        <a:latin typeface="Cambria Math"/>
                      </a:rPr>
                      <m:t>=</m:t>
                    </m:r>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b="0" i="1" smtClean="0">
                            <a:solidFill>
                              <a:srgbClr val="000000"/>
                            </a:solidFill>
                            <a:latin typeface="Cambria Math"/>
                          </a:rPr>
                          <m:t>𝑘</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0</m:t>
                        </m:r>
                      </m:sub>
                    </m:sSub>
                  </m:oMath>
                </a14:m>
                <a:r>
                  <a:rPr lang="en-US" altLang="en-US" sz="1800" i="0" dirty="0">
                    <a:solidFill>
                      <a:srgbClr val="000000"/>
                    </a:solidFill>
                    <a:latin typeface="+mj-lt"/>
                  </a:rPr>
                  <a:t> </a:t>
                </a:r>
              </a:p>
              <a:p>
                <a:pPr marL="266700" lvl="1" indent="-266700" eaLnBrk="1" hangingPunct="1">
                  <a:buFont typeface="Arial" panose="020B0604020202020204" pitchFamily="34" charset="0"/>
                  <a:buChar char="•"/>
                  <a:defRPr/>
                </a:pPr>
                <a:r>
                  <a:rPr lang="en-US" altLang="en-US" sz="1800" i="0" dirty="0">
                    <a:solidFill>
                      <a:srgbClr val="000000"/>
                    </a:solidFill>
                    <a:latin typeface="+mj-lt"/>
                  </a:rPr>
                  <a:t>In order to solve this system I assume that I can write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0</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1</m:t>
                        </m:r>
                      </m:sub>
                    </m:sSub>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1</m:t>
                        </m:r>
                      </m:sub>
                    </m:sSub>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m:t>
                        </m:r>
                        <m:r>
                          <a:rPr lang="en-GB" altLang="en-US" sz="1800" b="0" i="1" smtClean="0">
                            <a:solidFill>
                              <a:srgbClr val="000000"/>
                            </a:solidFill>
                            <a:latin typeface="Cambria Math"/>
                          </a:rPr>
                          <m:t>𝑐</m:t>
                        </m:r>
                      </m:e>
                      <m:sub>
                        <m:r>
                          <a:rPr lang="en-GB" altLang="en-US" sz="1800" b="0" i="1" smtClean="0">
                            <a:solidFill>
                              <a:srgbClr val="000000"/>
                            </a:solidFill>
                            <a:latin typeface="Cambria Math"/>
                          </a:rPr>
                          <m:t>2</m:t>
                        </m:r>
                      </m:sub>
                    </m:sSub>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2</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𝑛</m:t>
                        </m:r>
                      </m:sub>
                    </m:sSub>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𝑛</m:t>
                        </m:r>
                      </m:sub>
                    </m:sSub>
                  </m:oMath>
                </a14:m>
                <a:r>
                  <a:rPr lang="en-US" altLang="en-US" sz="1800" i="0" dirty="0">
                    <a:solidFill>
                      <a:srgbClr val="000000"/>
                    </a:solidFill>
                    <a:latin typeface="+mj-lt"/>
                  </a:rPr>
                  <a:t> where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𝑖</m:t>
                        </m:r>
                      </m:sub>
                    </m:sSub>
                  </m:oMath>
                </a14:m>
                <a:r>
                  <a:rPr lang="en-US" altLang="en-US" sz="1800" i="0" dirty="0">
                    <a:solidFill>
                      <a:srgbClr val="000000"/>
                    </a:solidFill>
                    <a:latin typeface="+mj-lt"/>
                  </a:rPr>
                  <a:t> are the eigenvectors of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This is a standard approach to the solution of this type of problem.</a:t>
                </a:r>
              </a:p>
              <a:p>
                <a:pPr marL="266700" lvl="1" indent="-266700" eaLnBrk="1" hangingPunct="1">
                  <a:buFont typeface="Arial" panose="020B0604020202020204" pitchFamily="34" charset="0"/>
                  <a:buChar char="•"/>
                  <a:defRPr/>
                </a:pPr>
                <a14:m>
                  <m:oMath xmlns:m="http://schemas.openxmlformats.org/officeDocument/2006/math">
                    <m:sSub>
                      <m:sSubPr>
                        <m:ctrlPr>
                          <a:rPr lang="en-US" altLang="en-US" sz="1800" i="1">
                            <a:solidFill>
                              <a:srgbClr val="000000"/>
                            </a:solidFill>
                            <a:latin typeface="Cambria Math"/>
                          </a:rPr>
                        </m:ctrlPr>
                      </m:sSubPr>
                      <m:e>
                        <m:r>
                          <a:rPr lang="en-GB" altLang="en-US" sz="1800" b="0" i="1" smtClean="0">
                            <a:solidFill>
                              <a:srgbClr val="000000"/>
                            </a:solidFill>
                            <a:latin typeface="Cambria Math"/>
                          </a:rPr>
                          <m:t>𝐴</m:t>
                        </m:r>
                        <m:r>
                          <a:rPr lang="en-GB" altLang="en-US" sz="1800">
                            <a:solidFill>
                              <a:srgbClr val="000000"/>
                            </a:solidFill>
                            <a:latin typeface="Cambria Math"/>
                          </a:rPr>
                          <m:t>𝑢</m:t>
                        </m:r>
                      </m:e>
                      <m:sub>
                        <m:r>
                          <a:rPr lang="en-GB" altLang="en-US" sz="1800">
                            <a:solidFill>
                              <a:srgbClr val="000000"/>
                            </a:solidFill>
                            <a:latin typeface="Cambria Math"/>
                          </a:rPr>
                          <m:t>0</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r>
                      <a:rPr lang="en-GB" altLang="en-US" sz="1800" b="0" i="1" smtClean="0">
                        <a:solidFill>
                          <a:srgbClr val="000000"/>
                        </a:solidFill>
                        <a:latin typeface="Cambria Math"/>
                      </a:rPr>
                      <m:t>𝐴</m:t>
                    </m:r>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m:t>
                        </m:r>
                        <m:r>
                          <a:rPr lang="en-GB" altLang="en-US" sz="1800">
                            <a:solidFill>
                              <a:srgbClr val="000000"/>
                            </a:solidFill>
                            <a:latin typeface="Cambria Math"/>
                          </a:rPr>
                          <m:t>𝑐</m:t>
                        </m:r>
                      </m:e>
                      <m:sub>
                        <m:r>
                          <a:rPr lang="en-GB" altLang="en-US" sz="1800">
                            <a:solidFill>
                              <a:srgbClr val="000000"/>
                            </a:solidFill>
                            <a:latin typeface="Cambria Math"/>
                          </a:rPr>
                          <m:t>2</m:t>
                        </m:r>
                      </m:sub>
                    </m:sSub>
                    <m:sSub>
                      <m:sSubPr>
                        <m:ctrlPr>
                          <a:rPr lang="en-GB" altLang="en-US" sz="1800" i="1">
                            <a:solidFill>
                              <a:srgbClr val="000000"/>
                            </a:solidFill>
                            <a:latin typeface="Cambria Math"/>
                          </a:rPr>
                        </m:ctrlPr>
                      </m:sSubPr>
                      <m:e>
                        <m:r>
                          <a:rPr lang="en-GB" altLang="en-US" sz="1800" b="0" i="1" smtClean="0">
                            <a:solidFill>
                              <a:srgbClr val="000000"/>
                            </a:solidFill>
                            <a:latin typeface="Cambria Math"/>
                          </a:rPr>
                          <m:t>𝐴</m:t>
                        </m:r>
                        <m:r>
                          <a:rPr lang="en-GB" altLang="en-US" sz="1800">
                            <a:solidFill>
                              <a:srgbClr val="000000"/>
                            </a:solidFill>
                            <a:latin typeface="Cambria Math"/>
                          </a:rPr>
                          <m:t>𝑥</m:t>
                        </m:r>
                      </m:e>
                      <m:sub>
                        <m:r>
                          <a:rPr lang="en-GB" altLang="en-US" sz="1800">
                            <a:solidFill>
                              <a:srgbClr val="000000"/>
                            </a:solidFill>
                            <a:latin typeface="Cambria Math"/>
                          </a:rPr>
                          <m:t>2</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𝑛</m:t>
                        </m:r>
                      </m:sub>
                    </m:sSub>
                    <m:sSub>
                      <m:sSubPr>
                        <m:ctrlPr>
                          <a:rPr lang="en-GB" altLang="en-US" sz="1800" i="1">
                            <a:solidFill>
                              <a:srgbClr val="000000"/>
                            </a:solidFill>
                            <a:latin typeface="Cambria Math"/>
                          </a:rPr>
                        </m:ctrlPr>
                      </m:sSubPr>
                      <m:e>
                        <m:r>
                          <a:rPr lang="en-GB" altLang="en-US" sz="1800" b="0" i="1" smtClean="0">
                            <a:solidFill>
                              <a:srgbClr val="000000"/>
                            </a:solidFill>
                            <a:latin typeface="Cambria Math"/>
                          </a:rPr>
                          <m:t>𝐴</m:t>
                        </m:r>
                        <m:r>
                          <a:rPr lang="en-GB" altLang="en-US" sz="1800">
                            <a:solidFill>
                              <a:srgbClr val="000000"/>
                            </a:solidFill>
                            <a:latin typeface="Cambria Math"/>
                          </a:rPr>
                          <m:t>𝑥</m:t>
                        </m:r>
                      </m:e>
                      <m:sub>
                        <m:r>
                          <a:rPr lang="en-GB" altLang="en-US" sz="1800">
                            <a:solidFill>
                              <a:srgbClr val="000000"/>
                            </a:solidFill>
                            <a:latin typeface="Cambria Math"/>
                          </a:rPr>
                          <m:t>𝑛</m:t>
                        </m:r>
                      </m:sub>
                    </m:sSub>
                  </m:oMath>
                </a14:m>
                <a:r>
                  <a:rPr lang="en-US" altLang="en-US" sz="1800" i="0" dirty="0">
                    <a:solidFill>
                      <a:srgbClr val="000000"/>
                    </a:solidFill>
                    <a:latin typeface="+mj-lt"/>
                  </a:rPr>
                  <a:t>=</a:t>
                </a:r>
                <a:r>
                  <a:rPr lang="en-US" altLang="en-US" sz="1800" dirty="0">
                    <a:solidFill>
                      <a:srgbClr val="000000"/>
                    </a:solidFill>
                    <a:latin typeface="+mj-lt"/>
                  </a:rPr>
                  <a:t>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1</m:t>
                        </m:r>
                      </m:sub>
                    </m:sSub>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m:t>
                        </m:r>
                        <m:r>
                          <a:rPr lang="en-GB" altLang="en-US" sz="1800">
                            <a:solidFill>
                              <a:srgbClr val="000000"/>
                            </a:solidFill>
                            <a:latin typeface="Cambria Math"/>
                          </a:rPr>
                          <m:t>𝑐</m:t>
                        </m:r>
                      </m:e>
                      <m:sub>
                        <m:r>
                          <a:rPr lang="en-GB" altLang="en-US" sz="1800">
                            <a:solidFill>
                              <a:srgbClr val="000000"/>
                            </a:solidFill>
                            <a:latin typeface="Cambria Math"/>
                          </a:rPr>
                          <m:t>2</m:t>
                        </m:r>
                      </m:sub>
                    </m:sSub>
                    <m:sSub>
                      <m:sSubPr>
                        <m:ctrlPr>
                          <a:rPr lang="en-GB" altLang="en-US" sz="1800" i="1">
                            <a:solidFill>
                              <a:srgbClr val="000000"/>
                            </a:solidFill>
                            <a:latin typeface="Cambria Math"/>
                          </a:rPr>
                        </m:ctrlPr>
                      </m:sSubP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r>
                          <a:rPr lang="en-GB" altLang="en-US" sz="1800">
                            <a:solidFill>
                              <a:srgbClr val="000000"/>
                            </a:solidFill>
                            <a:latin typeface="Cambria Math"/>
                          </a:rPr>
                          <m:t>𝑥</m:t>
                        </m:r>
                      </m:e>
                      <m:sub>
                        <m:r>
                          <a:rPr lang="en-GB" altLang="en-US" sz="1800">
                            <a:solidFill>
                              <a:srgbClr val="000000"/>
                            </a:solidFill>
                            <a:latin typeface="Cambria Math"/>
                          </a:rPr>
                          <m:t>2</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𝑛</m:t>
                        </m:r>
                      </m:sub>
                    </m:sSub>
                    <m:sSub>
                      <m:sSubPr>
                        <m:ctrlPr>
                          <a:rPr lang="en-GB" altLang="en-US" sz="1800" i="1">
                            <a:solidFill>
                              <a:srgbClr val="000000"/>
                            </a:solidFill>
                            <a:latin typeface="Cambria Math"/>
                          </a:rPr>
                        </m:ctrlPr>
                      </m:sSubP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𝑛</m:t>
                            </m:r>
                          </m:sub>
                        </m:sSub>
                        <m:r>
                          <a:rPr lang="en-GB" altLang="en-US" sz="1800">
                            <a:solidFill>
                              <a:srgbClr val="000000"/>
                            </a:solidFill>
                            <a:latin typeface="Cambria Math"/>
                          </a:rPr>
                          <m:t>𝑥</m:t>
                        </m:r>
                      </m:e>
                      <m:sub>
                        <m:r>
                          <a:rPr lang="en-GB" altLang="en-US" sz="1800">
                            <a:solidFill>
                              <a:srgbClr val="000000"/>
                            </a:solidFill>
                            <a:latin typeface="Cambria Math"/>
                          </a:rPr>
                          <m:t>𝑛</m:t>
                        </m:r>
                      </m:sub>
                    </m:sSub>
                  </m:oMath>
                </a14:m>
                <a:endParaRPr lang="en-US" altLang="en-US" sz="1800" i="0" dirty="0">
                  <a:solidFill>
                    <a:srgbClr val="000000"/>
                  </a:solidFill>
                  <a:latin typeface="+mj-lt"/>
                </a:endParaRPr>
              </a:p>
              <a:p>
                <a:pPr marL="266700" lvl="1" indent="0" eaLnBrk="1" hangingPunct="1">
                  <a:buNone/>
                  <a:defRPr/>
                </a:pPr>
                <a14:m>
                  <m:oMath xmlns:m="http://schemas.openxmlformats.org/officeDocument/2006/math">
                    <m:sSub>
                      <m:sSubPr>
                        <m:ctrlPr>
                          <a:rPr lang="en-US" altLang="en-US" sz="1800" i="1" smtClean="0">
                            <a:solidFill>
                              <a:srgbClr val="000000"/>
                            </a:solidFill>
                            <a:latin typeface="Cambria Math"/>
                          </a:rPr>
                        </m:ctrlPr>
                      </m:sSubPr>
                      <m:e>
                        <m:sSubSup>
                          <m:sSubSupPr>
                            <m:ctrlPr>
                              <a:rPr lang="en-US" altLang="en-US" sz="1800" i="1" smtClean="0">
                                <a:solidFill>
                                  <a:srgbClr val="000000"/>
                                </a:solidFill>
                                <a:latin typeface="Cambria Math"/>
                              </a:rPr>
                            </m:ctrlPr>
                          </m:sSubSupPr>
                          <m:e>
                            <m:r>
                              <a:rPr lang="en-GB" altLang="en-US" sz="1800" b="0" i="1" smtClean="0">
                                <a:solidFill>
                                  <a:srgbClr val="000000"/>
                                </a:solidFill>
                                <a:latin typeface="Cambria Math"/>
                              </a:rPr>
                              <m:t>𝐴</m:t>
                            </m:r>
                          </m:e>
                          <m:sub/>
                          <m:sup>
                            <m:r>
                              <a:rPr lang="en-GB" altLang="en-US" sz="1800" b="0" i="1" smtClean="0">
                                <a:solidFill>
                                  <a:srgbClr val="000000"/>
                                </a:solidFill>
                                <a:latin typeface="Cambria Math"/>
                              </a:rPr>
                              <m:t>100</m:t>
                            </m:r>
                          </m:sup>
                        </m:sSubSup>
                        <m:r>
                          <a:rPr lang="en-GB" altLang="en-US" sz="1800">
                            <a:solidFill>
                              <a:srgbClr val="000000"/>
                            </a:solidFill>
                            <a:latin typeface="Cambria Math"/>
                          </a:rPr>
                          <m:t>𝑢</m:t>
                        </m:r>
                      </m:e>
                      <m:sub>
                        <m:r>
                          <a:rPr lang="en-GB" altLang="en-US" sz="1800">
                            <a:solidFill>
                              <a:srgbClr val="000000"/>
                            </a:solidFill>
                            <a:latin typeface="Cambria Math"/>
                          </a:rPr>
                          <m:t>0</m:t>
                        </m:r>
                      </m:sub>
                    </m:sSub>
                    <m:r>
                      <a:rPr lang="en-GB" altLang="en-US" sz="1800">
                        <a:solidFill>
                          <a:srgbClr val="000000"/>
                        </a:solidFill>
                        <a:latin typeface="Cambria Math"/>
                      </a:rPr>
                      <m:t>=</m:t>
                    </m:r>
                  </m:oMath>
                </a14:m>
                <a:r>
                  <a:rPr lang="en-US" altLang="en-US" sz="1800" dirty="0">
                    <a:solidFill>
                      <a:srgbClr val="000000"/>
                    </a:solidFill>
                    <a:latin typeface="+mj-lt"/>
                  </a:rPr>
                  <a:t> </a:t>
                </a:r>
                <a14:m>
                  <m:oMath xmlns:m="http://schemas.openxmlformats.org/officeDocument/2006/math">
                    <m:sSubSup>
                      <m:sSubSupPr>
                        <m:ctrlPr>
                          <a:rPr lang="en-GB" altLang="en-US" sz="1800" i="1" smtClean="0">
                            <a:solidFill>
                              <a:srgbClr val="000000"/>
                            </a:solidFill>
                            <a:latin typeface="Cambria Math"/>
                          </a:rPr>
                        </m:ctrlPr>
                      </m:sSubSup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1</m:t>
                        </m:r>
                      </m:sub>
                      <m:sup/>
                    </m:sSubSup>
                    <m:sSub>
                      <m:sSubPr>
                        <m:ctrlPr>
                          <a:rPr lang="en-GB" altLang="en-US" sz="1800" i="1">
                            <a:solidFill>
                              <a:srgbClr val="000000"/>
                            </a:solidFill>
                            <a:latin typeface="Cambria Math"/>
                          </a:rPr>
                        </m:ctrlPr>
                      </m:sSubPr>
                      <m:e>
                        <m:sSubSup>
                          <m:sSubSupPr>
                            <m:ctrlPr>
                              <a:rPr lang="en-GB" altLang="en-US" sz="1800" i="1" smtClean="0">
                                <a:solidFill>
                                  <a:srgbClr val="000000"/>
                                </a:solidFill>
                                <a:latin typeface="Cambria Math"/>
                              </a:rPr>
                            </m:ctrlPr>
                          </m:sSubSupP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e>
                          <m:sub/>
                          <m:sup>
                            <m:r>
                              <a:rPr lang="en-GB" altLang="en-US" sz="1800" b="0" i="1" smtClean="0">
                                <a:solidFill>
                                  <a:srgbClr val="000000"/>
                                </a:solidFill>
                                <a:latin typeface="Cambria Math"/>
                              </a:rPr>
                              <m:t>100</m:t>
                            </m:r>
                          </m:sup>
                        </m:sSubSup>
                        <m:r>
                          <a:rPr lang="en-GB" altLang="en-US" sz="1800">
                            <a:solidFill>
                              <a:srgbClr val="000000"/>
                            </a:solidFill>
                            <a:latin typeface="Cambria Math"/>
                          </a:rPr>
                          <m:t>𝑥</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m:t>
                        </m:r>
                        <m:r>
                          <a:rPr lang="en-GB" altLang="en-US" sz="1800">
                            <a:solidFill>
                              <a:srgbClr val="000000"/>
                            </a:solidFill>
                            <a:latin typeface="Cambria Math"/>
                          </a:rPr>
                          <m:t>𝑐</m:t>
                        </m:r>
                      </m:e>
                      <m:sub>
                        <m:r>
                          <a:rPr lang="en-GB" altLang="en-US" sz="1800">
                            <a:solidFill>
                              <a:srgbClr val="000000"/>
                            </a:solidFill>
                            <a:latin typeface="Cambria Math"/>
                          </a:rPr>
                          <m:t>2</m:t>
                        </m:r>
                      </m:sub>
                    </m:sSub>
                    <m:sSub>
                      <m:sSubPr>
                        <m:ctrlPr>
                          <a:rPr lang="en-GB" altLang="en-US" sz="1800" i="1">
                            <a:solidFill>
                              <a:srgbClr val="000000"/>
                            </a:solidFill>
                            <a:latin typeface="Cambria Math"/>
                          </a:rPr>
                        </m:ctrlPr>
                      </m:sSubPr>
                      <m:e>
                        <m:sSubSup>
                          <m:sSubSupPr>
                            <m:ctrlPr>
                              <a:rPr lang="en-GB" altLang="en-US" sz="1800" i="1" smtClean="0">
                                <a:solidFill>
                                  <a:srgbClr val="000000"/>
                                </a:solidFill>
                                <a:latin typeface="Cambria Math"/>
                              </a:rPr>
                            </m:ctrlPr>
                          </m:sSubSupP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e>
                          <m:sub/>
                          <m:sup>
                            <m:r>
                              <a:rPr lang="en-GB" altLang="en-US" sz="1800" b="0" i="1" smtClean="0">
                                <a:solidFill>
                                  <a:srgbClr val="000000"/>
                                </a:solidFill>
                                <a:latin typeface="Cambria Math"/>
                              </a:rPr>
                              <m:t>100</m:t>
                            </m:r>
                          </m:sup>
                        </m:sSubSup>
                        <m:r>
                          <a:rPr lang="en-GB" altLang="en-US" sz="1800">
                            <a:solidFill>
                              <a:srgbClr val="000000"/>
                            </a:solidFill>
                            <a:latin typeface="Cambria Math"/>
                          </a:rPr>
                          <m:t>𝑥</m:t>
                        </m:r>
                      </m:e>
                      <m:sub>
                        <m:r>
                          <a:rPr lang="en-GB" altLang="en-US" sz="1800">
                            <a:solidFill>
                              <a:srgbClr val="000000"/>
                            </a:solidFill>
                            <a:latin typeface="Cambria Math"/>
                          </a:rPr>
                          <m:t>2</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𝑛</m:t>
                        </m:r>
                      </m:sub>
                    </m:sSub>
                    <m:sSub>
                      <m:sSubPr>
                        <m:ctrlPr>
                          <a:rPr lang="en-GB" altLang="en-US" sz="1800" i="1">
                            <a:solidFill>
                              <a:srgbClr val="000000"/>
                            </a:solidFill>
                            <a:latin typeface="Cambria Math"/>
                          </a:rPr>
                        </m:ctrlPr>
                      </m:sSubPr>
                      <m:e>
                        <m:sSubSup>
                          <m:sSubSupPr>
                            <m:ctrlPr>
                              <a:rPr lang="en-GB" altLang="en-US" sz="1800" i="1" smtClean="0">
                                <a:solidFill>
                                  <a:srgbClr val="000000"/>
                                </a:solidFill>
                                <a:latin typeface="Cambria Math"/>
                              </a:rPr>
                            </m:ctrlPr>
                          </m:sSubSupPr>
                          <m:e>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𝑛</m:t>
                                </m:r>
                              </m:sub>
                            </m:sSub>
                          </m:e>
                          <m:sub/>
                          <m:sup>
                            <m:r>
                              <a:rPr lang="en-GB" altLang="en-US" sz="1800" b="0" i="1" smtClean="0">
                                <a:solidFill>
                                  <a:srgbClr val="000000"/>
                                </a:solidFill>
                                <a:latin typeface="Cambria Math"/>
                              </a:rPr>
                              <m:t>100</m:t>
                            </m:r>
                          </m:sup>
                        </m:sSubSup>
                        <m:r>
                          <a:rPr lang="en-GB" altLang="en-US" sz="1800">
                            <a:solidFill>
                              <a:srgbClr val="000000"/>
                            </a:solidFill>
                            <a:latin typeface="Cambria Math"/>
                          </a:rPr>
                          <m:t>𝑥</m:t>
                        </m:r>
                      </m:e>
                      <m:sub>
                        <m:r>
                          <a:rPr lang="en-GB" altLang="en-US" sz="1800">
                            <a:solidFill>
                              <a:srgbClr val="000000"/>
                            </a:solidFill>
                            <a:latin typeface="Cambria Math"/>
                          </a:rPr>
                          <m:t>𝑛</m:t>
                        </m:r>
                      </m:sub>
                    </m:sSub>
                  </m:oMath>
                </a14:m>
                <a:r>
                  <a:rPr lang="en-US" altLang="en-US" sz="1800" i="0" dirty="0">
                    <a:solidFill>
                      <a:srgbClr val="000000"/>
                    </a:solidFill>
                    <a:latin typeface="+mj-lt"/>
                  </a:rPr>
                  <a:t>=</a:t>
                </a:r>
                <a14:m>
                  <m:oMath xmlns:m="http://schemas.openxmlformats.org/officeDocument/2006/math">
                    <m:sSup>
                      <m:sSupPr>
                        <m:ctrlPr>
                          <a:rPr lang="en-US" altLang="en-US" sz="1800" i="1" dirty="0" smtClean="0">
                            <a:solidFill>
                              <a:srgbClr val="000000"/>
                            </a:solidFill>
                            <a:latin typeface="Cambria Math"/>
                          </a:rPr>
                        </m:ctrlPr>
                      </m:sSupPr>
                      <m:e>
                        <m:r>
                          <a:rPr lang="en-GB" altLang="en-US" sz="1800" b="0" i="1" dirty="0" smtClean="0">
                            <a:solidFill>
                              <a:srgbClr val="000000"/>
                            </a:solidFill>
                            <a:latin typeface="Cambria Math"/>
                          </a:rPr>
                          <m:t>𝑆</m:t>
                        </m:r>
                        <m:r>
                          <m:rPr>
                            <m:sty m:val="p"/>
                          </m:rPr>
                          <a:rPr lang="el-GR" altLang="en-US" sz="1800" i="1" dirty="0" smtClean="0">
                            <a:solidFill>
                              <a:srgbClr val="000000"/>
                            </a:solidFill>
                            <a:latin typeface="Cambria Math"/>
                            <a:ea typeface="Cambria Math"/>
                          </a:rPr>
                          <m:t>Λ</m:t>
                        </m:r>
                      </m:e>
                      <m:sup>
                        <m:r>
                          <a:rPr lang="en-GB" altLang="en-US" sz="1800" b="0" i="1" dirty="0" smtClean="0">
                            <a:solidFill>
                              <a:srgbClr val="000000"/>
                            </a:solidFill>
                            <a:latin typeface="Cambria Math"/>
                          </a:rPr>
                          <m:t>100</m:t>
                        </m:r>
                      </m:sup>
                    </m:sSup>
                    <m:r>
                      <a:rPr lang="en-GB" altLang="en-US" sz="1800" b="0" i="1" dirty="0" smtClean="0">
                        <a:solidFill>
                          <a:srgbClr val="000000"/>
                        </a:solidFill>
                        <a:latin typeface="Cambria Math"/>
                      </a:rPr>
                      <m:t>𝑐</m:t>
                    </m:r>
                  </m:oMath>
                </a14:m>
                <a:endParaRPr lang="en-US" altLang="en-US" sz="1800" i="0" dirty="0">
                  <a:solidFill>
                    <a:srgbClr val="000000"/>
                  </a:solidFill>
                  <a:latin typeface="+mj-lt"/>
                </a:endParaRPr>
              </a:p>
              <a:p>
                <a:pPr marL="266700" lvl="1" indent="0" eaLnBrk="1" hangingPunct="1">
                  <a:buNone/>
                  <a:defRPr/>
                </a:pPr>
                <a14:m>
                  <m:oMath xmlns:m="http://schemas.openxmlformats.org/officeDocument/2006/math">
                    <m:r>
                      <a:rPr lang="en-GB" altLang="en-US" sz="1800" b="0" i="1" smtClean="0">
                        <a:solidFill>
                          <a:srgbClr val="000000"/>
                        </a:solidFill>
                        <a:latin typeface="Cambria Math"/>
                      </a:rPr>
                      <m:t>𝑐</m:t>
                    </m:r>
                  </m:oMath>
                </a14:m>
                <a:r>
                  <a:rPr lang="en-US" altLang="en-US" sz="1800" i="0" dirty="0">
                    <a:solidFill>
                      <a:srgbClr val="000000"/>
                    </a:solidFill>
                    <a:latin typeface="+mj-lt"/>
                  </a:rPr>
                  <a:t> is a column vector that contains the coefficients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𝑖</m:t>
                        </m:r>
                      </m:sub>
                    </m:sSub>
                  </m:oMath>
                </a14:m>
                <a:r>
                  <a:rPr lang="en-US" altLang="en-US" sz="1800" i="0" dirty="0">
                    <a:solidFill>
                      <a:srgbClr val="000000"/>
                    </a:solidFill>
                    <a:latin typeface="+mj-lt"/>
                  </a:rPr>
                  <a:t>.</a:t>
                </a:r>
              </a:p>
              <a:p>
                <a:pPr marL="266700" lvl="1" indent="0" eaLnBrk="1" hangingPunct="1">
                  <a:buNone/>
                  <a:defRPr/>
                </a:pPr>
                <a14:m>
                  <m:oMath xmlns:m="http://schemas.openxmlformats.org/officeDocument/2006/math">
                    <m:r>
                      <a:rPr lang="en-GB" altLang="en-US" sz="1800" b="0" i="1" smtClean="0">
                        <a:solidFill>
                          <a:srgbClr val="000000"/>
                        </a:solidFill>
                        <a:latin typeface="Cambria Math"/>
                      </a:rPr>
                      <m:t>𝑆</m:t>
                    </m:r>
                    <m:r>
                      <a:rPr lang="en-GB" altLang="en-US" sz="1800" b="0" i="1" smtClean="0">
                        <a:solidFill>
                          <a:srgbClr val="000000"/>
                        </a:solidFill>
                        <a:latin typeface="Cambria Math"/>
                      </a:rPr>
                      <m:t>,</m:t>
                    </m:r>
                    <m:r>
                      <m:rPr>
                        <m:sty m:val="p"/>
                      </m:rPr>
                      <a:rPr lang="el-GR" altLang="en-US" sz="1800" b="0" i="1" smtClean="0">
                        <a:solidFill>
                          <a:srgbClr val="000000"/>
                        </a:solidFill>
                        <a:latin typeface="Cambria Math"/>
                        <a:ea typeface="Cambria Math"/>
                      </a:rPr>
                      <m:t>Λ</m:t>
                    </m:r>
                  </m:oMath>
                </a14:m>
                <a:r>
                  <a:rPr lang="en-US" altLang="en-US" sz="1800" i="0" dirty="0">
                    <a:solidFill>
                      <a:srgbClr val="000000"/>
                    </a:solidFill>
                    <a:latin typeface="+mj-lt"/>
                  </a:rPr>
                  <a:t> are the matrices defined previously.</a:t>
                </a: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4869309"/>
              </a:xfrm>
              <a:prstGeom prst="rect">
                <a:avLst/>
              </a:prstGeom>
              <a:blipFill rotWithShape="1">
                <a:blip r:embed="rId3"/>
                <a:stretch>
                  <a:fillRect l="-1481" t="-15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251520" y="548681"/>
            <a:ext cx="8640960" cy="792088"/>
          </a:xfrm>
        </p:spPr>
        <p:txBody>
          <a:bodyPr/>
          <a:lstStyle/>
          <a:p>
            <a:pPr algn="ctr" eaLnBrk="1" hangingPunct="1">
              <a:defRPr/>
            </a:pPr>
            <a:r>
              <a:rPr lang="en-US" altLang="en-US" sz="2400" dirty="0">
                <a:solidFill>
                  <a:srgbClr val="C00000"/>
                </a:solidFill>
              </a:rPr>
              <a:t>Application of matrix diagonalization cont.</a:t>
            </a:r>
            <a:br>
              <a:rPr lang="en-US" altLang="en-US" sz="2400" dirty="0">
                <a:solidFill>
                  <a:srgbClr val="C00000"/>
                </a:solidFill>
              </a:rPr>
            </a:br>
            <a:r>
              <a:rPr lang="en-US" altLang="en-US" sz="2400" dirty="0">
                <a:solidFill>
                  <a:srgbClr val="C00000"/>
                </a:solidFill>
              </a:rPr>
              <a:t>A first order system which evolves with time</a:t>
            </a:r>
          </a:p>
        </p:txBody>
      </p:sp>
    </p:spTree>
    <p:extLst>
      <p:ext uri="{BB962C8B-B14F-4D97-AF65-F5344CB8AC3E}">
        <p14:creationId xmlns:p14="http://schemas.microsoft.com/office/powerpoint/2010/main" val="238463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I will take two numbers which I denote with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𝐹</m:t>
                        </m:r>
                      </m:e>
                      <m:sub>
                        <m:r>
                          <a:rPr lang="en-GB" altLang="en-US" sz="1800" b="0" i="1" smtClean="0">
                            <a:solidFill>
                              <a:srgbClr val="000000"/>
                            </a:solidFill>
                            <a:latin typeface="Cambria Math"/>
                          </a:rPr>
                          <m:t>0</m:t>
                        </m:r>
                      </m:sub>
                    </m:sSub>
                    <m:r>
                      <a:rPr lang="en-GB" altLang="en-US" sz="1800" b="0" i="1" smtClean="0">
                        <a:solidFill>
                          <a:srgbClr val="000000"/>
                        </a:solidFill>
                        <a:latin typeface="Cambria Math"/>
                      </a:rPr>
                      <m:t>=0</m:t>
                    </m:r>
                  </m:oMath>
                </a14:m>
                <a:r>
                  <a:rPr lang="en-GB" altLang="en-US" sz="1800" i="0" dirty="0">
                    <a:solidFill>
                      <a:srgbClr val="000000"/>
                    </a:solidFill>
                    <a:latin typeface="+mj-lt"/>
                  </a:rPr>
                  <a:t> and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𝐹</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=1</m:t>
                    </m:r>
                  </m:oMath>
                </a14:m>
                <a:r>
                  <a:rPr lang="en-GB" altLang="en-US" sz="1800" i="0" dirty="0">
                    <a:solidFill>
                      <a:srgbClr val="000000"/>
                    </a:solidFill>
                    <a:latin typeface="+mj-lt"/>
                  </a:rPr>
                  <a:t>.</a:t>
                </a:r>
              </a:p>
              <a:p>
                <a:pPr marL="266700" indent="-266700" eaLnBrk="1" hangingPunct="1">
                  <a:buFont typeface="Arial" panose="020B0604020202020204" pitchFamily="34" charset="0"/>
                  <a:buChar char="•"/>
                  <a:defRPr/>
                </a:pPr>
                <a:endParaRPr lang="en-GB" altLang="en-US" sz="800" i="0" dirty="0">
                  <a:solidFill>
                    <a:srgbClr val="000000"/>
                  </a:solidFill>
                  <a:latin typeface="+mj-lt"/>
                </a:endParaRPr>
              </a:p>
              <a:p>
                <a:pPr marL="266700" indent="-266700" eaLnBrk="1" hangingPunct="1">
                  <a:buFont typeface="Arial" panose="020B0604020202020204" pitchFamily="34" charset="0"/>
                  <a:buChar char="•"/>
                  <a:defRPr/>
                </a:pPr>
                <a:r>
                  <a:rPr lang="en-GB" altLang="en-US" sz="1800" i="0" dirty="0">
                    <a:solidFill>
                      <a:srgbClr val="000000"/>
                    </a:solidFill>
                    <a:latin typeface="+mj-lt"/>
                  </a:rPr>
                  <a:t>The Fibonacci sequence of numbers is given by the two initial numbers given above and the relationship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𝐹</m:t>
                        </m:r>
                      </m:e>
                      <m:sub>
                        <m:r>
                          <a:rPr lang="en-GB" altLang="en-US" sz="1800" b="0" i="1" smtClean="0">
                            <a:solidFill>
                              <a:srgbClr val="000000"/>
                            </a:solidFill>
                            <a:latin typeface="Cambria Math"/>
                          </a:rPr>
                          <m:t>𝑘</m:t>
                        </m:r>
                      </m:sub>
                    </m:sSub>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m:t>
                        </m:r>
                        <m:r>
                          <a:rPr lang="en-GB" altLang="en-US" sz="1800" b="0" i="1" smtClean="0">
                            <a:solidFill>
                              <a:srgbClr val="000000"/>
                            </a:solidFill>
                            <a:latin typeface="Cambria Math"/>
                          </a:rPr>
                          <m:t>𝐹</m:t>
                        </m:r>
                      </m:e>
                      <m:sub>
                        <m:r>
                          <a:rPr lang="en-GB" altLang="en-US" sz="1800" b="0" i="1" smtClean="0">
                            <a:solidFill>
                              <a:srgbClr val="000000"/>
                            </a:solidFill>
                            <a:latin typeface="Cambria Math"/>
                          </a:rPr>
                          <m:t>𝑘</m:t>
                        </m:r>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𝐹</m:t>
                        </m:r>
                      </m:e>
                      <m:sub>
                        <m:r>
                          <a:rPr lang="en-GB" altLang="en-US" sz="1800" b="0" i="1" smtClean="0">
                            <a:solidFill>
                              <a:srgbClr val="000000"/>
                            </a:solidFill>
                            <a:latin typeface="Cambria Math"/>
                          </a:rPr>
                          <m:t>𝑘</m:t>
                        </m:r>
                        <m:r>
                          <a:rPr lang="en-GB" altLang="en-US" sz="1800" b="0" i="1" smtClean="0">
                            <a:solidFill>
                              <a:srgbClr val="000000"/>
                            </a:solidFill>
                            <a:latin typeface="Cambria Math"/>
                          </a:rPr>
                          <m:t>−2</m:t>
                        </m:r>
                      </m:sub>
                    </m:sSub>
                    <m:r>
                      <a:rPr lang="en-GB" altLang="en-US" sz="1800" b="0" i="1" smtClean="0">
                        <a:solidFill>
                          <a:srgbClr val="000000"/>
                        </a:solidFill>
                        <a:latin typeface="Cambria Math"/>
                      </a:rPr>
                      <m:t>.</m:t>
                    </m:r>
                  </m:oMath>
                </a14:m>
                <a:endParaRPr lang="en-GB" altLang="en-US" sz="1800" b="0" i="0" dirty="0">
                  <a:solidFill>
                    <a:srgbClr val="000000"/>
                  </a:solidFill>
                  <a:latin typeface="+mj-lt"/>
                </a:endParaRPr>
              </a:p>
              <a:p>
                <a:pPr marL="266700" indent="-266700" eaLnBrk="1" hangingPunct="1">
                  <a:buFont typeface="Arial" panose="020B0604020202020204" pitchFamily="34" charset="0"/>
                  <a:buChar char="•"/>
                  <a:defRPr/>
                </a:pPr>
                <a:endParaRPr lang="en-GB" altLang="en-US" sz="800" b="0" i="0" dirty="0">
                  <a:solidFill>
                    <a:srgbClr val="000000"/>
                  </a:solidFill>
                  <a:latin typeface="+mj-lt"/>
                </a:endParaRPr>
              </a:p>
              <a:p>
                <a:pPr marL="266700" indent="-266700" eaLnBrk="1" hangingPunct="1">
                  <a:buFont typeface="Arial" panose="020B0604020202020204" pitchFamily="34" charset="0"/>
                  <a:buChar char="•"/>
                  <a:defRPr/>
                </a:pPr>
                <a:r>
                  <a:rPr lang="en-GB" altLang="en-US" sz="1800" i="0" dirty="0">
                    <a:solidFill>
                      <a:srgbClr val="000000"/>
                    </a:solidFill>
                    <a:latin typeface="+mj-lt"/>
                  </a:rPr>
                  <a:t>The sequence is 0,1,1,2,3,5,8,13 and so on.</a:t>
                </a:r>
              </a:p>
              <a:p>
                <a:pPr marL="266700" indent="-266700" eaLnBrk="1" hangingPunct="1">
                  <a:buFont typeface="Arial" panose="020B0604020202020204" pitchFamily="34" charset="0"/>
                  <a:buChar char="•"/>
                  <a:defRPr/>
                </a:pPr>
                <a:endParaRPr lang="en-GB" altLang="en-US" sz="800" i="0" dirty="0">
                  <a:solidFill>
                    <a:srgbClr val="000000"/>
                  </a:solidFill>
                  <a:latin typeface="+mj-lt"/>
                </a:endParaRPr>
              </a:p>
              <a:p>
                <a:pPr marL="266700" indent="-266700" eaLnBrk="1" hangingPunct="1">
                  <a:buFont typeface="Arial" panose="020B0604020202020204" pitchFamily="34" charset="0"/>
                  <a:buChar char="•"/>
                  <a:defRPr/>
                </a:pPr>
                <a:r>
                  <a:rPr lang="en-GB" altLang="en-US" sz="1800" i="0" dirty="0">
                    <a:solidFill>
                      <a:srgbClr val="000000"/>
                    </a:solidFill>
                    <a:latin typeface="+mj-lt"/>
                  </a:rPr>
                  <a:t>How can I get a closed form formula for the 100</a:t>
                </a:r>
                <a:r>
                  <a:rPr lang="en-GB" altLang="en-US" sz="1800" i="0" baseline="30000" dirty="0">
                    <a:solidFill>
                      <a:srgbClr val="000000"/>
                    </a:solidFill>
                    <a:latin typeface="+mj-lt"/>
                  </a:rPr>
                  <a:t>th</a:t>
                </a:r>
                <a:r>
                  <a:rPr lang="en-GB" altLang="en-US" sz="1800" i="0" dirty="0">
                    <a:solidFill>
                      <a:srgbClr val="000000"/>
                    </a:solidFill>
                    <a:latin typeface="+mj-lt"/>
                  </a:rPr>
                  <a:t> Fibonacci number or any Fibonacci number?</a:t>
                </a:r>
              </a:p>
              <a:p>
                <a:pPr marL="266700" indent="-266700" eaLnBrk="1" hangingPunct="1">
                  <a:buFont typeface="Arial" panose="020B0604020202020204" pitchFamily="34" charset="0"/>
                  <a:buChar char="•"/>
                  <a:defRPr/>
                </a:pPr>
                <a:endParaRPr lang="en-GB"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I will present a standard approach to this problem.</a:t>
                </a:r>
              </a:p>
              <a:p>
                <a:pPr marL="266700" eaLnBrk="1" hangingPunct="1">
                  <a:defRPr/>
                </a:pPr>
                <a:r>
                  <a:rPr lang="en-US" altLang="en-US" sz="1800" i="0" dirty="0">
                    <a:solidFill>
                      <a:srgbClr val="000000"/>
                    </a:solidFill>
                    <a:latin typeface="+mj-lt"/>
                  </a:rPr>
                  <a:t>I define a vector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𝑘</m:t>
                        </m:r>
                      </m:sub>
                    </m:sSub>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b="0" i="1" smtClean="0">
                                      <a:solidFill>
                                        <a:srgbClr val="000000"/>
                                      </a:solidFill>
                                      <a:latin typeface="Cambria Math"/>
                                    </a:rPr>
                                    <m:t>+</m:t>
                                  </m:r>
                                  <m:r>
                                    <a:rPr lang="en-GB" altLang="en-US" sz="1800">
                                      <a:solidFill>
                                        <a:srgbClr val="000000"/>
                                      </a:solidFill>
                                      <a:latin typeface="Cambria Math"/>
                                    </a:rPr>
                                    <m:t>1</m:t>
                                  </m:r>
                                </m:sub>
                              </m:sSub>
                            </m:e>
                          </m:m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sub>
                              </m:sSub>
                            </m:e>
                          </m:mr>
                        </m:m>
                      </m:e>
                    </m:d>
                  </m:oMath>
                </a14:m>
                <a:r>
                  <a:rPr lang="en-US" altLang="en-US" sz="1800" i="0" dirty="0">
                    <a:solidFill>
                      <a:srgbClr val="000000"/>
                    </a:solidFill>
                    <a:latin typeface="+mj-lt"/>
                  </a:rPr>
                  <a:t> and an extra equation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b="0" i="1" smtClean="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m:t>
                        </m:r>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b="0" i="1" smtClean="0">
                            <a:solidFill>
                              <a:srgbClr val="000000"/>
                            </a:solidFill>
                            <a:latin typeface="Cambria Math"/>
                          </a:rPr>
                          <m:t>+</m:t>
                        </m:r>
                        <m:r>
                          <a:rPr lang="en-GB" altLang="en-US" sz="1800">
                            <a:solidFill>
                              <a:srgbClr val="000000"/>
                            </a:solidFill>
                            <a:latin typeface="Cambria Math"/>
                          </a:rPr>
                          <m:t>1</m:t>
                        </m:r>
                      </m:sub>
                    </m:sSub>
                  </m:oMath>
                </a14:m>
                <a:r>
                  <a:rPr lang="en-US" altLang="en-US" sz="1800" i="0" dirty="0">
                    <a:solidFill>
                      <a:srgbClr val="000000"/>
                    </a:solidFill>
                    <a:latin typeface="+mj-lt"/>
                  </a:rPr>
                  <a:t>. By merging the two equations I obtain the following matrix form:</a:t>
                </a:r>
              </a:p>
              <a:p>
                <a:pPr marL="266700" eaLnBrk="1" hangingPunct="1">
                  <a:defRPr/>
                </a:pPr>
                <a:endParaRPr lang="en-US" altLang="en-US" sz="800" i="0" dirty="0">
                  <a:solidFill>
                    <a:srgbClr val="000000"/>
                  </a:solidFill>
                  <a:latin typeface="+mj-lt"/>
                </a:endParaRPr>
              </a:p>
              <a:p>
                <a:pPr marL="263525" eaLnBrk="1" hangingPunct="1">
                  <a:defRPr/>
                </a:pPr>
                <a14:m>
                  <m:oMathPara xmlns:m="http://schemas.openxmlformats.org/officeDocument/2006/math">
                    <m:oMathParaPr>
                      <m:jc m:val="centerGroup"/>
                    </m:oMathParaPr>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𝑘</m:t>
                          </m:r>
                          <m:r>
                            <a:rPr lang="en-GB" altLang="en-US" sz="1800" b="0" i="1" smtClean="0">
                              <a:solidFill>
                                <a:srgbClr val="000000"/>
                              </a:solidFill>
                              <a:latin typeface="Cambria Math"/>
                            </a:rPr>
                            <m:t>+1</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a:solidFill>
                                          <a:srgbClr val="000000"/>
                                        </a:solidFill>
                                        <a:latin typeface="Cambria Math"/>
                                      </a:rPr>
                                      <m:t>+</m:t>
                                    </m:r>
                                    <m:r>
                                      <a:rPr lang="en-GB" altLang="en-US" sz="1800" b="0" i="1" smtClean="0">
                                        <a:solidFill>
                                          <a:srgbClr val="000000"/>
                                        </a:solidFill>
                                        <a:latin typeface="Cambria Math"/>
                                      </a:rPr>
                                      <m:t>2</m:t>
                                    </m:r>
                                  </m:sub>
                                </m:sSub>
                              </m:e>
                            </m:m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b="0" i="1" smtClean="0">
                                        <a:solidFill>
                                          <a:srgbClr val="000000"/>
                                        </a:solidFill>
                                        <a:latin typeface="Cambria Math"/>
                                      </a:rPr>
                                      <m:t>+1</m:t>
                                    </m:r>
                                  </m:sub>
                                </m:sSub>
                              </m:e>
                            </m:mr>
                          </m:m>
                        </m:e>
                      </m:d>
                      <m:r>
                        <a:rPr lang="en-GB" altLang="en-US" sz="1800" b="0" i="1" smtClean="0">
                          <a:solidFill>
                            <a:srgbClr val="000000"/>
                          </a:solidFill>
                          <a:latin typeface="Cambria Math"/>
                        </a:rPr>
                        <m:t>=</m:t>
                      </m:r>
                      <m:d>
                        <m:dPr>
                          <m:begChr m:val="["/>
                          <m:endChr m:val="]"/>
                          <m:ctrlPr>
                            <a:rPr lang="en-GB" altLang="en-US" sz="1800" i="1" smtClean="0">
                              <a:solidFill>
                                <a:srgbClr val="000000"/>
                              </a:solidFill>
                              <a:latin typeface="Cambria Math"/>
                            </a:rPr>
                          </m:ctrlPr>
                        </m:dPr>
                        <m:e>
                          <m:m>
                            <m:mPr>
                              <m:mcs>
                                <m:mc>
                                  <m:mcPr>
                                    <m:count m:val="2"/>
                                    <m:mcJc m:val="center"/>
                                  </m:mcPr>
                                </m:mc>
                              </m:mcs>
                              <m:ctrlPr>
                                <a:rPr lang="en-GB" altLang="en-US" sz="1800" i="1" smtClean="0">
                                  <a:solidFill>
                                    <a:srgbClr val="000000"/>
                                  </a:solidFill>
                                  <a:latin typeface="Cambria Math"/>
                                </a:rPr>
                              </m:ctrlPr>
                            </m:mPr>
                            <m:mr>
                              <m:e>
                                <m:r>
                                  <m:rPr>
                                    <m:brk m:alnAt="7"/>
                                  </m:rPr>
                                  <a:rPr lang="en-GB" altLang="en-US" sz="1800" b="0" i="1" smtClean="0">
                                    <a:solidFill>
                                      <a:srgbClr val="000000"/>
                                    </a:solidFill>
                                    <a:latin typeface="Cambria Math"/>
                                  </a:rPr>
                                  <m:t>1</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0</m:t>
                                </m:r>
                              </m:e>
                            </m:mr>
                          </m:m>
                        </m:e>
                      </m:d>
                      <m:d>
                        <m:dPr>
                          <m:begChr m:val="["/>
                          <m:endChr m:val="]"/>
                          <m:ctrlPr>
                            <a:rPr lang="en-GB" altLang="en-US" sz="1800" i="1" smtClean="0">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a:solidFill>
                                          <a:srgbClr val="000000"/>
                                        </a:solidFill>
                                        <a:latin typeface="Cambria Math"/>
                                      </a:rPr>
                                      <m:t>+1</m:t>
                                    </m:r>
                                  </m:sub>
                                </m:sSub>
                              </m:e>
                            </m:m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sub>
                                </m:sSub>
                              </m:e>
                            </m:mr>
                          </m:m>
                        </m:e>
                      </m:d>
                      <m:r>
                        <a:rPr lang="en-GB" altLang="en-US" sz="1800" b="0" i="0" smtClean="0">
                          <a:solidFill>
                            <a:srgbClr val="000000"/>
                          </a:solidFill>
                          <a:latin typeface="Cambria Math"/>
                        </a:rPr>
                        <m:t>=</m:t>
                      </m:r>
                      <m:r>
                        <a:rPr lang="en-GB" altLang="en-US" sz="1800" b="0" i="1" smtClean="0">
                          <a:solidFill>
                            <a:srgbClr val="000000"/>
                          </a:solidFill>
                          <a:latin typeface="Cambria Math"/>
                        </a:rPr>
                        <m:t>𝐴</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𝑘</m:t>
                          </m:r>
                        </m:sub>
                      </m:sSub>
                    </m:oMath>
                  </m:oMathPara>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I managed to convert the second order scalar problem into a first order matrix problem.</a:t>
                </a:r>
              </a:p>
              <a:p>
                <a:pPr marL="266700" lvl="1" indent="-266700" eaLnBrk="1" hangingPunct="1">
                  <a:buNone/>
                  <a:defRPr/>
                </a:pPr>
                <a:endParaRPr lang="en-US" altLang="en-US" sz="1800" i="0" dirty="0">
                  <a:solidFill>
                    <a:srgbClr val="000000"/>
                  </a:solidFill>
                  <a:latin typeface="+mj-lt"/>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t="-15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72008" y="702593"/>
            <a:ext cx="9036496" cy="638175"/>
          </a:xfrm>
        </p:spPr>
        <p:txBody>
          <a:bodyPr/>
          <a:lstStyle/>
          <a:p>
            <a:pPr algn="ctr" eaLnBrk="1" hangingPunct="1">
              <a:defRPr/>
            </a:pPr>
            <a:r>
              <a:rPr lang="en-US" altLang="en-US" sz="2000" dirty="0">
                <a:solidFill>
                  <a:srgbClr val="C00000"/>
                </a:solidFill>
              </a:rPr>
              <a:t/>
            </a:r>
            <a:br>
              <a:rPr lang="en-US" altLang="en-US" sz="2000" dirty="0">
                <a:solidFill>
                  <a:srgbClr val="C00000"/>
                </a:solidFill>
              </a:rPr>
            </a:br>
            <a:r>
              <a:rPr lang="en-US" altLang="en-US" sz="2000" dirty="0">
                <a:solidFill>
                  <a:srgbClr val="C00000"/>
                </a:solidFill>
              </a:rPr>
              <a:t>Application of matrix diagonalization cont.</a:t>
            </a:r>
            <a:br>
              <a:rPr lang="en-US" altLang="en-US" sz="2000" dirty="0">
                <a:solidFill>
                  <a:srgbClr val="C00000"/>
                </a:solidFill>
              </a:rPr>
            </a:br>
            <a:r>
              <a:rPr lang="en-US" altLang="en-US" sz="2000" dirty="0">
                <a:solidFill>
                  <a:srgbClr val="C00000"/>
                </a:solidFill>
              </a:rPr>
              <a:t>Fibonacci example:</a:t>
            </a:r>
            <a:br>
              <a:rPr lang="en-US" altLang="en-US" sz="2000" dirty="0">
                <a:solidFill>
                  <a:srgbClr val="C00000"/>
                </a:solidFill>
              </a:rPr>
            </a:br>
            <a:r>
              <a:rPr lang="en-US" altLang="en-US" sz="2000" dirty="0">
                <a:solidFill>
                  <a:srgbClr val="C00000"/>
                </a:solidFill>
              </a:rPr>
              <a:t>Convert a second order scalar problem into a first order system</a:t>
            </a:r>
          </a:p>
        </p:txBody>
      </p:sp>
    </p:spTree>
    <p:extLst>
      <p:ext uri="{BB962C8B-B14F-4D97-AF65-F5344CB8AC3E}">
        <p14:creationId xmlns:p14="http://schemas.microsoft.com/office/powerpoint/2010/main" val="385635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656035"/>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The eigenvalues of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latin typeface="+mj-lt"/>
                  </a:rPr>
                  <a:t> are obtained from</a:t>
                </a:r>
              </a:p>
              <a:p>
                <a:pPr marL="266700" indent="-266700" eaLnBrk="1" hangingPunct="1">
                  <a:defRPr/>
                </a:pPr>
                <a14:m>
                  <m:oMathPara xmlns:m="http://schemas.openxmlformats.org/officeDocument/2006/math">
                    <m:oMathParaPr>
                      <m:jc m:val="centerGroup"/>
                    </m:oMathParaPr>
                    <m:oMath xmlns:m="http://schemas.openxmlformats.org/officeDocument/2006/math">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det</m:t>
                          </m:r>
                        </m:fName>
                        <m:e>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1</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e>
                                </m:mr>
                              </m:m>
                            </m:e>
                          </m:d>
                        </m:e>
                      </m:func>
                      <m:r>
                        <a:rPr lang="en-GB" altLang="en-US" sz="1800" b="0" i="1" smtClean="0">
                          <a:solidFill>
                            <a:srgbClr val="000000"/>
                          </a:solidFill>
                          <a:latin typeface="Cambria Math"/>
                        </a:rPr>
                        <m:t>=−</m:t>
                      </m:r>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1−</m:t>
                          </m:r>
                          <m:r>
                            <a:rPr lang="en-GB" altLang="en-US" sz="1800" b="0" i="1" smtClean="0">
                              <a:solidFill>
                                <a:srgbClr val="000000"/>
                              </a:solidFill>
                              <a:latin typeface="Cambria Math"/>
                              <a:ea typeface="Cambria Math"/>
                            </a:rPr>
                            <m:t>𝜆</m:t>
                          </m:r>
                        </m:e>
                      </m:d>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−1=0⇒</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𝜆</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−1=0</m:t>
                      </m:r>
                    </m:oMath>
                  </m:oMathPara>
                </a14:m>
                <a:endParaRPr lang="en-GB" altLang="en-US" sz="1800" i="0" dirty="0">
                  <a:solidFill>
                    <a:srgbClr val="000000"/>
                  </a:solidFill>
                  <a:latin typeface="+mj-lt"/>
                </a:endParaRPr>
              </a:p>
              <a:p>
                <a:pPr marL="266700" indent="-266700" eaLnBrk="1" hangingPunct="1">
                  <a:buFont typeface="Arial" panose="020B0604020202020204" pitchFamily="34" charset="0"/>
                  <a:buChar char="•"/>
                  <a:defRPr/>
                </a:pPr>
                <a:r>
                  <a:rPr lang="en-GB" altLang="en-US" sz="1800" i="0" dirty="0">
                    <a:solidFill>
                      <a:srgbClr val="000000"/>
                    </a:solidFill>
                    <a:latin typeface="+mj-lt"/>
                  </a:rPr>
                  <a:t>Observe the analogy between </a:t>
                </a:r>
                <a14:m>
                  <m:oMath xmlns:m="http://schemas.openxmlformats.org/officeDocument/2006/math">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𝜆</m:t>
                        </m:r>
                      </m:e>
                      <m:sup>
                        <m:r>
                          <a:rPr lang="en-GB" altLang="en-US" sz="1800">
                            <a:solidFill>
                              <a:srgbClr val="000000"/>
                            </a:solidFill>
                            <a:latin typeface="Cambria Math"/>
                            <a:ea typeface="Cambria Math"/>
                          </a:rPr>
                          <m:t>2</m:t>
                        </m:r>
                      </m:sup>
                    </m:sSup>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−1=0</m:t>
                    </m:r>
                  </m:oMath>
                </a14:m>
                <a:r>
                  <a:rPr lang="en-GB" altLang="en-US" sz="1800" i="0" dirty="0">
                    <a:solidFill>
                      <a:srgbClr val="000000"/>
                    </a:solidFill>
                    <a:latin typeface="+mj-lt"/>
                  </a:rPr>
                  <a:t> and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𝐹</m:t>
                        </m:r>
                      </m:e>
                      <m:sub>
                        <m:r>
                          <a:rPr lang="en-GB" altLang="en-US" sz="1800" b="0" i="1" smtClean="0">
                            <a:solidFill>
                              <a:srgbClr val="000000"/>
                            </a:solidFill>
                            <a:latin typeface="Cambria Math"/>
                          </a:rPr>
                          <m:t>𝑘</m:t>
                        </m:r>
                      </m:sub>
                    </m:sSub>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m:t>
                        </m:r>
                        <m:r>
                          <a:rPr lang="en-GB" altLang="en-US" sz="1800" b="0" i="1" smtClean="0">
                            <a:solidFill>
                              <a:srgbClr val="000000"/>
                            </a:solidFill>
                            <a:latin typeface="Cambria Math"/>
                          </a:rPr>
                          <m:t>𝐹</m:t>
                        </m:r>
                      </m:e>
                      <m:sub>
                        <m:r>
                          <a:rPr lang="en-GB" altLang="en-US" sz="1800" b="0" i="1" smtClean="0">
                            <a:solidFill>
                              <a:srgbClr val="000000"/>
                            </a:solidFill>
                            <a:latin typeface="Cambria Math"/>
                          </a:rPr>
                          <m:t>𝑘</m:t>
                        </m:r>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𝐹</m:t>
                        </m:r>
                      </m:e>
                      <m:sub>
                        <m:r>
                          <a:rPr lang="en-GB" altLang="en-US" sz="1800" b="0" i="1" smtClean="0">
                            <a:solidFill>
                              <a:srgbClr val="000000"/>
                            </a:solidFill>
                            <a:latin typeface="Cambria Math"/>
                          </a:rPr>
                          <m:t>𝑘</m:t>
                        </m:r>
                        <m:r>
                          <a:rPr lang="en-GB" altLang="en-US" sz="1800" b="0" i="1" smtClean="0">
                            <a:solidFill>
                              <a:srgbClr val="000000"/>
                            </a:solidFill>
                            <a:latin typeface="Cambria Math"/>
                          </a:rPr>
                          <m:t>−2</m:t>
                        </m:r>
                      </m:sub>
                    </m:sSub>
                    <m:r>
                      <a:rPr lang="en-GB" altLang="en-US" sz="1800" b="0" i="1" smtClean="0">
                        <a:solidFill>
                          <a:srgbClr val="000000"/>
                        </a:solidFill>
                        <a:latin typeface="Cambria Math"/>
                      </a:rPr>
                      <m:t>=0</m:t>
                    </m:r>
                  </m:oMath>
                </a14:m>
                <a:r>
                  <a:rPr lang="en-GB" altLang="en-US" sz="1800" b="0" i="0" dirty="0">
                    <a:solidFill>
                      <a:srgbClr val="000000"/>
                    </a:solidFill>
                    <a:latin typeface="+mj-lt"/>
                  </a:rPr>
                  <a:t>.</a:t>
                </a:r>
              </a:p>
              <a:p>
                <a:pPr marL="266700" indent="-266700" eaLnBrk="1" hangingPunct="1">
                  <a:buFont typeface="Arial" panose="020B0604020202020204" pitchFamily="34" charset="0"/>
                  <a:buChar char="•"/>
                  <a:defRPr/>
                </a:pPr>
                <a14:m>
                  <m:oMath xmlns:m="http://schemas.openxmlformats.org/officeDocument/2006/math">
                    <m:sSub>
                      <m:sSubPr>
                        <m:ctrlPr>
                          <a:rPr lang="en-GB" altLang="en-US" sz="1800" i="1" smtClean="0">
                            <a:solidFill>
                              <a:srgbClr val="000000"/>
                            </a:solidFill>
                            <a:latin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rPr>
                          <m:t>1,2</m:t>
                        </m:r>
                      </m:sub>
                    </m:sSub>
                    <m:r>
                      <a:rPr lang="en-GB" altLang="en-US" sz="1800" b="0" i="1" smtClean="0">
                        <a:solidFill>
                          <a:srgbClr val="000000"/>
                        </a:solidFill>
                        <a:latin typeface="Cambria Math"/>
                      </a:rPr>
                      <m:t>=</m:t>
                    </m:r>
                    <m:f>
                      <m:fPr>
                        <m:ctrlPr>
                          <a:rPr lang="en-GB" altLang="en-US" sz="1800" b="0" i="1" smtClean="0">
                            <a:solidFill>
                              <a:srgbClr val="000000"/>
                            </a:solidFill>
                            <a:latin typeface="Cambria Math"/>
                          </a:rPr>
                        </m:ctrlPr>
                      </m:fPr>
                      <m:num>
                        <m:r>
                          <a:rPr lang="en-GB" altLang="en-US" sz="1800" b="0" i="1" smtClean="0">
                            <a:solidFill>
                              <a:srgbClr val="000000"/>
                            </a:solidFill>
                            <a:latin typeface="Cambria Math"/>
                          </a:rPr>
                          <m:t>1</m:t>
                        </m:r>
                        <m:r>
                          <a:rPr lang="en-GB" altLang="en-US" sz="1800" b="0" i="1" smtClean="0">
                            <a:solidFill>
                              <a:srgbClr val="000000"/>
                            </a:solidFill>
                            <a:latin typeface="Cambria Math"/>
                            <a:ea typeface="Cambria Math"/>
                          </a:rPr>
                          <m:t>±</m:t>
                        </m:r>
                        <m:rad>
                          <m:radPr>
                            <m:degHide m:val="on"/>
                            <m:ctrlPr>
                              <a:rPr lang="en-GB" altLang="en-US" sz="1800" b="0" i="1" smtClean="0">
                                <a:solidFill>
                                  <a:srgbClr val="000000"/>
                                </a:solidFill>
                                <a:latin typeface="Cambria Math"/>
                                <a:ea typeface="Cambria Math"/>
                              </a:rPr>
                            </m:ctrlPr>
                          </m:radPr>
                          <m:deg/>
                          <m:e>
                            <m:r>
                              <a:rPr lang="en-GB" altLang="en-US" sz="1800" b="0" i="1" smtClean="0">
                                <a:solidFill>
                                  <a:srgbClr val="000000"/>
                                </a:solidFill>
                                <a:latin typeface="Cambria Math"/>
                                <a:ea typeface="Cambria Math"/>
                              </a:rPr>
                              <m:t>5</m:t>
                            </m:r>
                          </m:e>
                        </m:rad>
                      </m:num>
                      <m:den>
                        <m:r>
                          <a:rPr lang="en-GB" altLang="en-US" sz="1800" b="0" i="1" smtClean="0">
                            <a:solidFill>
                              <a:srgbClr val="000000"/>
                            </a:solidFill>
                            <a:latin typeface="Cambria Math"/>
                          </a:rPr>
                          <m:t>2</m:t>
                        </m:r>
                      </m:den>
                    </m:f>
                  </m:oMath>
                </a14:m>
                <a:r>
                  <a:rPr lang="en-GB" altLang="en-US" sz="1800" i="0" dirty="0">
                    <a:solidFill>
                      <a:srgbClr val="000000"/>
                    </a:solidFill>
                    <a:latin typeface="+mj-lt"/>
                  </a:rPr>
                  <a:t>. Eigenvalues add up to 1. The matrix </a:t>
                </a:r>
                <a14:m>
                  <m:oMath xmlns:m="http://schemas.openxmlformats.org/officeDocument/2006/math">
                    <m:r>
                      <a:rPr lang="en-GB" altLang="en-US" sz="1800" b="0" i="1" smtClean="0">
                        <a:solidFill>
                          <a:srgbClr val="000000"/>
                        </a:solidFill>
                        <a:latin typeface="Cambria Math"/>
                      </a:rPr>
                      <m:t>𝐴</m:t>
                    </m:r>
                  </m:oMath>
                </a14:m>
                <a:r>
                  <a:rPr lang="en-GB" altLang="en-US" sz="1800" i="0" dirty="0">
                    <a:solidFill>
                      <a:srgbClr val="000000"/>
                    </a:solidFill>
                    <a:latin typeface="+mj-lt"/>
                  </a:rPr>
                  <a:t> is diagonalizable.</a:t>
                </a:r>
              </a:p>
              <a:p>
                <a:pPr marL="266700" indent="-266700" eaLnBrk="1" hangingPunct="1">
                  <a:buFont typeface="Arial" panose="020B0604020202020204" pitchFamily="34" charset="0"/>
                  <a:buChar char="•"/>
                  <a:defRPr/>
                </a:pPr>
                <a:r>
                  <a:rPr lang="en-US" altLang="en-US" sz="1800" i="0" dirty="0">
                    <a:solidFill>
                      <a:srgbClr val="000000"/>
                    </a:solidFill>
                  </a:rPr>
                  <a:t>It can be shown that the eigenvectors are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1</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1</m:t>
                                  </m:r>
                                </m:sub>
                              </m:sSub>
                            </m:e>
                          </m:mr>
                          <m:mr>
                            <m:e>
                              <m:r>
                                <a:rPr lang="en-GB" altLang="en-US" sz="1800">
                                  <a:solidFill>
                                    <a:srgbClr val="000000"/>
                                  </a:solidFill>
                                  <a:latin typeface="Cambria Math"/>
                                </a:rPr>
                                <m:t>1</m:t>
                              </m:r>
                            </m:e>
                          </m:mr>
                        </m:m>
                      </m:e>
                    </m:d>
                  </m:oMath>
                </a14:m>
                <a:r>
                  <a:rPr lang="en-US" altLang="en-US" sz="1800" i="0" dirty="0">
                    <a:solidFill>
                      <a:srgbClr val="000000"/>
                    </a:solidFill>
                  </a:rPr>
                  <a:t> and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2</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2</m:t>
                                  </m:r>
                                </m:sub>
                              </m:sSub>
                            </m:e>
                          </m:mr>
                          <m:mr>
                            <m:e>
                              <m:r>
                                <a:rPr lang="en-GB" altLang="en-US" sz="1800">
                                  <a:solidFill>
                                    <a:srgbClr val="000000"/>
                                  </a:solidFill>
                                  <a:latin typeface="Cambria Math"/>
                                </a:rPr>
                                <m:t>1</m:t>
                              </m:r>
                            </m:e>
                          </m:mr>
                        </m:m>
                      </m:e>
                    </m:d>
                  </m:oMath>
                </a14:m>
                <a:r>
                  <a:rPr lang="en-US" altLang="en-US" sz="1800" i="0" dirty="0">
                    <a:solidFill>
                      <a:srgbClr val="000000"/>
                    </a:solidFill>
                  </a:rPr>
                  <a:t>.</a:t>
                </a:r>
              </a:p>
              <a:p>
                <a:pPr marL="266700" indent="-266700" eaLnBrk="1" hangingPunct="1">
                  <a:buFont typeface="Arial" panose="020B0604020202020204" pitchFamily="34" charset="0"/>
                  <a:buChar char="•"/>
                  <a:defRPr/>
                </a:pPr>
                <a:r>
                  <a:rPr lang="en-GB" altLang="en-US" sz="1800" i="0" dirty="0">
                    <a:solidFill>
                      <a:srgbClr val="000000"/>
                    </a:solidFill>
                  </a:rPr>
                  <a:t>How can I get a formula for the 100</a:t>
                </a:r>
                <a:r>
                  <a:rPr lang="en-GB" altLang="en-US" sz="1800" i="0" baseline="30000" dirty="0">
                    <a:solidFill>
                      <a:srgbClr val="000000"/>
                    </a:solidFill>
                  </a:rPr>
                  <a:t>th</a:t>
                </a:r>
                <a:r>
                  <a:rPr lang="en-GB" altLang="en-US" sz="1800" i="0" dirty="0">
                    <a:solidFill>
                      <a:srgbClr val="000000"/>
                    </a:solidFill>
                  </a:rPr>
                  <a:t> Fibonacci number?</a:t>
                </a:r>
                <a:endParaRPr lang="en-US" altLang="en-US" sz="1800" i="0" dirty="0">
                  <a:solidFill>
                    <a:srgbClr val="000000"/>
                  </a:solidFill>
                </a:endParaRPr>
              </a:p>
              <a:p>
                <a:pPr marL="266700" indent="-266700" eaLnBrk="1" hangingPunct="1">
                  <a:buFont typeface="Arial" panose="020B0604020202020204" pitchFamily="34" charset="0"/>
                  <a:buChar char="•"/>
                  <a:defRPr/>
                </a:pP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𝑘</m:t>
                        </m:r>
                        <m:r>
                          <a:rPr lang="en-GB" altLang="en-US" sz="1800">
                            <a:solidFill>
                              <a:srgbClr val="000000"/>
                            </a:solidFill>
                            <a:latin typeface="Cambria Math"/>
                          </a:rPr>
                          <m:t>+1</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a:solidFill>
                                        <a:srgbClr val="000000"/>
                                      </a:solidFill>
                                      <a:latin typeface="Cambria Math"/>
                                    </a:rPr>
                                    <m:t>+2</m:t>
                                  </m:r>
                                </m:sub>
                              </m:sSub>
                            </m:e>
                          </m:mr>
                          <m:mr>
                            <m:e>
                              <m:sSub>
                                <m:sSubPr>
                                  <m:ctrlPr>
                                    <a:rPr lang="en-GB" altLang="en-US" sz="1800" i="1">
                                      <a:solidFill>
                                        <a:srgbClr val="000000"/>
                                      </a:solidFill>
                                      <a:latin typeface="Cambria Math"/>
                                    </a:rPr>
                                  </m:ctrlPr>
                                </m:sSubPr>
                                <m:e>
                                  <m:r>
                                    <a:rPr lang="en-GB" altLang="en-US" sz="1800">
                                      <a:solidFill>
                                        <a:srgbClr val="000000"/>
                                      </a:solidFill>
                                      <a:latin typeface="Cambria Math"/>
                                    </a:rPr>
                                    <m:t>𝐹</m:t>
                                  </m:r>
                                </m:e>
                                <m:sub>
                                  <m:r>
                                    <a:rPr lang="en-GB" altLang="en-US" sz="1800">
                                      <a:solidFill>
                                        <a:srgbClr val="000000"/>
                                      </a:solidFill>
                                      <a:latin typeface="Cambria Math"/>
                                    </a:rPr>
                                    <m:t>𝑘</m:t>
                                  </m:r>
                                  <m:r>
                                    <a:rPr lang="en-GB" altLang="en-US" sz="1800">
                                      <a:solidFill>
                                        <a:srgbClr val="000000"/>
                                      </a:solidFill>
                                      <a:latin typeface="Cambria Math"/>
                                    </a:rPr>
                                    <m:t>+1</m:t>
                                  </m:r>
                                </m:sub>
                              </m:sSub>
                            </m:e>
                          </m:mr>
                        </m:m>
                      </m:e>
                    </m:d>
                    <m:r>
                      <a:rPr lang="en-GB" altLang="en-US" sz="1800">
                        <a:solidFill>
                          <a:srgbClr val="000000"/>
                        </a:solidFill>
                        <a:latin typeface="Cambria Math"/>
                      </a:rPr>
                      <m:t>=</m:t>
                    </m:r>
                    <m:r>
                      <a:rPr lang="en-GB" altLang="en-US" sz="1800">
                        <a:solidFill>
                          <a:srgbClr val="000000"/>
                        </a:solidFill>
                        <a:latin typeface="Cambria Math"/>
                      </a:rPr>
                      <m:t>𝐴</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𝑘</m:t>
                        </m:r>
                      </m:sub>
                    </m:sSub>
                    <m:r>
                      <a:rPr lang="en-GB" altLang="en-US" sz="1800" b="0" i="1" smtClean="0">
                        <a:solidFill>
                          <a:srgbClr val="000000"/>
                        </a:solidFill>
                        <a:latin typeface="Cambria Math"/>
                      </a:rPr>
                      <m:t>=</m:t>
                    </m:r>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2</m:t>
                        </m:r>
                      </m:sup>
                    </m:sSup>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𝑘</m:t>
                        </m:r>
                        <m:r>
                          <a:rPr lang="en-GB" altLang="en-US" sz="1800" b="0" i="1" smtClean="0">
                            <a:solidFill>
                              <a:srgbClr val="000000"/>
                            </a:solidFill>
                            <a:latin typeface="Cambria Math"/>
                          </a:rPr>
                          <m:t>−1</m:t>
                        </m:r>
                      </m:sub>
                    </m:sSub>
                  </m:oMath>
                </a14:m>
                <a:r>
                  <a:rPr lang="en-US" altLang="en-US" sz="1800" i="0" dirty="0">
                    <a:solidFill>
                      <a:srgbClr val="000000"/>
                    </a:solidFill>
                  </a:rPr>
                  <a:t> etc. Therefore,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b="0" i="1" smtClean="0">
                            <a:solidFill>
                              <a:srgbClr val="000000"/>
                            </a:solidFill>
                            <a:latin typeface="Cambria Math"/>
                          </a:rPr>
                          <m:t>100</m:t>
                        </m:r>
                      </m:sub>
                    </m:sSub>
                    <m:r>
                      <a:rPr lang="en-GB" altLang="en-US" sz="1800">
                        <a:solidFill>
                          <a:srgbClr val="000000"/>
                        </a:solidFill>
                        <a:latin typeface="Cambria Math"/>
                      </a:rPr>
                      <m:t>=</m:t>
                    </m:r>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b="0" i="1" smtClean="0">
                            <a:solidFill>
                              <a:srgbClr val="000000"/>
                            </a:solidFill>
                            <a:latin typeface="Cambria Math"/>
                          </a:rPr>
                          <m:t>100</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b="0" i="1" smtClean="0">
                            <a:solidFill>
                              <a:srgbClr val="000000"/>
                            </a:solidFill>
                            <a:latin typeface="Cambria Math"/>
                          </a:rPr>
                          <m:t>0</m:t>
                        </m:r>
                      </m:sub>
                    </m:sSub>
                    <m:r>
                      <a:rPr lang="en-GB" altLang="en-US" sz="1800" b="0" i="1" smtClean="0">
                        <a:solidFill>
                          <a:srgbClr val="000000"/>
                        </a:solidFill>
                        <a:latin typeface="Cambria Math"/>
                      </a:rPr>
                      <m:t>=</m:t>
                    </m:r>
                    <m:r>
                      <a:rPr lang="en-GB" altLang="en-US" sz="1800">
                        <a:solidFill>
                          <a:srgbClr val="000000"/>
                        </a:solidFill>
                        <a:latin typeface="Cambria Math"/>
                        <a:ea typeface="Cambria Math"/>
                      </a:rPr>
                      <m:t>𝑆</m:t>
                    </m:r>
                    <m:sSup>
                      <m:sSupPr>
                        <m:ctrlPr>
                          <a:rPr lang="en-GB" altLang="en-US" sz="1800" i="1">
                            <a:solidFill>
                              <a:srgbClr val="000000"/>
                            </a:solidFill>
                            <a:latin typeface="Cambria Math"/>
                            <a:ea typeface="Cambria Math"/>
                          </a:rPr>
                        </m:ctrlPr>
                      </m:sSupPr>
                      <m:e>
                        <m:r>
                          <m:rPr>
                            <m:sty m:val="p"/>
                          </m:rPr>
                          <a:rPr lang="el-GR" altLang="en-US" sz="1800">
                            <a:solidFill>
                              <a:srgbClr val="000000"/>
                            </a:solidFill>
                            <a:latin typeface="Cambria Math"/>
                            <a:ea typeface="Cambria Math"/>
                          </a:rPr>
                          <m:t>Λ</m:t>
                        </m:r>
                      </m:e>
                      <m:sup>
                        <m:r>
                          <a:rPr lang="en-GB" altLang="en-US" sz="1800" b="0" i="1" smtClean="0">
                            <a:solidFill>
                              <a:srgbClr val="000000"/>
                            </a:solidFill>
                            <a:latin typeface="Cambria Math"/>
                            <a:ea typeface="Cambria Math"/>
                          </a:rPr>
                          <m:t>100</m:t>
                        </m:r>
                      </m:sup>
                    </m:sSup>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𝑆</m:t>
                        </m:r>
                      </m:e>
                      <m:sup>
                        <m:r>
                          <a:rPr lang="en-GB" altLang="en-US" sz="1800">
                            <a:solidFill>
                              <a:srgbClr val="000000"/>
                            </a:solidFill>
                            <a:latin typeface="Cambria Math"/>
                            <a:ea typeface="Cambria Math"/>
                          </a:rPr>
                          <m:t>−1</m:t>
                        </m:r>
                      </m:sup>
                    </m:sSup>
                    <m:sSub>
                      <m:sSubPr>
                        <m:ctrlPr>
                          <a:rPr lang="en-GB" altLang="en-US" sz="180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𝑢</m:t>
                        </m:r>
                      </m:e>
                      <m:sub>
                        <m:r>
                          <a:rPr lang="en-GB" altLang="en-US" sz="1800" b="0" i="1" smtClean="0">
                            <a:solidFill>
                              <a:srgbClr val="000000"/>
                            </a:solidFill>
                            <a:latin typeface="Cambria Math"/>
                            <a:ea typeface="Cambria Math"/>
                          </a:rPr>
                          <m:t>0</m:t>
                        </m:r>
                      </m:sub>
                    </m:sSub>
                  </m:oMath>
                </a14:m>
                <a:endParaRPr lang="en-US" altLang="en-US" sz="1800" i="0" dirty="0">
                  <a:solidFill>
                    <a:srgbClr val="000000"/>
                  </a:solidFill>
                </a:endParaRPr>
              </a:p>
              <a:p>
                <a:pPr marL="266700" indent="-266700" eaLnBrk="1" hangingPunct="1">
                  <a:buFont typeface="Arial" panose="020B0604020202020204" pitchFamily="34" charset="0"/>
                  <a:buChar char="•"/>
                  <a:defRPr/>
                </a:pPr>
                <a14:m>
                  <m:oMath xmlns:m="http://schemas.openxmlformats.org/officeDocument/2006/math">
                    <m:sSup>
                      <m:sSupPr>
                        <m:ctrlPr>
                          <a:rPr lang="en-GB" altLang="en-US" sz="1800" i="1">
                            <a:solidFill>
                              <a:srgbClr val="000000"/>
                            </a:solidFill>
                            <a:latin typeface="Cambria Math"/>
                            <a:ea typeface="Cambria Math"/>
                          </a:rPr>
                        </m:ctrlPr>
                      </m:sSupPr>
                      <m:e>
                        <m:r>
                          <m:rPr>
                            <m:sty m:val="p"/>
                          </m:rPr>
                          <a:rPr lang="el-GR" altLang="en-US" sz="1800">
                            <a:solidFill>
                              <a:srgbClr val="000000"/>
                            </a:solidFill>
                            <a:latin typeface="Cambria Math"/>
                            <a:ea typeface="Cambria Math"/>
                          </a:rPr>
                          <m:t>Λ</m:t>
                        </m:r>
                      </m:e>
                      <m:sup>
                        <m:r>
                          <a:rPr lang="en-GB" altLang="en-US" sz="1800">
                            <a:solidFill>
                              <a:srgbClr val="000000"/>
                            </a:solidFill>
                            <a:latin typeface="Cambria Math"/>
                            <a:ea typeface="Cambria Math"/>
                          </a:rPr>
                          <m:t>100</m:t>
                        </m:r>
                      </m:sup>
                    </m:sSup>
                    <m:r>
                      <a:rPr lang="en-GB" altLang="en-US" sz="1800" b="0" i="1" smtClean="0">
                        <a:solidFill>
                          <a:srgbClr val="000000"/>
                        </a:solidFill>
                        <a:latin typeface="Cambria Math"/>
                        <a:ea typeface="Cambria Math"/>
                      </a:rPr>
                      <m:t>=</m:t>
                    </m:r>
                    <m:d>
                      <m:dPr>
                        <m:begChr m:val="["/>
                        <m:endChr m:val="]"/>
                        <m:ctrlPr>
                          <a:rPr lang="en-GB" altLang="en-US" sz="1800" b="0" i="1" smtClean="0">
                            <a:solidFill>
                              <a:srgbClr val="000000"/>
                            </a:solidFill>
                            <a:latin typeface="Cambria Math"/>
                            <a:ea typeface="Cambria Math"/>
                          </a:rPr>
                        </m:ctrlPr>
                      </m:dPr>
                      <m:e>
                        <m:m>
                          <m:mPr>
                            <m:mcs>
                              <m:mc>
                                <m:mcPr>
                                  <m:count m:val="2"/>
                                  <m:mcJc m:val="center"/>
                                </m:mcPr>
                              </m:mc>
                            </m:mcs>
                            <m:ctrlPr>
                              <a:rPr lang="en-GB" altLang="en-US" sz="1800" b="0" i="1" smtClean="0">
                                <a:solidFill>
                                  <a:srgbClr val="000000"/>
                                </a:solidFill>
                                <a:latin typeface="Cambria Math"/>
                                <a:ea typeface="Cambria Math"/>
                              </a:rPr>
                            </m:ctrlPr>
                          </m:mPr>
                          <m:mr>
                            <m:e>
                              <m:sSup>
                                <m:sSupPr>
                                  <m:ctrlPr>
                                    <a:rPr lang="en-GB" altLang="en-US" sz="1800" b="0" i="1" smtClean="0">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b="0" i="1" smtClean="0">
                                      <a:solidFill>
                                        <a:srgbClr val="000000"/>
                                      </a:solidFill>
                                      <a:latin typeface="Cambria Math"/>
                                      <a:ea typeface="Cambria Math"/>
                                    </a:rPr>
                                    <m:t>100</m:t>
                                  </m:r>
                                </m:sup>
                              </m:sSup>
                            </m:e>
                            <m:e>
                              <m:r>
                                <a:rPr lang="en-GB" altLang="en-US" sz="1800" b="0" i="1" smtClean="0">
                                  <a:solidFill>
                                    <a:srgbClr val="000000"/>
                                  </a:solidFill>
                                  <a:latin typeface="Cambria Math"/>
                                  <a:ea typeface="Cambria Math"/>
                                </a:rPr>
                                <m:t>0</m:t>
                              </m:r>
                            </m:e>
                          </m:mr>
                          <m:mr>
                            <m:e>
                              <m:r>
                                <a:rPr lang="en-GB" altLang="en-US" sz="1800" b="0" i="1" smtClean="0">
                                  <a:solidFill>
                                    <a:srgbClr val="000000"/>
                                  </a:solidFill>
                                  <a:latin typeface="Cambria Math"/>
                                  <a:ea typeface="Cambria Math"/>
                                </a:rPr>
                                <m:t>0</m:t>
                              </m:r>
                            </m:e>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e>
                                <m:sup>
                                  <m:r>
                                    <a:rPr lang="en-GB" altLang="en-US" sz="1800">
                                      <a:solidFill>
                                        <a:srgbClr val="000000"/>
                                      </a:solidFill>
                                      <a:latin typeface="Cambria Math"/>
                                      <a:ea typeface="Cambria Math"/>
                                    </a:rPr>
                                    <m:t>100</m:t>
                                  </m:r>
                                </m:sup>
                              </m:sSup>
                            </m:e>
                          </m:mr>
                        </m:m>
                      </m:e>
                    </m:d>
                    <m:r>
                      <a:rPr lang="en-GB" altLang="en-US" sz="1800" b="0" i="1" smtClean="0">
                        <a:solidFill>
                          <a:srgbClr val="000000"/>
                        </a:solidFill>
                        <a:latin typeface="Cambria Math"/>
                        <a:ea typeface="Cambria Math"/>
                      </a:rPr>
                      <m:t>≅</m:t>
                    </m:r>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100</m:t>
                                  </m:r>
                                </m:sup>
                              </m:sSup>
                            </m:e>
                            <m:e>
                              <m:r>
                                <a:rPr lang="en-GB" altLang="en-US" sz="1800">
                                  <a:solidFill>
                                    <a:srgbClr val="000000"/>
                                  </a:solidFill>
                                  <a:latin typeface="Cambria Math"/>
                                  <a:ea typeface="Cambria Math"/>
                                </a:rPr>
                                <m:t>0</m:t>
                              </m:r>
                            </m:e>
                          </m:mr>
                          <m:mr>
                            <m:e>
                              <m:r>
                                <a:rPr lang="en-GB" altLang="en-US" sz="1800">
                                  <a:solidFill>
                                    <a:srgbClr val="000000"/>
                                  </a:solidFill>
                                  <a:latin typeface="Cambria Math"/>
                                  <a:ea typeface="Cambria Math"/>
                                </a:rPr>
                                <m:t>0</m:t>
                              </m:r>
                            </m:e>
                            <m:e>
                              <m:r>
                                <a:rPr lang="en-GB" altLang="en-US" sz="1800" b="0" i="1" smtClean="0">
                                  <a:solidFill>
                                    <a:srgbClr val="000000"/>
                                  </a:solidFill>
                                  <a:latin typeface="Cambria Math"/>
                                  <a:ea typeface="Cambria Math"/>
                                </a:rPr>
                                <m:t>0</m:t>
                              </m:r>
                            </m:e>
                          </m:mr>
                        </m:m>
                      </m:e>
                    </m:d>
                  </m:oMath>
                </a14:m>
                <a:r>
                  <a:rPr lang="en-GB" altLang="en-US" sz="1800" i="0" dirty="0">
                    <a:solidFill>
                      <a:srgbClr val="000000"/>
                    </a:solidFill>
                    <a:latin typeface="+mj-lt"/>
                  </a:rPr>
                  <a:t>, </a:t>
                </a:r>
                <a14:m>
                  <m:oMath xmlns:m="http://schemas.openxmlformats.org/officeDocument/2006/math">
                    <m:r>
                      <a:rPr lang="en-GB" altLang="en-US" sz="1800" b="0" i="1" smtClean="0">
                        <a:solidFill>
                          <a:srgbClr val="000000"/>
                        </a:solidFill>
                        <a:latin typeface="Cambria Math"/>
                        <a:ea typeface="Cambria Math"/>
                      </a:rPr>
                      <m:t>𝑆</m:t>
                    </m:r>
                    <m:r>
                      <a:rPr lang="en-GB" altLang="en-US" sz="1800">
                        <a:solidFill>
                          <a:srgbClr val="000000"/>
                        </a:solidFill>
                        <a:latin typeface="Cambria Math"/>
                        <a:ea typeface="Cambria Math"/>
                      </a:rPr>
                      <m:t>=</m:t>
                    </m:r>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b>
                                <m:sSubPr>
                                  <m:ctrlPr>
                                    <a:rPr lang="en-GB" altLang="en-US" sz="1800" i="1" smtClean="0">
                                      <a:solidFill>
                                        <a:srgbClr val="000000"/>
                                      </a:solidFill>
                                      <a:latin typeface="Cambria Math"/>
                                      <a:ea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1</m:t>
                                  </m:r>
                                </m:sub>
                              </m:sSub>
                            </m:e>
                            <m:e>
                              <m:sSub>
                                <m:sSubPr>
                                  <m:ctrlPr>
                                    <a:rPr lang="en-GB" altLang="en-US" sz="1800" i="1" smtClean="0">
                                      <a:solidFill>
                                        <a:srgbClr val="000000"/>
                                      </a:solidFill>
                                      <a:latin typeface="Cambria Math"/>
                                      <a:ea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e>
                          </m:mr>
                          <m:mr>
                            <m:e>
                              <m:r>
                                <a:rPr lang="en-GB" altLang="en-US" sz="1800" b="0" i="1" smtClean="0">
                                  <a:solidFill>
                                    <a:srgbClr val="000000"/>
                                  </a:solidFill>
                                  <a:latin typeface="Cambria Math"/>
                                  <a:ea typeface="Cambria Math"/>
                                </a:rPr>
                                <m:t>1</m:t>
                              </m:r>
                            </m:e>
                            <m:e>
                              <m:r>
                                <a:rPr lang="en-GB" altLang="en-US" sz="1800" b="0" i="1" smtClean="0">
                                  <a:solidFill>
                                    <a:srgbClr val="000000"/>
                                  </a:solidFill>
                                  <a:latin typeface="Cambria Math"/>
                                  <a:ea typeface="Cambria Math"/>
                                </a:rPr>
                                <m:t>1</m:t>
                              </m:r>
                            </m:e>
                          </m:mr>
                        </m:m>
                      </m:e>
                    </m:d>
                  </m:oMath>
                </a14:m>
                <a:r>
                  <a:rPr lang="en-GB" altLang="en-US" sz="1800" dirty="0">
                    <a:solidFill>
                      <a:srgbClr val="000000"/>
                    </a:solidFill>
                    <a:ea typeface="Cambria Math"/>
                  </a:rPr>
                  <a:t>, </a:t>
                </a:r>
                <a14:m>
                  <m:oMath xmlns:m="http://schemas.openxmlformats.org/officeDocument/2006/math">
                    <m:sSup>
                      <m:sSupPr>
                        <m:ctrlPr>
                          <a:rPr lang="en-GB"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r>
                      <a:rPr lang="en-GB" altLang="en-US" sz="1800">
                        <a:solidFill>
                          <a:srgbClr val="000000"/>
                        </a:solidFill>
                        <a:latin typeface="Cambria Math"/>
                        <a:ea typeface="Cambria Math"/>
                      </a:rPr>
                      <m:t>=</m:t>
                    </m:r>
                    <m:f>
                      <m:fPr>
                        <m:ctrlPr>
                          <a:rPr lang="en-GB" altLang="en-US" sz="1800" i="1" smtClean="0">
                            <a:solidFill>
                              <a:srgbClr val="000000"/>
                            </a:solidFill>
                            <a:latin typeface="Cambria Math"/>
                            <a:ea typeface="Cambria Math"/>
                          </a:rPr>
                        </m:ctrlPr>
                      </m:fPr>
                      <m:num>
                        <m:r>
                          <a:rPr lang="en-GB" altLang="en-US" sz="1800" b="0" i="1" smtClean="0">
                            <a:solidFill>
                              <a:srgbClr val="000000"/>
                            </a:solidFill>
                            <a:latin typeface="Cambria Math"/>
                            <a:ea typeface="Cambria Math"/>
                          </a:rPr>
                          <m:t>1</m:t>
                        </m:r>
                      </m:num>
                      <m:den>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b="0" i="1" smtClean="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den>
                    </m:f>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r>
                                <m:rPr>
                                  <m:brk m:alnAt="7"/>
                                </m:rPr>
                                <a:rPr lang="en-GB" altLang="en-US" sz="1800" b="0" i="1" smtClean="0">
                                  <a:solidFill>
                                    <a:srgbClr val="000000"/>
                                  </a:solidFill>
                                  <a:latin typeface="Cambria Math"/>
                                  <a:ea typeface="Cambria Math"/>
                                </a:rPr>
                                <m:t>1</m:t>
                              </m:r>
                            </m:e>
                            <m:e>
                              <m:r>
                                <a:rPr lang="en-GB" altLang="en-US" sz="1800" b="0" i="1" smtClean="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e>
                          </m:mr>
                          <m:mr>
                            <m:e>
                              <m:r>
                                <a:rPr lang="en-GB" altLang="en-US" sz="1800" b="0" i="1" smtClean="0">
                                  <a:solidFill>
                                    <a:srgbClr val="000000"/>
                                  </a:solidFill>
                                  <a:latin typeface="Cambria Math"/>
                                  <a:ea typeface="Cambria Math"/>
                                </a:rPr>
                                <m:t>−</m:t>
                              </m:r>
                              <m:r>
                                <a:rPr lang="en-GB" altLang="en-US" sz="1800">
                                  <a:solidFill>
                                    <a:srgbClr val="000000"/>
                                  </a:solidFill>
                                  <a:latin typeface="Cambria Math"/>
                                  <a:ea typeface="Cambria Math"/>
                                </a:rPr>
                                <m:t>1</m:t>
                              </m:r>
                            </m:e>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mr>
                        </m:m>
                      </m:e>
                    </m:d>
                  </m:oMath>
                </a14:m>
                <a:endParaRPr lang="en-GB" altLang="en-US" sz="1800" i="0" dirty="0">
                  <a:solidFill>
                    <a:srgbClr val="000000"/>
                  </a:solidFill>
                  <a:latin typeface="+mj-lt"/>
                </a:endParaRPr>
              </a:p>
              <a:p>
                <a:pPr marL="266700" indent="-266700" eaLnBrk="1" hangingPunct="1">
                  <a:buFont typeface="Arial" panose="020B0604020202020204" pitchFamily="34" charset="0"/>
                  <a:buChar char="•"/>
                  <a:defRPr/>
                </a:pP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100</m:t>
                        </m:r>
                      </m:sub>
                    </m:sSub>
                    <m:r>
                      <a:rPr lang="en-GB" altLang="en-US" sz="1800" i="1">
                        <a:solidFill>
                          <a:srgbClr val="000000"/>
                        </a:solidFill>
                        <a:latin typeface="Cambria Math"/>
                        <a:ea typeface="Cambria Math"/>
                      </a:rPr>
                      <m:t>≅</m:t>
                    </m:r>
                    <m:f>
                      <m:fPr>
                        <m:ctrlPr>
                          <a:rPr lang="en-GB" altLang="en-US" sz="1800" i="1" smtClean="0">
                            <a:solidFill>
                              <a:srgbClr val="000000"/>
                            </a:solidFill>
                            <a:latin typeface="Cambria Math"/>
                            <a:ea typeface="Cambria Math"/>
                          </a:rPr>
                        </m:ctrlPr>
                      </m:fPr>
                      <m:num>
                        <m:r>
                          <a:rPr lang="en-GB" altLang="en-US" sz="1800" b="0" i="1" smtClean="0">
                            <a:solidFill>
                              <a:srgbClr val="000000"/>
                            </a:solidFill>
                            <a:latin typeface="Cambria Math"/>
                            <a:ea typeface="Cambria Math"/>
                          </a:rPr>
                          <m:t>1</m:t>
                        </m:r>
                      </m:num>
                      <m:den>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den>
                    </m:f>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e>
                          </m:mr>
                          <m:mr>
                            <m:e>
                              <m:r>
                                <a:rPr lang="en-GB" altLang="en-US" sz="1800">
                                  <a:solidFill>
                                    <a:srgbClr val="000000"/>
                                  </a:solidFill>
                                  <a:latin typeface="Cambria Math"/>
                                  <a:ea typeface="Cambria Math"/>
                                </a:rPr>
                                <m:t>1</m:t>
                              </m:r>
                            </m:e>
                            <m:e>
                              <m:r>
                                <a:rPr lang="en-GB" altLang="en-US" sz="1800">
                                  <a:solidFill>
                                    <a:srgbClr val="000000"/>
                                  </a:solidFill>
                                  <a:latin typeface="Cambria Math"/>
                                  <a:ea typeface="Cambria Math"/>
                                </a:rPr>
                                <m:t>1</m:t>
                              </m:r>
                            </m:e>
                          </m:mr>
                        </m:m>
                      </m:e>
                    </m:d>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100</m:t>
                                  </m:r>
                                </m:sup>
                              </m:sSup>
                            </m:e>
                            <m:e>
                              <m:r>
                                <a:rPr lang="en-GB" altLang="en-US" sz="1800">
                                  <a:solidFill>
                                    <a:srgbClr val="000000"/>
                                  </a:solidFill>
                                  <a:latin typeface="Cambria Math"/>
                                  <a:ea typeface="Cambria Math"/>
                                </a:rPr>
                                <m:t>0</m:t>
                              </m:r>
                            </m:e>
                          </m:mr>
                          <m:mr>
                            <m:e>
                              <m:r>
                                <a:rPr lang="en-GB" altLang="en-US" sz="1800">
                                  <a:solidFill>
                                    <a:srgbClr val="000000"/>
                                  </a:solidFill>
                                  <a:latin typeface="Cambria Math"/>
                                  <a:ea typeface="Cambria Math"/>
                                </a:rPr>
                                <m:t>0</m:t>
                              </m:r>
                            </m:e>
                            <m:e>
                              <m:r>
                                <a:rPr lang="en-GB" altLang="en-US" sz="1800">
                                  <a:solidFill>
                                    <a:srgbClr val="000000"/>
                                  </a:solidFill>
                                  <a:latin typeface="Cambria Math"/>
                                  <a:ea typeface="Cambria Math"/>
                                </a:rPr>
                                <m:t>0</m:t>
                              </m:r>
                            </m:e>
                          </m:mr>
                        </m:m>
                      </m:e>
                    </m:d>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r>
                                <m:rPr>
                                  <m:brk m:alnAt="7"/>
                                </m:rPr>
                                <a:rPr lang="en-GB" altLang="en-US" sz="1800">
                                  <a:solidFill>
                                    <a:srgbClr val="000000"/>
                                  </a:solidFill>
                                  <a:latin typeface="Cambria Math"/>
                                  <a:ea typeface="Cambria Math"/>
                                </a:rPr>
                                <m:t>1</m:t>
                              </m:r>
                            </m:e>
                            <m:e>
                              <m:r>
                                <a:rPr lang="en-GB" altLang="en-US" sz="180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e>
                          </m:mr>
                          <m:mr>
                            <m:e>
                              <m:r>
                                <a:rPr lang="en-GB" altLang="en-US" sz="1800">
                                  <a:solidFill>
                                    <a:srgbClr val="000000"/>
                                  </a:solidFill>
                                  <a:latin typeface="Cambria Math"/>
                                  <a:ea typeface="Cambria Math"/>
                                </a:rPr>
                                <m:t>−1</m:t>
                              </m:r>
                            </m:e>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mr>
                        </m:m>
                      </m:e>
                    </m:d>
                    <m:d>
                      <m:dPr>
                        <m:begChr m:val="["/>
                        <m:endChr m:val="]"/>
                        <m:ctrlPr>
                          <a:rPr lang="en-GB" altLang="en-US" sz="1800" i="1" smtClean="0">
                            <a:solidFill>
                              <a:srgbClr val="000000"/>
                            </a:solidFill>
                            <a:latin typeface="Cambria Math"/>
                            <a:ea typeface="Cambria Math"/>
                          </a:rPr>
                        </m:ctrlPr>
                      </m:dPr>
                      <m:e>
                        <m:m>
                          <m:mPr>
                            <m:mcs>
                              <m:mc>
                                <m:mcPr>
                                  <m:count m:val="1"/>
                                  <m:mcJc m:val="center"/>
                                </m:mcPr>
                              </m:mc>
                            </m:mcs>
                            <m:ctrlPr>
                              <a:rPr lang="en-GB" altLang="en-US" sz="1800" i="1" smtClean="0">
                                <a:solidFill>
                                  <a:srgbClr val="000000"/>
                                </a:solidFill>
                                <a:latin typeface="Cambria Math"/>
                                <a:ea typeface="Cambria Math"/>
                              </a:rPr>
                            </m:ctrlPr>
                          </m:mPr>
                          <m:mr>
                            <m:e>
                              <m:r>
                                <m:rPr>
                                  <m:brk m:alnAt="7"/>
                                </m:rPr>
                                <a:rPr lang="en-GB" altLang="en-US" sz="1800" b="0" i="1" smtClean="0">
                                  <a:solidFill>
                                    <a:srgbClr val="000000"/>
                                  </a:solidFill>
                                  <a:latin typeface="Cambria Math"/>
                                  <a:ea typeface="Cambria Math"/>
                                </a:rPr>
                                <m:t>1</m:t>
                              </m:r>
                            </m:e>
                          </m:mr>
                          <m:mr>
                            <m:e>
                              <m:r>
                                <a:rPr lang="en-GB" altLang="en-US" sz="1800" b="0" i="1" smtClean="0">
                                  <a:solidFill>
                                    <a:srgbClr val="000000"/>
                                  </a:solidFill>
                                  <a:latin typeface="Cambria Math"/>
                                  <a:ea typeface="Cambria Math"/>
                                </a:rPr>
                                <m:t>0</m:t>
                              </m:r>
                            </m:e>
                          </m:mr>
                        </m:m>
                      </m:e>
                    </m:d>
                    <m:r>
                      <a:rPr lang="en-GB" altLang="en-US" sz="1800" b="0" i="1" smtClean="0">
                        <a:solidFill>
                          <a:srgbClr val="000000"/>
                        </a:solidFill>
                        <a:latin typeface="Cambria Math"/>
                        <a:ea typeface="Cambria Math"/>
                      </a:rPr>
                      <m:t>=</m:t>
                    </m:r>
                    <m:f>
                      <m:fPr>
                        <m:ctrlPr>
                          <a:rPr lang="en-GB" altLang="en-US" sz="1800" i="1">
                            <a:solidFill>
                              <a:srgbClr val="000000"/>
                            </a:solidFill>
                            <a:latin typeface="Cambria Math"/>
                            <a:ea typeface="Cambria Math"/>
                          </a:rPr>
                        </m:ctrlPr>
                      </m:fPr>
                      <m:num>
                        <m:r>
                          <a:rPr lang="en-GB" altLang="en-US" sz="1800">
                            <a:solidFill>
                              <a:srgbClr val="000000"/>
                            </a:solidFill>
                            <a:latin typeface="Cambria Math"/>
                            <a:ea typeface="Cambria Math"/>
                          </a:rPr>
                          <m:t>1</m:t>
                        </m:r>
                      </m:num>
                      <m:den>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den>
                    </m:f>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e>
                          </m:mr>
                          <m:mr>
                            <m:e>
                              <m:r>
                                <a:rPr lang="en-GB" altLang="en-US" sz="1800">
                                  <a:solidFill>
                                    <a:srgbClr val="000000"/>
                                  </a:solidFill>
                                  <a:latin typeface="Cambria Math"/>
                                  <a:ea typeface="Cambria Math"/>
                                </a:rPr>
                                <m:t>1</m:t>
                              </m:r>
                            </m:e>
                            <m:e>
                              <m:r>
                                <a:rPr lang="en-GB" altLang="en-US" sz="1800">
                                  <a:solidFill>
                                    <a:srgbClr val="000000"/>
                                  </a:solidFill>
                                  <a:latin typeface="Cambria Math"/>
                                  <a:ea typeface="Cambria Math"/>
                                </a:rPr>
                                <m:t>1</m:t>
                              </m:r>
                            </m:e>
                          </m:mr>
                        </m:m>
                      </m:e>
                    </m:d>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100</m:t>
                                  </m:r>
                                </m:sup>
                              </m:sSup>
                            </m:e>
                            <m:e>
                              <m:r>
                                <a:rPr lang="en-GB" altLang="en-US" sz="1800">
                                  <a:solidFill>
                                    <a:srgbClr val="000000"/>
                                  </a:solidFill>
                                  <a:latin typeface="Cambria Math"/>
                                  <a:ea typeface="Cambria Math"/>
                                </a:rPr>
                                <m:t>0</m:t>
                              </m:r>
                            </m:e>
                          </m:mr>
                          <m:mr>
                            <m:e>
                              <m:r>
                                <a:rPr lang="en-GB" altLang="en-US" sz="1800">
                                  <a:solidFill>
                                    <a:srgbClr val="000000"/>
                                  </a:solidFill>
                                  <a:latin typeface="Cambria Math"/>
                                  <a:ea typeface="Cambria Math"/>
                                </a:rPr>
                                <m:t>0</m:t>
                              </m:r>
                            </m:e>
                            <m:e>
                              <m:r>
                                <a:rPr lang="en-GB" altLang="en-US" sz="1800">
                                  <a:solidFill>
                                    <a:srgbClr val="000000"/>
                                  </a:solidFill>
                                  <a:latin typeface="Cambria Math"/>
                                  <a:ea typeface="Cambria Math"/>
                                </a:rPr>
                                <m:t>0</m:t>
                              </m:r>
                            </m:e>
                          </m:mr>
                        </m:m>
                      </m:e>
                    </m:d>
                    <m:d>
                      <m:dPr>
                        <m:begChr m:val="["/>
                        <m:endChr m:val="]"/>
                        <m:ctrlPr>
                          <a:rPr lang="en-GB" altLang="en-US" sz="1800" i="1">
                            <a:solidFill>
                              <a:srgbClr val="000000"/>
                            </a:solidFill>
                            <a:latin typeface="Cambria Math"/>
                            <a:ea typeface="Cambria Math"/>
                          </a:rPr>
                        </m:ctrlPr>
                      </m:dPr>
                      <m:e>
                        <m:m>
                          <m:mPr>
                            <m:mcs>
                              <m:mc>
                                <m:mcPr>
                                  <m:count m:val="1"/>
                                  <m:mcJc m:val="center"/>
                                </m:mcPr>
                              </m:mc>
                            </m:mcs>
                            <m:ctrlPr>
                              <a:rPr lang="en-GB" altLang="en-US" sz="1800" i="1">
                                <a:solidFill>
                                  <a:srgbClr val="000000"/>
                                </a:solidFill>
                                <a:latin typeface="Cambria Math"/>
                                <a:ea typeface="Cambria Math"/>
                              </a:rPr>
                            </m:ctrlPr>
                          </m:mPr>
                          <m:mr>
                            <m:e>
                              <m:r>
                                <m:rPr>
                                  <m:brk m:alnAt="7"/>
                                </m:rPr>
                                <a:rPr lang="en-GB" altLang="en-US" sz="1800">
                                  <a:solidFill>
                                    <a:srgbClr val="000000"/>
                                  </a:solidFill>
                                  <a:latin typeface="Cambria Math"/>
                                  <a:ea typeface="Cambria Math"/>
                                </a:rPr>
                                <m:t>1</m:t>
                              </m:r>
                            </m:e>
                          </m:mr>
                          <m:mr>
                            <m:e>
                              <m:r>
                                <a:rPr lang="en-GB" altLang="en-US" sz="1800" b="0" i="1" smtClean="0">
                                  <a:solidFill>
                                    <a:srgbClr val="000000"/>
                                  </a:solidFill>
                                  <a:latin typeface="Cambria Math"/>
                                  <a:ea typeface="Cambria Math"/>
                                </a:rPr>
                                <m:t>−1</m:t>
                              </m:r>
                            </m:e>
                          </m:mr>
                        </m:m>
                      </m:e>
                    </m:d>
                    <m:r>
                      <a:rPr lang="en-GB" altLang="en-US" sz="1800" b="0" i="1" smtClean="0">
                        <a:solidFill>
                          <a:srgbClr val="000000"/>
                        </a:solidFill>
                        <a:latin typeface="Cambria Math"/>
                        <a:ea typeface="Cambria Math"/>
                      </a:rPr>
                      <m:t>=</m:t>
                    </m:r>
                    <m:f>
                      <m:fPr>
                        <m:ctrlPr>
                          <a:rPr lang="en-GB" altLang="en-US" sz="1800" i="1">
                            <a:solidFill>
                              <a:srgbClr val="000000"/>
                            </a:solidFill>
                            <a:latin typeface="Cambria Math"/>
                            <a:ea typeface="Cambria Math"/>
                          </a:rPr>
                        </m:ctrlPr>
                      </m:fPr>
                      <m:num>
                        <m:r>
                          <a:rPr lang="en-GB" altLang="en-US" sz="1800">
                            <a:solidFill>
                              <a:srgbClr val="000000"/>
                            </a:solidFill>
                            <a:latin typeface="Cambria Math"/>
                            <a:ea typeface="Cambria Math"/>
                          </a:rPr>
                          <m:t>1</m:t>
                        </m:r>
                      </m:num>
                      <m:den>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den>
                    </m:f>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e>
                          </m:mr>
                          <m:mr>
                            <m:e>
                              <m:r>
                                <a:rPr lang="en-GB" altLang="en-US" sz="1800">
                                  <a:solidFill>
                                    <a:srgbClr val="000000"/>
                                  </a:solidFill>
                                  <a:latin typeface="Cambria Math"/>
                                  <a:ea typeface="Cambria Math"/>
                                </a:rPr>
                                <m:t>1</m:t>
                              </m:r>
                            </m:e>
                            <m:e>
                              <m:r>
                                <a:rPr lang="en-GB" altLang="en-US" sz="1800">
                                  <a:solidFill>
                                    <a:srgbClr val="000000"/>
                                  </a:solidFill>
                                  <a:latin typeface="Cambria Math"/>
                                  <a:ea typeface="Cambria Math"/>
                                </a:rPr>
                                <m:t>1</m:t>
                              </m:r>
                            </m:e>
                          </m:mr>
                        </m:m>
                      </m:e>
                    </m:d>
                    <m:d>
                      <m:dPr>
                        <m:begChr m:val="["/>
                        <m:endChr m:val="]"/>
                        <m:ctrlPr>
                          <a:rPr lang="en-GB" altLang="en-US" sz="1800" i="1">
                            <a:solidFill>
                              <a:srgbClr val="000000"/>
                            </a:solidFill>
                            <a:latin typeface="Cambria Math"/>
                            <a:ea typeface="Cambria Math"/>
                          </a:rPr>
                        </m:ctrlPr>
                      </m:dPr>
                      <m:e>
                        <m:m>
                          <m:mPr>
                            <m:mcs>
                              <m:mc>
                                <m:mcPr>
                                  <m:count m:val="1"/>
                                  <m:mcJc m:val="center"/>
                                </m:mcPr>
                              </m:mc>
                            </m:mcs>
                            <m:ctrlPr>
                              <a:rPr lang="en-GB" altLang="en-US" sz="1800" i="1" smtClean="0">
                                <a:solidFill>
                                  <a:srgbClr val="000000"/>
                                </a:solidFill>
                                <a:latin typeface="Cambria Math"/>
                                <a:ea typeface="Cambria Math"/>
                              </a:rPr>
                            </m:ctrlPr>
                          </m:mPr>
                          <m:mr>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100</m:t>
                                  </m:r>
                                </m:sup>
                              </m:sSup>
                            </m:e>
                          </m:mr>
                          <m:mr>
                            <m:e>
                              <m:r>
                                <a:rPr lang="en-GB" altLang="en-US" sz="1800" b="0" i="1" smtClean="0">
                                  <a:solidFill>
                                    <a:srgbClr val="000000"/>
                                  </a:solidFill>
                                  <a:latin typeface="Cambria Math"/>
                                  <a:ea typeface="Cambria Math"/>
                                </a:rPr>
                                <m:t>0</m:t>
                              </m:r>
                            </m:e>
                          </m:mr>
                        </m:m>
                      </m:e>
                    </m:d>
                    <m:r>
                      <a:rPr lang="en-GB" altLang="en-US" sz="1800" b="0" i="1" smtClean="0">
                        <a:solidFill>
                          <a:srgbClr val="000000"/>
                        </a:solidFill>
                        <a:latin typeface="Cambria Math"/>
                        <a:ea typeface="Cambria Math"/>
                      </a:rPr>
                      <m:t>=</m:t>
                    </m:r>
                    <m:f>
                      <m:fPr>
                        <m:ctrlPr>
                          <a:rPr lang="en-GB" altLang="en-US" sz="1800" i="1">
                            <a:solidFill>
                              <a:srgbClr val="000000"/>
                            </a:solidFill>
                            <a:latin typeface="Cambria Math"/>
                            <a:ea typeface="Cambria Math"/>
                          </a:rPr>
                        </m:ctrlPr>
                      </m:fPr>
                      <m:num>
                        <m:r>
                          <a:rPr lang="en-GB" altLang="en-US" sz="1800">
                            <a:solidFill>
                              <a:srgbClr val="000000"/>
                            </a:solidFill>
                            <a:latin typeface="Cambria Math"/>
                            <a:ea typeface="Cambria Math"/>
                          </a:rPr>
                          <m:t>1</m:t>
                        </m:r>
                      </m:num>
                      <m:den>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den>
                    </m:f>
                    <m:d>
                      <m:dPr>
                        <m:begChr m:val="["/>
                        <m:endChr m:val="]"/>
                        <m:ctrlPr>
                          <a:rPr lang="en-GB" altLang="en-US" sz="1800" i="1">
                            <a:solidFill>
                              <a:srgbClr val="000000"/>
                            </a:solidFill>
                            <a:latin typeface="Cambria Math"/>
                            <a:ea typeface="Cambria Math"/>
                          </a:rPr>
                        </m:ctrlPr>
                      </m:dPr>
                      <m:e>
                        <m:m>
                          <m:mPr>
                            <m:mcs>
                              <m:mc>
                                <m:mcPr>
                                  <m:count m:val="1"/>
                                  <m:mcJc m:val="center"/>
                                </m:mcPr>
                              </m:mc>
                            </m:mcs>
                            <m:ctrlPr>
                              <a:rPr lang="en-GB" altLang="en-US" sz="1800" i="1">
                                <a:solidFill>
                                  <a:srgbClr val="000000"/>
                                </a:solidFill>
                                <a:latin typeface="Cambria Math"/>
                                <a:ea typeface="Cambria Math"/>
                              </a:rPr>
                            </m:ctrlPr>
                          </m:mPr>
                          <m:mr>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m:t>
                                  </m:r>
                                  <m:r>
                                    <a:rPr lang="en-GB" altLang="en-US" sz="1800" b="0" i="1" smtClean="0">
                                      <a:solidFill>
                                        <a:srgbClr val="000000"/>
                                      </a:solidFill>
                                      <a:latin typeface="Cambria Math"/>
                                      <a:ea typeface="Cambria Math"/>
                                    </a:rPr>
                                    <m:t>1</m:t>
                                  </m:r>
                                </m:sup>
                              </m:sSup>
                            </m:e>
                          </m:mr>
                          <m:mr>
                            <m:e>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100</m:t>
                                  </m:r>
                                </m:sup>
                              </m:sSup>
                            </m:e>
                          </m:mr>
                        </m:m>
                      </m:e>
                    </m:d>
                    <m:r>
                      <a:rPr lang="en-GB" altLang="en-US" sz="1800" i="1" smtClean="0">
                        <a:solidFill>
                          <a:srgbClr val="000000"/>
                        </a:solidFill>
                        <a:latin typeface="Cambria Math"/>
                        <a:ea typeface="Cambria Math"/>
                      </a:rPr>
                      <m:t>⇒</m:t>
                    </m:r>
                    <m:sSub>
                      <m:sSubPr>
                        <m:ctrlPr>
                          <a:rPr lang="en-GB" altLang="en-US" sz="180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𝐹</m:t>
                        </m:r>
                      </m:e>
                      <m:sub>
                        <m:r>
                          <a:rPr lang="en-GB" altLang="en-US" sz="1800" b="0" i="1" smtClean="0">
                            <a:solidFill>
                              <a:srgbClr val="000000"/>
                            </a:solidFill>
                            <a:latin typeface="Cambria Math"/>
                            <a:ea typeface="Cambria Math"/>
                          </a:rPr>
                          <m:t>100</m:t>
                        </m:r>
                      </m:sub>
                    </m:sSub>
                    <m:r>
                      <a:rPr lang="en-GB" altLang="en-US" sz="1800" b="0" i="1" smtClean="0">
                        <a:solidFill>
                          <a:srgbClr val="000000"/>
                        </a:solidFill>
                        <a:latin typeface="Cambria Math"/>
                        <a:ea typeface="Cambria Math"/>
                      </a:rPr>
                      <m:t>=</m:t>
                    </m:r>
                    <m:f>
                      <m:fPr>
                        <m:ctrlPr>
                          <a:rPr lang="en-GB" altLang="en-US" sz="1800" i="1">
                            <a:solidFill>
                              <a:srgbClr val="000000"/>
                            </a:solidFill>
                            <a:latin typeface="Cambria Math"/>
                            <a:ea typeface="Cambria Math"/>
                          </a:rPr>
                        </m:ctrlPr>
                      </m:fPr>
                      <m:num>
                        <m:r>
                          <a:rPr lang="en-GB" altLang="en-US" sz="1800">
                            <a:solidFill>
                              <a:srgbClr val="000000"/>
                            </a:solidFill>
                            <a:latin typeface="Cambria Math"/>
                            <a:ea typeface="Cambria Math"/>
                          </a:rPr>
                          <m:t>1</m:t>
                        </m:r>
                      </m:num>
                      <m:den>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m:t>
                        </m:r>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den>
                    </m:f>
                    <m:sSup>
                      <m:sSupPr>
                        <m:ctrlPr>
                          <a:rPr lang="en-GB" altLang="en-US" sz="1800" i="1">
                            <a:solidFill>
                              <a:srgbClr val="000000"/>
                            </a:solidFill>
                            <a:latin typeface="Cambria Math"/>
                            <a:ea typeface="Cambria Math"/>
                          </a:rPr>
                        </m:ctrlPr>
                      </m:sSupPr>
                      <m:e>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e>
                      <m:sup>
                        <m:r>
                          <a:rPr lang="en-GB" altLang="en-US" sz="1800">
                            <a:solidFill>
                              <a:srgbClr val="000000"/>
                            </a:solidFill>
                            <a:latin typeface="Cambria Math"/>
                            <a:ea typeface="Cambria Math"/>
                          </a:rPr>
                          <m:t>100</m:t>
                        </m:r>
                      </m:sup>
                    </m:sSup>
                  </m:oMath>
                </a14:m>
                <a:endParaRPr lang="en-US" altLang="en-US" sz="1800" i="0" dirty="0">
                  <a:solidFill>
                    <a:srgbClr val="000000"/>
                  </a:solidFill>
                </a:endParaRPr>
              </a:p>
              <a:p>
                <a:pPr marL="361950" eaLnBrk="1" hangingPunct="1">
                  <a:defRPr/>
                </a:pPr>
                <a:endParaRPr lang="en-US" altLang="en-US" sz="18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656035"/>
                <a:ext cx="8640960" cy="5013325"/>
              </a:xfrm>
              <a:prstGeom prst="rect">
                <a:avLst/>
              </a:prstGeom>
              <a:blipFill>
                <a:blip r:embed="rId3"/>
                <a:stretch>
                  <a:fillRect l="-1481" t="-1582" b="-17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251520" y="702593"/>
            <a:ext cx="8640960" cy="638175"/>
          </a:xfrm>
        </p:spPr>
        <p:txBody>
          <a:bodyPr/>
          <a:lstStyle/>
          <a:p>
            <a:pPr algn="ctr" eaLnBrk="1" hangingPunct="1"/>
            <a:r>
              <a:rPr lang="en-US" altLang="en-US" sz="2000" dirty="0">
                <a:solidFill>
                  <a:srgbClr val="C00000"/>
                </a:solidFill>
              </a:rPr>
              <a:t>Application of matrix diagonalization cont.</a:t>
            </a:r>
            <a:br>
              <a:rPr lang="en-US" altLang="en-US" sz="2000" dirty="0">
                <a:solidFill>
                  <a:srgbClr val="C00000"/>
                </a:solidFill>
              </a:rPr>
            </a:br>
            <a:r>
              <a:rPr lang="en-US" altLang="en-US" sz="2000" dirty="0">
                <a:solidFill>
                  <a:srgbClr val="C00000"/>
                </a:solidFill>
              </a:rPr>
              <a:t>Fibonacci example cont.</a:t>
            </a:r>
            <a:br>
              <a:rPr lang="en-US" altLang="en-US" sz="2000" dirty="0">
                <a:solidFill>
                  <a:srgbClr val="C00000"/>
                </a:solidFill>
              </a:rPr>
            </a:br>
            <a:r>
              <a:rPr lang="en-US" altLang="en-US" sz="2000" dirty="0">
                <a:solidFill>
                  <a:srgbClr val="C00000"/>
                </a:solidFill>
              </a:rPr>
              <a:t>Convert a second order scalar problem into a first order system</a:t>
            </a:r>
            <a:endParaRPr lang="en-GB" altLang="en-US" sz="2000" dirty="0"/>
          </a:p>
        </p:txBody>
      </p:sp>
    </p:spTree>
    <p:extLst>
      <p:ext uri="{BB962C8B-B14F-4D97-AF65-F5344CB8AC3E}">
        <p14:creationId xmlns:p14="http://schemas.microsoft.com/office/powerpoint/2010/main" val="275128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656035"/>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defRPr/>
                </a:pPr>
                <a:r>
                  <a:rPr lang="en-US" altLang="en-US" sz="1800" b="1" i="0" dirty="0">
                    <a:solidFill>
                      <a:srgbClr val="000000"/>
                    </a:solidFill>
                    <a:latin typeface="+mj-lt"/>
                  </a:rPr>
                  <a:t>Problem:</a:t>
                </a:r>
                <a:endParaRPr lang="en-US" altLang="en-US" sz="1800" i="0" dirty="0">
                  <a:solidFill>
                    <a:srgbClr val="000000"/>
                  </a:solidFill>
                  <a:latin typeface="+mj-lt"/>
                </a:endParaRPr>
              </a:p>
              <a:p>
                <a:pPr marL="266700" indent="-266700" eaLnBrk="1" hangingPunct="1">
                  <a:defRPr/>
                </a:pPr>
                <a:r>
                  <a:rPr lang="en-US" altLang="en-US" sz="1800" i="0" dirty="0">
                    <a:solidFill>
                      <a:srgbClr val="000000"/>
                    </a:solidFill>
                    <a:latin typeface="+mj-lt"/>
                  </a:rPr>
                  <a:t>Solve the system of differential equations:</a:t>
                </a:r>
              </a:p>
              <a:p>
                <a:pPr marL="266700" indent="-266700" eaLnBrk="1" hangingPunct="1">
                  <a:defRPr/>
                </a:pPr>
                <a14:m>
                  <m:oMathPara xmlns:m="http://schemas.openxmlformats.org/officeDocument/2006/math">
                    <m:oMathParaPr>
                      <m:jc m:val="centerGroup"/>
                    </m:oMathParaPr>
                    <m:oMath xmlns:m="http://schemas.openxmlformats.org/officeDocument/2006/math">
                      <m:f>
                        <m:fPr>
                          <m:ctrlPr>
                            <a:rPr lang="en-US" altLang="en-US" sz="1800" i="1" smtClean="0">
                              <a:solidFill>
                                <a:srgbClr val="000000"/>
                              </a:solidFill>
                              <a:latin typeface="Cambria Math"/>
                            </a:rPr>
                          </m:ctrlPr>
                        </m:fPr>
                        <m:num>
                          <m:r>
                            <a:rPr lang="en-GB" altLang="en-US" sz="1800" b="0" i="1" smtClean="0">
                              <a:solidFill>
                                <a:srgbClr val="000000"/>
                              </a:solidFill>
                              <a:latin typeface="Cambria Math"/>
                            </a:rPr>
                            <m:t>𝑑</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num>
                        <m:den>
                          <m:r>
                            <a:rPr lang="en-GB" altLang="en-US" sz="1800" b="0" i="1" smtClean="0">
                              <a:solidFill>
                                <a:srgbClr val="000000"/>
                              </a:solidFill>
                              <a:latin typeface="Cambria Math"/>
                            </a:rPr>
                            <m:t>𝑑𝑡</m:t>
                          </m:r>
                        </m:den>
                      </m:f>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1</m:t>
                          </m:r>
                        </m:sub>
                      </m:sSub>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𝑡</m:t>
                          </m:r>
                        </m:e>
                      </m:d>
                      <m:r>
                        <a:rPr lang="en-GB" altLang="en-US" sz="1800" b="0" i="1" smtClean="0">
                          <a:solidFill>
                            <a:srgbClr val="000000"/>
                          </a:solidFill>
                          <a:latin typeface="Cambria Math"/>
                        </a:rPr>
                        <m:t>+2</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𝑢</m:t>
                          </m:r>
                        </m:e>
                        <m:sub>
                          <m:r>
                            <a:rPr lang="en-GB" altLang="en-US" sz="1800" b="0" i="1" smtClean="0">
                              <a:solidFill>
                                <a:srgbClr val="000000"/>
                              </a:solidFill>
                              <a:latin typeface="Cambria Math"/>
                            </a:rPr>
                            <m:t>2</m:t>
                          </m:r>
                        </m:sub>
                      </m:sSub>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𝑡</m:t>
                          </m:r>
                        </m:e>
                      </m:d>
                      <m:r>
                        <a:rPr lang="en-GB" altLang="en-US" sz="1800" b="0" i="0" smtClean="0">
                          <a:solidFill>
                            <a:srgbClr val="000000"/>
                          </a:solidFill>
                          <a:latin typeface="Cambria Math"/>
                        </a:rPr>
                        <m:t>,  </m:t>
                      </m:r>
                      <m:f>
                        <m:fPr>
                          <m:ctrlPr>
                            <a:rPr lang="en-US" altLang="en-US" sz="1800" i="1">
                              <a:solidFill>
                                <a:srgbClr val="000000"/>
                              </a:solidFill>
                              <a:latin typeface="Cambria Math"/>
                            </a:rPr>
                          </m:ctrlPr>
                        </m:fPr>
                        <m:num>
                          <m:r>
                            <a:rPr lang="en-GB" altLang="en-US" sz="1800">
                              <a:solidFill>
                                <a:srgbClr val="000000"/>
                              </a:solidFill>
                              <a:latin typeface="Cambria Math"/>
                            </a:rPr>
                            <m:t>𝑑</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b="0" i="1" smtClean="0">
                                  <a:solidFill>
                                    <a:srgbClr val="000000"/>
                                  </a:solidFill>
                                  <a:latin typeface="Cambria Math"/>
                                </a:rPr>
                                <m:t>2</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num>
                        <m:den>
                          <m:r>
                            <a:rPr lang="en-GB" altLang="en-US" sz="1800">
                              <a:solidFill>
                                <a:srgbClr val="000000"/>
                              </a:solidFill>
                              <a:latin typeface="Cambria Math"/>
                            </a:rPr>
                            <m:t>𝑑𝑡</m:t>
                          </m:r>
                        </m:den>
                      </m:f>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1</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r>
                        <a:rPr lang="en-GB" altLang="en-US" sz="1800">
                          <a:solidFill>
                            <a:srgbClr val="000000"/>
                          </a:solidFill>
                          <a:latin typeface="Cambria Math"/>
                        </a:rPr>
                        <m:t>2</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2</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oMath>
                  </m:oMathPara>
                </a14:m>
                <a:endParaRPr lang="en-US" altLang="en-US" sz="1800" i="0" dirty="0">
                  <a:solidFill>
                    <a:srgbClr val="000000"/>
                  </a:solidFill>
                  <a:latin typeface="+mj-lt"/>
                </a:endParaRPr>
              </a:p>
              <a:p>
                <a:pPr marL="266700" indent="-266700" eaLnBrk="1" hangingPunct="1">
                  <a:defRPr/>
                </a:pPr>
                <a:r>
                  <a:rPr lang="en-US" altLang="en-US" sz="1800" b="1" i="0" dirty="0">
                    <a:solidFill>
                      <a:srgbClr val="000000"/>
                    </a:solidFill>
                    <a:latin typeface="+mj-lt"/>
                  </a:rPr>
                  <a:t>Solution:</a:t>
                </a:r>
              </a:p>
              <a:p>
                <a:pPr marL="266700" indent="-266700" eaLnBrk="1" hangingPunct="1">
                  <a:buFont typeface="Wingdings" panose="05000000000000000000" pitchFamily="2" charset="2"/>
                  <a:buChar char="§"/>
                  <a:defRPr/>
                </a:pPr>
                <a:r>
                  <a:rPr lang="en-US" altLang="en-US" sz="1800" i="0" dirty="0">
                    <a:solidFill>
                      <a:srgbClr val="000000"/>
                    </a:solidFill>
                    <a:latin typeface="+mj-lt"/>
                  </a:rPr>
                  <a:t>We convert the system of equations into a matrix form </a:t>
                </a:r>
                <a14:m>
                  <m:oMath xmlns:m="http://schemas.openxmlformats.org/officeDocument/2006/math">
                    <m:d>
                      <m:dPr>
                        <m:begChr m:val="["/>
                        <m:endChr m:val="]"/>
                        <m:ctrlPr>
                          <a:rPr lang="en-US" altLang="en-US" sz="1800" i="1" smtClean="0">
                            <a:solidFill>
                              <a:srgbClr val="000000"/>
                            </a:solidFill>
                            <a:latin typeface="Cambria Math"/>
                          </a:rPr>
                        </m:ctrlPr>
                      </m:dPr>
                      <m:e>
                        <m:m>
                          <m:mPr>
                            <m:mcs>
                              <m:mc>
                                <m:mcPr>
                                  <m:count m:val="1"/>
                                  <m:mcJc m:val="center"/>
                                </m:mcPr>
                              </m:mc>
                            </m:mcs>
                            <m:ctrlPr>
                              <a:rPr lang="en-US" altLang="en-US" sz="1800" i="1" smtClean="0">
                                <a:solidFill>
                                  <a:srgbClr val="000000"/>
                                </a:solidFill>
                                <a:latin typeface="Cambria Math"/>
                              </a:rPr>
                            </m:ctrlPr>
                          </m:mPr>
                          <m:mr>
                            <m:e>
                              <m:f>
                                <m:fPr>
                                  <m:ctrlPr>
                                    <a:rPr lang="en-US" altLang="en-US" sz="1800" i="1">
                                      <a:solidFill>
                                        <a:srgbClr val="000000"/>
                                      </a:solidFill>
                                      <a:latin typeface="Cambria Math"/>
                                    </a:rPr>
                                  </m:ctrlPr>
                                </m:fPr>
                                <m:num>
                                  <m:r>
                                    <a:rPr lang="en-GB" altLang="en-US" sz="1800">
                                      <a:solidFill>
                                        <a:srgbClr val="000000"/>
                                      </a:solidFill>
                                      <a:latin typeface="Cambria Math"/>
                                    </a:rPr>
                                    <m:t>𝑑</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1</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num>
                                <m:den>
                                  <m:r>
                                    <a:rPr lang="en-GB" altLang="en-US" sz="1800">
                                      <a:solidFill>
                                        <a:srgbClr val="000000"/>
                                      </a:solidFill>
                                      <a:latin typeface="Cambria Math"/>
                                    </a:rPr>
                                    <m:t>𝑑𝑡</m:t>
                                  </m:r>
                                </m:den>
                              </m:f>
                            </m:e>
                          </m:mr>
                          <m:mr>
                            <m:e>
                              <m:f>
                                <m:fPr>
                                  <m:ctrlPr>
                                    <a:rPr lang="en-US" altLang="en-US" sz="1800" i="1">
                                      <a:solidFill>
                                        <a:srgbClr val="000000"/>
                                      </a:solidFill>
                                      <a:latin typeface="Cambria Math"/>
                                    </a:rPr>
                                  </m:ctrlPr>
                                </m:fPr>
                                <m:num>
                                  <m:r>
                                    <a:rPr lang="en-GB" altLang="en-US" sz="1800">
                                      <a:solidFill>
                                        <a:srgbClr val="000000"/>
                                      </a:solidFill>
                                      <a:latin typeface="Cambria Math"/>
                                    </a:rPr>
                                    <m:t>𝑑</m:t>
                                  </m:r>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2</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num>
                                <m:den>
                                  <m:r>
                                    <a:rPr lang="en-GB" altLang="en-US" sz="1800">
                                      <a:solidFill>
                                        <a:srgbClr val="000000"/>
                                      </a:solidFill>
                                      <a:latin typeface="Cambria Math"/>
                                    </a:rPr>
                                    <m:t>𝑑𝑡</m:t>
                                  </m:r>
                                </m:den>
                              </m:f>
                            </m:e>
                          </m:mr>
                        </m:m>
                      </m:e>
                    </m:d>
                    <m:r>
                      <a:rPr lang="en-GB" altLang="en-US" sz="1800" b="0" i="1" smtClean="0">
                        <a:solidFill>
                          <a:srgbClr val="000000"/>
                        </a:solidFill>
                        <a:latin typeface="Cambria Math"/>
                      </a:rPr>
                      <m:t>=</m:t>
                    </m:r>
                    <m:r>
                      <a:rPr lang="en-GB" altLang="en-US" sz="1800" b="0" i="1" smtClean="0">
                        <a:solidFill>
                          <a:srgbClr val="000000"/>
                        </a:solidFill>
                        <a:latin typeface="Cambria Math"/>
                      </a:rPr>
                      <m:t>𝐴</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1</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2</m:t>
                                  </m:r>
                                </m:sub>
                              </m:sSub>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
                      </m:e>
                    </m:d>
                  </m:oMath>
                </a14:m>
                <a:r>
                  <a:rPr lang="en-US" altLang="en-US" sz="1800" i="0" dirty="0">
                    <a:solidFill>
                      <a:srgbClr val="000000"/>
                    </a:solidFill>
                    <a:latin typeface="+mj-lt"/>
                  </a:rPr>
                  <a:t>.</a:t>
                </a:r>
              </a:p>
              <a:p>
                <a:pPr marL="266700" indent="-266700" eaLnBrk="1" hangingPunct="1">
                  <a:buFont typeface="Wingdings" panose="05000000000000000000" pitchFamily="2" charset="2"/>
                  <a:buChar char="§"/>
                  <a:defRPr/>
                </a:pPr>
                <a:r>
                  <a:rPr lang="en-US" altLang="en-US" sz="1800" i="0" dirty="0">
                    <a:solidFill>
                      <a:srgbClr val="000000"/>
                    </a:solidFill>
                    <a:latin typeface="+mj-lt"/>
                  </a:rPr>
                  <a:t>We set </a:t>
                </a:r>
                <a14:m>
                  <m:oMath xmlns:m="http://schemas.openxmlformats.org/officeDocument/2006/math">
                    <m:r>
                      <a:rPr lang="en-GB" altLang="en-US" sz="1800" b="0" i="1" smtClean="0">
                        <a:solidFill>
                          <a:srgbClr val="000000"/>
                        </a:solidFill>
                        <a:latin typeface="Cambria Math"/>
                      </a:rPr>
                      <m:t>𝑢</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1</m:t>
                                  </m:r>
                                </m:sub>
                              </m:sSub>
                              <m:r>
                                <a:rPr lang="en-GB" altLang="en-US" sz="1800">
                                  <a:solidFill>
                                    <a:srgbClr val="000000"/>
                                  </a:solidFill>
                                  <a:latin typeface="Cambria Math"/>
                                </a:rPr>
                                <m:t>(</m:t>
                              </m:r>
                              <m:r>
                                <a:rPr lang="en-GB" altLang="en-US" sz="1800">
                                  <a:solidFill>
                                    <a:srgbClr val="000000"/>
                                  </a:solidFill>
                                  <a:latin typeface="Cambria Math"/>
                                </a:rPr>
                                <m:t>𝑡</m:t>
                              </m:r>
                              <m:r>
                                <a:rPr lang="en-GB" altLang="en-US" sz="1800">
                                  <a:solidFill>
                                    <a:srgbClr val="000000"/>
                                  </a:solidFill>
                                  <a:latin typeface="Cambria Math"/>
                                </a:rPr>
                                <m:t>)</m:t>
                              </m:r>
                            </m:e>
                          </m:mr>
                          <m:mr>
                            <m:e>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2</m:t>
                                  </m:r>
                                </m:sub>
                              </m:sSub>
                              <m:r>
                                <a:rPr lang="en-GB" altLang="en-US" sz="1800">
                                  <a:solidFill>
                                    <a:srgbClr val="000000"/>
                                  </a:solidFill>
                                  <a:latin typeface="Cambria Math"/>
                                </a:rPr>
                                <m:t>(</m:t>
                              </m:r>
                              <m:r>
                                <a:rPr lang="en-GB" altLang="en-US" sz="1800">
                                  <a:solidFill>
                                    <a:srgbClr val="000000"/>
                                  </a:solidFill>
                                  <a:latin typeface="Cambria Math"/>
                                </a:rPr>
                                <m:t>𝑡</m:t>
                              </m:r>
                              <m:r>
                                <a:rPr lang="en-GB" altLang="en-US" sz="1800">
                                  <a:solidFill>
                                    <a:srgbClr val="000000"/>
                                  </a:solidFill>
                                  <a:latin typeface="Cambria Math"/>
                                </a:rPr>
                                <m:t>)</m:t>
                              </m:r>
                            </m:e>
                          </m:mr>
                        </m:m>
                      </m:e>
                    </m:d>
                  </m:oMath>
                </a14:m>
                <a:r>
                  <a:rPr lang="en-US" altLang="en-US" sz="1800" i="0" dirty="0">
                    <a:solidFill>
                      <a:srgbClr val="000000"/>
                    </a:solidFill>
                    <a:latin typeface="+mj-lt"/>
                  </a:rPr>
                  <a:t>. We impose the </a:t>
                </a:r>
                <a:r>
                  <a:rPr lang="en-US" altLang="en-US" sz="1800" b="1" i="0" dirty="0">
                    <a:solidFill>
                      <a:srgbClr val="C00000"/>
                    </a:solidFill>
                    <a:latin typeface="+mj-lt"/>
                  </a:rPr>
                  <a:t>initial conditions </a:t>
                </a:r>
                <a14:m>
                  <m:oMath xmlns:m="http://schemas.openxmlformats.org/officeDocument/2006/math">
                    <m:r>
                      <a:rPr lang="en-GB" altLang="en-US" sz="1800">
                        <a:solidFill>
                          <a:srgbClr val="000000"/>
                        </a:solidFill>
                        <a:latin typeface="Cambria Math"/>
                      </a:rPr>
                      <m:t>𝑢</m:t>
                    </m:r>
                    <m:r>
                      <a:rPr lang="en-GB" altLang="en-US" sz="1800">
                        <a:solidFill>
                          <a:srgbClr val="000000"/>
                        </a:solidFill>
                        <a:latin typeface="Cambria Math"/>
                      </a:rPr>
                      <m:t>(</m:t>
                    </m:r>
                    <m:r>
                      <a:rPr lang="en-GB" altLang="en-US" sz="1800" b="0" i="1" smtClean="0">
                        <a:solidFill>
                          <a:srgbClr val="000000"/>
                        </a:solidFill>
                        <a:latin typeface="Cambria Math"/>
                      </a:rPr>
                      <m:t>0</m:t>
                    </m:r>
                    <m:r>
                      <a:rPr lang="en-GB" altLang="en-US" sz="1800">
                        <a:solidFill>
                          <a:srgbClr val="000000"/>
                        </a:solidFill>
                        <a:latin typeface="Cambria Math"/>
                      </a:rPr>
                      <m:t>)=</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r>
                                <m:rPr>
                                  <m:brk m:alnAt="7"/>
                                </m:rPr>
                                <a:rPr lang="en-GB" altLang="en-US" sz="1800" b="0" i="1" smtClean="0">
                                  <a:solidFill>
                                    <a:srgbClr val="000000"/>
                                  </a:solidFill>
                                  <a:latin typeface="Cambria Math"/>
                                </a:rPr>
                                <m:t>1</m:t>
                              </m:r>
                            </m:e>
                          </m:mr>
                          <m:mr>
                            <m:e>
                              <m:r>
                                <a:rPr lang="en-GB" altLang="en-US" sz="1800" b="0" i="1" smtClean="0">
                                  <a:solidFill>
                                    <a:srgbClr val="000000"/>
                                  </a:solidFill>
                                  <a:latin typeface="Cambria Math"/>
                                </a:rPr>
                                <m:t>0</m:t>
                              </m:r>
                            </m:e>
                          </m:mr>
                        </m:m>
                      </m:e>
                    </m:d>
                  </m:oMath>
                </a14:m>
                <a:r>
                  <a:rPr lang="en-US" altLang="en-US" sz="1800" i="0" dirty="0">
                    <a:solidFill>
                      <a:srgbClr val="000000"/>
                    </a:solidFill>
                    <a:latin typeface="+mj-lt"/>
                  </a:rPr>
                  <a:t>.</a:t>
                </a:r>
              </a:p>
              <a:p>
                <a:pPr marL="266700" indent="-266700" eaLnBrk="1" hangingPunct="1">
                  <a:buFont typeface="Wingdings" panose="05000000000000000000" pitchFamily="2" charset="2"/>
                  <a:buChar char="§"/>
                  <a:defRPr/>
                </a:pPr>
                <a:r>
                  <a:rPr lang="en-US" altLang="en-US" sz="1800" i="0" dirty="0">
                    <a:solidFill>
                      <a:srgbClr val="000000"/>
                    </a:solidFill>
                    <a:latin typeface="+mj-lt"/>
                  </a:rPr>
                  <a:t>The system’s matrix is </a:t>
                </a:r>
                <a14:m>
                  <m:oMath xmlns:m="http://schemas.openxmlformats.org/officeDocument/2006/math">
                    <m:r>
                      <a:rPr lang="en-GB" altLang="en-US" sz="1800" b="0" i="1" smtClean="0">
                        <a:solidFill>
                          <a:srgbClr val="000000"/>
                        </a:solidFill>
                        <a:latin typeface="Cambria Math"/>
                      </a:rPr>
                      <m:t>𝐴</m:t>
                    </m:r>
                    <m:r>
                      <a:rPr lang="en-GB" altLang="en-US" sz="1800" b="0" i="0" smtClean="0">
                        <a:solidFill>
                          <a:srgbClr val="000000"/>
                        </a:solidFill>
                        <a:latin typeface="Cambria Math"/>
                      </a:rPr>
                      <m:t>=</m:t>
                    </m:r>
                    <m:d>
                      <m:dPr>
                        <m:begChr m:val="["/>
                        <m:endChr m:val="]"/>
                        <m:ctrlPr>
                          <a:rPr lang="en-US" altLang="en-US" sz="1800" i="1" smtClean="0">
                            <a:solidFill>
                              <a:srgbClr val="000000"/>
                            </a:solidFill>
                            <a:latin typeface="Cambria Math"/>
                          </a:rPr>
                        </m:ctrlPr>
                      </m:dPr>
                      <m:e>
                        <m:m>
                          <m:mPr>
                            <m:mcs>
                              <m:mc>
                                <m:mcPr>
                                  <m:count m:val="2"/>
                                  <m:mcJc m:val="center"/>
                                </m:mcPr>
                              </m:mc>
                            </m:mcs>
                            <m:ctrlPr>
                              <a:rPr lang="en-US" altLang="en-US" sz="1800" i="1" smtClean="0">
                                <a:solidFill>
                                  <a:srgbClr val="000000"/>
                                </a:solidFill>
                                <a:latin typeface="Cambria Math"/>
                              </a:rPr>
                            </m:ctrlPr>
                          </m:mPr>
                          <m:mr>
                            <m:e>
                              <m:r>
                                <m:rPr>
                                  <m:brk m:alnAt="7"/>
                                </m:rPr>
                                <a:rPr lang="en-GB" altLang="en-US" sz="1800" b="0" i="1" smtClean="0">
                                  <a:solidFill>
                                    <a:srgbClr val="000000"/>
                                  </a:solidFill>
                                  <a:latin typeface="Cambria Math"/>
                                </a:rPr>
                                <m:t>−</m:t>
                              </m:r>
                              <m:r>
                                <a:rPr lang="en-GB" altLang="en-US" sz="1800" b="0" i="1" smtClean="0">
                                  <a:solidFill>
                                    <a:srgbClr val="000000"/>
                                  </a:solidFill>
                                  <a:latin typeface="Cambria Math"/>
                                </a:rPr>
                                <m:t>1</m:t>
                              </m:r>
                            </m:e>
                            <m:e>
                              <m:r>
                                <a:rPr lang="en-GB" altLang="en-US" sz="1800" b="0" i="1" smtClean="0">
                                  <a:solidFill>
                                    <a:srgbClr val="000000"/>
                                  </a:solidFill>
                                  <a:latin typeface="Cambria Math"/>
                                </a:rPr>
                                <m:t>2</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−2</m:t>
                              </m:r>
                            </m:e>
                          </m:mr>
                        </m:m>
                      </m:e>
                    </m:d>
                    <m:r>
                      <a:rPr lang="en-GB" altLang="en-US" sz="1800" b="0" i="1" smtClean="0">
                        <a:solidFill>
                          <a:srgbClr val="000000"/>
                        </a:solidFill>
                        <a:latin typeface="Cambria Math"/>
                      </a:rPr>
                      <m:t>.</m:t>
                    </m:r>
                    <m:r>
                      <a:rPr lang="en-GB" altLang="en-US" sz="1800" b="0" i="0" smtClean="0">
                        <a:solidFill>
                          <a:srgbClr val="000000"/>
                        </a:solidFill>
                        <a:latin typeface="Cambria Math"/>
                      </a:rPr>
                      <m:t> </m:t>
                    </m:r>
                  </m:oMath>
                </a14:m>
                <a:r>
                  <a:rPr lang="en-US" altLang="en-US" sz="1800" i="0" dirty="0">
                    <a:solidFill>
                      <a:srgbClr val="000000"/>
                    </a:solidFill>
                    <a:latin typeface="+mj-lt"/>
                  </a:rPr>
                  <a:t>The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is singular. One of the eigenvalues is zero. Therefore, from the trace we conclude that the eigenvalues are </a:t>
                </a:r>
                <a14:m>
                  <m:oMath xmlns:m="http://schemas.openxmlformats.org/officeDocument/2006/math">
                    <m:sSub>
                      <m:sSubPr>
                        <m:ctrlPr>
                          <a:rPr lang="en-US" altLang="en-US" sz="1800" i="1" smtClean="0">
                            <a:solidFill>
                              <a:srgbClr val="000000"/>
                            </a:solidFill>
                            <a:latin typeface="Cambria Math"/>
                            <a:ea typeface="Cambria Math"/>
                          </a:rPr>
                        </m:ctrlPr>
                      </m:sSubPr>
                      <m:e>
                        <m:r>
                          <a:rPr lang="en-US" altLang="en-US" sz="180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1</m:t>
                        </m:r>
                      </m:sub>
                    </m:sSub>
                    <m:r>
                      <a:rPr lang="en-GB" altLang="en-US" sz="1800" b="0" i="1" smtClean="0">
                        <a:solidFill>
                          <a:srgbClr val="000000"/>
                        </a:solidFill>
                        <a:latin typeface="Cambria Math"/>
                        <a:ea typeface="Cambria Math"/>
                      </a:rPr>
                      <m:t>=0,  </m:t>
                    </m:r>
                    <m:sSub>
                      <m:sSubPr>
                        <m:ctrlPr>
                          <a:rPr lang="en-GB" altLang="en-US" sz="1800" b="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r>
                      <a:rPr lang="en-GB" altLang="en-US" sz="1800" b="0" i="1" smtClean="0">
                        <a:solidFill>
                          <a:srgbClr val="000000"/>
                        </a:solidFill>
                        <a:latin typeface="Cambria Math"/>
                        <a:ea typeface="Cambria Math"/>
                      </a:rPr>
                      <m:t>=−3</m:t>
                    </m:r>
                  </m:oMath>
                </a14:m>
                <a:r>
                  <a:rPr lang="en-GB" altLang="en-US" sz="1800" b="0" i="0" dirty="0">
                    <a:solidFill>
                      <a:srgbClr val="000000"/>
                    </a:solidFill>
                    <a:latin typeface="+mj-lt"/>
                    <a:ea typeface="Cambria Math"/>
                  </a:rPr>
                  <a:t>.</a:t>
                </a:r>
              </a:p>
              <a:p>
                <a:pPr marL="266700" indent="-266700" eaLnBrk="1" hangingPunct="1">
                  <a:buFont typeface="Wingdings" panose="05000000000000000000" pitchFamily="2" charset="2"/>
                  <a:buChar char="§"/>
                  <a:defRPr/>
                </a:pPr>
                <a:r>
                  <a:rPr lang="en-US" altLang="en-US" sz="1800" i="0" dirty="0">
                    <a:solidFill>
                      <a:srgbClr val="000000"/>
                    </a:solidFill>
                    <a:latin typeface="+mj-lt"/>
                  </a:rPr>
                  <a:t>The solution of the above system depends exclusively on the eigenvalues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a:t>
                </a:r>
              </a:p>
              <a:p>
                <a:pPr marL="266700" indent="-266700" eaLnBrk="1" hangingPunct="1">
                  <a:buFont typeface="Wingdings" panose="05000000000000000000" pitchFamily="2" charset="2"/>
                  <a:buChar char="§"/>
                  <a:defRPr/>
                </a:pPr>
                <a:r>
                  <a:rPr lang="en-US" altLang="en-US" sz="1800" i="0" dirty="0">
                    <a:solidFill>
                      <a:srgbClr val="000000"/>
                    </a:solidFill>
                    <a:latin typeface="+mj-lt"/>
                  </a:rPr>
                  <a:t>We can easily show that the eigenvectors are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2</m:t>
                              </m:r>
                            </m:e>
                          </m:mr>
                          <m:mr>
                            <m:e>
                              <m:r>
                                <a:rPr lang="en-GB" altLang="en-US" sz="1800" b="0" i="1" smtClean="0">
                                  <a:solidFill>
                                    <a:srgbClr val="000000"/>
                                  </a:solidFill>
                                  <a:latin typeface="Cambria Math"/>
                                </a:rPr>
                                <m:t>1</m:t>
                              </m:r>
                            </m:e>
                          </m:mr>
                        </m:m>
                      </m:e>
                    </m:d>
                  </m:oMath>
                </a14:m>
                <a:r>
                  <a:rPr lang="en-US" altLang="en-US" sz="1800" i="0" dirty="0">
                    <a:solidFill>
                      <a:srgbClr val="000000"/>
                    </a:solidFill>
                    <a:latin typeface="+mj-lt"/>
                  </a:rPr>
                  <a:t> and </a:t>
                </a:r>
                <a14:m>
                  <m:oMath xmlns:m="http://schemas.openxmlformats.org/officeDocument/2006/math">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2</m:t>
                        </m:r>
                      </m:sub>
                    </m:sSub>
                    <m:r>
                      <a:rPr lang="en-GB" altLang="en-US" sz="1800" b="0" i="1" smtClean="0">
                        <a:solidFill>
                          <a:srgbClr val="000000"/>
                        </a:solidFill>
                        <a:latin typeface="Cambria Math"/>
                      </a:rPr>
                      <m:t>=</m:t>
                    </m:r>
                    <m:d>
                      <m:dPr>
                        <m:begChr m:val="["/>
                        <m:endChr m:val="]"/>
                        <m:ctrlPr>
                          <a:rPr lang="en-US" altLang="en-US" sz="1800" i="1" smtClean="0">
                            <a:solidFill>
                              <a:srgbClr val="000000"/>
                            </a:solidFill>
                            <a:latin typeface="Cambria Math"/>
                          </a:rPr>
                        </m:ctrlPr>
                      </m:dPr>
                      <m:e>
                        <m:m>
                          <m:mPr>
                            <m:mcs>
                              <m:mc>
                                <m:mcPr>
                                  <m:count m:val="1"/>
                                  <m:mcJc m:val="center"/>
                                </m:mcPr>
                              </m:mc>
                            </m:mcs>
                            <m:ctrlPr>
                              <a:rPr lang="en-US" altLang="en-US" sz="1800" i="1" smtClean="0">
                                <a:solidFill>
                                  <a:srgbClr val="000000"/>
                                </a:solidFill>
                                <a:latin typeface="Cambria Math"/>
                              </a:rPr>
                            </m:ctrlPr>
                          </m:mPr>
                          <m:mr>
                            <m:e>
                              <m:r>
                                <m:rPr>
                                  <m:brk m:alnAt="7"/>
                                </m:rP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mr>
                        </m:m>
                      </m:e>
                    </m:d>
                  </m:oMath>
                </a14:m>
                <a:r>
                  <a:rPr lang="en-US" altLang="en-US" sz="1800" i="0" dirty="0">
                    <a:solidFill>
                      <a:srgbClr val="000000"/>
                    </a:solidFill>
                    <a:latin typeface="+mj-lt"/>
                  </a:rPr>
                  <a:t>.</a:t>
                </a: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656035"/>
                <a:ext cx="8496944" cy="5013325"/>
              </a:xfrm>
              <a:prstGeom prst="rect">
                <a:avLst/>
              </a:prstGeom>
              <a:blipFill>
                <a:blip r:embed="rId3"/>
                <a:stretch>
                  <a:fillRect l="-1650" t="-1582" r="-359" b="-29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70" name="Rectangle 5"/>
              <p:cNvSpPr>
                <a:spLocks noGrp="1" noChangeArrowheads="1"/>
              </p:cNvSpPr>
              <p:nvPr>
                <p:ph type="title"/>
              </p:nvPr>
            </p:nvSpPr>
            <p:spPr>
              <a:xfrm>
                <a:off x="251520" y="702593"/>
                <a:ext cx="8640960" cy="638175"/>
              </a:xfrm>
            </p:spPr>
            <p:txBody>
              <a:bodyPr/>
              <a:lstStyle/>
              <a:p>
                <a:pPr algn="ctr" eaLnBrk="1" hangingPunct="1">
                  <a:defRPr/>
                </a:pPr>
                <a:r>
                  <a:rPr lang="en-US" altLang="en-US" sz="2800" b="1" dirty="0">
                    <a:solidFill>
                      <a:srgbClr val="C00000"/>
                    </a:solidFill>
                  </a:rPr>
                  <a:t/>
                </a:r>
                <a:br>
                  <a:rPr lang="en-US" altLang="en-US" sz="2800" b="1" dirty="0">
                    <a:solidFill>
                      <a:srgbClr val="C00000"/>
                    </a:solidFill>
                  </a:rPr>
                </a:br>
                <a:r>
                  <a:rPr lang="en-US" altLang="en-US" sz="2400" dirty="0">
                    <a:solidFill>
                      <a:srgbClr val="C00000"/>
                    </a:solidFill>
                  </a:rPr>
                  <a:t>Applications of matrix diagonalization cont.</a:t>
                </a:r>
                <a:br>
                  <a:rPr lang="en-US" altLang="en-US" sz="2400" dirty="0">
                    <a:solidFill>
                      <a:srgbClr val="C00000"/>
                    </a:solidFill>
                  </a:rPr>
                </a:br>
                <a:r>
                  <a:rPr lang="en-US" altLang="en-US" sz="2400" dirty="0">
                    <a:solidFill>
                      <a:srgbClr val="C00000"/>
                    </a:solidFill>
                  </a:rPr>
                  <a:t>First order differential equations </a:t>
                </a:r>
                <a14:m>
                  <m:oMath xmlns:m="http://schemas.openxmlformats.org/officeDocument/2006/math">
                    <m:f>
                      <m:fPr>
                        <m:ctrlPr>
                          <a:rPr lang="en-US" altLang="en-US" sz="2400" i="1">
                            <a:solidFill>
                              <a:srgbClr val="C00000"/>
                            </a:solidFill>
                            <a:latin typeface="Cambria Math"/>
                          </a:rPr>
                        </m:ctrlPr>
                      </m:fPr>
                      <m:num>
                        <m:r>
                          <a:rPr lang="en-GB" altLang="en-US" sz="2400" i="1">
                            <a:solidFill>
                              <a:srgbClr val="C00000"/>
                            </a:solidFill>
                            <a:latin typeface="Cambria Math"/>
                          </a:rPr>
                          <m:t>𝑑𝑢</m:t>
                        </m:r>
                      </m:num>
                      <m:den>
                        <m:r>
                          <a:rPr lang="en-GB" altLang="en-US" sz="2400" i="1">
                            <a:solidFill>
                              <a:srgbClr val="C00000"/>
                            </a:solidFill>
                            <a:latin typeface="Cambria Math"/>
                          </a:rPr>
                          <m:t>𝑑𝑡</m:t>
                        </m:r>
                      </m:den>
                    </m:f>
                    <m:r>
                      <a:rPr lang="en-GB" altLang="en-US" sz="2400" i="1">
                        <a:solidFill>
                          <a:srgbClr val="C00000"/>
                        </a:solidFill>
                        <a:latin typeface="Cambria Math"/>
                      </a:rPr>
                      <m:t>=</m:t>
                    </m:r>
                    <m:r>
                      <a:rPr lang="en-GB" altLang="en-US" sz="2400" i="1">
                        <a:solidFill>
                          <a:srgbClr val="C00000"/>
                        </a:solidFill>
                        <a:latin typeface="Cambria Math"/>
                      </a:rPr>
                      <m:t>𝐴𝑢</m:t>
                    </m:r>
                  </m:oMath>
                </a14:m>
                <a:endParaRPr lang="en-US" altLang="en-US" sz="2400" dirty="0">
                  <a:solidFill>
                    <a:srgbClr val="C00000"/>
                  </a:solidFill>
                </a:endParaRPr>
              </a:p>
            </p:txBody>
          </p:sp>
        </mc:Choice>
        <mc:Fallback xmlns="">
          <p:sp>
            <p:nvSpPr>
              <p:cNvPr id="7170" name="Rectangle 5"/>
              <p:cNvSpPr>
                <a:spLocks noGrp="1" noRot="1" noChangeAspect="1" noMove="1" noResize="1" noEditPoints="1" noAdjustHandles="1" noChangeArrowheads="1" noChangeShapeType="1" noTextEdit="1"/>
              </p:cNvSpPr>
              <p:nvPr>
                <p:ph type="title"/>
              </p:nvPr>
            </p:nvSpPr>
            <p:spPr>
              <a:xfrm>
                <a:off x="251520" y="702593"/>
                <a:ext cx="8640960" cy="638175"/>
              </a:xfrm>
              <a:blipFill>
                <a:blip r:embed="rId4"/>
                <a:stretch>
                  <a:fillRect t="-53333" b="-15238"/>
                </a:stretch>
              </a:blipFill>
            </p:spPr>
            <p:txBody>
              <a:bodyPr/>
              <a:lstStyle/>
              <a:p>
                <a:r>
                  <a:rPr lang="en-GB">
                    <a:noFill/>
                  </a:rPr>
                  <a:t> </a:t>
                </a:r>
              </a:p>
            </p:txBody>
          </p:sp>
        </mc:Fallback>
      </mc:AlternateContent>
    </p:spTree>
    <p:extLst>
      <p:ext uri="{BB962C8B-B14F-4D97-AF65-F5344CB8AC3E}">
        <p14:creationId xmlns:p14="http://schemas.microsoft.com/office/powerpoint/2010/main" val="417882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85750" indent="-285750" eaLnBrk="1" hangingPunct="1">
                  <a:buFont typeface="Arial" panose="020B0604020202020204" pitchFamily="34" charset="0"/>
                  <a:buChar char="•"/>
                  <a:defRPr/>
                </a:pPr>
                <a:r>
                  <a:rPr lang="en-US" altLang="en-US" sz="1800" i="0" dirty="0">
                    <a:solidFill>
                      <a:srgbClr val="000000"/>
                    </a:solidFill>
                    <a:latin typeface="+mj-lt"/>
                  </a:rPr>
                  <a:t>The solution of the above system of equations is of the form</a:t>
                </a:r>
              </a:p>
              <a:p>
                <a:pPr marL="266700" eaLnBrk="1" hangingPunct="1">
                  <a:defRPr/>
                </a:pPr>
                <a14:m>
                  <m:oMathPara xmlns:m="http://schemas.openxmlformats.org/officeDocument/2006/math">
                    <m:oMathParaPr>
                      <m:jc m:val="centerGroup"/>
                    </m:oMathParaPr>
                    <m:oMath xmlns:m="http://schemas.openxmlformats.org/officeDocument/2006/math">
                      <m:r>
                        <a:rPr lang="en-GB" altLang="en-US" sz="1800" b="0" i="1" smtClean="0">
                          <a:solidFill>
                            <a:srgbClr val="000000"/>
                          </a:solidFill>
                          <a:latin typeface="Cambria Math"/>
                        </a:rPr>
                        <m:t>𝑢</m:t>
                      </m:r>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𝑡</m:t>
                          </m:r>
                        </m:e>
                      </m:d>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1</m:t>
                          </m:r>
                        </m:sub>
                      </m:sSub>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𝑒</m:t>
                          </m:r>
                        </m:e>
                        <m:sup>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𝑡</m:t>
                          </m:r>
                        </m:sup>
                      </m:sSup>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b="0" i="1" smtClean="0">
                              <a:solidFill>
                                <a:srgbClr val="000000"/>
                              </a:solidFill>
                              <a:latin typeface="Cambria Math"/>
                            </a:rPr>
                            <m:t>2</m:t>
                          </m:r>
                        </m:sub>
                      </m:sSub>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r>
                            <a:rPr lang="en-GB" altLang="en-US" sz="1800">
                              <a:solidFill>
                                <a:srgbClr val="000000"/>
                              </a:solidFill>
                              <a:latin typeface="Cambria Math"/>
                            </a:rPr>
                            <m:t>𝑡</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b="0" i="1" smtClean="0">
                              <a:solidFill>
                                <a:srgbClr val="000000"/>
                              </a:solidFill>
                              <a:latin typeface="Cambria Math"/>
                            </a:rPr>
                            <m:t>2</m:t>
                          </m:r>
                        </m:sub>
                      </m:sSub>
                    </m:oMath>
                  </m:oMathPara>
                </a14:m>
                <a:endParaRPr lang="en-US" altLang="en-US" sz="1800" i="0" dirty="0">
                  <a:solidFill>
                    <a:srgbClr val="000000"/>
                  </a:solidFill>
                  <a:latin typeface="+mj-lt"/>
                </a:endParaRPr>
              </a:p>
              <a:p>
                <a:pPr eaLnBrk="1" hangingPunct="1">
                  <a:defRPr/>
                </a:pPr>
                <a:endParaRPr lang="en-US" altLang="en-US" sz="1800" b="1" i="0" dirty="0">
                  <a:solidFill>
                    <a:srgbClr val="000000"/>
                  </a:solidFill>
                  <a:latin typeface="+mj-lt"/>
                </a:endParaRPr>
              </a:p>
              <a:p>
                <a:pPr marL="266700" eaLnBrk="1" hangingPunct="1">
                  <a:defRPr/>
                </a:pPr>
                <a:r>
                  <a:rPr lang="en-US" altLang="en-US" sz="1800" b="1" i="0" dirty="0">
                    <a:solidFill>
                      <a:srgbClr val="000000"/>
                    </a:solidFill>
                    <a:latin typeface="+mj-lt"/>
                  </a:rPr>
                  <a:t>Problem:</a:t>
                </a:r>
                <a:endParaRPr lang="en-US" altLang="en-US" sz="1800" i="0" dirty="0">
                  <a:solidFill>
                    <a:srgbClr val="000000"/>
                  </a:solidFill>
                  <a:latin typeface="+mj-lt"/>
                </a:endParaRPr>
              </a:p>
              <a:p>
                <a:pPr marL="266700" eaLnBrk="1" hangingPunct="1">
                  <a:defRPr/>
                </a:pPr>
                <a:r>
                  <a:rPr lang="en-US" altLang="en-US" sz="1800" i="0" dirty="0">
                    <a:solidFill>
                      <a:srgbClr val="000000"/>
                    </a:solidFill>
                    <a:latin typeface="+mj-lt"/>
                  </a:rPr>
                  <a:t>Verify the above by plugging-in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𝑖</m:t>
                            </m:r>
                          </m:sub>
                        </m:sSub>
                        <m:r>
                          <a:rPr lang="en-GB" altLang="en-US" sz="1800">
                            <a:solidFill>
                              <a:srgbClr val="000000"/>
                            </a:solidFill>
                            <a:latin typeface="Cambria Math"/>
                          </a:rPr>
                          <m:t>𝑡</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b="0" i="1" smtClean="0">
                            <a:solidFill>
                              <a:srgbClr val="000000"/>
                            </a:solidFill>
                            <a:latin typeface="Cambria Math"/>
                          </a:rPr>
                          <m:t>𝑖</m:t>
                        </m:r>
                      </m:sub>
                    </m:sSub>
                  </m:oMath>
                </a14:m>
                <a:r>
                  <a:rPr lang="en-US" altLang="en-US" sz="1800" i="0" dirty="0">
                    <a:solidFill>
                      <a:srgbClr val="000000"/>
                    </a:solidFill>
                    <a:latin typeface="+mj-lt"/>
                  </a:rPr>
                  <a:t> to the equation </a:t>
                </a:r>
                <a14:m>
                  <m:oMath xmlns:m="http://schemas.openxmlformats.org/officeDocument/2006/math">
                    <m:f>
                      <m:fPr>
                        <m:ctrlPr>
                          <a:rPr lang="en-US" altLang="en-US" sz="1800" i="1" smtClean="0">
                            <a:solidFill>
                              <a:srgbClr val="000000"/>
                            </a:solidFill>
                            <a:latin typeface="Cambria Math"/>
                          </a:rPr>
                        </m:ctrlPr>
                      </m:fPr>
                      <m:num>
                        <m:r>
                          <a:rPr lang="en-GB" altLang="en-US" sz="1800">
                            <a:solidFill>
                              <a:srgbClr val="000000"/>
                            </a:solidFill>
                            <a:latin typeface="Cambria Math"/>
                          </a:rPr>
                          <m:t>𝑑𝑢</m:t>
                        </m:r>
                      </m:num>
                      <m:den>
                        <m:r>
                          <a:rPr lang="en-GB" altLang="en-US" sz="1800">
                            <a:solidFill>
                              <a:srgbClr val="000000"/>
                            </a:solidFill>
                            <a:latin typeface="Cambria Math"/>
                          </a:rPr>
                          <m:t>𝑑𝑡</m:t>
                        </m:r>
                      </m:den>
                    </m:f>
                    <m:r>
                      <a:rPr lang="en-GB" altLang="en-US" sz="1800" b="0" i="1" smtClean="0">
                        <a:solidFill>
                          <a:srgbClr val="000000"/>
                        </a:solidFill>
                        <a:latin typeface="Cambria Math"/>
                      </a:rPr>
                      <m:t>=</m:t>
                    </m:r>
                    <m:r>
                      <a:rPr lang="en-GB" altLang="en-US" sz="1800">
                        <a:solidFill>
                          <a:srgbClr val="000000"/>
                        </a:solidFill>
                        <a:latin typeface="Cambria Math"/>
                      </a:rPr>
                      <m:t>𝐴𝑢</m:t>
                    </m:r>
                  </m:oMath>
                </a14:m>
                <a:r>
                  <a:rPr lang="en-US" altLang="en-US" sz="1800" i="0" dirty="0">
                    <a:solidFill>
                      <a:srgbClr val="000000"/>
                    </a:solidFill>
                    <a:latin typeface="+mj-lt"/>
                  </a:rPr>
                  <a:t>.</a:t>
                </a:r>
              </a:p>
              <a:p>
                <a:pPr marL="542925" indent="-276225" eaLnBrk="1" hangingPunct="1">
                  <a:buFont typeface="Wingdings" panose="05000000000000000000" pitchFamily="2" charset="2"/>
                  <a:buChar char="§"/>
                  <a:defRPr/>
                </a:pPr>
                <a:r>
                  <a:rPr lang="en-GB" altLang="en-US" sz="1800" i="0" dirty="0">
                    <a:solidFill>
                      <a:srgbClr val="000000"/>
                    </a:solidFill>
                    <a:latin typeface="+mj-lt"/>
                  </a:rPr>
                  <a:t>Let’s find </a:t>
                </a:r>
                <a14:m>
                  <m:oMath xmlns:m="http://schemas.openxmlformats.org/officeDocument/2006/math">
                    <m:r>
                      <a:rPr lang="en-GB" altLang="en-US" sz="1800">
                        <a:solidFill>
                          <a:srgbClr val="000000"/>
                        </a:solidFill>
                        <a:latin typeface="Cambria Math"/>
                      </a:rPr>
                      <m:t>𝑢</m:t>
                    </m:r>
                    <m:d>
                      <m:dPr>
                        <m:ctrlPr>
                          <a:rPr lang="en-GB" altLang="en-US" sz="1800" i="1">
                            <a:solidFill>
                              <a:srgbClr val="000000"/>
                            </a:solidFill>
                            <a:latin typeface="Cambria Math"/>
                          </a:rPr>
                        </m:ctrlPr>
                      </m:dPr>
                      <m:e>
                        <m:r>
                          <a:rPr lang="en-GB" altLang="en-US" sz="1800">
                            <a:solidFill>
                              <a:srgbClr val="000000"/>
                            </a:solidFill>
                            <a:latin typeface="Cambria Math"/>
                          </a:rPr>
                          <m:t>𝑡</m:t>
                        </m:r>
                      </m:e>
                    </m:d>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r>
                          <a:rPr lang="en-GB" altLang="en-US" sz="1800" b="0" i="1" smtClean="0">
                            <a:solidFill>
                              <a:srgbClr val="000000"/>
                            </a:solidFill>
                            <a:latin typeface="Cambria Math"/>
                          </a:rPr>
                          <m:t>0</m:t>
                        </m:r>
                        <m:r>
                          <a:rPr lang="en-GB" altLang="en-US" sz="1800">
                            <a:solidFill>
                              <a:srgbClr val="000000"/>
                            </a:solidFill>
                            <a:latin typeface="Cambria Math"/>
                          </a:rPr>
                          <m:t>𝑡</m:t>
                        </m:r>
                      </m:sup>
                    </m:sSup>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r>
                          <a:rPr lang="en-GB" altLang="en-US" sz="1800" b="0" i="1" smtClean="0">
                            <a:solidFill>
                              <a:srgbClr val="000000"/>
                            </a:solidFill>
                            <a:latin typeface="Cambria Math"/>
                          </a:rPr>
                          <m:t>−3</m:t>
                        </m:r>
                        <m:r>
                          <a:rPr lang="en-GB" altLang="en-US" sz="1800">
                            <a:solidFill>
                              <a:srgbClr val="000000"/>
                            </a:solidFill>
                            <a:latin typeface="Cambria Math"/>
                          </a:rPr>
                          <m:t>𝑡</m:t>
                        </m:r>
                      </m:sup>
                    </m:sSup>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a:solidFill>
                                    <a:srgbClr val="000000"/>
                                  </a:solidFill>
                                  <a:latin typeface="Cambria Math"/>
                                </a:rPr>
                                <m:t>−1</m:t>
                              </m:r>
                            </m:e>
                          </m:mr>
                        </m:m>
                      </m:e>
                    </m:d>
                    <m:r>
                      <a:rPr lang="en-GB" altLang="en-US" sz="1800" b="0" i="0" smtClean="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r>
                          <a:rPr lang="en-GB" altLang="en-US" sz="1800">
                            <a:solidFill>
                              <a:srgbClr val="000000"/>
                            </a:solidFill>
                            <a:latin typeface="Cambria Math"/>
                          </a:rPr>
                          <m:t>−3</m:t>
                        </m:r>
                        <m:r>
                          <a:rPr lang="en-GB" altLang="en-US" sz="1800">
                            <a:solidFill>
                              <a:srgbClr val="000000"/>
                            </a:solidFill>
                            <a:latin typeface="Cambria Math"/>
                          </a:rPr>
                          <m:t>𝑡</m:t>
                        </m:r>
                      </m:sup>
                    </m:sSup>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a:solidFill>
                                    <a:srgbClr val="000000"/>
                                  </a:solidFill>
                                  <a:latin typeface="Cambria Math"/>
                                </a:rPr>
                                <m:t>−1</m:t>
                              </m:r>
                            </m:e>
                          </m:mr>
                        </m:m>
                      </m:e>
                    </m:d>
                  </m:oMath>
                </a14:m>
                <a:endParaRPr lang="en-GB" altLang="en-US" sz="1800" i="1" dirty="0">
                  <a:solidFill>
                    <a:srgbClr val="000000"/>
                  </a:solidFill>
                  <a:latin typeface="Cambria Math"/>
                </a:endParaRPr>
              </a:p>
              <a:p>
                <a:pPr marL="542925" indent="-276225" eaLnBrk="1" hangingPunct="1">
                  <a:buFont typeface="Wingdings" panose="05000000000000000000" pitchFamily="2" charset="2"/>
                  <a:buChar char="§"/>
                  <a:defRPr/>
                </a:pP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oMath>
                </a14:m>
                <a:r>
                  <a:rPr lang="en-US" altLang="en-US" sz="1800" i="0" dirty="0">
                    <a:solidFill>
                      <a:srgbClr val="000000"/>
                    </a:solidFill>
                    <a:latin typeface="+mj-lt"/>
                  </a:rPr>
                  <a:t> comes from the initial conditions.</a:t>
                </a:r>
              </a:p>
              <a:p>
                <a:pPr marL="542925" eaLnBrk="1" hangingPunct="1">
                  <a:defRPr/>
                </a:pP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a:solidFill>
                                    <a:srgbClr val="000000"/>
                                  </a:solidFill>
                                  <a:latin typeface="Cambria Math"/>
                                </a:rPr>
                                <m:t>−1</m:t>
                              </m:r>
                            </m:e>
                          </m:mr>
                        </m:m>
                      </m:e>
                    </m:d>
                    <m:r>
                      <a:rPr lang="en-GB" altLang="en-US" sz="1800" b="0" i="1" smtClean="0">
                        <a:solidFill>
                          <a:srgbClr val="000000"/>
                        </a:solidFill>
                        <a:latin typeface="Cambria Math"/>
                      </a:rPr>
                      <m:t>=</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b="0" i="1" smtClean="0">
                                  <a:solidFill>
                                    <a:srgbClr val="000000"/>
                                  </a:solidFill>
                                  <a:latin typeface="Cambria Math"/>
                                </a:rPr>
                                <m:t>0</m:t>
                              </m:r>
                            </m:e>
                          </m:mr>
                        </m:m>
                      </m:e>
                    </m:d>
                    <m:r>
                      <a:rPr lang="en-GB" altLang="en-US" sz="1800" b="0" i="1" smtClean="0">
                        <a:solidFill>
                          <a:srgbClr val="000000"/>
                        </a:solidFill>
                        <a:latin typeface="Cambria Math"/>
                        <a:ea typeface="Cambria Math"/>
                      </a:rPr>
                      <m:t>⇒</m:t>
                    </m:r>
                    <m:d>
                      <m:dPr>
                        <m:begChr m:val="["/>
                        <m:endChr m:val="]"/>
                        <m:ctrlPr>
                          <a:rPr lang="en-US" altLang="en-US" sz="1800" i="1">
                            <a:solidFill>
                              <a:srgbClr val="000000"/>
                            </a:solidFill>
                            <a:latin typeface="Cambria Math"/>
                          </a:rPr>
                        </m:ctrlPr>
                      </m:dPr>
                      <m:e>
                        <m:m>
                          <m:mPr>
                            <m:mcs>
                              <m:mc>
                                <m:mcPr>
                                  <m:count m:val="2"/>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2</m:t>
                              </m:r>
                            </m:e>
                            <m:e>
                              <m:r>
                                <a:rPr lang="en-GB" altLang="en-US" sz="1800">
                                  <a:solidFill>
                                    <a:srgbClr val="000000"/>
                                  </a:solidFill>
                                  <a:latin typeface="Cambria Math"/>
                                </a:rPr>
                                <m:t>1</m:t>
                              </m:r>
                            </m:e>
                          </m:mr>
                          <m:mr>
                            <m:e>
                              <m:r>
                                <a:rPr lang="en-GB" altLang="en-US" sz="1800">
                                  <a:solidFill>
                                    <a:srgbClr val="000000"/>
                                  </a:solidFill>
                                  <a:latin typeface="Cambria Math"/>
                                </a:rPr>
                                <m:t>1</m:t>
                              </m:r>
                            </m:e>
                            <m:e>
                              <m:r>
                                <a:rPr lang="en-GB" altLang="en-US" sz="1800">
                                  <a:solidFill>
                                    <a:srgbClr val="000000"/>
                                  </a:solidFill>
                                  <a:latin typeface="Cambria Math"/>
                                </a:rPr>
                                <m:t>−1</m:t>
                              </m:r>
                            </m:e>
                          </m:mr>
                        </m:m>
                      </m:e>
                    </m:d>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e>
                          </m:mr>
                        </m:m>
                      </m:e>
                    </m:d>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a:solidFill>
                                    <a:srgbClr val="000000"/>
                                  </a:solidFill>
                                  <a:latin typeface="Cambria Math"/>
                                </a:rPr>
                                <m:t>0</m:t>
                              </m:r>
                            </m:e>
                          </m:mr>
                        </m:m>
                      </m:e>
                    </m:d>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𝑆</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e>
                          </m:mr>
                        </m:m>
                      </m:e>
                    </m:d>
                    <m:r>
                      <a:rPr lang="en-GB" altLang="en-US" sz="1800">
                        <a:solidFill>
                          <a:srgbClr val="000000"/>
                        </a:solidFill>
                        <a:latin typeface="Cambria Math"/>
                      </a:rPr>
                      <m:t>=</m:t>
                    </m:r>
                    <m:r>
                      <a:rPr lang="en-GB" altLang="en-US" sz="1800">
                        <a:solidFill>
                          <a:srgbClr val="000000"/>
                        </a:solidFill>
                        <a:latin typeface="Cambria Math"/>
                      </a:rPr>
                      <m:t>𝑢</m:t>
                    </m:r>
                    <m:r>
                      <a:rPr lang="en-GB" altLang="en-US" sz="1800">
                        <a:solidFill>
                          <a:srgbClr val="000000"/>
                        </a:solidFill>
                        <a:latin typeface="Cambria Math"/>
                      </a:rPr>
                      <m:t>(0)</m:t>
                    </m:r>
                    <m:r>
                      <a:rPr lang="en-GB" altLang="en-US" sz="1800" i="1" smtClean="0">
                        <a:solidFill>
                          <a:srgbClr val="000000"/>
                        </a:solidFill>
                        <a:latin typeface="Cambria Math"/>
                        <a:ea typeface="Cambria Math"/>
                      </a:rPr>
                      <m:t>⇒</m:t>
                    </m:r>
                  </m:oMath>
                </a14:m>
                <a:r>
                  <a:rPr lang="en-GB" altLang="en-US" sz="1800" dirty="0">
                    <a:solidFill>
                      <a:srgbClr val="000000"/>
                    </a:solidFill>
                    <a:latin typeface="+mj-lt"/>
                  </a:rPr>
                  <a:t>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r>
                      <a:rPr lang="en-GB" altLang="en-US" sz="1800" b="0" i="1" smtClean="0">
                        <a:solidFill>
                          <a:srgbClr val="000000"/>
                        </a:solidFill>
                        <a:latin typeface="Cambria Math"/>
                      </a:rPr>
                      <m:t>=</m:t>
                    </m:r>
                    <m:f>
                      <m:fPr>
                        <m:ctrlPr>
                          <a:rPr lang="en-GB" altLang="en-US" sz="1800" b="0" i="1" smtClean="0">
                            <a:solidFill>
                              <a:srgbClr val="000000"/>
                            </a:solidFill>
                            <a:latin typeface="Cambria Math"/>
                          </a:rPr>
                        </m:ctrlPr>
                      </m:fPr>
                      <m:num>
                        <m:r>
                          <a:rPr lang="en-GB" altLang="en-US" sz="1800" b="0" i="1" smtClean="0">
                            <a:solidFill>
                              <a:srgbClr val="000000"/>
                            </a:solidFill>
                            <a:latin typeface="Cambria Math"/>
                          </a:rPr>
                          <m:t>1</m:t>
                        </m:r>
                      </m:num>
                      <m:den>
                        <m:r>
                          <a:rPr lang="en-GB" altLang="en-US" sz="1800" b="0" i="1" smtClean="0">
                            <a:solidFill>
                              <a:srgbClr val="000000"/>
                            </a:solidFill>
                            <a:latin typeface="Cambria Math"/>
                          </a:rPr>
                          <m:t>3</m:t>
                        </m:r>
                      </m:den>
                    </m:f>
                    <m:r>
                      <a:rPr lang="en-GB" altLang="en-US" sz="1800" b="0" i="1" smtClean="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r>
                      <a:rPr lang="en-GB" altLang="en-US" sz="1800" b="0" i="1" smtClean="0">
                        <a:solidFill>
                          <a:srgbClr val="000000"/>
                        </a:solidFill>
                        <a:latin typeface="Cambria Math"/>
                      </a:rPr>
                      <m:t>=</m:t>
                    </m:r>
                    <m:f>
                      <m:fPr>
                        <m:ctrlPr>
                          <a:rPr lang="en-GB" altLang="en-US" sz="1800" b="0" i="1" smtClean="0">
                            <a:solidFill>
                              <a:srgbClr val="000000"/>
                            </a:solidFill>
                            <a:latin typeface="Cambria Math"/>
                          </a:rPr>
                        </m:ctrlPr>
                      </m:fPr>
                      <m:num>
                        <m:r>
                          <a:rPr lang="en-GB" altLang="en-US" sz="1800" b="0" i="1" smtClean="0">
                            <a:solidFill>
                              <a:srgbClr val="000000"/>
                            </a:solidFill>
                            <a:latin typeface="Cambria Math"/>
                          </a:rPr>
                          <m:t>1</m:t>
                        </m:r>
                      </m:num>
                      <m:den>
                        <m:r>
                          <a:rPr lang="en-GB" altLang="en-US" sz="1800" b="0" i="1" smtClean="0">
                            <a:solidFill>
                              <a:srgbClr val="000000"/>
                            </a:solidFill>
                            <a:latin typeface="Cambria Math"/>
                          </a:rPr>
                          <m:t>3</m:t>
                        </m:r>
                      </m:den>
                    </m:f>
                    <m:r>
                      <a:rPr lang="en-GB" altLang="en-US" sz="1800" b="0" i="1" smtClean="0">
                        <a:solidFill>
                          <a:srgbClr val="000000"/>
                        </a:solidFill>
                        <a:latin typeface="Cambria Math"/>
                      </a:rPr>
                      <m:t>.</m:t>
                    </m:r>
                  </m:oMath>
                </a14:m>
                <a:endParaRPr lang="en-GB" altLang="en-US" sz="1800" b="0" dirty="0">
                  <a:solidFill>
                    <a:srgbClr val="000000"/>
                  </a:solidFill>
                  <a:latin typeface="+mj-lt"/>
                </a:endParaRPr>
              </a:p>
              <a:p>
                <a:pPr marL="542925" indent="-276225" eaLnBrk="1" hangingPunct="1">
                  <a:buFont typeface="Wingdings" panose="05000000000000000000" pitchFamily="2" charset="2"/>
                  <a:buChar char="§"/>
                  <a:defRPr/>
                </a:pPr>
                <a:r>
                  <a:rPr lang="en-US" altLang="en-US" sz="1800" b="1" i="0" dirty="0">
                    <a:solidFill>
                      <a:srgbClr val="C00000"/>
                    </a:solidFill>
                    <a:latin typeface="+mj-lt"/>
                  </a:rPr>
                  <a:t>The Steady State </a:t>
                </a:r>
                <a:r>
                  <a:rPr lang="en-US" altLang="en-US" sz="1800" i="0" dirty="0">
                    <a:solidFill>
                      <a:srgbClr val="000000"/>
                    </a:solidFill>
                    <a:latin typeface="+mj-lt"/>
                  </a:rPr>
                  <a:t>of the system is defined as </a:t>
                </a:r>
                <a14:m>
                  <m:oMath xmlns:m="http://schemas.openxmlformats.org/officeDocument/2006/math">
                    <m:r>
                      <a:rPr lang="en-GB" altLang="en-US" sz="1800">
                        <a:solidFill>
                          <a:srgbClr val="000000"/>
                        </a:solidFill>
                        <a:latin typeface="Cambria Math"/>
                      </a:rPr>
                      <m:t>𝑢</m:t>
                    </m:r>
                    <m:d>
                      <m:dPr>
                        <m:ctrlPr>
                          <a:rPr lang="en-GB" altLang="en-US" sz="1800" i="1">
                            <a:solidFill>
                              <a:srgbClr val="000000"/>
                            </a:solidFill>
                            <a:latin typeface="Cambria Math"/>
                          </a:rPr>
                        </m:ctrlPr>
                      </m:dPr>
                      <m:e>
                        <m:r>
                          <a:rPr lang="en-GB" altLang="en-US" sz="1800" i="1" smtClean="0">
                            <a:solidFill>
                              <a:srgbClr val="000000"/>
                            </a:solidFill>
                            <a:latin typeface="Cambria Math"/>
                            <a:ea typeface="Cambria Math"/>
                          </a:rPr>
                          <m:t>∞</m:t>
                        </m:r>
                      </m:e>
                    </m:d>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r>
                                <m:rPr>
                                  <m:brk m:alnAt="7"/>
                                </m:rPr>
                                <a:rPr lang="en-GB" altLang="en-US" sz="1800" b="0" i="1" smtClean="0">
                                  <a:solidFill>
                                    <a:srgbClr val="000000"/>
                                  </a:solidFill>
                                  <a:latin typeface="Cambria Math"/>
                                </a:rPr>
                                <m:t>/</m:t>
                              </m:r>
                              <m:r>
                                <a:rPr lang="en-GB" altLang="en-US" sz="1800" b="0" i="1" smtClean="0">
                                  <a:solidFill>
                                    <a:srgbClr val="000000"/>
                                  </a:solidFill>
                                  <a:latin typeface="Cambria Math"/>
                                </a:rPr>
                                <m:t>3</m:t>
                              </m:r>
                            </m:e>
                          </m:mr>
                          <m:mr>
                            <m:e>
                              <m:r>
                                <a:rPr lang="en-GB" altLang="en-US" sz="1800">
                                  <a:solidFill>
                                    <a:srgbClr val="000000"/>
                                  </a:solidFill>
                                  <a:latin typeface="Cambria Math"/>
                                </a:rPr>
                                <m:t>1</m:t>
                              </m:r>
                              <m:r>
                                <a:rPr lang="en-GB" altLang="en-US" sz="1800" b="0" i="1" smtClean="0">
                                  <a:solidFill>
                                    <a:srgbClr val="000000"/>
                                  </a:solidFill>
                                  <a:latin typeface="Cambria Math"/>
                                </a:rPr>
                                <m:t>/3</m:t>
                              </m:r>
                            </m:e>
                          </m:mr>
                        </m:m>
                      </m:e>
                    </m:d>
                  </m:oMath>
                </a14:m>
                <a:r>
                  <a:rPr lang="en-US" altLang="en-US" sz="1800" i="0" dirty="0">
                    <a:solidFill>
                      <a:srgbClr val="000000"/>
                    </a:solidFill>
                    <a:latin typeface="+mj-lt"/>
                  </a:rPr>
                  <a:t>. </a:t>
                </a:r>
              </a:p>
              <a:p>
                <a:pPr marL="542925" indent="-276225" eaLnBrk="1" hangingPunct="1">
                  <a:buFont typeface="Wingdings" panose="05000000000000000000" pitchFamily="2" charset="2"/>
                  <a:buChar char="§"/>
                  <a:defRPr/>
                </a:pPr>
                <a:r>
                  <a:rPr lang="en-US" altLang="en-US" sz="1800" b="1" i="0" dirty="0">
                    <a:solidFill>
                      <a:srgbClr val="C00000"/>
                    </a:solidFill>
                    <a:latin typeface="+mj-lt"/>
                  </a:rPr>
                  <a:t>Stability</a:t>
                </a:r>
                <a:r>
                  <a:rPr lang="en-US" altLang="en-US" sz="1800" i="0" dirty="0">
                    <a:solidFill>
                      <a:srgbClr val="000000"/>
                    </a:solidFill>
                    <a:latin typeface="+mj-lt"/>
                  </a:rPr>
                  <a:t> is achieved if the real part of the eigenvalues is negative.</a:t>
                </a:r>
              </a:p>
              <a:p>
                <a:pPr marL="542925" indent="-276225" eaLnBrk="1" hangingPunct="1">
                  <a:buFont typeface="Wingdings" panose="05000000000000000000" pitchFamily="2" charset="2"/>
                  <a:buChar char="§"/>
                  <a:defRPr/>
                </a:pPr>
                <a:r>
                  <a:rPr lang="en-US" altLang="en-US" sz="1800" i="0" dirty="0">
                    <a:solidFill>
                      <a:srgbClr val="000000"/>
                    </a:solidFill>
                    <a:latin typeface="+mj-lt"/>
                  </a:rPr>
                  <a:t>Note that if complex eigenvalues exists, they appear in conjugate pairs.</a:t>
                </a: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rotWithShape="1">
                <a:blip r:embed="rId3"/>
                <a:stretch>
                  <a:fillRect l="-1506" t="-14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70" name="Rectangle 5"/>
              <p:cNvSpPr>
                <a:spLocks noGrp="1" noChangeArrowheads="1"/>
              </p:cNvSpPr>
              <p:nvPr>
                <p:ph type="title"/>
              </p:nvPr>
            </p:nvSpPr>
            <p:spPr>
              <a:xfrm>
                <a:off x="827584" y="702593"/>
                <a:ext cx="7543800" cy="638175"/>
              </a:xfrm>
            </p:spPr>
            <p:txBody>
              <a:bodyPr/>
              <a:lstStyle/>
              <a:p>
                <a:pPr algn="ctr" eaLnBrk="1" hangingPunct="1"/>
                <a:r>
                  <a:rPr lang="en-US" altLang="en-US" sz="2400" dirty="0">
                    <a:solidFill>
                      <a:srgbClr val="C00000"/>
                    </a:solidFill>
                  </a:rPr>
                  <a:t>Applications of matrix diagonalization cont.</a:t>
                </a:r>
                <a:br>
                  <a:rPr lang="en-US" altLang="en-US" sz="2400" dirty="0">
                    <a:solidFill>
                      <a:srgbClr val="C00000"/>
                    </a:solidFill>
                  </a:rPr>
                </a:br>
                <a:r>
                  <a:rPr lang="en-US" altLang="en-US" sz="2400" dirty="0">
                    <a:solidFill>
                      <a:srgbClr val="C00000"/>
                    </a:solidFill>
                  </a:rPr>
                  <a:t>First order differential equations </a:t>
                </a:r>
                <a14:m>
                  <m:oMath xmlns:m="http://schemas.openxmlformats.org/officeDocument/2006/math">
                    <m:f>
                      <m:fPr>
                        <m:ctrlPr>
                          <a:rPr lang="en-US" altLang="en-US" sz="2400" i="1">
                            <a:solidFill>
                              <a:srgbClr val="C00000"/>
                            </a:solidFill>
                            <a:latin typeface="Cambria Math"/>
                          </a:rPr>
                        </m:ctrlPr>
                      </m:fPr>
                      <m:num>
                        <m:r>
                          <a:rPr lang="en-GB" altLang="en-US" sz="2400" i="1">
                            <a:solidFill>
                              <a:srgbClr val="C00000"/>
                            </a:solidFill>
                            <a:latin typeface="Cambria Math"/>
                          </a:rPr>
                          <m:t>𝑑𝑢</m:t>
                        </m:r>
                      </m:num>
                      <m:den>
                        <m:r>
                          <a:rPr lang="en-GB" altLang="en-US" sz="2400" i="1">
                            <a:solidFill>
                              <a:srgbClr val="C00000"/>
                            </a:solidFill>
                            <a:latin typeface="Cambria Math"/>
                          </a:rPr>
                          <m:t>𝑑𝑡</m:t>
                        </m:r>
                      </m:den>
                    </m:f>
                    <m:r>
                      <a:rPr lang="en-GB" altLang="en-US" sz="2400" i="1">
                        <a:solidFill>
                          <a:srgbClr val="C00000"/>
                        </a:solidFill>
                        <a:latin typeface="Cambria Math"/>
                      </a:rPr>
                      <m:t>=</m:t>
                    </m:r>
                    <m:r>
                      <a:rPr lang="en-GB" altLang="en-US" sz="2400" i="1">
                        <a:solidFill>
                          <a:srgbClr val="C00000"/>
                        </a:solidFill>
                        <a:latin typeface="Cambria Math"/>
                      </a:rPr>
                      <m:t>𝐴𝑢</m:t>
                    </m:r>
                  </m:oMath>
                </a14:m>
                <a:endParaRPr lang="en-GB" altLang="en-US" sz="2400" dirty="0"/>
              </a:p>
            </p:txBody>
          </p:sp>
        </mc:Choice>
        <mc:Fallback xmlns="">
          <p:sp>
            <p:nvSpPr>
              <p:cNvPr id="7170" name="Rectangle 5"/>
              <p:cNvSpPr>
                <a:spLocks noGrp="1" noRot="1" noChangeAspect="1" noMove="1" noResize="1" noEditPoints="1" noAdjustHandles="1" noChangeArrowheads="1" noChangeShapeType="1" noTextEdit="1"/>
              </p:cNvSpPr>
              <p:nvPr>
                <p:ph type="title"/>
              </p:nvPr>
            </p:nvSpPr>
            <p:spPr>
              <a:xfrm>
                <a:off x="827584" y="702593"/>
                <a:ext cx="7543800" cy="638175"/>
              </a:xfrm>
              <a:blipFill>
                <a:blip r:embed="rId4"/>
                <a:stretch>
                  <a:fillRect t="-53333" b="-15238"/>
                </a:stretch>
              </a:blipFill>
            </p:spPr>
            <p:txBody>
              <a:bodyPr/>
              <a:lstStyle/>
              <a:p>
                <a:r>
                  <a:rPr lang="en-GB">
                    <a:noFill/>
                  </a:rPr>
                  <a:t> </a:t>
                </a:r>
              </a:p>
            </p:txBody>
          </p:sp>
        </mc:Fallback>
      </mc:AlternateContent>
    </p:spTree>
    <p:extLst>
      <p:ext uri="{BB962C8B-B14F-4D97-AF65-F5344CB8AC3E}">
        <p14:creationId xmlns:p14="http://schemas.microsoft.com/office/powerpoint/2010/main" val="79994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In this set of lectures we will talk about:</a:t>
            </a:r>
          </a:p>
        </p:txBody>
      </p:sp>
      <p:sp>
        <p:nvSpPr>
          <p:cNvPr id="5" name="Rectangle 4"/>
          <p:cNvSpPr>
            <a:spLocks noGrp="1" noChangeArrowheads="1"/>
          </p:cNvSpPr>
          <p:nvPr/>
        </p:nvSpPr>
        <p:spPr bwMode="auto">
          <a:xfrm>
            <a:off x="323528" y="1772816"/>
            <a:ext cx="849694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rPr>
              <a:t>Eigenvectors and eigenvalues</a:t>
            </a: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Matrix diagonalization</a:t>
            </a:r>
          </a:p>
          <a:p>
            <a:pPr marL="266700" indent="-266700" eaLnBrk="1" hangingPunct="1">
              <a:buFont typeface="Arial" panose="020B0604020202020204" pitchFamily="34" charset="0"/>
              <a:buChar char="•"/>
              <a:defRPr/>
            </a:pPr>
            <a:r>
              <a:rPr lang="en-US" altLang="en-US" sz="1800" i="0" dirty="0">
                <a:solidFill>
                  <a:srgbClr val="000000"/>
                </a:solidFill>
                <a:latin typeface="+mj-lt"/>
              </a:rPr>
              <a:t>Applications of matrix diagonalization</a:t>
            </a:r>
          </a:p>
          <a:p>
            <a:pPr marL="266700" indent="-266700" eaLnBrk="1" hangingPunct="1">
              <a:buFont typeface="Arial" panose="020B0604020202020204" pitchFamily="34" charset="0"/>
              <a:buChar char="•"/>
              <a:defRPr/>
            </a:pPr>
            <a:r>
              <a:rPr lang="en-US" altLang="en-US" sz="1800" i="0" dirty="0">
                <a:solidFill>
                  <a:srgbClr val="000000"/>
                </a:solidFill>
                <a:latin typeface="+mj-lt"/>
              </a:rPr>
              <a:t>Stochastic matrices</a:t>
            </a:r>
            <a:endParaRPr lang="en-GB" altLang="en-US" sz="1800" i="0" dirty="0">
              <a:solidFill>
                <a:srgbClr val="000000"/>
              </a:solidFill>
              <a:latin typeface="+mj-lt"/>
            </a:endParaRPr>
          </a:p>
          <a:p>
            <a:pPr eaLnBrk="1" hangingPunct="1">
              <a:defRPr/>
            </a:pPr>
            <a:endParaRPr lang="en-US" altLang="en-US" sz="1800" i="0" dirty="0">
              <a:solidFill>
                <a:srgbClr val="000000"/>
              </a:solidFill>
              <a:latin typeface="+mj-lt"/>
            </a:endParaRPr>
          </a:p>
        </p:txBody>
      </p:sp>
    </p:spTree>
    <p:extLst>
      <p:ext uri="{BB962C8B-B14F-4D97-AF65-F5344CB8AC3E}">
        <p14:creationId xmlns:p14="http://schemas.microsoft.com/office/powerpoint/2010/main" val="182221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b="1" i="0" dirty="0">
                <a:solidFill>
                  <a:srgbClr val="C00000"/>
                </a:solidFill>
              </a:rPr>
              <a:t>Stability</a:t>
            </a:r>
            <a:r>
              <a:rPr lang="en-US" altLang="en-US" sz="1800" i="0" dirty="0">
                <a:solidFill>
                  <a:srgbClr val="000000"/>
                </a:solidFill>
              </a:rPr>
              <a:t> is achieved if the real part of the eigenvalues is negative.</a:t>
            </a:r>
          </a:p>
          <a:p>
            <a:pPr marL="266700" indent="-266700" eaLnBrk="1" hangingPunct="1">
              <a:buFont typeface="Arial" panose="020B0604020202020204" pitchFamily="34" charset="0"/>
              <a:buChar char="•"/>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i="0" dirty="0">
                <a:solidFill>
                  <a:srgbClr val="000000"/>
                </a:solidFill>
              </a:rPr>
              <a:t>We </a:t>
            </a:r>
            <a:r>
              <a:rPr lang="en-US" altLang="en-US" sz="1800" b="1" i="0" u="sng" dirty="0">
                <a:solidFill>
                  <a:srgbClr val="000000"/>
                </a:solidFill>
              </a:rPr>
              <a:t>do</a:t>
            </a:r>
            <a:r>
              <a:rPr lang="en-US" altLang="en-US" sz="1800" i="0" dirty="0">
                <a:solidFill>
                  <a:srgbClr val="000000"/>
                </a:solidFill>
              </a:rPr>
              <a:t> have a </a:t>
            </a:r>
            <a:r>
              <a:rPr lang="en-US" altLang="en-US" sz="1800" b="1" i="0" dirty="0">
                <a:solidFill>
                  <a:srgbClr val="C00000"/>
                </a:solidFill>
              </a:rPr>
              <a:t>steady state </a:t>
            </a:r>
            <a:r>
              <a:rPr lang="en-US" altLang="en-US" sz="1800" i="0" dirty="0">
                <a:solidFill>
                  <a:srgbClr val="000000"/>
                </a:solidFill>
              </a:rPr>
              <a:t>if at least one eigenvalue is 0 and the rest of the eigenvalues have negative real part.</a:t>
            </a:r>
          </a:p>
          <a:p>
            <a:pPr marL="266700" indent="-266700" eaLnBrk="1" hangingPunct="1">
              <a:buFont typeface="Arial" panose="020B0604020202020204" pitchFamily="34" charset="0"/>
              <a:buChar char="•"/>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i="0" dirty="0">
                <a:solidFill>
                  <a:srgbClr val="000000"/>
                </a:solidFill>
              </a:rPr>
              <a:t>The system is unstable if at least one eigenvalue has a positive real part.</a:t>
            </a:r>
          </a:p>
          <a:p>
            <a:pPr marL="266700" indent="-266700" eaLnBrk="1" hangingPunct="1">
              <a:buFont typeface="Arial" panose="020B0604020202020204" pitchFamily="34" charset="0"/>
              <a:buChar char="•"/>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i="0" dirty="0">
                <a:solidFill>
                  <a:srgbClr val="000000"/>
                </a:solidFill>
              </a:rPr>
              <a:t>For stability the trace of the system’s matrix must be negative.</a:t>
            </a:r>
          </a:p>
          <a:p>
            <a:pPr marL="266700" indent="-266700" eaLnBrk="1" hangingPunct="1">
              <a:buFont typeface="Arial" panose="020B0604020202020204" pitchFamily="34" charset="0"/>
              <a:buChar char="•"/>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i="0" dirty="0">
                <a:solidFill>
                  <a:srgbClr val="000000"/>
                </a:solidFill>
              </a:rPr>
              <a:t>The reverse is not true. Obviously a negative trace does not guarantee stability.</a:t>
            </a:r>
            <a:endParaRPr lang="en-US" altLang="en-US" sz="1800" b="1" i="0" dirty="0">
              <a:solidFill>
                <a:srgbClr val="C00000"/>
              </a:solidFill>
            </a:endParaRPr>
          </a:p>
          <a:p>
            <a:pPr marL="266700" indent="-266700" eaLnBrk="1" hangingPunct="1">
              <a:buFont typeface="Arial" panose="020B0604020202020204" pitchFamily="34" charset="0"/>
              <a:buChar char="•"/>
              <a:defRPr/>
            </a:pPr>
            <a:endParaRPr lang="en-US" altLang="en-US" sz="1800" i="0" dirty="0">
              <a:solidFill>
                <a:srgbClr val="000000"/>
              </a:solidFill>
            </a:endParaRPr>
          </a:p>
          <a:p>
            <a:pPr marL="542925" indent="-361950" eaLnBrk="1" hangingPunct="1">
              <a:buFont typeface="Arial" panose="020B0604020202020204" pitchFamily="34" charset="0"/>
              <a:buChar char="•"/>
              <a:defRPr/>
            </a:pPr>
            <a:endParaRPr lang="en-US" altLang="en-US" sz="2000" i="0" dirty="0">
              <a:solidFill>
                <a:srgbClr val="000000"/>
              </a:solidFill>
            </a:endParaRP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AlternateContent xmlns:mc="http://schemas.openxmlformats.org/markup-compatibility/2006" xmlns:a14="http://schemas.microsoft.com/office/drawing/2010/main">
        <mc:Choice Requires="a14">
          <p:sp>
            <p:nvSpPr>
              <p:cNvPr id="4" name="Rectangle 5"/>
              <p:cNvSpPr>
                <a:spLocks noGrp="1" noChangeArrowheads="1"/>
              </p:cNvSpPr>
              <p:nvPr>
                <p:ph type="title"/>
              </p:nvPr>
            </p:nvSpPr>
            <p:spPr>
              <a:xfrm>
                <a:off x="827584" y="702593"/>
                <a:ext cx="7543800" cy="638175"/>
              </a:xfrm>
            </p:spPr>
            <p:txBody>
              <a:bodyPr/>
              <a:lstStyle/>
              <a:p>
                <a:pPr algn="ctr" eaLnBrk="1" hangingPunct="1"/>
                <a:r>
                  <a:rPr lang="en-US" altLang="en-US" sz="2400" dirty="0">
                    <a:solidFill>
                      <a:srgbClr val="C00000"/>
                    </a:solidFill>
                  </a:rPr>
                  <a:t>Applications of matrix diagonalization cont.</a:t>
                </a:r>
                <a:br>
                  <a:rPr lang="en-US" altLang="en-US" sz="2400" dirty="0">
                    <a:solidFill>
                      <a:srgbClr val="C00000"/>
                    </a:solidFill>
                  </a:rPr>
                </a:br>
                <a:r>
                  <a:rPr lang="en-US" altLang="en-US" sz="2400" dirty="0">
                    <a:solidFill>
                      <a:srgbClr val="C00000"/>
                    </a:solidFill>
                  </a:rPr>
                  <a:t>First order differential equations </a:t>
                </a:r>
                <a14:m>
                  <m:oMath xmlns:m="http://schemas.openxmlformats.org/officeDocument/2006/math">
                    <m:f>
                      <m:fPr>
                        <m:ctrlPr>
                          <a:rPr lang="en-US" altLang="en-US" sz="2400" i="1">
                            <a:solidFill>
                              <a:srgbClr val="C00000"/>
                            </a:solidFill>
                            <a:latin typeface="Cambria Math"/>
                          </a:rPr>
                        </m:ctrlPr>
                      </m:fPr>
                      <m:num>
                        <m:r>
                          <a:rPr lang="en-GB" altLang="en-US" sz="2400" i="1">
                            <a:solidFill>
                              <a:srgbClr val="C00000"/>
                            </a:solidFill>
                            <a:latin typeface="Cambria Math"/>
                          </a:rPr>
                          <m:t>𝑑𝑢</m:t>
                        </m:r>
                      </m:num>
                      <m:den>
                        <m:r>
                          <a:rPr lang="en-GB" altLang="en-US" sz="2400" i="1">
                            <a:solidFill>
                              <a:srgbClr val="C00000"/>
                            </a:solidFill>
                            <a:latin typeface="Cambria Math"/>
                          </a:rPr>
                          <m:t>𝑑𝑡</m:t>
                        </m:r>
                      </m:den>
                    </m:f>
                    <m:r>
                      <a:rPr lang="en-GB" altLang="en-US" sz="2400" i="1">
                        <a:solidFill>
                          <a:srgbClr val="C00000"/>
                        </a:solidFill>
                        <a:latin typeface="Cambria Math"/>
                      </a:rPr>
                      <m:t>=</m:t>
                    </m:r>
                    <m:r>
                      <a:rPr lang="en-GB" altLang="en-US" sz="2400" i="1">
                        <a:solidFill>
                          <a:srgbClr val="C00000"/>
                        </a:solidFill>
                        <a:latin typeface="Cambria Math"/>
                      </a:rPr>
                      <m:t>𝐴𝑢</m:t>
                    </m:r>
                  </m:oMath>
                </a14:m>
                <a:endParaRPr lang="en-GB" altLang="en-US" sz="2400" dirty="0"/>
              </a:p>
            </p:txBody>
          </p:sp>
        </mc:Choice>
        <mc:Fallback xmlns="">
          <p:sp>
            <p:nvSpPr>
              <p:cNvPr id="4" name="Rectangle 5"/>
              <p:cNvSpPr>
                <a:spLocks noGrp="1" noRot="1" noChangeAspect="1" noMove="1" noResize="1" noEditPoints="1" noAdjustHandles="1" noChangeArrowheads="1" noChangeShapeType="1" noTextEdit="1"/>
              </p:cNvSpPr>
              <p:nvPr>
                <p:ph type="title"/>
              </p:nvPr>
            </p:nvSpPr>
            <p:spPr>
              <a:xfrm>
                <a:off x="827584" y="702593"/>
                <a:ext cx="7543800" cy="638175"/>
              </a:xfrm>
              <a:blipFill>
                <a:blip r:embed="rId3"/>
                <a:stretch>
                  <a:fillRect t="-53333" b="-15238"/>
                </a:stretch>
              </a:blipFill>
            </p:spPr>
            <p:txBody>
              <a:bodyPr/>
              <a:lstStyle/>
              <a:p>
                <a:r>
                  <a:rPr lang="en-GB">
                    <a:noFill/>
                  </a:rPr>
                  <a:t> </a:t>
                </a:r>
              </a:p>
            </p:txBody>
          </p:sp>
        </mc:Fallback>
      </mc:AlternateContent>
    </p:spTree>
    <p:extLst>
      <p:ext uri="{BB962C8B-B14F-4D97-AF65-F5344CB8AC3E}">
        <p14:creationId xmlns:p14="http://schemas.microsoft.com/office/powerpoint/2010/main" val="253317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40404"/>
                    </a:solidFill>
                    <a:latin typeface="+mj-lt"/>
                  </a:rPr>
                  <a:t>Consider a first-order differential equation </a:t>
                </a:r>
                <a14:m>
                  <m:oMath xmlns:m="http://schemas.openxmlformats.org/officeDocument/2006/math">
                    <m:f>
                      <m:fPr>
                        <m:ctrlPr>
                          <a:rPr lang="en-US" altLang="en-US" sz="1800" i="1" smtClean="0">
                            <a:solidFill>
                              <a:srgbClr val="040404"/>
                            </a:solidFill>
                            <a:latin typeface="Cambria Math"/>
                          </a:rPr>
                        </m:ctrlPr>
                      </m:fPr>
                      <m:num>
                        <m:r>
                          <a:rPr lang="en-GB" altLang="en-US" sz="1800" b="0" i="1" smtClean="0">
                            <a:solidFill>
                              <a:srgbClr val="040404"/>
                            </a:solidFill>
                            <a:latin typeface="Cambria Math" panose="02040503050406030204" pitchFamily="18" charset="0"/>
                          </a:rPr>
                          <m:t>𝑑𝑢</m:t>
                        </m:r>
                      </m:num>
                      <m:den>
                        <m:r>
                          <a:rPr lang="en-GB" altLang="en-US" sz="1800" b="0" i="1" smtClean="0">
                            <a:solidFill>
                              <a:srgbClr val="040404"/>
                            </a:solidFill>
                            <a:latin typeface="Cambria Math" panose="02040503050406030204" pitchFamily="18" charset="0"/>
                          </a:rPr>
                          <m:t>𝑑𝑡</m:t>
                        </m:r>
                      </m:den>
                    </m:f>
                    <m:r>
                      <a:rPr lang="en-GB" altLang="en-US" sz="1800" b="0" i="1" smtClean="0">
                        <a:solidFill>
                          <a:srgbClr val="040404"/>
                        </a:solidFill>
                        <a:latin typeface="Cambria Math" panose="02040503050406030204" pitchFamily="18" charset="0"/>
                      </a:rPr>
                      <m:t>=</m:t>
                    </m:r>
                    <m:r>
                      <a:rPr lang="en-GB" altLang="en-US" sz="1800" b="0" i="1" smtClean="0">
                        <a:solidFill>
                          <a:srgbClr val="040404"/>
                        </a:solidFill>
                        <a:latin typeface="Cambria Math" panose="02040503050406030204" pitchFamily="18" charset="0"/>
                      </a:rPr>
                      <m:t>𝐴𝑢</m:t>
                    </m:r>
                  </m:oMath>
                </a14:m>
                <a:r>
                  <a:rPr lang="en-US" altLang="en-US" sz="1800" i="0" dirty="0">
                    <a:solidFill>
                      <a:srgbClr val="040404"/>
                    </a:solidFill>
                    <a:latin typeface="+mj-lt"/>
                  </a:rPr>
                  <a:t>.</a:t>
                </a:r>
              </a:p>
              <a:p>
                <a:pPr marL="266700" indent="-266700" eaLnBrk="1" hangingPunct="1">
                  <a:buFont typeface="Arial" panose="020B0604020202020204" pitchFamily="34" charset="0"/>
                  <a:buChar char="•"/>
                  <a:defRPr/>
                </a:pPr>
                <a:r>
                  <a:rPr lang="en-US" altLang="en-US" sz="1800" i="0" dirty="0">
                    <a:solidFill>
                      <a:srgbClr val="040404"/>
                    </a:solidFill>
                    <a:latin typeface="+mj-lt"/>
                  </a:rPr>
                  <a:t>Recall the matrix </a:t>
                </a:r>
                <a14:m>
                  <m:oMath xmlns:m="http://schemas.openxmlformats.org/officeDocument/2006/math">
                    <m:r>
                      <a:rPr lang="en-GB" altLang="en-US" sz="1800" b="0" i="1" smtClean="0">
                        <a:solidFill>
                          <a:srgbClr val="040404"/>
                        </a:solidFill>
                        <a:latin typeface="Cambria Math"/>
                      </a:rPr>
                      <m:t>𝑆</m:t>
                    </m:r>
                  </m:oMath>
                </a14:m>
                <a:r>
                  <a:rPr lang="en-US" altLang="en-US" sz="1800" i="0" dirty="0">
                    <a:solidFill>
                      <a:srgbClr val="040404"/>
                    </a:solidFill>
                    <a:latin typeface="+mj-lt"/>
                  </a:rPr>
                  <a:t> which contains the eigenvectors of </a:t>
                </a:r>
                <a14:m>
                  <m:oMath xmlns:m="http://schemas.openxmlformats.org/officeDocument/2006/math">
                    <m:r>
                      <a:rPr lang="en-GB" altLang="en-US" sz="1800" b="0" i="1" smtClean="0">
                        <a:solidFill>
                          <a:srgbClr val="040404"/>
                        </a:solidFill>
                        <a:latin typeface="Cambria Math"/>
                      </a:rPr>
                      <m:t>𝐴</m:t>
                    </m:r>
                  </m:oMath>
                </a14:m>
                <a:r>
                  <a:rPr lang="en-US" altLang="en-US" sz="1800" i="0" dirty="0">
                    <a:solidFill>
                      <a:srgbClr val="040404"/>
                    </a:solidFill>
                    <a:latin typeface="+mj-lt"/>
                  </a:rPr>
                  <a:t> defined previously.</a:t>
                </a:r>
              </a:p>
              <a:p>
                <a:pPr marL="266700" indent="-266700" eaLnBrk="1" hangingPunct="1">
                  <a:buFont typeface="Arial" panose="020B0604020202020204" pitchFamily="34" charset="0"/>
                  <a:buChar char="•"/>
                  <a:defRPr/>
                </a:pPr>
                <a:r>
                  <a:rPr lang="en-US" altLang="en-US" sz="1800" i="0" dirty="0">
                    <a:solidFill>
                      <a:srgbClr val="040404"/>
                    </a:solidFill>
                    <a:latin typeface="+mj-lt"/>
                  </a:rPr>
                  <a:t>I set </a:t>
                </a:r>
                <a14:m>
                  <m:oMath xmlns:m="http://schemas.openxmlformats.org/officeDocument/2006/math">
                    <m:r>
                      <a:rPr lang="en-GB" altLang="en-US" sz="1800" b="0" i="1" smtClean="0">
                        <a:solidFill>
                          <a:srgbClr val="040404"/>
                        </a:solidFill>
                        <a:latin typeface="Cambria Math"/>
                      </a:rPr>
                      <m:t>𝑢</m:t>
                    </m:r>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r>
                      <a:rPr lang="en-GB" altLang="en-US" sz="1800" b="0" i="1" smtClean="0">
                        <a:solidFill>
                          <a:srgbClr val="040404"/>
                        </a:solidFill>
                        <a:latin typeface="Cambria Math"/>
                      </a:rPr>
                      <m:t>𝑆𝑣</m:t>
                    </m:r>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oMath>
                </a14:m>
                <a:r>
                  <a:rPr lang="en-US" altLang="en-US" sz="1800" i="0" dirty="0">
                    <a:solidFill>
                      <a:srgbClr val="000000"/>
                    </a:solidFill>
                    <a:latin typeface="+mj-lt"/>
                  </a:rPr>
                  <a:t> and therefore the differential equation becomes:</a:t>
                </a:r>
              </a:p>
              <a:p>
                <a:pPr marL="266700" indent="-266700" eaLnBrk="1" hangingPunct="1">
                  <a:buFont typeface="Arial" panose="020B0604020202020204" pitchFamily="34" charset="0"/>
                  <a:buChar char="•"/>
                  <a:defRPr/>
                </a:pPr>
                <a14:m>
                  <m:oMath xmlns:m="http://schemas.openxmlformats.org/officeDocument/2006/math">
                    <m:r>
                      <a:rPr lang="en-GB" altLang="en-US" sz="1800" b="0" i="1" smtClean="0">
                        <a:solidFill>
                          <a:srgbClr val="000000"/>
                        </a:solidFill>
                        <a:latin typeface="Cambria Math"/>
                      </a:rPr>
                      <m:t>𝑆</m:t>
                    </m:r>
                    <m:f>
                      <m:fPr>
                        <m:ctrlPr>
                          <a:rPr lang="en-GB" altLang="en-US" sz="1800" b="0" i="1" smtClean="0">
                            <a:solidFill>
                              <a:srgbClr val="000000"/>
                            </a:solidFill>
                            <a:latin typeface="Cambria Math"/>
                          </a:rPr>
                        </m:ctrlPr>
                      </m:fPr>
                      <m:num>
                        <m:r>
                          <a:rPr lang="en-GB" altLang="en-US" sz="1800" b="0" i="1" smtClean="0">
                            <a:solidFill>
                              <a:srgbClr val="000000"/>
                            </a:solidFill>
                            <a:latin typeface="Cambria Math"/>
                          </a:rPr>
                          <m:t>𝑑𝑣</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num>
                      <m:den>
                        <m:r>
                          <a:rPr lang="en-GB" altLang="en-US" sz="1800" b="0" i="1" smtClean="0">
                            <a:solidFill>
                              <a:srgbClr val="000000"/>
                            </a:solidFill>
                            <a:latin typeface="Cambria Math"/>
                          </a:rPr>
                          <m:t>𝑑𝑡</m:t>
                        </m:r>
                      </m:den>
                    </m:f>
                    <m:r>
                      <a:rPr lang="en-GB" altLang="en-US" sz="1800" b="0" i="1" smtClean="0">
                        <a:solidFill>
                          <a:srgbClr val="000000"/>
                        </a:solidFill>
                        <a:latin typeface="Cambria Math"/>
                      </a:rPr>
                      <m:t>=</m:t>
                    </m:r>
                    <m:r>
                      <a:rPr lang="en-GB" altLang="en-US" sz="1800" b="0" i="1" smtClean="0">
                        <a:solidFill>
                          <a:srgbClr val="000000"/>
                        </a:solidFill>
                        <a:latin typeface="Cambria Math"/>
                      </a:rPr>
                      <m:t>𝐴𝑆𝑣</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f>
                      <m:fPr>
                        <m:ctrlPr>
                          <a:rPr lang="en-GB" altLang="en-US" sz="1800" b="0" i="1" smtClean="0">
                            <a:solidFill>
                              <a:srgbClr val="000000"/>
                            </a:solidFill>
                            <a:latin typeface="Cambria Math"/>
                            <a:ea typeface="Cambria Math"/>
                          </a:rPr>
                        </m:ctrlPr>
                      </m:fPr>
                      <m:num>
                        <m:r>
                          <a:rPr lang="en-GB" altLang="en-US" sz="1800" b="0" i="1" smtClean="0">
                            <a:solidFill>
                              <a:srgbClr val="000000"/>
                            </a:solidFill>
                            <a:latin typeface="Cambria Math"/>
                            <a:ea typeface="Cambria Math"/>
                          </a:rPr>
                          <m:t>𝑑𝑣</m:t>
                        </m:r>
                        <m:d>
                          <m:dPr>
                            <m:ctrlPr>
                              <a:rPr lang="en-GB" altLang="en-US" sz="1800" b="0" i="1" smtClean="0">
                                <a:solidFill>
                                  <a:srgbClr val="000000"/>
                                </a:solidFill>
                                <a:latin typeface="Cambria Math"/>
                                <a:ea typeface="Cambria Math"/>
                              </a:rPr>
                            </m:ctrlPr>
                          </m:dPr>
                          <m:e>
                            <m:r>
                              <a:rPr lang="en-GB" altLang="en-US" sz="1800" b="0" i="1" smtClean="0">
                                <a:solidFill>
                                  <a:srgbClr val="000000"/>
                                </a:solidFill>
                                <a:latin typeface="Cambria Math"/>
                                <a:ea typeface="Cambria Math"/>
                              </a:rPr>
                              <m:t>𝑡</m:t>
                            </m:r>
                          </m:e>
                        </m:d>
                      </m:num>
                      <m:den>
                        <m:r>
                          <a:rPr lang="en-GB" altLang="en-US" sz="1800" b="0" i="1" smtClean="0">
                            <a:solidFill>
                              <a:srgbClr val="000000"/>
                            </a:solidFill>
                            <a:latin typeface="Cambria Math"/>
                            <a:ea typeface="Cambria Math"/>
                          </a:rPr>
                          <m:t>𝑑𝑡</m:t>
                        </m:r>
                      </m:den>
                    </m:f>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r>
                      <a:rPr lang="en-GB" altLang="en-US" sz="1800" b="0" i="1" smtClean="0">
                        <a:solidFill>
                          <a:srgbClr val="000000"/>
                        </a:solidFill>
                        <a:latin typeface="Cambria Math"/>
                        <a:ea typeface="Cambria Math"/>
                      </a:rPr>
                      <m:t>𝐴𝑆𝑣</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𝑡</m:t>
                    </m:r>
                    <m:r>
                      <a:rPr lang="en-GB" altLang="en-US" sz="1800" b="0" i="1" smtClean="0">
                        <a:solidFill>
                          <a:srgbClr val="000000"/>
                        </a:solidFill>
                        <a:latin typeface="Cambria Math"/>
                        <a:ea typeface="Cambria Math"/>
                      </a:rPr>
                      <m:t>)=</m:t>
                    </m:r>
                    <m:r>
                      <m:rPr>
                        <m:sty m:val="p"/>
                      </m:rPr>
                      <a:rPr lang="el-GR" altLang="en-US" sz="1800" b="0" i="1" smtClean="0">
                        <a:solidFill>
                          <a:srgbClr val="000000"/>
                        </a:solidFill>
                        <a:latin typeface="Cambria Math"/>
                        <a:ea typeface="Cambria Math"/>
                      </a:rPr>
                      <m:t>Λ</m:t>
                    </m:r>
                    <m:r>
                      <a:rPr lang="en-GB" altLang="en-US" sz="1800" b="0" i="1" smtClean="0">
                        <a:solidFill>
                          <a:srgbClr val="000000"/>
                        </a:solidFill>
                        <a:latin typeface="Cambria Math"/>
                        <a:ea typeface="Cambria Math"/>
                      </a:rPr>
                      <m:t>𝑣</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𝑡</m:t>
                    </m:r>
                    <m:r>
                      <a:rPr lang="en-GB" altLang="en-US" sz="1800" b="0" i="1" smtClean="0">
                        <a:solidFill>
                          <a:srgbClr val="000000"/>
                        </a:solidFill>
                        <a:latin typeface="Cambria Math"/>
                        <a:ea typeface="Cambria Math"/>
                      </a:rPr>
                      <m:t>)</m:t>
                    </m:r>
                  </m:oMath>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This is an interesting result which can be found in various engineering applications.</a:t>
                </a:r>
              </a:p>
              <a:p>
                <a:pPr marL="266700" indent="-266700" eaLnBrk="1" hangingPunct="1">
                  <a:buFont typeface="Arial" panose="020B0604020202020204" pitchFamily="34" charset="0"/>
                  <a:buChar char="•"/>
                  <a:defRPr/>
                </a:pPr>
                <a:r>
                  <a:rPr lang="en-US" altLang="en-US" sz="1800" i="0" dirty="0">
                    <a:solidFill>
                      <a:srgbClr val="000000"/>
                    </a:solidFill>
                    <a:latin typeface="+mj-lt"/>
                  </a:rPr>
                  <a:t>I start from a system of equations </a:t>
                </a:r>
                <a14:m>
                  <m:oMath xmlns:m="http://schemas.openxmlformats.org/officeDocument/2006/math">
                    <m:f>
                      <m:fPr>
                        <m:ctrlPr>
                          <a:rPr lang="en-US" altLang="en-US" sz="1800" i="1" smtClean="0">
                            <a:solidFill>
                              <a:srgbClr val="040404"/>
                            </a:solidFill>
                            <a:latin typeface="Cambria Math"/>
                          </a:rPr>
                        </m:ctrlPr>
                      </m:fPr>
                      <m:num>
                        <m:r>
                          <a:rPr lang="en-GB" altLang="en-US" sz="1800">
                            <a:solidFill>
                              <a:srgbClr val="040404"/>
                            </a:solidFill>
                            <a:latin typeface="Cambria Math"/>
                          </a:rPr>
                          <m:t>𝑑𝑢</m:t>
                        </m:r>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num>
                      <m:den>
                        <m:r>
                          <a:rPr lang="en-GB" altLang="en-US" sz="1800">
                            <a:solidFill>
                              <a:srgbClr val="040404"/>
                            </a:solidFill>
                            <a:latin typeface="Cambria Math"/>
                          </a:rPr>
                          <m:t>𝑑𝑡</m:t>
                        </m:r>
                      </m:den>
                    </m:f>
                    <m:r>
                      <a:rPr lang="en-GB" altLang="en-US" sz="1800">
                        <a:solidFill>
                          <a:srgbClr val="040404"/>
                        </a:solidFill>
                        <a:latin typeface="Cambria Math"/>
                      </a:rPr>
                      <m:t>=</m:t>
                    </m:r>
                    <m:r>
                      <a:rPr lang="en-GB" altLang="en-US" sz="1800">
                        <a:solidFill>
                          <a:srgbClr val="040404"/>
                        </a:solidFill>
                        <a:latin typeface="Cambria Math"/>
                      </a:rPr>
                      <m:t>𝐴𝑢</m:t>
                    </m:r>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oMath>
                </a14:m>
                <a:r>
                  <a:rPr lang="en-US" altLang="en-US" sz="1800" i="0" dirty="0">
                    <a:solidFill>
                      <a:srgbClr val="040404"/>
                    </a:solidFill>
                    <a:latin typeface="+mj-lt"/>
                  </a:rPr>
                  <a:t> which are </a:t>
                </a:r>
                <a:r>
                  <a:rPr lang="en-US" altLang="en-US" sz="1800" b="1" i="0" dirty="0">
                    <a:solidFill>
                      <a:srgbClr val="C00000"/>
                    </a:solidFill>
                    <a:latin typeface="+mj-lt"/>
                  </a:rPr>
                  <a:t>coupled</a:t>
                </a:r>
                <a:r>
                  <a:rPr lang="en-US" altLang="en-US" sz="1800" i="0" dirty="0">
                    <a:solidFill>
                      <a:srgbClr val="040404"/>
                    </a:solidFill>
                    <a:latin typeface="+mj-lt"/>
                  </a:rPr>
                  <a:t> (or </a:t>
                </a:r>
                <a:r>
                  <a:rPr lang="en-US" altLang="en-US" sz="1800" b="1" i="0" dirty="0">
                    <a:solidFill>
                      <a:srgbClr val="C00000"/>
                    </a:solidFill>
                    <a:latin typeface="+mj-lt"/>
                  </a:rPr>
                  <a:t>dependent</a:t>
                </a:r>
                <a:r>
                  <a:rPr lang="en-US" altLang="en-US" sz="1800" i="0" dirty="0">
                    <a:solidFill>
                      <a:srgbClr val="040404"/>
                    </a:solidFill>
                    <a:latin typeface="+mj-lt"/>
                  </a:rPr>
                  <a:t> or </a:t>
                </a:r>
                <a:r>
                  <a:rPr lang="en-US" altLang="en-US" sz="1800" b="1" i="0" dirty="0">
                    <a:solidFill>
                      <a:srgbClr val="C00000"/>
                    </a:solidFill>
                    <a:latin typeface="+mj-lt"/>
                  </a:rPr>
                  <a:t>correlated</a:t>
                </a:r>
                <a:r>
                  <a:rPr lang="en-US" altLang="en-US" sz="1800" i="0" dirty="0">
                    <a:solidFill>
                      <a:srgbClr val="040404"/>
                    </a:solidFill>
                    <a:latin typeface="+mj-lt"/>
                  </a:rPr>
                  <a:t>) and I end up with a set of equations which are </a:t>
                </a:r>
                <a:r>
                  <a:rPr lang="en-US" altLang="en-US" sz="1800" b="1" i="0" dirty="0">
                    <a:solidFill>
                      <a:srgbClr val="C00000"/>
                    </a:solidFill>
                    <a:latin typeface="+mj-lt"/>
                  </a:rPr>
                  <a:t>decoupled</a:t>
                </a:r>
                <a:r>
                  <a:rPr lang="en-US" altLang="en-US" sz="1800" i="0" dirty="0">
                    <a:solidFill>
                      <a:srgbClr val="040404"/>
                    </a:solidFill>
                    <a:latin typeface="+mj-lt"/>
                  </a:rPr>
                  <a:t> and easier to solve.</a:t>
                </a:r>
              </a:p>
              <a:p>
                <a:pPr marL="266700" indent="-266700" eaLnBrk="1" hangingPunct="1">
                  <a:buFont typeface="Arial" panose="020B0604020202020204" pitchFamily="34" charset="0"/>
                  <a:buChar char="•"/>
                  <a:defRPr/>
                </a:pPr>
                <a:r>
                  <a:rPr lang="en-US" altLang="en-US" sz="1800" i="0" dirty="0">
                    <a:solidFill>
                      <a:srgbClr val="040404"/>
                    </a:solidFill>
                    <a:latin typeface="+mj-lt"/>
                  </a:rPr>
                  <a:t>From the relationship </a:t>
                </a:r>
                <a14:m>
                  <m:oMath xmlns:m="http://schemas.openxmlformats.org/officeDocument/2006/math">
                    <m:f>
                      <m:fPr>
                        <m:ctrlPr>
                          <a:rPr lang="en-GB" altLang="en-US" sz="1800" i="1">
                            <a:solidFill>
                              <a:srgbClr val="000000"/>
                            </a:solidFill>
                            <a:latin typeface="Cambria Math"/>
                            <a:ea typeface="Cambria Math"/>
                          </a:rPr>
                        </m:ctrlPr>
                      </m:fPr>
                      <m:num>
                        <m:r>
                          <a:rPr lang="en-GB" altLang="en-US" sz="1800">
                            <a:solidFill>
                              <a:srgbClr val="000000"/>
                            </a:solidFill>
                            <a:latin typeface="Cambria Math"/>
                            <a:ea typeface="Cambria Math"/>
                          </a:rPr>
                          <m:t>𝑑𝑣</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𝑡</m:t>
                        </m:r>
                        <m:r>
                          <a:rPr lang="en-GB" altLang="en-US" sz="1800" b="0" i="1" smtClean="0">
                            <a:solidFill>
                              <a:srgbClr val="000000"/>
                            </a:solidFill>
                            <a:latin typeface="Cambria Math"/>
                            <a:ea typeface="Cambria Math"/>
                          </a:rPr>
                          <m:t>)</m:t>
                        </m:r>
                      </m:num>
                      <m:den>
                        <m:r>
                          <a:rPr lang="en-GB" altLang="en-US" sz="1800">
                            <a:solidFill>
                              <a:srgbClr val="000000"/>
                            </a:solidFill>
                            <a:latin typeface="Cambria Math"/>
                            <a:ea typeface="Cambria Math"/>
                          </a:rPr>
                          <m:t>𝑑𝑡</m:t>
                        </m:r>
                      </m:den>
                    </m:f>
                    <m:r>
                      <a:rPr lang="en-GB" altLang="en-US" sz="1800">
                        <a:solidFill>
                          <a:srgbClr val="000000"/>
                        </a:solidFill>
                        <a:latin typeface="Cambria Math"/>
                        <a:ea typeface="Cambria Math"/>
                      </a:rPr>
                      <m:t>=</m:t>
                    </m:r>
                    <m:r>
                      <m:rPr>
                        <m:sty m:val="p"/>
                      </m:rPr>
                      <a:rPr lang="el-GR" altLang="en-US" sz="1800">
                        <a:solidFill>
                          <a:srgbClr val="000000"/>
                        </a:solidFill>
                        <a:latin typeface="Cambria Math"/>
                        <a:ea typeface="Cambria Math"/>
                      </a:rPr>
                      <m:t>Λ</m:t>
                    </m:r>
                    <m:r>
                      <a:rPr lang="en-GB" altLang="en-US" sz="1800">
                        <a:solidFill>
                          <a:srgbClr val="000000"/>
                        </a:solidFill>
                        <a:latin typeface="Cambria Math"/>
                        <a:ea typeface="Cambria Math"/>
                      </a:rPr>
                      <m:t>𝑣</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𝑡</m:t>
                    </m:r>
                    <m:r>
                      <a:rPr lang="en-GB" altLang="en-US" sz="1800" b="0" i="1" smtClean="0">
                        <a:solidFill>
                          <a:srgbClr val="000000"/>
                        </a:solidFill>
                        <a:latin typeface="Cambria Math"/>
                        <a:ea typeface="Cambria Math"/>
                      </a:rPr>
                      <m:t>)</m:t>
                    </m:r>
                  </m:oMath>
                </a14:m>
                <a:r>
                  <a:rPr lang="en-US" altLang="en-US" sz="1800" i="0" dirty="0">
                    <a:solidFill>
                      <a:srgbClr val="040404"/>
                    </a:solidFill>
                    <a:latin typeface="+mj-lt"/>
                  </a:rPr>
                  <a:t> we get  </a:t>
                </a:r>
                <a14:m>
                  <m:oMath xmlns:m="http://schemas.openxmlformats.org/officeDocument/2006/math">
                    <m:r>
                      <a:rPr lang="en-GB" altLang="en-US" sz="1800" b="0" i="1" smtClean="0">
                        <a:solidFill>
                          <a:srgbClr val="040404"/>
                        </a:solidFill>
                        <a:latin typeface="Cambria Math"/>
                      </a:rPr>
                      <m:t>𝑣</m:t>
                    </m:r>
                    <m:d>
                      <m:dPr>
                        <m:ctrlPr>
                          <a:rPr lang="en-GB" altLang="en-US" sz="1800" b="0" i="1" smtClean="0">
                            <a:solidFill>
                              <a:srgbClr val="040404"/>
                            </a:solidFill>
                            <a:latin typeface="Cambria Math"/>
                          </a:rPr>
                        </m:ctrlPr>
                      </m:dPr>
                      <m:e>
                        <m:r>
                          <a:rPr lang="en-GB" altLang="en-US" sz="1800" b="0" i="1" smtClean="0">
                            <a:solidFill>
                              <a:srgbClr val="040404"/>
                            </a:solidFill>
                            <a:latin typeface="Cambria Math"/>
                          </a:rPr>
                          <m:t>𝑡</m:t>
                        </m:r>
                      </m:e>
                    </m:d>
                    <m:r>
                      <a:rPr lang="en-GB" altLang="en-US" sz="1800" b="0" i="1" smtClean="0">
                        <a:solidFill>
                          <a:srgbClr val="040404"/>
                        </a:solidFill>
                        <a:latin typeface="Cambria Math"/>
                      </a:rPr>
                      <m:t>=</m:t>
                    </m:r>
                    <m:sSup>
                      <m:sSupPr>
                        <m:ctrlPr>
                          <a:rPr lang="en-GB" altLang="en-US" sz="1800" b="0" i="1" smtClean="0">
                            <a:solidFill>
                              <a:srgbClr val="040404"/>
                            </a:solidFill>
                            <a:latin typeface="Cambria Math"/>
                          </a:rPr>
                        </m:ctrlPr>
                      </m:sSupPr>
                      <m:e>
                        <m:r>
                          <a:rPr lang="en-GB" altLang="en-US" sz="1800" b="0" i="1" smtClean="0">
                            <a:solidFill>
                              <a:srgbClr val="040404"/>
                            </a:solidFill>
                            <a:latin typeface="Cambria Math"/>
                          </a:rPr>
                          <m:t>𝑒</m:t>
                        </m:r>
                      </m:e>
                      <m:sup>
                        <m:r>
                          <m:rPr>
                            <m:sty m:val="p"/>
                          </m:rPr>
                          <a:rPr lang="el-GR" altLang="en-US" sz="1800" b="0" i="1" smtClean="0">
                            <a:solidFill>
                              <a:srgbClr val="040404"/>
                            </a:solidFill>
                            <a:latin typeface="Cambria Math"/>
                            <a:ea typeface="Cambria Math"/>
                          </a:rPr>
                          <m:t>Λ</m:t>
                        </m:r>
                        <m:r>
                          <a:rPr lang="en-GB" altLang="en-US" sz="1800" b="0" i="1" smtClean="0">
                            <a:solidFill>
                              <a:srgbClr val="040404"/>
                            </a:solidFill>
                            <a:latin typeface="Cambria Math"/>
                            <a:ea typeface="Cambria Math"/>
                          </a:rPr>
                          <m:t>𝑡</m:t>
                        </m:r>
                      </m:sup>
                    </m:sSup>
                    <m:r>
                      <a:rPr lang="en-GB" altLang="en-US" sz="1800" b="0" i="1" smtClean="0">
                        <a:solidFill>
                          <a:srgbClr val="040404"/>
                        </a:solidFill>
                        <a:latin typeface="Cambria Math"/>
                      </a:rPr>
                      <m:t>𝑣</m:t>
                    </m:r>
                    <m:r>
                      <a:rPr lang="en-GB" altLang="en-US" sz="1800" b="0" i="1" smtClean="0">
                        <a:solidFill>
                          <a:srgbClr val="040404"/>
                        </a:solidFill>
                        <a:latin typeface="Cambria Math"/>
                      </a:rPr>
                      <m:t>(0)</m:t>
                    </m:r>
                  </m:oMath>
                </a14:m>
                <a:r>
                  <a:rPr lang="en-US" altLang="en-US" sz="1800" i="0" dirty="0">
                    <a:solidFill>
                      <a:srgbClr val="040404"/>
                    </a:solidFill>
                    <a:latin typeface="+mj-lt"/>
                  </a:rPr>
                  <a:t> and </a:t>
                </a:r>
                <a14:m>
                  <m:oMath xmlns:m="http://schemas.openxmlformats.org/officeDocument/2006/math">
                    <m:r>
                      <a:rPr lang="en-GB" altLang="en-US" sz="1800" b="0" i="1" smtClean="0">
                        <a:solidFill>
                          <a:srgbClr val="040404"/>
                        </a:solidFill>
                        <a:latin typeface="Cambria Math"/>
                      </a:rPr>
                      <m:t>𝑢</m:t>
                    </m:r>
                    <m:d>
                      <m:dPr>
                        <m:ctrlPr>
                          <a:rPr lang="en-GB" altLang="en-US" sz="1800" i="1">
                            <a:solidFill>
                              <a:srgbClr val="040404"/>
                            </a:solidFill>
                            <a:latin typeface="Cambria Math"/>
                          </a:rPr>
                        </m:ctrlPr>
                      </m:dPr>
                      <m:e>
                        <m:r>
                          <a:rPr lang="en-GB" altLang="en-US" sz="1800">
                            <a:solidFill>
                              <a:srgbClr val="040404"/>
                            </a:solidFill>
                            <a:latin typeface="Cambria Math"/>
                          </a:rPr>
                          <m:t>𝑡</m:t>
                        </m:r>
                      </m:e>
                    </m:d>
                    <m:r>
                      <a:rPr lang="en-GB" altLang="en-US" sz="1800">
                        <a:solidFill>
                          <a:srgbClr val="040404"/>
                        </a:solidFill>
                        <a:latin typeface="Cambria Math"/>
                      </a:rPr>
                      <m:t>=</m:t>
                    </m:r>
                    <m:sSup>
                      <m:sSupPr>
                        <m:ctrlPr>
                          <a:rPr lang="en-GB" altLang="en-US" sz="1800" i="1">
                            <a:solidFill>
                              <a:srgbClr val="040404"/>
                            </a:solidFill>
                            <a:latin typeface="Cambria Math"/>
                          </a:rPr>
                        </m:ctrlPr>
                      </m:sSupPr>
                      <m:e>
                        <m:r>
                          <a:rPr lang="en-GB" altLang="en-US" sz="1800" b="0" i="1" smtClean="0">
                            <a:solidFill>
                              <a:srgbClr val="040404"/>
                            </a:solidFill>
                            <a:latin typeface="Cambria Math"/>
                          </a:rPr>
                          <m:t>𝑆</m:t>
                        </m:r>
                        <m:r>
                          <a:rPr lang="en-GB" altLang="en-US" sz="1800">
                            <a:solidFill>
                              <a:srgbClr val="040404"/>
                            </a:solidFill>
                            <a:latin typeface="Cambria Math"/>
                          </a:rPr>
                          <m:t>𝑒</m:t>
                        </m:r>
                      </m:e>
                      <m:sup>
                        <m:r>
                          <m:rPr>
                            <m:sty m:val="p"/>
                          </m:rPr>
                          <a:rPr lang="el-GR" altLang="en-US" sz="1800">
                            <a:solidFill>
                              <a:srgbClr val="040404"/>
                            </a:solidFill>
                            <a:latin typeface="Cambria Math"/>
                            <a:ea typeface="Cambria Math"/>
                          </a:rPr>
                          <m:t>Λ</m:t>
                        </m:r>
                        <m:r>
                          <a:rPr lang="en-GB" altLang="en-US" sz="1800">
                            <a:solidFill>
                              <a:srgbClr val="040404"/>
                            </a:solidFill>
                            <a:latin typeface="Cambria Math"/>
                            <a:ea typeface="Cambria Math"/>
                          </a:rPr>
                          <m:t>𝑡</m:t>
                        </m:r>
                      </m:sup>
                    </m:sSup>
                    <m:sSup>
                      <m:sSupPr>
                        <m:ctrlPr>
                          <a:rPr lang="en-GB" altLang="en-US" sz="1800" i="1" smtClean="0">
                            <a:solidFill>
                              <a:srgbClr val="040404"/>
                            </a:solidFill>
                            <a:latin typeface="Cambria Math"/>
                            <a:ea typeface="Cambria Math"/>
                          </a:rPr>
                        </m:ctrlPr>
                      </m:sSupPr>
                      <m:e>
                        <m:r>
                          <a:rPr lang="en-GB" altLang="en-US" sz="1800" b="0" i="1" smtClean="0">
                            <a:solidFill>
                              <a:srgbClr val="040404"/>
                            </a:solidFill>
                            <a:latin typeface="Cambria Math"/>
                            <a:ea typeface="Cambria Math"/>
                          </a:rPr>
                          <m:t>𝑆</m:t>
                        </m:r>
                      </m:e>
                      <m:sup>
                        <m:r>
                          <a:rPr lang="en-GB" altLang="en-US" sz="1800" b="0" i="1" smtClean="0">
                            <a:solidFill>
                              <a:srgbClr val="040404"/>
                            </a:solidFill>
                            <a:latin typeface="Cambria Math"/>
                            <a:ea typeface="Cambria Math"/>
                          </a:rPr>
                          <m:t>−1</m:t>
                        </m:r>
                      </m:sup>
                    </m:sSup>
                    <m:r>
                      <a:rPr lang="en-GB" altLang="en-US" sz="1800" b="0" i="1" smtClean="0">
                        <a:solidFill>
                          <a:srgbClr val="040404"/>
                        </a:solidFill>
                        <a:latin typeface="Cambria Math"/>
                        <a:ea typeface="Cambria Math"/>
                      </a:rPr>
                      <m:t>𝑢</m:t>
                    </m:r>
                    <m:r>
                      <a:rPr lang="en-GB" altLang="en-US" sz="1800">
                        <a:solidFill>
                          <a:srgbClr val="040404"/>
                        </a:solidFill>
                        <a:latin typeface="Cambria Math"/>
                      </a:rPr>
                      <m:t>(0)</m:t>
                    </m:r>
                  </m:oMath>
                </a14:m>
                <a:r>
                  <a:rPr lang="en-US" altLang="en-US" sz="1800" i="0" dirty="0">
                    <a:solidFill>
                      <a:srgbClr val="040404"/>
                    </a:solidFill>
                    <a:latin typeface="+mj-lt"/>
                  </a:rPr>
                  <a:t> with </a:t>
                </a:r>
                <a14:m>
                  <m:oMath xmlns:m="http://schemas.openxmlformats.org/officeDocument/2006/math">
                    <m:sSup>
                      <m:sSupPr>
                        <m:ctrlPr>
                          <a:rPr lang="en-GB" altLang="en-US" sz="1800" i="1" smtClean="0">
                            <a:solidFill>
                              <a:srgbClr val="040404"/>
                            </a:solidFill>
                            <a:latin typeface="Cambria Math"/>
                          </a:rPr>
                        </m:ctrlPr>
                      </m:sSupPr>
                      <m:e>
                        <m:r>
                          <a:rPr lang="en-GB" altLang="en-US" sz="1800" b="0" i="1" smtClean="0">
                            <a:solidFill>
                              <a:srgbClr val="040404"/>
                            </a:solidFill>
                            <a:latin typeface="Cambria Math"/>
                          </a:rPr>
                          <m:t>𝑒</m:t>
                        </m:r>
                      </m:e>
                      <m:sup>
                        <m:r>
                          <a:rPr lang="en-GB" altLang="en-US" sz="1800" b="0" i="1" smtClean="0">
                            <a:solidFill>
                              <a:srgbClr val="040404"/>
                            </a:solidFill>
                            <a:latin typeface="Cambria Math"/>
                          </a:rPr>
                          <m:t>𝐴𝑡</m:t>
                        </m:r>
                      </m:sup>
                    </m:sSup>
                    <m:r>
                      <a:rPr lang="en-GB" altLang="en-US" sz="1800">
                        <a:solidFill>
                          <a:srgbClr val="040404"/>
                        </a:solidFill>
                        <a:latin typeface="Cambria Math"/>
                      </a:rPr>
                      <m:t>=</m:t>
                    </m:r>
                    <m:sSup>
                      <m:sSupPr>
                        <m:ctrlPr>
                          <a:rPr lang="en-GB" altLang="en-US" sz="1800" i="1">
                            <a:solidFill>
                              <a:srgbClr val="040404"/>
                            </a:solidFill>
                            <a:latin typeface="Cambria Math"/>
                          </a:rPr>
                        </m:ctrlPr>
                      </m:sSupPr>
                      <m:e>
                        <m:r>
                          <a:rPr lang="en-GB" altLang="en-US" sz="1800">
                            <a:solidFill>
                              <a:srgbClr val="040404"/>
                            </a:solidFill>
                            <a:latin typeface="Cambria Math"/>
                          </a:rPr>
                          <m:t>𝑆𝑒</m:t>
                        </m:r>
                      </m:e>
                      <m:sup>
                        <m:r>
                          <m:rPr>
                            <m:sty m:val="p"/>
                          </m:rPr>
                          <a:rPr lang="el-GR" altLang="en-US" sz="1800">
                            <a:solidFill>
                              <a:srgbClr val="040404"/>
                            </a:solidFill>
                            <a:latin typeface="Cambria Math"/>
                            <a:ea typeface="Cambria Math"/>
                          </a:rPr>
                          <m:t>Λ</m:t>
                        </m:r>
                        <m:r>
                          <a:rPr lang="en-GB" altLang="en-US" sz="1800">
                            <a:solidFill>
                              <a:srgbClr val="040404"/>
                            </a:solidFill>
                            <a:latin typeface="Cambria Math"/>
                            <a:ea typeface="Cambria Math"/>
                          </a:rPr>
                          <m:t>𝑡</m:t>
                        </m:r>
                      </m:sup>
                    </m:sSup>
                    <m:sSup>
                      <m:sSupPr>
                        <m:ctrlPr>
                          <a:rPr lang="en-GB" altLang="en-US" sz="1800" i="1">
                            <a:solidFill>
                              <a:srgbClr val="040404"/>
                            </a:solidFill>
                            <a:latin typeface="Cambria Math"/>
                            <a:ea typeface="Cambria Math"/>
                          </a:rPr>
                        </m:ctrlPr>
                      </m:sSupPr>
                      <m:e>
                        <m:r>
                          <a:rPr lang="en-GB" altLang="en-US" sz="1800">
                            <a:solidFill>
                              <a:srgbClr val="040404"/>
                            </a:solidFill>
                            <a:latin typeface="Cambria Math"/>
                            <a:ea typeface="Cambria Math"/>
                          </a:rPr>
                          <m:t>𝑆</m:t>
                        </m:r>
                      </m:e>
                      <m:sup>
                        <m:r>
                          <a:rPr lang="en-GB" altLang="en-US" sz="1800">
                            <a:solidFill>
                              <a:srgbClr val="040404"/>
                            </a:solidFill>
                            <a:latin typeface="Cambria Math"/>
                            <a:ea typeface="Cambria Math"/>
                          </a:rPr>
                          <m:t>−1</m:t>
                        </m:r>
                      </m:sup>
                    </m:sSup>
                  </m:oMath>
                </a14:m>
                <a:r>
                  <a:rPr lang="en-US" altLang="en-US" sz="1800" i="0" dirty="0">
                    <a:solidFill>
                      <a:srgbClr val="040404"/>
                    </a:solidFill>
                    <a:latin typeface="+mj-lt"/>
                  </a:rPr>
                  <a:t> </a:t>
                </a:r>
              </a:p>
              <a:p>
                <a:pPr eaLnBrk="1" hangingPunct="1">
                  <a:defRPr/>
                </a:pPr>
                <a:endParaRPr lang="en-US" altLang="en-US" sz="1800" b="1" i="0" dirty="0">
                  <a:solidFill>
                    <a:srgbClr val="040404"/>
                  </a:solidFill>
                  <a:latin typeface="+mj-lt"/>
                </a:endParaRPr>
              </a:p>
              <a:p>
                <a:pPr marL="266700" eaLnBrk="1" hangingPunct="1">
                  <a:defRPr/>
                </a:pPr>
                <a:r>
                  <a:rPr lang="en-US" altLang="en-US" sz="1800" b="1" i="0" dirty="0">
                    <a:solidFill>
                      <a:srgbClr val="040404"/>
                    </a:solidFill>
                    <a:latin typeface="+mj-lt"/>
                  </a:rPr>
                  <a:t>Question: </a:t>
                </a:r>
                <a:r>
                  <a:rPr lang="en-US" altLang="en-US" sz="1800" i="0" dirty="0">
                    <a:solidFill>
                      <a:srgbClr val="040404"/>
                    </a:solidFill>
                    <a:latin typeface="+mj-lt"/>
                  </a:rPr>
                  <a:t>What is the exponential of a matrix? See next slide.</a:t>
                </a:r>
              </a:p>
              <a:p>
                <a:pPr marL="542925" indent="-361950" eaLnBrk="1" hangingPunct="1">
                  <a:buFont typeface="Arial" panose="020B0604020202020204" pitchFamily="34" charset="0"/>
                  <a:buChar char="•"/>
                  <a:defRPr/>
                </a:pPr>
                <a:endParaRPr lang="en-US" altLang="en-US" sz="2000" i="0" dirty="0">
                  <a:solidFill>
                    <a:srgbClr val="000000"/>
                  </a:solidFill>
                </a:endParaRPr>
              </a:p>
              <a:p>
                <a:pPr marL="180975" eaLnBrk="1" hangingPunct="1">
                  <a:defRPr/>
                </a:pPr>
                <a:endParaRPr lang="en-US" altLang="en-US" sz="2000" i="0" dirty="0">
                  <a:solidFill>
                    <a:srgbClr val="000000"/>
                  </a:solidFill>
                </a:endParaRPr>
              </a:p>
              <a:p>
                <a:pPr marL="542925" indent="-361950" eaLnBrk="1" hangingPunct="1">
                  <a:buFont typeface="Arial" panose="020B0604020202020204" pitchFamily="34" charset="0"/>
                  <a:buChar char="•"/>
                  <a:defRPr/>
                </a:pPr>
                <a:endParaRPr lang="en-US" altLang="en-US" sz="2000" i="0" dirty="0">
                  <a:solidFill>
                    <a:srgbClr val="000000"/>
                  </a:solidFill>
                </a:endParaRP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506" t="-3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a:spLocks noGrp="1" noChangeArrowheads="1"/>
              </p:cNvSpPr>
              <p:nvPr>
                <p:ph type="title"/>
              </p:nvPr>
            </p:nvSpPr>
            <p:spPr>
              <a:xfrm>
                <a:off x="827584" y="702593"/>
                <a:ext cx="7543800" cy="638175"/>
              </a:xfrm>
            </p:spPr>
            <p:txBody>
              <a:bodyPr/>
              <a:lstStyle/>
              <a:p>
                <a:pPr algn="ctr" eaLnBrk="1" hangingPunct="1"/>
                <a:r>
                  <a:rPr lang="en-US" altLang="en-US" sz="2400" dirty="0">
                    <a:solidFill>
                      <a:srgbClr val="C00000"/>
                    </a:solidFill>
                  </a:rPr>
                  <a:t>Applications of matrix diagonalization cont.</a:t>
                </a:r>
                <a:br>
                  <a:rPr lang="en-US" altLang="en-US" sz="2400" dirty="0">
                    <a:solidFill>
                      <a:srgbClr val="C00000"/>
                    </a:solidFill>
                  </a:rPr>
                </a:br>
                <a:r>
                  <a:rPr lang="en-US" altLang="en-US" sz="2400" dirty="0">
                    <a:solidFill>
                      <a:srgbClr val="C00000"/>
                    </a:solidFill>
                  </a:rPr>
                  <a:t>First order differential equations </a:t>
                </a:r>
                <a14:m>
                  <m:oMath xmlns:m="http://schemas.openxmlformats.org/officeDocument/2006/math">
                    <m:f>
                      <m:fPr>
                        <m:ctrlPr>
                          <a:rPr lang="en-US" altLang="en-US" sz="2400" i="1">
                            <a:solidFill>
                              <a:srgbClr val="C00000"/>
                            </a:solidFill>
                            <a:latin typeface="Cambria Math"/>
                          </a:rPr>
                        </m:ctrlPr>
                      </m:fPr>
                      <m:num>
                        <m:r>
                          <a:rPr lang="en-GB" altLang="en-US" sz="2400" i="1">
                            <a:solidFill>
                              <a:srgbClr val="C00000"/>
                            </a:solidFill>
                            <a:latin typeface="Cambria Math"/>
                          </a:rPr>
                          <m:t>𝑑𝑢</m:t>
                        </m:r>
                      </m:num>
                      <m:den>
                        <m:r>
                          <a:rPr lang="en-GB" altLang="en-US" sz="2400" i="1">
                            <a:solidFill>
                              <a:srgbClr val="C00000"/>
                            </a:solidFill>
                            <a:latin typeface="Cambria Math"/>
                          </a:rPr>
                          <m:t>𝑑𝑡</m:t>
                        </m:r>
                      </m:den>
                    </m:f>
                    <m:r>
                      <a:rPr lang="en-GB" altLang="en-US" sz="2400" i="1">
                        <a:solidFill>
                          <a:srgbClr val="C00000"/>
                        </a:solidFill>
                        <a:latin typeface="Cambria Math"/>
                      </a:rPr>
                      <m:t>=</m:t>
                    </m:r>
                    <m:r>
                      <a:rPr lang="en-GB" altLang="en-US" sz="2400" i="1">
                        <a:solidFill>
                          <a:srgbClr val="C00000"/>
                        </a:solidFill>
                        <a:latin typeface="Cambria Math"/>
                      </a:rPr>
                      <m:t>𝐴𝑢</m:t>
                    </m:r>
                  </m:oMath>
                </a14:m>
                <a:endParaRPr lang="en-GB" altLang="en-US" sz="2400" dirty="0"/>
              </a:p>
            </p:txBody>
          </p:sp>
        </mc:Choice>
        <mc:Fallback xmlns="">
          <p:sp>
            <p:nvSpPr>
              <p:cNvPr id="6" name="Rectangle 5"/>
              <p:cNvSpPr>
                <a:spLocks noGrp="1" noRot="1" noChangeAspect="1" noMove="1" noResize="1" noEditPoints="1" noAdjustHandles="1" noChangeArrowheads="1" noChangeShapeType="1" noTextEdit="1"/>
              </p:cNvSpPr>
              <p:nvPr>
                <p:ph type="title"/>
              </p:nvPr>
            </p:nvSpPr>
            <p:spPr>
              <a:xfrm>
                <a:off x="827584" y="702593"/>
                <a:ext cx="7543800" cy="638175"/>
              </a:xfrm>
              <a:blipFill>
                <a:blip r:embed="rId4"/>
                <a:stretch>
                  <a:fillRect t="-53333" b="-15238"/>
                </a:stretch>
              </a:blipFill>
            </p:spPr>
            <p:txBody>
              <a:bodyPr/>
              <a:lstStyle/>
              <a:p>
                <a:r>
                  <a:rPr lang="en-GB">
                    <a:noFill/>
                  </a:rPr>
                  <a:t> </a:t>
                </a:r>
              </a:p>
            </p:txBody>
          </p:sp>
        </mc:Fallback>
      </mc:AlternateContent>
    </p:spTree>
    <p:extLst>
      <p:ext uri="{BB962C8B-B14F-4D97-AF65-F5344CB8AC3E}">
        <p14:creationId xmlns:p14="http://schemas.microsoft.com/office/powerpoint/2010/main" val="407491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n-lt"/>
                  </a:rPr>
                  <a:t>How do I change the second order homogeneous differential equation</a:t>
                </a:r>
              </a:p>
              <a:p>
                <a:pPr marL="266700" indent="-266700" eaLnBrk="1" hangingPunct="1">
                  <a:tabLst>
                    <a:tab pos="1790700" algn="l"/>
                  </a:tabLst>
                  <a:defRPr/>
                </a:pPr>
                <a14:m>
                  <m:oMathPara xmlns:m="http://schemas.openxmlformats.org/officeDocument/2006/math">
                    <m:oMathParaPr>
                      <m:jc m:val="centerGroup"/>
                    </m:oMathParaPr>
                    <m:oMath xmlns:m="http://schemas.openxmlformats.org/officeDocument/2006/math">
                      <m:sSup>
                        <m:sSupPr>
                          <m:ctrlPr>
                            <a:rPr lang="en-US" altLang="en-US" sz="1800" i="1" smtClean="0">
                              <a:solidFill>
                                <a:srgbClr val="040404"/>
                              </a:solidFill>
                              <a:latin typeface="Cambria Math"/>
                            </a:rPr>
                          </m:ctrlPr>
                        </m:sSupPr>
                        <m:e>
                          <m:r>
                            <a:rPr lang="en-GB" altLang="en-US" sz="1800">
                              <a:solidFill>
                                <a:srgbClr val="040404"/>
                              </a:solidFill>
                              <a:latin typeface="Cambria Math"/>
                            </a:rPr>
                            <m:t>𝑦</m:t>
                          </m:r>
                        </m:e>
                        <m:sup>
                          <m:r>
                            <a:rPr lang="en-GB" altLang="en-US" sz="1800">
                              <a:solidFill>
                                <a:srgbClr val="040404"/>
                              </a:solidFill>
                              <a:latin typeface="Cambria Math"/>
                            </a:rPr>
                            <m:t>′′</m:t>
                          </m:r>
                        </m:sup>
                      </m:sSup>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r>
                        <a:rPr lang="en-GB" altLang="en-US" sz="1800">
                          <a:solidFill>
                            <a:srgbClr val="040404"/>
                          </a:solidFill>
                          <a:latin typeface="Cambria Math"/>
                        </a:rPr>
                        <m:t>+</m:t>
                      </m:r>
                      <m:r>
                        <a:rPr lang="en-GB" altLang="en-US" sz="1800">
                          <a:solidFill>
                            <a:srgbClr val="040404"/>
                          </a:solidFill>
                          <a:latin typeface="Cambria Math"/>
                        </a:rPr>
                        <m:t>𝑏</m:t>
                      </m:r>
                      <m:sSup>
                        <m:sSupPr>
                          <m:ctrlPr>
                            <a:rPr lang="en-GB" altLang="en-US" sz="1800" i="1">
                              <a:solidFill>
                                <a:srgbClr val="040404"/>
                              </a:solidFill>
                              <a:latin typeface="Cambria Math"/>
                            </a:rPr>
                          </m:ctrlPr>
                        </m:sSupPr>
                        <m:e>
                          <m:r>
                            <a:rPr lang="en-GB" altLang="en-US" sz="1800">
                              <a:solidFill>
                                <a:srgbClr val="040404"/>
                              </a:solidFill>
                              <a:latin typeface="Cambria Math"/>
                            </a:rPr>
                            <m:t>𝑦</m:t>
                          </m:r>
                        </m:e>
                        <m:sup>
                          <m:r>
                            <a:rPr lang="en-GB" altLang="en-US" sz="1800">
                              <a:solidFill>
                                <a:srgbClr val="040404"/>
                              </a:solidFill>
                              <a:latin typeface="Cambria Math"/>
                            </a:rPr>
                            <m:t>′</m:t>
                          </m:r>
                        </m:sup>
                      </m:sSup>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r>
                        <a:rPr lang="en-GB" altLang="en-US" sz="1800">
                          <a:solidFill>
                            <a:srgbClr val="040404"/>
                          </a:solidFill>
                          <a:latin typeface="Cambria Math"/>
                        </a:rPr>
                        <m:t>+</m:t>
                      </m:r>
                      <m:r>
                        <a:rPr lang="en-GB" altLang="en-US" sz="1800">
                          <a:solidFill>
                            <a:srgbClr val="040404"/>
                          </a:solidFill>
                          <a:latin typeface="Cambria Math"/>
                        </a:rPr>
                        <m:t>𝑘𝑦</m:t>
                      </m:r>
                      <m:r>
                        <a:rPr lang="en-GB" altLang="en-US" sz="1800" b="0" i="1" smtClean="0">
                          <a:solidFill>
                            <a:srgbClr val="040404"/>
                          </a:solidFill>
                          <a:latin typeface="Cambria Math"/>
                        </a:rPr>
                        <m:t>(</m:t>
                      </m:r>
                      <m:r>
                        <a:rPr lang="en-GB" altLang="en-US" sz="1800" b="0" i="1" smtClean="0">
                          <a:solidFill>
                            <a:srgbClr val="040404"/>
                          </a:solidFill>
                          <a:latin typeface="Cambria Math"/>
                        </a:rPr>
                        <m:t>𝑡</m:t>
                      </m:r>
                      <m:r>
                        <a:rPr lang="en-GB" altLang="en-US" sz="1800" b="0" i="1" smtClean="0">
                          <a:solidFill>
                            <a:srgbClr val="040404"/>
                          </a:solidFill>
                          <a:latin typeface="Cambria Math"/>
                        </a:rPr>
                        <m:t>)</m:t>
                      </m:r>
                      <m:r>
                        <a:rPr lang="en-GB" altLang="en-US" sz="1800">
                          <a:solidFill>
                            <a:srgbClr val="040404"/>
                          </a:solidFill>
                          <a:latin typeface="Cambria Math"/>
                        </a:rPr>
                        <m:t>=0</m:t>
                      </m:r>
                    </m:oMath>
                  </m:oMathPara>
                </a14:m>
                <a:endParaRPr lang="en-US" altLang="en-US" sz="1800" i="0" dirty="0">
                  <a:solidFill>
                    <a:srgbClr val="040404"/>
                  </a:solidFill>
                  <a:latin typeface="+mn-lt"/>
                </a:endParaRPr>
              </a:p>
              <a:p>
                <a:pPr marL="266700" eaLnBrk="1" hangingPunct="1">
                  <a:tabLst>
                    <a:tab pos="1790700" algn="l"/>
                  </a:tabLst>
                  <a:defRPr/>
                </a:pPr>
                <a:r>
                  <a:rPr lang="en-US" altLang="en-US" sz="1800" i="0" dirty="0">
                    <a:solidFill>
                      <a:srgbClr val="000000"/>
                    </a:solidFill>
                    <a:latin typeface="+mn-lt"/>
                  </a:rPr>
                  <a:t>to two first order ones?</a:t>
                </a:r>
              </a:p>
              <a:p>
                <a:pPr marL="266700" eaLnBrk="1" hangingPunct="1">
                  <a:tabLst>
                    <a:tab pos="1790700" algn="l"/>
                  </a:tabLst>
                  <a:defRPr/>
                </a:pPr>
                <a:endParaRPr lang="en-US" altLang="en-US" sz="1800" i="0" dirty="0">
                  <a:solidFill>
                    <a:srgbClr val="000000"/>
                  </a:solidFill>
                  <a:latin typeface="+mn-lt"/>
                </a:endParaRPr>
              </a:p>
              <a:p>
                <a:pPr marL="263525" indent="-263525" eaLnBrk="1" hangingPunct="1">
                  <a:buFont typeface="Arial" panose="020B0604020202020204" pitchFamily="34" charset="0"/>
                  <a:buChar char="•"/>
                  <a:tabLst>
                    <a:tab pos="1790700" algn="l"/>
                  </a:tabLst>
                  <a:defRPr/>
                </a:pPr>
                <a:r>
                  <a:rPr lang="en-US" altLang="en-US" sz="1800" i="0" dirty="0">
                    <a:solidFill>
                      <a:srgbClr val="000000"/>
                    </a:solidFill>
                    <a:latin typeface="+mn-lt"/>
                  </a:rPr>
                  <a:t>I use the equation above and the additional equation </a:t>
                </a:r>
                <a14:m>
                  <m:oMath xmlns:m="http://schemas.openxmlformats.org/officeDocument/2006/math">
                    <m:sSup>
                      <m:sSupPr>
                        <m:ctrlPr>
                          <a:rPr lang="en-GB" altLang="en-US" sz="1800" i="1">
                            <a:solidFill>
                              <a:srgbClr val="040404"/>
                            </a:solidFill>
                            <a:latin typeface="Cambria Math"/>
                          </a:rPr>
                        </m:ctrlPr>
                      </m:sSupPr>
                      <m:e>
                        <m:r>
                          <a:rPr lang="en-GB" altLang="en-US" sz="1800">
                            <a:solidFill>
                              <a:srgbClr val="040404"/>
                            </a:solidFill>
                            <a:latin typeface="Cambria Math"/>
                          </a:rPr>
                          <m:t>𝑦</m:t>
                        </m:r>
                      </m:e>
                      <m:sup>
                        <m:r>
                          <a:rPr lang="en-GB" altLang="en-US" sz="1800">
                            <a:solidFill>
                              <a:srgbClr val="040404"/>
                            </a:solidFill>
                            <a:latin typeface="Cambria Math"/>
                          </a:rPr>
                          <m:t>′</m:t>
                        </m:r>
                      </m:sup>
                    </m:sSup>
                    <m:d>
                      <m:dPr>
                        <m:ctrlPr>
                          <a:rPr lang="en-GB" altLang="en-US" sz="1800" i="1">
                            <a:solidFill>
                              <a:srgbClr val="040404"/>
                            </a:solidFill>
                            <a:latin typeface="Cambria Math"/>
                          </a:rPr>
                        </m:ctrlPr>
                      </m:dPr>
                      <m:e>
                        <m:r>
                          <a:rPr lang="en-GB" altLang="en-US" sz="1800">
                            <a:solidFill>
                              <a:srgbClr val="040404"/>
                            </a:solidFill>
                            <a:latin typeface="Cambria Math"/>
                          </a:rPr>
                          <m:t>𝑡</m:t>
                        </m:r>
                      </m:e>
                    </m:d>
                    <m:r>
                      <a:rPr lang="en-GB" altLang="en-US" sz="1800" b="0" i="1" smtClean="0">
                        <a:solidFill>
                          <a:srgbClr val="040404"/>
                        </a:solidFill>
                        <a:latin typeface="Cambria Math" panose="02040503050406030204" pitchFamily="18" charset="0"/>
                      </a:rPr>
                      <m:t>=</m:t>
                    </m:r>
                    <m:sSup>
                      <m:sSupPr>
                        <m:ctrlPr>
                          <a:rPr lang="en-GB" altLang="en-US" sz="1800" i="1">
                            <a:solidFill>
                              <a:srgbClr val="040404"/>
                            </a:solidFill>
                            <a:latin typeface="Cambria Math"/>
                          </a:rPr>
                        </m:ctrlPr>
                      </m:sSupPr>
                      <m:e>
                        <m:r>
                          <a:rPr lang="en-GB" altLang="en-US" sz="1800">
                            <a:solidFill>
                              <a:srgbClr val="040404"/>
                            </a:solidFill>
                            <a:latin typeface="Cambria Math"/>
                          </a:rPr>
                          <m:t>𝑦</m:t>
                        </m:r>
                      </m:e>
                      <m:sup>
                        <m:r>
                          <a:rPr lang="en-GB" altLang="en-US" sz="1800">
                            <a:solidFill>
                              <a:srgbClr val="040404"/>
                            </a:solidFill>
                            <a:latin typeface="Cambria Math"/>
                          </a:rPr>
                          <m:t>′</m:t>
                        </m:r>
                      </m:sup>
                    </m:sSup>
                    <m:r>
                      <a:rPr lang="en-GB" altLang="en-US" sz="1800">
                        <a:solidFill>
                          <a:srgbClr val="040404"/>
                        </a:solidFill>
                        <a:latin typeface="Cambria Math"/>
                      </a:rPr>
                      <m:t>(</m:t>
                    </m:r>
                    <m:r>
                      <a:rPr lang="en-GB" altLang="en-US" sz="1800">
                        <a:solidFill>
                          <a:srgbClr val="040404"/>
                        </a:solidFill>
                        <a:latin typeface="Cambria Math"/>
                      </a:rPr>
                      <m:t>𝑡</m:t>
                    </m:r>
                    <m:r>
                      <a:rPr lang="en-GB" altLang="en-US" sz="1800">
                        <a:solidFill>
                          <a:srgbClr val="040404"/>
                        </a:solidFill>
                        <a:latin typeface="Cambria Math"/>
                      </a:rPr>
                      <m:t>)</m:t>
                    </m:r>
                  </m:oMath>
                </a14:m>
                <a:r>
                  <a:rPr lang="en-US" altLang="en-US" sz="1800" i="0" dirty="0">
                    <a:solidFill>
                      <a:srgbClr val="000000"/>
                    </a:solidFill>
                    <a:latin typeface="+mn-lt"/>
                  </a:rPr>
                  <a:t>.</a:t>
                </a:r>
              </a:p>
              <a:p>
                <a:pPr marL="266700" indent="-266700" eaLnBrk="1" hangingPunct="1">
                  <a:tabLst>
                    <a:tab pos="1790700" algn="l"/>
                  </a:tabLst>
                  <a:defRPr/>
                </a:pPr>
                <a:endParaRPr lang="en-US" altLang="en-US" sz="1800" i="0" dirty="0">
                  <a:solidFill>
                    <a:srgbClr val="000000"/>
                  </a:solidFill>
                  <a:latin typeface="+mn-lt"/>
                </a:endParaRP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n-lt"/>
                  </a:rPr>
                  <a:t>I define </a:t>
                </a:r>
                <a14:m>
                  <m:oMath xmlns:m="http://schemas.openxmlformats.org/officeDocument/2006/math">
                    <m:r>
                      <a:rPr lang="en-GB" altLang="en-US" sz="1800" b="0" i="1" smtClean="0">
                        <a:solidFill>
                          <a:srgbClr val="000000"/>
                        </a:solidFill>
                        <a:latin typeface="Cambria Math"/>
                      </a:rPr>
                      <m:t>𝑢</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𝑦</m:t>
                                  </m:r>
                                </m:e>
                                <m:sup>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r>
                                <a:rPr lang="en-GB" altLang="en-US" sz="1800" b="0" i="1" smtClean="0">
                                  <a:solidFill>
                                    <a:srgbClr val="000000"/>
                                  </a:solidFill>
                                  <a:latin typeface="Cambria Math"/>
                                </a:rPr>
                                <m:t>𝑦</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
                      </m:e>
                    </m:d>
                  </m:oMath>
                </a14:m>
                <a:r>
                  <a:rPr lang="en-US" altLang="en-US" sz="1800" i="0" dirty="0">
                    <a:solidFill>
                      <a:srgbClr val="000000"/>
                    </a:solidFill>
                    <a:latin typeface="+mn-lt"/>
                  </a:rPr>
                  <a:t> and from the two available equations I form the matrix representation shown below.</a:t>
                </a:r>
              </a:p>
              <a:p>
                <a:pPr eaLnBrk="1" hangingPunct="1">
                  <a:tabLst>
                    <a:tab pos="1790700" algn="l"/>
                  </a:tabLst>
                  <a:defRPr/>
                </a:pPr>
                <a:r>
                  <a:rPr lang="en-US" altLang="en-US" sz="1800" i="0" dirty="0">
                    <a:solidFill>
                      <a:srgbClr val="000000"/>
                    </a:solidFill>
                    <a:latin typeface="+mn-lt"/>
                  </a:rPr>
                  <a:t> </a:t>
                </a:r>
              </a:p>
              <a:p>
                <a:pPr marL="266700" indent="-266700" eaLnBrk="1" hangingPunct="1">
                  <a:tabLst>
                    <a:tab pos="1790700" algn="l"/>
                  </a:tabLst>
                  <a:defRPr/>
                </a:pPr>
                <a14:m>
                  <m:oMathPara xmlns:m="http://schemas.openxmlformats.org/officeDocument/2006/math">
                    <m:oMathParaPr>
                      <m:jc m:val="centerGroup"/>
                    </m:oMathParaPr>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𝑢</m:t>
                          </m:r>
                        </m:e>
                        <m:sup>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r>
                                      <a:rPr lang="en-GB" altLang="en-US" sz="1800" b="0" i="1" smtClean="0">
                                        <a:solidFill>
                                          <a:srgbClr val="000000"/>
                                        </a:solidFill>
                                        <a:latin typeface="Cambria Math"/>
                                      </a:rPr>
                                      <m:t>′</m:t>
                                    </m:r>
                                    <m:r>
                                      <a:rPr lang="en-GB" altLang="en-US" sz="180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𝑦</m:t>
                                    </m:r>
                                  </m:e>
                                  <m:sup>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
                        </m:e>
                      </m:d>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m:t>
                                </m:r>
                                <m:r>
                                  <a:rPr lang="en-GB" altLang="en-US" sz="1800" b="0" i="1" smtClean="0">
                                    <a:solidFill>
                                      <a:srgbClr val="000000"/>
                                    </a:solidFill>
                                    <a:latin typeface="Cambria Math"/>
                                  </a:rPr>
                                  <m:t>𝑏</m:t>
                                </m:r>
                              </m:e>
                              <m:e>
                                <m:r>
                                  <a:rPr lang="en-GB" altLang="en-US" sz="1800" b="0" i="1" smtClean="0">
                                    <a:solidFill>
                                      <a:srgbClr val="000000"/>
                                    </a:solidFill>
                                    <a:latin typeface="Cambria Math"/>
                                  </a:rPr>
                                  <m:t>−</m:t>
                                </m:r>
                                <m:r>
                                  <a:rPr lang="en-GB" altLang="en-US" sz="1800" b="0" i="1" smtClean="0">
                                    <a:solidFill>
                                      <a:srgbClr val="000000"/>
                                    </a:solidFill>
                                    <a:latin typeface="Cambria Math"/>
                                  </a:rPr>
                                  <m:t>𝑘</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0</m:t>
                                </m:r>
                              </m:e>
                            </m:mr>
                          </m:m>
                        </m:e>
                      </m:d>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r>
                                      <a:rPr lang="en-GB" altLang="en-US" sz="180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r>
                                  <a:rPr lang="en-GB" altLang="en-US" sz="1800">
                                    <a:solidFill>
                                      <a:srgbClr val="000000"/>
                                    </a:solidFill>
                                    <a:latin typeface="Cambria Math"/>
                                  </a:rPr>
                                  <m:t>𝑦</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
                        </m:e>
                      </m:d>
                    </m:oMath>
                  </m:oMathPara>
                </a14:m>
                <a:endParaRPr lang="en-GB" altLang="en-US" sz="1800" b="0" i="0" dirty="0">
                  <a:solidFill>
                    <a:srgbClr val="000000"/>
                  </a:solidFill>
                  <a:latin typeface="+mn-lt"/>
                  <a:ea typeface="Cambria Math"/>
                </a:endParaRPr>
              </a:p>
              <a:p>
                <a:pPr marL="266700" indent="-266700" eaLnBrk="1" hangingPunct="1">
                  <a:tabLst>
                    <a:tab pos="1790700" algn="l"/>
                  </a:tabLst>
                  <a:defRPr/>
                </a:pPr>
                <a14:m>
                  <m:oMathPara xmlns:m="http://schemas.openxmlformats.org/officeDocument/2006/math">
                    <m:oMathParaPr>
                      <m:jc m:val="centerGroup"/>
                    </m:oMathParaPr>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a:rPr>
                            <m:t>𝑢</m:t>
                          </m:r>
                        </m:e>
                        <m:sup>
                          <m:r>
                            <a:rPr lang="en-GB" altLang="en-US" sz="180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r>
                                  <a:rPr lang="en-GB" altLang="en-US" sz="1800">
                                    <a:solidFill>
                                      <a:srgbClr val="000000"/>
                                    </a:solidFill>
                                    <a:latin typeface="Cambria Math"/>
                                  </a:rPr>
                                  <m:t>𝑏</m:t>
                                </m:r>
                              </m:e>
                              <m:e>
                                <m:r>
                                  <a:rPr lang="en-GB" altLang="en-US" sz="1800">
                                    <a:solidFill>
                                      <a:srgbClr val="000000"/>
                                    </a:solidFill>
                                    <a:latin typeface="Cambria Math"/>
                                  </a:rPr>
                                  <m:t>−</m:t>
                                </m:r>
                                <m:r>
                                  <a:rPr lang="en-GB" altLang="en-US" sz="1800">
                                    <a:solidFill>
                                      <a:srgbClr val="000000"/>
                                    </a:solidFill>
                                    <a:latin typeface="Cambria Math"/>
                                  </a:rPr>
                                  <m:t>𝑘</m:t>
                                </m:r>
                              </m:e>
                            </m:mr>
                            <m:mr>
                              <m:e>
                                <m:r>
                                  <a:rPr lang="en-GB" altLang="en-US" sz="1800">
                                    <a:solidFill>
                                      <a:srgbClr val="000000"/>
                                    </a:solidFill>
                                    <a:latin typeface="Cambria Math"/>
                                  </a:rPr>
                                  <m:t>1</m:t>
                                </m:r>
                              </m:e>
                              <m:e>
                                <m:r>
                                  <a:rPr lang="en-GB" altLang="en-US" sz="1800">
                                    <a:solidFill>
                                      <a:srgbClr val="000000"/>
                                    </a:solidFill>
                                    <a:latin typeface="Cambria Math"/>
                                  </a:rPr>
                                  <m:t>0</m:t>
                                </m:r>
                              </m:e>
                            </m:mr>
                          </m:m>
                        </m:e>
                      </m:d>
                      <m:r>
                        <a:rPr lang="en-GB" altLang="en-US" sz="1800" b="0" i="1" smtClean="0">
                          <a:solidFill>
                            <a:srgbClr val="000000"/>
                          </a:solidFill>
                          <a:latin typeface="Cambria Math"/>
                        </a:rPr>
                        <m:t>𝑢</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oMath>
                  </m:oMathPara>
                </a14:m>
                <a:endParaRPr lang="en-GB" altLang="en-US" sz="1800" i="0" dirty="0">
                  <a:solidFill>
                    <a:srgbClr val="000000"/>
                  </a:solidFill>
                  <a:latin typeface="+mn-lt"/>
                  <a:ea typeface="Cambria Math"/>
                </a:endParaRPr>
              </a:p>
              <a:p>
                <a:pPr marL="180975" eaLnBrk="1" hangingPunct="1">
                  <a:tabLst>
                    <a:tab pos="1790700" algn="l"/>
                  </a:tabLst>
                  <a:defRPr/>
                </a:pPr>
                <a:endParaRPr lang="en-GB" altLang="en-US" sz="2000" b="0" i="0" dirty="0">
                  <a:solidFill>
                    <a:srgbClr val="000000"/>
                  </a:solidFill>
                  <a:ea typeface="Cambria Math"/>
                </a:endParaRPr>
              </a:p>
              <a:p>
                <a:pPr marL="542925" algn="ctr" eaLnBrk="1" hangingPunct="1">
                  <a:tabLst>
                    <a:tab pos="1790700" algn="l"/>
                  </a:tabLst>
                  <a:defRPr/>
                </a:pPr>
                <a:endParaRPr lang="en-GB" altLang="en-US" sz="800" i="0" dirty="0">
                  <a:solidFill>
                    <a:srgbClr val="000000"/>
                  </a:solidFill>
                  <a:ea typeface="Cambria Math"/>
                </a:endParaRPr>
              </a:p>
              <a:p>
                <a:pPr marL="542925" algn="ctr" eaLnBrk="1" hangingPunct="1">
                  <a:tabLst>
                    <a:tab pos="1790700" algn="l"/>
                  </a:tabLst>
                  <a:defRPr/>
                </a:pPr>
                <a:endParaRPr lang="en-GB" altLang="en-US" sz="2000" b="0" i="0" dirty="0">
                  <a:solidFill>
                    <a:srgbClr val="000000"/>
                  </a:solidFill>
                  <a:ea typeface="Cambria Math"/>
                </a:endParaRPr>
              </a:p>
              <a:p>
                <a:pPr marL="542925" algn="ctr" eaLnBrk="1" hangingPunct="1">
                  <a:tabLst>
                    <a:tab pos="1790700" algn="l"/>
                  </a:tabLst>
                  <a:defRPr/>
                </a:pPr>
                <a:endParaRPr lang="en-GB" altLang="en-US" sz="2000" b="0" i="0" dirty="0">
                  <a:solidFill>
                    <a:srgbClr val="000000"/>
                  </a:solidFill>
                  <a:ea typeface="Cambria Math"/>
                </a:endParaRPr>
              </a:p>
              <a:p>
                <a:pPr marL="542925" algn="ctr" eaLnBrk="1" hangingPunct="1">
                  <a:tabLst>
                    <a:tab pos="1790700" algn="l"/>
                  </a:tabLst>
                  <a:defRPr/>
                </a:pPr>
                <a:endParaRPr lang="en-US" altLang="en-US" sz="2000" i="0" dirty="0">
                  <a:solidFill>
                    <a:srgbClr val="000000"/>
                  </a:solidFill>
                </a:endParaRP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t="-15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6" name="Rectangle 5"/>
          <p:cNvSpPr>
            <a:spLocks noGrp="1" noChangeArrowheads="1"/>
          </p:cNvSpPr>
          <p:nvPr>
            <p:ph type="title"/>
          </p:nvPr>
        </p:nvSpPr>
        <p:spPr>
          <a:xfrm>
            <a:off x="827584" y="702593"/>
            <a:ext cx="7543800" cy="638175"/>
          </a:xfrm>
        </p:spPr>
        <p:txBody>
          <a:bodyPr/>
          <a:lstStyle/>
          <a:p>
            <a:pPr algn="ctr" eaLnBrk="1" hangingPunct="1"/>
            <a:r>
              <a:rPr lang="en-US" altLang="en-US" sz="2400" dirty="0">
                <a:solidFill>
                  <a:srgbClr val="C00000"/>
                </a:solidFill>
              </a:rPr>
              <a:t>Applications of matrix diagonalization cont.</a:t>
            </a:r>
            <a:br>
              <a:rPr lang="en-US" altLang="en-US" sz="2400" dirty="0">
                <a:solidFill>
                  <a:srgbClr val="C00000"/>
                </a:solidFill>
              </a:rPr>
            </a:br>
            <a:r>
              <a:rPr lang="en-US" altLang="en-US" sz="2400" dirty="0">
                <a:solidFill>
                  <a:srgbClr val="C00000"/>
                </a:solidFill>
              </a:rPr>
              <a:t>Second order homogeneous differential equations</a:t>
            </a:r>
            <a:endParaRPr lang="en-GB" altLang="en-US" sz="2400" dirty="0"/>
          </a:p>
        </p:txBody>
      </p:sp>
    </p:spTree>
    <p:extLst>
      <p:ext uri="{BB962C8B-B14F-4D97-AF65-F5344CB8AC3E}">
        <p14:creationId xmlns:p14="http://schemas.microsoft.com/office/powerpoint/2010/main" val="191195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628800"/>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How do I change the </a:t>
                </a:r>
                <a14:m>
                  <m:oMath xmlns:m="http://schemas.openxmlformats.org/officeDocument/2006/math">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𝑛</m:t>
                        </m:r>
                      </m:e>
                      <m:sup>
                        <m:r>
                          <m:rPr>
                            <m:sty m:val="p"/>
                          </m:rPr>
                          <a:rPr lang="en-GB" altLang="en-US" sz="1800" b="0" i="0" smtClean="0">
                            <a:solidFill>
                              <a:srgbClr val="000000"/>
                            </a:solidFill>
                            <a:latin typeface="Cambria Math"/>
                          </a:rPr>
                          <m:t>th</m:t>
                        </m:r>
                      </m:sup>
                    </m:sSup>
                  </m:oMath>
                </a14:m>
                <a:r>
                  <a:rPr lang="en-US" altLang="en-US" sz="1800" i="0" dirty="0">
                    <a:solidFill>
                      <a:srgbClr val="000000"/>
                    </a:solidFill>
                    <a:latin typeface="+mj-lt"/>
                  </a:rPr>
                  <a:t> order homogeneous differential equation</a:t>
                </a:r>
              </a:p>
              <a:p>
                <a:pPr marL="266700" eaLnBrk="1" hangingPunct="1">
                  <a:tabLst>
                    <a:tab pos="1790700" algn="l"/>
                  </a:tabLst>
                  <a:defRPr/>
                </a:pPr>
                <a14:m>
                  <m:oMathPara xmlns:m="http://schemas.openxmlformats.org/officeDocument/2006/math">
                    <m:oMathParaPr>
                      <m:jc m:val="centerGroup"/>
                    </m:oMathParaPr>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𝑦</m:t>
                          </m:r>
                        </m:e>
                        <m:sup>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𝑛</m:t>
                              </m:r>
                            </m:e>
                          </m:d>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𝑏</m:t>
                          </m:r>
                        </m:e>
                        <m:sub>
                          <m:r>
                            <a:rPr lang="en-GB" altLang="en-US" sz="1800" b="0" i="1" smtClean="0">
                              <a:solidFill>
                                <a:srgbClr val="000000"/>
                              </a:solidFill>
                              <a:latin typeface="Cambria Math"/>
                            </a:rPr>
                            <m:t>1</m:t>
                          </m:r>
                        </m:sub>
                      </m:sSub>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𝑦</m:t>
                          </m:r>
                        </m:e>
                        <m:sup>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𝑛</m:t>
                              </m:r>
                              <m:r>
                                <a:rPr lang="en-GB" altLang="en-US" sz="1800" b="0" i="1" smtClean="0">
                                  <a:solidFill>
                                    <a:srgbClr val="000000"/>
                                  </a:solidFill>
                                  <a:latin typeface="Cambria Math"/>
                                </a:rPr>
                                <m:t>−1</m:t>
                              </m:r>
                            </m:e>
                          </m:d>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𝑏</m:t>
                          </m:r>
                        </m:e>
                        <m:sub>
                          <m:r>
                            <a:rPr lang="en-GB" altLang="en-US" sz="1800" b="0" i="1" smtClean="0">
                              <a:solidFill>
                                <a:srgbClr val="000000"/>
                              </a:solidFill>
                              <a:latin typeface="Cambria Math"/>
                            </a:rPr>
                            <m:t>𝑛</m:t>
                          </m:r>
                          <m:r>
                            <a:rPr lang="en-GB" altLang="en-US" sz="1800" b="0" i="1" smtClean="0">
                              <a:solidFill>
                                <a:srgbClr val="000000"/>
                              </a:solidFill>
                              <a:latin typeface="Cambria Math"/>
                            </a:rPr>
                            <m:t>−1</m:t>
                          </m:r>
                        </m:sub>
                      </m:sSub>
                      <m:r>
                        <a:rPr lang="en-GB" altLang="en-US" sz="1800" b="0" i="1" smtClean="0">
                          <a:solidFill>
                            <a:srgbClr val="000000"/>
                          </a:solidFill>
                          <a:latin typeface="Cambria Math"/>
                        </a:rPr>
                        <m:t>𝑦</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)=0 </m:t>
                      </m:r>
                    </m:oMath>
                  </m:oMathPara>
                </a14:m>
                <a:endParaRPr lang="en-GB" altLang="en-US" sz="1800" b="0" i="0" dirty="0">
                  <a:solidFill>
                    <a:srgbClr val="000000"/>
                  </a:solidFill>
                  <a:latin typeface="+mj-lt"/>
                </a:endParaRPr>
              </a:p>
              <a:p>
                <a:pPr marL="266700" eaLnBrk="1" hangingPunct="1">
                  <a:tabLst>
                    <a:tab pos="1790700" algn="l"/>
                  </a:tabLst>
                  <a:defRPr/>
                </a:pPr>
                <a:r>
                  <a:rPr lang="en-US" altLang="en-US" sz="1800" i="0" dirty="0">
                    <a:solidFill>
                      <a:srgbClr val="000000"/>
                    </a:solidFill>
                    <a:latin typeface="+mj-lt"/>
                  </a:rPr>
                  <a:t>to </a:t>
                </a:r>
                <a14:m>
                  <m:oMath xmlns:m="http://schemas.openxmlformats.org/officeDocument/2006/math">
                    <m:r>
                      <a:rPr lang="en-GB" altLang="en-US" sz="1800" b="0" i="1" smtClean="0">
                        <a:solidFill>
                          <a:srgbClr val="000000"/>
                        </a:solidFill>
                        <a:latin typeface="Cambria Math"/>
                      </a:rPr>
                      <m:t>𝑛</m:t>
                    </m:r>
                    <m:r>
                      <a:rPr lang="en-GB" altLang="en-US" sz="1800" b="0" i="0" smtClean="0">
                        <a:solidFill>
                          <a:srgbClr val="000000"/>
                        </a:solidFill>
                        <a:latin typeface="Cambria Math"/>
                      </a:rPr>
                      <m:t> </m:t>
                    </m:r>
                  </m:oMath>
                </a14:m>
                <a:r>
                  <a:rPr lang="en-US" altLang="en-US" sz="1800" i="0" dirty="0">
                    <a:solidFill>
                      <a:srgbClr val="000000"/>
                    </a:solidFill>
                    <a:latin typeface="+mj-lt"/>
                  </a:rPr>
                  <a:t>first order ones?</a:t>
                </a:r>
              </a:p>
              <a:p>
                <a:pPr marL="266700" indent="-266700" eaLnBrk="1" hangingPunct="1">
                  <a:buFont typeface="Arial" panose="020B0604020202020204" pitchFamily="34" charset="0"/>
                  <a:buChar char="•"/>
                  <a:tabLst>
                    <a:tab pos="1619250" algn="l"/>
                  </a:tabLst>
                  <a:defRPr/>
                </a:pPr>
                <a:r>
                  <a:rPr lang="en-US" altLang="en-US" sz="1800" i="0" dirty="0">
                    <a:solidFill>
                      <a:srgbClr val="000000"/>
                    </a:solidFill>
                    <a:latin typeface="+mj-lt"/>
                  </a:rPr>
                  <a:t>I define </a:t>
                </a:r>
                <a14:m>
                  <m:oMath xmlns:m="http://schemas.openxmlformats.org/officeDocument/2006/math">
                    <m:r>
                      <a:rPr lang="en-GB" altLang="en-US" sz="1800">
                        <a:solidFill>
                          <a:srgbClr val="000000"/>
                        </a:solidFill>
                        <a:latin typeface="Cambria Math"/>
                      </a:rPr>
                      <m:t>𝑢</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r>
                      <a:rPr lang="en-GB" altLang="en-US" sz="1800">
                        <a:solidFill>
                          <a:srgbClr val="000000"/>
                        </a:solidFill>
                        <a:latin typeface="Cambria Math"/>
                      </a:rPr>
                      <m:t>=</m:t>
                    </m:r>
                    <m:d>
                      <m:dPr>
                        <m:begChr m:val="["/>
                        <m:endChr m:val="]"/>
                        <m:ctrlPr>
                          <a:rPr lang="en-GB" altLang="en-US" sz="1800" i="1" smtClean="0">
                            <a:solidFill>
                              <a:srgbClr val="000000"/>
                            </a:solidFill>
                            <a:latin typeface="Cambria Math"/>
                          </a:rPr>
                        </m:ctrlPr>
                      </m:dPr>
                      <m:e>
                        <m:m>
                          <m:mPr>
                            <m:mcs>
                              <m:mc>
                                <m:mcPr>
                                  <m:count m:val="1"/>
                                  <m:mcJc m:val="center"/>
                                </m:mcPr>
                              </m:mc>
                            </m:mcs>
                            <m:ctrlPr>
                              <a:rPr lang="en-GB" altLang="en-US" sz="1800" i="1" smtClean="0">
                                <a:solidFill>
                                  <a:srgbClr val="000000"/>
                                </a:solidFill>
                                <a:latin typeface="Cambria Math"/>
                              </a:rPr>
                            </m:ctrlPr>
                          </m:mPr>
                          <m:mr>
                            <m:e>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𝑦</m:t>
                                  </m:r>
                                </m:e>
                                <m:sup>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𝑛</m:t>
                                      </m:r>
                                      <m:r>
                                        <a:rPr lang="en-GB" altLang="en-US" sz="1800" b="0" i="1" smtClean="0">
                                          <a:solidFill>
                                            <a:srgbClr val="000000"/>
                                          </a:solidFill>
                                          <a:latin typeface="Cambria Math"/>
                                        </a:rPr>
                                        <m:t>−1</m:t>
                                      </m:r>
                                    </m:e>
                                  </m:d>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r>
                                <a:rPr lang="en-GB" altLang="en-US" sz="1800" i="1" smtClean="0">
                                  <a:solidFill>
                                    <a:srgbClr val="000000"/>
                                  </a:solidFill>
                                  <a:latin typeface="Cambria Math"/>
                                </a:rPr>
                                <m:t>⋮</m:t>
                              </m:r>
                            </m:e>
                          </m:mr>
                          <m:mr>
                            <m:e>
                              <m:m>
                                <m:mPr>
                                  <m:mcs>
                                    <m:mc>
                                      <m:mcPr>
                                        <m:count m:val="1"/>
                                        <m:mcJc m:val="center"/>
                                      </m:mcPr>
                                    </m:mc>
                                  </m:mcs>
                                  <m:ctrlPr>
                                    <a:rPr lang="en-GB" altLang="en-US" sz="1800" i="1" smtClean="0">
                                      <a:solidFill>
                                        <a:srgbClr val="000000"/>
                                      </a:solidFill>
                                      <a:latin typeface="Cambria Math"/>
                                    </a:rPr>
                                  </m:ctrlPr>
                                </m:mPr>
                                <m:mr>
                                  <m:e>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𝑦</m:t>
                                        </m:r>
                                      </m:e>
                                      <m:sup>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r>
                                      <a:rPr lang="en-GB" altLang="en-US" sz="1800" b="0" i="1" smtClean="0">
                                        <a:solidFill>
                                          <a:srgbClr val="000000"/>
                                        </a:solidFill>
                                        <a:latin typeface="Cambria Math"/>
                                      </a:rPr>
                                      <m:t>𝑦</m:t>
                                    </m:r>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
                            </m:e>
                          </m:mr>
                        </m:m>
                      </m:e>
                    </m:d>
                  </m:oMath>
                </a14:m>
                <a:r>
                  <a:rPr lang="en-GB" altLang="en-US" sz="1800" dirty="0">
                    <a:solidFill>
                      <a:srgbClr val="000000"/>
                    </a:solidFill>
                    <a:latin typeface="+mj-lt"/>
                  </a:rPr>
                  <a:t> </a:t>
                </a:r>
                <a:r>
                  <a:rPr lang="en-GB" altLang="en-US" sz="1800" i="0" dirty="0">
                    <a:solidFill>
                      <a:srgbClr val="000000"/>
                    </a:solidFill>
                    <a:latin typeface="+mj-lt"/>
                  </a:rPr>
                  <a:t>and </a:t>
                </a:r>
                <a14:m>
                  <m:oMath xmlns:m="http://schemas.openxmlformats.org/officeDocument/2006/math">
                    <m:r>
                      <a:rPr lang="en-GB" altLang="en-US" sz="1800" b="0" i="1" smtClean="0">
                        <a:solidFill>
                          <a:srgbClr val="000000"/>
                        </a:solidFill>
                        <a:latin typeface="Cambria Math" panose="02040503050406030204" pitchFamily="18" charset="0"/>
                      </a:rPr>
                      <m:t>𝑛</m:t>
                    </m:r>
                  </m:oMath>
                </a14:m>
                <a:r>
                  <a:rPr lang="en-GB" altLang="en-US" sz="1800" i="0" dirty="0">
                    <a:solidFill>
                      <a:srgbClr val="000000"/>
                    </a:solidFill>
                    <a:latin typeface="+mj-lt"/>
                  </a:rPr>
                  <a:t> additional equations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d>
                          <m:dPr>
                            <m:ctrlPr>
                              <a:rPr lang="en-GB" altLang="en-US" sz="1800" i="1">
                                <a:solidFill>
                                  <a:srgbClr val="000000"/>
                                </a:solidFill>
                                <a:latin typeface="Cambria Math"/>
                              </a:rPr>
                            </m:ctrlPr>
                          </m:dPr>
                          <m:e>
                            <m:r>
                              <a:rPr lang="en-GB" altLang="en-US" sz="1800" b="0" i="1" smtClean="0">
                                <a:solidFill>
                                  <a:srgbClr val="000000"/>
                                </a:solidFill>
                                <a:latin typeface="Cambria Math" panose="02040503050406030204" pitchFamily="18" charset="0"/>
                              </a:rPr>
                              <m:t>𝑖</m:t>
                            </m:r>
                          </m:e>
                        </m:d>
                      </m:sup>
                    </m:sSup>
                    <m:d>
                      <m:dPr>
                        <m:ctrlPr>
                          <a:rPr lang="en-GB" altLang="en-US" sz="1800" i="1">
                            <a:solidFill>
                              <a:srgbClr val="000000"/>
                            </a:solidFill>
                            <a:latin typeface="Cambria Math"/>
                          </a:rPr>
                        </m:ctrlPr>
                      </m:dPr>
                      <m:e>
                        <m:r>
                          <a:rPr lang="en-GB" altLang="en-US" sz="1800">
                            <a:solidFill>
                              <a:srgbClr val="000000"/>
                            </a:solidFill>
                            <a:latin typeface="Cambria Math"/>
                          </a:rPr>
                          <m:t>𝑡</m:t>
                        </m:r>
                      </m:e>
                    </m:d>
                    <m:r>
                      <a:rPr lang="en-GB" altLang="en-US" sz="1800" b="0" i="1" smtClean="0">
                        <a:solidFill>
                          <a:srgbClr val="000000"/>
                        </a:solidFill>
                        <a:latin typeface="Cambria Math" panose="02040503050406030204" pitchFamily="18" charset="0"/>
                      </a:rPr>
                      <m:t>=</m:t>
                    </m:r>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d>
                          <m:dPr>
                            <m:ctrlPr>
                              <a:rPr lang="en-GB" altLang="en-US" sz="1800" i="1">
                                <a:solidFill>
                                  <a:srgbClr val="000000"/>
                                </a:solidFill>
                                <a:latin typeface="Cambria Math"/>
                              </a:rPr>
                            </m:ctrlPr>
                          </m:dPr>
                          <m:e>
                            <m:r>
                              <a:rPr lang="en-GB" altLang="en-US" sz="1800" b="0" i="1" smtClean="0">
                                <a:solidFill>
                                  <a:srgbClr val="000000"/>
                                </a:solidFill>
                                <a:latin typeface="Cambria Math" panose="02040503050406030204" pitchFamily="18" charset="0"/>
                              </a:rPr>
                              <m:t>𝑖</m:t>
                            </m:r>
                          </m:e>
                        </m:d>
                      </m:sup>
                    </m:sSup>
                    <m:d>
                      <m:dPr>
                        <m:ctrlPr>
                          <a:rPr lang="en-GB" altLang="en-US" sz="1800" i="1">
                            <a:solidFill>
                              <a:srgbClr val="000000"/>
                            </a:solidFill>
                            <a:latin typeface="Cambria Math"/>
                          </a:rPr>
                        </m:ctrlPr>
                      </m:dPr>
                      <m:e>
                        <m:r>
                          <a:rPr lang="en-GB" altLang="en-US" sz="1800">
                            <a:solidFill>
                              <a:srgbClr val="000000"/>
                            </a:solidFill>
                            <a:latin typeface="Cambria Math"/>
                          </a:rPr>
                          <m:t>𝑡</m:t>
                        </m:r>
                      </m:e>
                    </m:d>
                    <m:r>
                      <a:rPr lang="en-GB" altLang="en-US" sz="1800" b="0" i="0" smtClean="0">
                        <a:solidFill>
                          <a:srgbClr val="000000"/>
                        </a:solidFill>
                        <a:latin typeface="Cambria Math" panose="02040503050406030204" pitchFamily="18" charset="0"/>
                      </a:rPr>
                      <m:t>,</m:t>
                    </m:r>
                  </m:oMath>
                </a14:m>
                <a:r>
                  <a:rPr lang="en-GB" altLang="en-US" sz="1800" i="0" dirty="0">
                    <a:solidFill>
                      <a:srgbClr val="000000"/>
                    </a:solidFill>
                    <a:latin typeface="+mj-lt"/>
                  </a:rPr>
                  <a:t> </a:t>
                </a:r>
                <a14:m>
                  <m:oMath xmlns:m="http://schemas.openxmlformats.org/officeDocument/2006/math">
                    <m:r>
                      <a:rPr lang="en-GB" altLang="en-US" sz="1800" b="0" i="1" dirty="0" smtClean="0">
                        <a:solidFill>
                          <a:srgbClr val="000000"/>
                        </a:solidFill>
                        <a:latin typeface="Cambria Math" panose="02040503050406030204" pitchFamily="18" charset="0"/>
                      </a:rPr>
                      <m:t>𝑖</m:t>
                    </m:r>
                    <m:r>
                      <a:rPr lang="en-GB" altLang="en-US" sz="1800" b="0" i="1" dirty="0" smtClean="0">
                        <a:solidFill>
                          <a:srgbClr val="000000"/>
                        </a:solidFill>
                        <a:latin typeface="Cambria Math" panose="02040503050406030204" pitchFamily="18" charset="0"/>
                      </a:rPr>
                      <m:t>=1,…,(</m:t>
                    </m:r>
                    <m:r>
                      <a:rPr lang="en-GB" altLang="en-US" sz="1800" b="0" i="1" dirty="0" smtClean="0">
                        <a:solidFill>
                          <a:srgbClr val="000000"/>
                        </a:solidFill>
                        <a:latin typeface="Cambria Math" panose="02040503050406030204" pitchFamily="18" charset="0"/>
                      </a:rPr>
                      <m:t>𝑛</m:t>
                    </m:r>
                    <m:r>
                      <a:rPr lang="en-GB" altLang="en-US" sz="1800" b="0" i="1" dirty="0" smtClean="0">
                        <a:solidFill>
                          <a:srgbClr val="000000"/>
                        </a:solidFill>
                        <a:latin typeface="Cambria Math" panose="02040503050406030204" pitchFamily="18" charset="0"/>
                      </a:rPr>
                      <m:t>−1)</m:t>
                    </m:r>
                  </m:oMath>
                </a14:m>
                <a:r>
                  <a:rPr lang="en-GB" altLang="en-US" sz="1800" i="0" dirty="0">
                    <a:solidFill>
                      <a:srgbClr val="000000"/>
                    </a:solidFill>
                    <a:latin typeface="+mj-lt"/>
                  </a:rPr>
                  <a:t> and therefore, I obtain the matrix representation below:</a:t>
                </a:r>
              </a:p>
              <a:p>
                <a:pPr marL="266700" indent="-266700" algn="ctr" eaLnBrk="1" hangingPunct="1">
                  <a:tabLst>
                    <a:tab pos="1619250" algn="l"/>
                  </a:tabLst>
                  <a:defRPr/>
                </a:pP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𝑢</m:t>
                        </m:r>
                      </m:e>
                      <m:sup>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d>
                                    <m:dPr>
                                      <m:ctrlPr>
                                        <a:rPr lang="en-GB" altLang="en-US" sz="1800" i="1">
                                          <a:solidFill>
                                            <a:srgbClr val="000000"/>
                                          </a:solidFill>
                                          <a:latin typeface="Cambria Math"/>
                                        </a:rPr>
                                      </m:ctrlPr>
                                    </m:dPr>
                                    <m:e>
                                      <m:r>
                                        <a:rPr lang="en-GB" altLang="en-US" sz="1800">
                                          <a:solidFill>
                                            <a:srgbClr val="000000"/>
                                          </a:solidFill>
                                          <a:latin typeface="Cambria Math"/>
                                        </a:rPr>
                                        <m:t>𝑛</m:t>
                                      </m:r>
                                    </m:e>
                                  </m:d>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m>
                                <m:mPr>
                                  <m:mcs>
                                    <m:mc>
                                      <m:mcPr>
                                        <m:count m:val="1"/>
                                        <m:mcJc m:val="center"/>
                                      </m:mcPr>
                                    </m:mc>
                                  </m:mcs>
                                  <m:ctrlPr>
                                    <a:rPr lang="en-GB" altLang="en-US" sz="1800" i="1" smtClean="0">
                                      <a:solidFill>
                                        <a:srgbClr val="000000"/>
                                      </a:solidFill>
                                      <a:latin typeface="Cambria Math"/>
                                    </a:rPr>
                                  </m:ctrlPr>
                                </m:mPr>
                                <m:mr>
                                  <m:e>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d>
                                          <m:dPr>
                                            <m:ctrlPr>
                                              <a:rPr lang="en-GB" altLang="en-US" sz="1800" i="1">
                                                <a:solidFill>
                                                  <a:srgbClr val="000000"/>
                                                </a:solidFill>
                                                <a:latin typeface="Cambria Math"/>
                                              </a:rPr>
                                            </m:ctrlPr>
                                          </m:dPr>
                                          <m:e>
                                            <m:r>
                                              <a:rPr lang="en-GB" altLang="en-US" sz="1800">
                                                <a:solidFill>
                                                  <a:srgbClr val="000000"/>
                                                </a:solidFill>
                                                <a:latin typeface="Cambria Math"/>
                                              </a:rPr>
                                              <m:t>𝑛</m:t>
                                            </m:r>
                                            <m:r>
                                              <a:rPr lang="en-GB" altLang="en-US" sz="1800" b="0" i="1" smtClean="0">
                                                <a:solidFill>
                                                  <a:srgbClr val="000000"/>
                                                </a:solidFill>
                                                <a:latin typeface="Cambria Math"/>
                                              </a:rPr>
                                              <m:t>−1</m:t>
                                            </m:r>
                                          </m:e>
                                        </m:d>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r>
                                      <a:rPr lang="en-GB" altLang="en-US" sz="1800" i="1" smtClean="0">
                                        <a:solidFill>
                                          <a:srgbClr val="000000"/>
                                        </a:solidFill>
                                        <a:latin typeface="Cambria Math"/>
                                      </a:rPr>
                                      <m:t>⋮</m:t>
                                    </m:r>
                                  </m:e>
                                </m:mr>
                              </m:m>
                            </m:e>
                          </m:mr>
                          <m:mr>
                            <m:e>
                              <m:m>
                                <m:mPr>
                                  <m:mcs>
                                    <m:mc>
                                      <m:mcPr>
                                        <m:count m:val="1"/>
                                        <m:mcJc m:val="center"/>
                                      </m:mcPr>
                                    </m:mc>
                                  </m:mcs>
                                  <m:ctrlPr>
                                    <a:rPr lang="en-GB" altLang="en-US" sz="1800" i="1">
                                      <a:solidFill>
                                        <a:srgbClr val="000000"/>
                                      </a:solidFill>
                                      <a:latin typeface="Cambria Math"/>
                                    </a:rPr>
                                  </m:ctrlPr>
                                </m:mPr>
                                <m:mr>
                                  <m:e>
                                    <m:sSup>
                                      <m:sSupPr>
                                        <m:ctrlPr>
                                          <a:rPr lang="en-GB" altLang="en-US" sz="1800" i="1">
                                            <a:solidFill>
                                              <a:srgbClr val="000000"/>
                                            </a:solidFill>
                                            <a:latin typeface="Cambria Math"/>
                                          </a:rPr>
                                        </m:ctrlPr>
                                      </m:sSupPr>
                                      <m:e>
                                        <m:r>
                                          <a:rPr lang="en-GB" altLang="en-US" sz="1800">
                                            <a:solidFill>
                                              <a:srgbClr val="000000"/>
                                            </a:solidFill>
                                            <a:latin typeface="Cambria Math"/>
                                          </a:rPr>
                                          <m:t>𝑦</m:t>
                                        </m:r>
                                      </m:e>
                                      <m:sup>
                                        <m:r>
                                          <a:rPr lang="en-GB" altLang="en-US" sz="1800">
                                            <a:solidFill>
                                              <a:srgbClr val="000000"/>
                                            </a:solidFill>
                                            <a:latin typeface="Cambria Math"/>
                                          </a:rPr>
                                          <m:t>′</m:t>
                                        </m:r>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r>
                                  <m:e>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𝑦</m:t>
                                        </m:r>
                                      </m:e>
                                      <m:sup>
                                        <m:r>
                                          <a:rPr lang="en-GB" altLang="en-US" sz="1800" b="0" i="1" smtClean="0">
                                            <a:solidFill>
                                              <a:srgbClr val="000000"/>
                                            </a:solidFill>
                                            <a:latin typeface="Cambria Math"/>
                                          </a:rPr>
                                          <m:t>′</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𝑡</m:t>
                                    </m:r>
                                    <m:r>
                                      <a:rPr lang="en-GB" altLang="en-US" sz="1800" b="0" i="1" smtClean="0">
                                        <a:solidFill>
                                          <a:srgbClr val="000000"/>
                                        </a:solidFill>
                                        <a:latin typeface="Cambria Math"/>
                                      </a:rPr>
                                      <m:t>)</m:t>
                                    </m:r>
                                  </m:e>
                                </m:mr>
                              </m:m>
                            </m:e>
                          </m:mr>
                        </m:m>
                      </m:e>
                    </m:d>
                  </m:oMath>
                </a14:m>
                <a:r>
                  <a:rPr lang="en-US" altLang="en-US" sz="1800" i="0" dirty="0">
                    <a:solidFill>
                      <a:srgbClr val="000000"/>
                    </a:solidFill>
                    <a:latin typeface="+mj-lt"/>
                  </a:rPr>
                  <a:t>=</a:t>
                </a:r>
                <a14:m>
                  <m:oMath xmlns:m="http://schemas.openxmlformats.org/officeDocument/2006/math">
                    <m:d>
                      <m:dPr>
                        <m:begChr m:val="["/>
                        <m:endChr m:val="]"/>
                        <m:ctrlPr>
                          <a:rPr lang="en-US" altLang="en-US" sz="1800" i="1" dirty="0" smtClean="0">
                            <a:solidFill>
                              <a:srgbClr val="000000"/>
                            </a:solidFill>
                            <a:latin typeface="Cambria Math"/>
                          </a:rPr>
                        </m:ctrlPr>
                      </m:dPr>
                      <m:e>
                        <m:m>
                          <m:mPr>
                            <m:mcs>
                              <m:mc>
                                <m:mcPr>
                                  <m:count m:val="3"/>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m:t>
                              </m:r>
                              <m:sSub>
                                <m:sSubPr>
                                  <m:ctrlPr>
                                    <a:rPr lang="en-GB" altLang="en-US" sz="1800" i="1" smtClean="0">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1</m:t>
                                  </m:r>
                                </m:sub>
                              </m:sSub>
                            </m:e>
                            <m:e>
                              <m:m>
                                <m:mPr>
                                  <m:mcs>
                                    <m:mc>
                                      <m:mcPr>
                                        <m:count m:val="2"/>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m:t>
                                    </m:r>
                                    <m:sSub>
                                      <m:sSubPr>
                                        <m:ctrlPr>
                                          <a:rPr lang="en-GB" altLang="en-US" sz="1800" b="0" i="1" dirty="0" smtClean="0">
                                            <a:solidFill>
                                              <a:srgbClr val="000000"/>
                                            </a:solidFill>
                                            <a:latin typeface="Cambria Math"/>
                                          </a:rPr>
                                        </m:ctrlPr>
                                      </m:sSubPr>
                                      <m:e>
                                        <m:r>
                                          <a:rPr lang="en-GB" altLang="en-US" sz="1800" b="0" i="1" dirty="0" smtClean="0">
                                            <a:solidFill>
                                              <a:srgbClr val="000000"/>
                                            </a:solidFill>
                                            <a:latin typeface="Cambria Math"/>
                                          </a:rPr>
                                          <m:t>𝑏</m:t>
                                        </m:r>
                                      </m:e>
                                      <m:sub>
                                        <m:r>
                                          <a:rPr lang="en-GB" altLang="en-US" sz="1800" b="0" i="1" dirty="0" smtClean="0">
                                            <a:solidFill>
                                              <a:srgbClr val="000000"/>
                                            </a:solidFill>
                                            <a:latin typeface="Cambria Math"/>
                                          </a:rPr>
                                          <m:t>2</m:t>
                                        </m:r>
                                      </m:sub>
                                    </m:sSub>
                                  </m:e>
                                  <m:e>
                                    <m:r>
                                      <a:rPr lang="en-US" altLang="en-US" sz="1800" i="1" dirty="0" smtClean="0">
                                        <a:solidFill>
                                          <a:srgbClr val="000000"/>
                                        </a:solidFill>
                                        <a:latin typeface="Cambria Math"/>
                                      </a:rPr>
                                      <m:t>…</m:t>
                                    </m:r>
                                  </m:e>
                                </m:mr>
                              </m:m>
                            </m:e>
                            <m:e>
                              <m:m>
                                <m:mPr>
                                  <m:mcs>
                                    <m:mc>
                                      <m:mcPr>
                                        <m:count m:val="2"/>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m:t>
                                    </m:r>
                                    <m:sSub>
                                      <m:sSubPr>
                                        <m:ctrlPr>
                                          <a:rPr lang="en-GB" altLang="en-US" sz="1800" b="0" i="1" dirty="0" smtClean="0">
                                            <a:solidFill>
                                              <a:srgbClr val="000000"/>
                                            </a:solidFill>
                                            <a:latin typeface="Cambria Math"/>
                                          </a:rPr>
                                        </m:ctrlPr>
                                      </m:sSubPr>
                                      <m:e>
                                        <m:r>
                                          <a:rPr lang="en-GB" altLang="en-US" sz="1800" b="0" i="1" dirty="0" smtClean="0">
                                            <a:solidFill>
                                              <a:srgbClr val="000000"/>
                                            </a:solidFill>
                                            <a:latin typeface="Cambria Math"/>
                                          </a:rPr>
                                          <m:t>𝑏</m:t>
                                        </m:r>
                                      </m:e>
                                      <m:sub>
                                        <m:r>
                                          <a:rPr lang="en-GB" altLang="en-US" sz="1800" b="0" i="1" dirty="0" smtClean="0">
                                            <a:solidFill>
                                              <a:srgbClr val="000000"/>
                                            </a:solidFill>
                                            <a:latin typeface="Cambria Math"/>
                                          </a:rPr>
                                          <m:t>𝑛</m:t>
                                        </m:r>
                                        <m:r>
                                          <a:rPr lang="en-GB" altLang="en-US" sz="1800" b="0" i="1" dirty="0" smtClean="0">
                                            <a:solidFill>
                                              <a:srgbClr val="000000"/>
                                            </a:solidFill>
                                            <a:latin typeface="Cambria Math"/>
                                          </a:rPr>
                                          <m:t>−2</m:t>
                                        </m:r>
                                      </m:sub>
                                    </m:sSub>
                                  </m:e>
                                  <m:e>
                                    <m:r>
                                      <a:rPr lang="en-GB" altLang="en-US" sz="1800" b="0" i="1" dirty="0" smtClean="0">
                                        <a:solidFill>
                                          <a:srgbClr val="000000"/>
                                        </a:solidFill>
                                        <a:latin typeface="Cambria Math"/>
                                      </a:rPr>
                                      <m:t>−</m:t>
                                    </m:r>
                                    <m:sSub>
                                      <m:sSubPr>
                                        <m:ctrlPr>
                                          <a:rPr lang="en-GB" altLang="en-US" sz="1800" b="0" i="1" dirty="0" smtClean="0">
                                            <a:solidFill>
                                              <a:srgbClr val="000000"/>
                                            </a:solidFill>
                                            <a:latin typeface="Cambria Math"/>
                                          </a:rPr>
                                        </m:ctrlPr>
                                      </m:sSubPr>
                                      <m:e>
                                        <m:r>
                                          <a:rPr lang="en-GB" altLang="en-US" sz="1800" b="0" i="1" dirty="0" smtClean="0">
                                            <a:solidFill>
                                              <a:srgbClr val="000000"/>
                                            </a:solidFill>
                                            <a:latin typeface="Cambria Math"/>
                                          </a:rPr>
                                          <m:t>𝑏</m:t>
                                        </m:r>
                                      </m:e>
                                      <m:sub>
                                        <m:r>
                                          <a:rPr lang="en-GB" altLang="en-US" sz="1800" b="0" i="1" dirty="0" smtClean="0">
                                            <a:solidFill>
                                              <a:srgbClr val="000000"/>
                                            </a:solidFill>
                                            <a:latin typeface="Cambria Math"/>
                                          </a:rPr>
                                          <m:t>𝑛</m:t>
                                        </m:r>
                                        <m:r>
                                          <a:rPr lang="en-GB" altLang="en-US" sz="1800" b="0" i="1" dirty="0" smtClean="0">
                                            <a:solidFill>
                                              <a:srgbClr val="000000"/>
                                            </a:solidFill>
                                            <a:latin typeface="Cambria Math"/>
                                          </a:rPr>
                                          <m:t>−1</m:t>
                                        </m:r>
                                      </m:sub>
                                    </m:sSub>
                                  </m:e>
                                </m:mr>
                              </m:m>
                            </m:e>
                          </m:mr>
                          <m:mr>
                            <m:e>
                              <m:m>
                                <m:mPr>
                                  <m:mcs>
                                    <m:mc>
                                      <m:mcPr>
                                        <m:count m:val="1"/>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1</m:t>
                                    </m:r>
                                  </m:e>
                                </m:mr>
                                <m:mr>
                                  <m:e>
                                    <m:r>
                                      <a:rPr lang="en-US" altLang="en-US" sz="1800" i="1" dirty="0" smtClean="0">
                                        <a:solidFill>
                                          <a:srgbClr val="000000"/>
                                        </a:solidFill>
                                        <a:latin typeface="Cambria Math"/>
                                      </a:rPr>
                                      <m:t>⋮</m:t>
                                    </m:r>
                                  </m:e>
                                </m:mr>
                              </m:m>
                            </m:e>
                            <m:e>
                              <m:m>
                                <m:mPr>
                                  <m:mcs>
                                    <m:mc>
                                      <m:mcPr>
                                        <m:count m:val="1"/>
                                        <m:mcJc m:val="center"/>
                                      </m:mcPr>
                                    </m:mc>
                                  </m:mcs>
                                  <m:ctrlPr>
                                    <a:rPr lang="en-US" altLang="en-US" sz="1800" i="1" dirty="0" smtClean="0">
                                      <a:solidFill>
                                        <a:srgbClr val="000000"/>
                                      </a:solidFill>
                                      <a:latin typeface="Cambria Math"/>
                                    </a:rPr>
                                  </m:ctrlPr>
                                </m:mPr>
                                <m:mr>
                                  <m:e>
                                    <m:m>
                                      <m:mPr>
                                        <m:mcs>
                                          <m:mc>
                                            <m:mcPr>
                                              <m:count m:val="2"/>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0</m:t>
                                          </m:r>
                                        </m:e>
                                        <m:e>
                                          <m:r>
                                            <a:rPr lang="en-US" altLang="en-US" sz="1800" i="1" dirty="0" smtClean="0">
                                              <a:solidFill>
                                                <a:srgbClr val="000000"/>
                                              </a:solidFill>
                                              <a:latin typeface="Cambria Math"/>
                                            </a:rPr>
                                            <m:t>…</m:t>
                                          </m:r>
                                        </m:e>
                                      </m:mr>
                                    </m:m>
                                  </m:e>
                                </m:mr>
                                <m:mr>
                                  <m:e>
                                    <m:m>
                                      <m:mPr>
                                        <m:mcs>
                                          <m:mc>
                                            <m:mcPr>
                                              <m:count m:val="2"/>
                                              <m:mcJc m:val="center"/>
                                            </m:mcPr>
                                          </m:mc>
                                        </m:mcs>
                                        <m:ctrlPr>
                                          <a:rPr lang="en-US" altLang="en-US" sz="1800" i="1" dirty="0" smtClean="0">
                                            <a:solidFill>
                                              <a:srgbClr val="000000"/>
                                            </a:solidFill>
                                            <a:latin typeface="Cambria Math"/>
                                          </a:rPr>
                                        </m:ctrlPr>
                                      </m:mPr>
                                      <m:mr>
                                        <m:e>
                                          <m:r>
                                            <m:rPr>
                                              <m:brk m:alnAt="7"/>
                                            </m:rPr>
                                            <a:rPr lang="en-US" altLang="en-US" sz="1800" i="1" dirty="0" smtClean="0">
                                              <a:solidFill>
                                                <a:srgbClr val="000000"/>
                                              </a:solidFill>
                                              <a:latin typeface="Cambria Math"/>
                                            </a:rPr>
                                            <m:t>⋮</m:t>
                                          </m:r>
                                        </m:e>
                                        <m:e>
                                          <m:r>
                                            <a:rPr lang="en-US" altLang="en-US" sz="1800" i="1" dirty="0" smtClean="0">
                                              <a:solidFill>
                                                <a:srgbClr val="000000"/>
                                              </a:solidFill>
                                              <a:latin typeface="Cambria Math"/>
                                            </a:rPr>
                                            <m:t>…</m:t>
                                          </m:r>
                                        </m:e>
                                      </m:mr>
                                    </m:m>
                                  </m:e>
                                </m:mr>
                              </m:m>
                            </m:e>
                            <m:e>
                              <m:m>
                                <m:mPr>
                                  <m:mcs>
                                    <m:mc>
                                      <m:mcPr>
                                        <m:count m:val="2"/>
                                        <m:mcJc m:val="center"/>
                                      </m:mcPr>
                                    </m:mc>
                                  </m:mcs>
                                  <m:ctrlPr>
                                    <a:rPr lang="en-US" altLang="en-US" sz="1800" i="1" dirty="0" smtClean="0">
                                      <a:solidFill>
                                        <a:srgbClr val="000000"/>
                                      </a:solidFill>
                                      <a:latin typeface="Cambria Math"/>
                                    </a:rPr>
                                  </m:ctrlPr>
                                </m:mPr>
                                <m:mr>
                                  <m:e>
                                    <m:m>
                                      <m:mPr>
                                        <m:mcs>
                                          <m:mc>
                                            <m:mcPr>
                                              <m:count m:val="1"/>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0</m:t>
                                          </m:r>
                                        </m:e>
                                      </m:mr>
                                      <m:mr>
                                        <m:e>
                                          <m:r>
                                            <a:rPr lang="en-US" altLang="en-US" sz="1800" i="1" dirty="0" smtClean="0">
                                              <a:solidFill>
                                                <a:srgbClr val="000000"/>
                                              </a:solidFill>
                                              <a:latin typeface="Cambria Math"/>
                                            </a:rPr>
                                            <m:t>⋮</m:t>
                                          </m:r>
                                        </m:e>
                                      </m:mr>
                                    </m:m>
                                  </m:e>
                                  <m:e>
                                    <m:m>
                                      <m:mPr>
                                        <m:mcs>
                                          <m:mc>
                                            <m:mcPr>
                                              <m:count m:val="1"/>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0</m:t>
                                          </m:r>
                                        </m:e>
                                      </m:mr>
                                      <m:mr>
                                        <m:e>
                                          <m:r>
                                            <a:rPr lang="en-US" altLang="en-US" sz="1800" i="1" dirty="0" smtClean="0">
                                              <a:solidFill>
                                                <a:srgbClr val="000000"/>
                                              </a:solidFill>
                                              <a:latin typeface="Cambria Math"/>
                                            </a:rPr>
                                            <m:t>⋮</m:t>
                                          </m:r>
                                        </m:e>
                                      </m:mr>
                                    </m:m>
                                  </m:e>
                                </m:mr>
                              </m:m>
                            </m:e>
                          </m:mr>
                          <m:mr>
                            <m:e>
                              <m:m>
                                <m:mPr>
                                  <m:mcs>
                                    <m:mc>
                                      <m:mcPr>
                                        <m:count m:val="1"/>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0</m:t>
                                    </m:r>
                                  </m:e>
                                </m:mr>
                                <m:mr>
                                  <m:e>
                                    <m:r>
                                      <a:rPr lang="en-GB" altLang="en-US" sz="1800" b="0" i="1" dirty="0" smtClean="0">
                                        <a:solidFill>
                                          <a:srgbClr val="000000"/>
                                        </a:solidFill>
                                        <a:latin typeface="Cambria Math"/>
                                      </a:rPr>
                                      <m:t>0</m:t>
                                    </m:r>
                                  </m:e>
                                </m:mr>
                              </m:m>
                            </m:e>
                            <m:e>
                              <m:m>
                                <m:mPr>
                                  <m:mcs>
                                    <m:mc>
                                      <m:mcPr>
                                        <m:count m:val="1"/>
                                        <m:mcJc m:val="center"/>
                                      </m:mcPr>
                                    </m:mc>
                                  </m:mcs>
                                  <m:ctrlPr>
                                    <a:rPr lang="en-US" altLang="en-US" sz="1800" i="1" dirty="0" smtClean="0">
                                      <a:solidFill>
                                        <a:srgbClr val="000000"/>
                                      </a:solidFill>
                                      <a:latin typeface="Cambria Math"/>
                                    </a:rPr>
                                  </m:ctrlPr>
                                </m:mPr>
                                <m:mr>
                                  <m:e>
                                    <m:m>
                                      <m:mPr>
                                        <m:mcs>
                                          <m:mc>
                                            <m:mcPr>
                                              <m:count m:val="2"/>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panose="02040503050406030204" pitchFamily="18" charset="0"/>
                                            </a:rPr>
                                            <m:t>0</m:t>
                                          </m:r>
                                        </m:e>
                                        <m:e>
                                          <m:r>
                                            <a:rPr lang="en-US" altLang="en-US" sz="1800" i="1" dirty="0" smtClean="0">
                                              <a:solidFill>
                                                <a:srgbClr val="000000"/>
                                              </a:solidFill>
                                              <a:latin typeface="Cambria Math" panose="02040503050406030204" pitchFamily="18" charset="0"/>
                                            </a:rPr>
                                            <m:t>…</m:t>
                                          </m:r>
                                        </m:e>
                                      </m:mr>
                                    </m:m>
                                  </m:e>
                                </m:mr>
                                <m:mr>
                                  <m:e>
                                    <m:m>
                                      <m:mPr>
                                        <m:mcs>
                                          <m:mc>
                                            <m:mcPr>
                                              <m:count m:val="2"/>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0</m:t>
                                          </m:r>
                                        </m:e>
                                        <m:e>
                                          <m:r>
                                            <a:rPr lang="en-US" altLang="en-US" sz="1800" i="1" dirty="0" smtClean="0">
                                              <a:solidFill>
                                                <a:srgbClr val="000000"/>
                                              </a:solidFill>
                                              <a:latin typeface="Cambria Math"/>
                                            </a:rPr>
                                            <m:t>…</m:t>
                                          </m:r>
                                        </m:e>
                                      </m:mr>
                                    </m:m>
                                  </m:e>
                                </m:mr>
                              </m:m>
                            </m:e>
                            <m:e>
                              <m:m>
                                <m:mPr>
                                  <m:mcs>
                                    <m:mc>
                                      <m:mcPr>
                                        <m:count m:val="2"/>
                                        <m:mcJc m:val="center"/>
                                      </m:mcPr>
                                    </m:mc>
                                  </m:mcs>
                                  <m:ctrlPr>
                                    <a:rPr lang="en-US" altLang="en-US" sz="1800" i="1" dirty="0" smtClean="0">
                                      <a:solidFill>
                                        <a:srgbClr val="000000"/>
                                      </a:solidFill>
                                      <a:latin typeface="Cambria Math"/>
                                    </a:rPr>
                                  </m:ctrlPr>
                                </m:mPr>
                                <m:mr>
                                  <m:e>
                                    <m:r>
                                      <m:rPr>
                                        <m:brk m:alnAt="7"/>
                                      </m:rPr>
                                      <a:rPr lang="en-GB" altLang="en-US" sz="1800" b="0" i="1" dirty="0" smtClean="0">
                                        <a:solidFill>
                                          <a:srgbClr val="000000"/>
                                        </a:solidFill>
                                        <a:latin typeface="Cambria Math"/>
                                      </a:rPr>
                                      <m:t>0</m:t>
                                    </m:r>
                                  </m:e>
                                  <m:e>
                                    <m:r>
                                      <a:rPr lang="en-GB" altLang="en-US" sz="1800" b="0" i="1" dirty="0" smtClean="0">
                                        <a:solidFill>
                                          <a:srgbClr val="000000"/>
                                        </a:solidFill>
                                        <a:latin typeface="Cambria Math"/>
                                      </a:rPr>
                                      <m:t>0</m:t>
                                    </m:r>
                                  </m:e>
                                </m:mr>
                                <m:mr>
                                  <m:e>
                                    <m:r>
                                      <a:rPr lang="en-GB" altLang="en-US" sz="1800" b="0" i="1" dirty="0" smtClean="0">
                                        <a:solidFill>
                                          <a:srgbClr val="000000"/>
                                        </a:solidFill>
                                        <a:latin typeface="Cambria Math"/>
                                      </a:rPr>
                                      <m:t>1</m:t>
                                    </m:r>
                                  </m:e>
                                  <m:e>
                                    <m:r>
                                      <a:rPr lang="en-GB" altLang="en-US" sz="1800" b="0" i="1" dirty="0" smtClean="0">
                                        <a:solidFill>
                                          <a:srgbClr val="000000"/>
                                        </a:solidFill>
                                        <a:latin typeface="Cambria Math"/>
                                      </a:rPr>
                                      <m:t>0</m:t>
                                    </m:r>
                                  </m:e>
                                </m:mr>
                              </m:m>
                            </m:e>
                          </m:mr>
                        </m:m>
                      </m:e>
                    </m:d>
                    <m:r>
                      <a:rPr lang="en-GB" altLang="en-US" sz="1800" b="0" i="1" dirty="0" smtClean="0">
                        <a:solidFill>
                          <a:srgbClr val="000000"/>
                        </a:solidFill>
                        <a:latin typeface="Cambria Math"/>
                      </a:rPr>
                      <m:t>𝑢</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𝑡</m:t>
                    </m:r>
                    <m:r>
                      <a:rPr lang="en-GB" altLang="en-US" sz="1800" b="0" i="1" dirty="0" smtClean="0">
                        <a:solidFill>
                          <a:srgbClr val="000000"/>
                        </a:solidFill>
                        <a:latin typeface="Cambria Math"/>
                      </a:rPr>
                      <m:t>)</m:t>
                    </m:r>
                  </m:oMath>
                </a14:m>
                <a:endParaRPr lang="en-US" altLang="en-US" sz="1800" i="0" dirty="0">
                  <a:solidFill>
                    <a:srgbClr val="000000"/>
                  </a:solidFill>
                  <a:latin typeface="+mj-lt"/>
                </a:endParaRPr>
              </a:p>
              <a:p>
                <a:pPr marL="266700" indent="-266700" algn="ctr" eaLnBrk="1" hangingPunct="1">
                  <a:tabLst>
                    <a:tab pos="161925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1790700" algn="l"/>
                  </a:tabLst>
                  <a:defRPr/>
                </a:pPr>
                <a:r>
                  <a:rPr lang="en-GB" altLang="en-US" sz="1800" b="0" i="0" dirty="0">
                    <a:solidFill>
                      <a:srgbClr val="000000"/>
                    </a:solidFill>
                    <a:latin typeface="+mj-lt"/>
                    <a:ea typeface="Cambria Math"/>
                  </a:rPr>
                  <a:t>As previously analysed the solution of this system is explicitly affiliated to the eigenvalues of the system’s matrix.</a:t>
                </a:r>
              </a:p>
              <a:p>
                <a:pPr marL="542925" algn="ctr" eaLnBrk="1" hangingPunct="1">
                  <a:tabLst>
                    <a:tab pos="1790700" algn="l"/>
                  </a:tabLst>
                  <a:defRPr/>
                </a:pPr>
                <a:endParaRPr lang="en-GB" altLang="en-US" sz="2000" b="0" i="0" dirty="0">
                  <a:solidFill>
                    <a:srgbClr val="000000"/>
                  </a:solidFill>
                  <a:ea typeface="Cambria Math"/>
                </a:endParaRPr>
              </a:p>
              <a:p>
                <a:pPr marL="542925" algn="ctr" eaLnBrk="1" hangingPunct="1">
                  <a:tabLst>
                    <a:tab pos="1790700" algn="l"/>
                  </a:tabLst>
                  <a:defRPr/>
                </a:pPr>
                <a:endParaRPr lang="en-US" altLang="en-US" sz="2000" i="0" dirty="0">
                  <a:solidFill>
                    <a:srgbClr val="000000"/>
                  </a:solidFill>
                </a:endParaRP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628800"/>
                <a:ext cx="8496944" cy="5013325"/>
              </a:xfrm>
              <a:prstGeom prst="rect">
                <a:avLst/>
              </a:prstGeom>
              <a:blipFill>
                <a:blip r:embed="rId3"/>
                <a:stretch>
                  <a:fillRect l="-1506" t="-1215" b="-18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6" name="Rectangle 5"/>
          <p:cNvSpPr>
            <a:spLocks noGrp="1" noChangeArrowheads="1"/>
          </p:cNvSpPr>
          <p:nvPr>
            <p:ph type="title"/>
          </p:nvPr>
        </p:nvSpPr>
        <p:spPr>
          <a:xfrm>
            <a:off x="827584" y="702593"/>
            <a:ext cx="7543800" cy="638175"/>
          </a:xfrm>
        </p:spPr>
        <p:txBody>
          <a:bodyPr/>
          <a:lstStyle/>
          <a:p>
            <a:pPr algn="ctr" eaLnBrk="1" hangingPunct="1"/>
            <a:r>
              <a:rPr lang="en-US" altLang="en-US" sz="2400" dirty="0">
                <a:solidFill>
                  <a:srgbClr val="C00000"/>
                </a:solidFill>
              </a:rPr>
              <a:t>Applications of matrix diagonalization cont.</a:t>
            </a:r>
            <a:br>
              <a:rPr lang="en-US" altLang="en-US" sz="2400" dirty="0">
                <a:solidFill>
                  <a:srgbClr val="C00000"/>
                </a:solidFill>
              </a:rPr>
            </a:br>
            <a:r>
              <a:rPr lang="en-US" altLang="en-US" sz="2400" dirty="0">
                <a:solidFill>
                  <a:srgbClr val="C00000"/>
                </a:solidFill>
              </a:rPr>
              <a:t>Higher order homogeneous differential equations</a:t>
            </a:r>
            <a:endParaRPr lang="en-GB" altLang="en-US" sz="2400" dirty="0"/>
          </a:p>
        </p:txBody>
      </p:sp>
    </p:spTree>
    <p:extLst>
      <p:ext uri="{BB962C8B-B14F-4D97-AF65-F5344CB8AC3E}">
        <p14:creationId xmlns:p14="http://schemas.microsoft.com/office/powerpoint/2010/main" val="45732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628800"/>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smtClean="0">
                    <a:solidFill>
                      <a:srgbClr val="000000"/>
                    </a:solidFill>
                    <a:latin typeface="+mj-lt"/>
                  </a:rPr>
                  <a:t>The exponential </a:t>
                </a:r>
                <a14:m>
                  <m:oMath xmlns:m="http://schemas.openxmlformats.org/officeDocument/2006/math">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r>
                          <m:rPr>
                            <m:sty m:val="p"/>
                          </m:rPr>
                          <a:rPr lang="el-GR" altLang="en-US" sz="1800">
                            <a:solidFill>
                              <a:srgbClr val="000000"/>
                            </a:solidFill>
                            <a:latin typeface="Cambria Math"/>
                            <a:ea typeface="Cambria Math"/>
                          </a:rPr>
                          <m:t>Λ</m:t>
                        </m:r>
                        <m:r>
                          <a:rPr lang="en-GB" altLang="en-US" sz="1800">
                            <a:solidFill>
                              <a:srgbClr val="000000"/>
                            </a:solidFill>
                            <a:latin typeface="Cambria Math"/>
                            <a:ea typeface="Cambria Math"/>
                          </a:rPr>
                          <m:t>𝑡</m:t>
                        </m:r>
                      </m:sup>
                    </m:sSup>
                  </m:oMath>
                </a14:m>
                <a:r>
                  <a:rPr lang="en-US" altLang="en-US" sz="1800" i="0" dirty="0">
                    <a:solidFill>
                      <a:srgbClr val="000000"/>
                    </a:solidFill>
                    <a:latin typeface="+mj-lt"/>
                  </a:rPr>
                  <a:t> of a diagonal matrix is given by:</a:t>
                </a:r>
                <a:endParaRPr lang="en-GB" altLang="en-US" sz="1800" dirty="0">
                  <a:solidFill>
                    <a:srgbClr val="000000"/>
                  </a:solidFill>
                  <a:latin typeface="Cambria Math"/>
                  <a:ea typeface="Cambria Math"/>
                </a:endParaRPr>
              </a:p>
              <a:p>
                <a:pPr marL="266700" eaLnBrk="1" hangingPunct="1">
                  <a:defRPr/>
                </a:pPr>
                <a14:m>
                  <m:oMathPara xmlns:m="http://schemas.openxmlformats.org/officeDocument/2006/math">
                    <m:oMathParaPr>
                      <m:jc m:val="centerGroup"/>
                    </m:oMathParaPr>
                    <m:oMath xmlns:m="http://schemas.openxmlformats.org/officeDocument/2006/math">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𝑒</m:t>
                          </m:r>
                        </m:e>
                        <m:sup>
                          <m:r>
                            <m:rPr>
                              <m:sty m:val="p"/>
                            </m:rPr>
                            <a:rPr lang="el-GR" altLang="en-US" sz="1800">
                              <a:solidFill>
                                <a:srgbClr val="000000"/>
                              </a:solidFill>
                              <a:latin typeface="Cambria Math"/>
                              <a:ea typeface="Cambria Math"/>
                            </a:rPr>
                            <m:t>Λ</m:t>
                          </m:r>
                          <m:r>
                            <a:rPr lang="en-GB" altLang="en-US" sz="1800">
                              <a:solidFill>
                                <a:srgbClr val="000000"/>
                              </a:solidFill>
                              <a:latin typeface="Cambria Math"/>
                              <a:ea typeface="Cambria Math"/>
                            </a:rPr>
                            <m:t>𝑡</m:t>
                          </m:r>
                        </m:sup>
                      </m:sSup>
                      <m:r>
                        <a:rPr lang="en-GB" altLang="en-US" sz="1800">
                          <a:solidFill>
                            <a:srgbClr val="000000"/>
                          </a:solidFill>
                          <a:latin typeface="Cambria Math"/>
                          <a:ea typeface="Cambria Math"/>
                        </a:rPr>
                        <m:t>=</m:t>
                      </m:r>
                      <m:d>
                        <m:dPr>
                          <m:begChr m:val="["/>
                          <m:endChr m:val="]"/>
                          <m:ctrlPr>
                            <a:rPr lang="en-GB" altLang="en-US" sz="1800" i="1">
                              <a:solidFill>
                                <a:srgbClr val="000000"/>
                              </a:solidFill>
                              <a:latin typeface="Cambria Math"/>
                            </a:rPr>
                          </m:ctrlPr>
                        </m:dPr>
                        <m:e>
                          <m:m>
                            <m:mPr>
                              <m:mcs>
                                <m:mc>
                                  <m:mcPr>
                                    <m:count m:val="3"/>
                                    <m:mcJc m:val="center"/>
                                  </m:mcPr>
                                </m:mc>
                              </m:mcs>
                              <m:ctrlPr>
                                <a:rPr lang="en-GB" altLang="en-US" sz="1800" i="1">
                                  <a:solidFill>
                                    <a:srgbClr val="000000"/>
                                  </a:solidFill>
                                  <a:latin typeface="Cambria Math"/>
                                </a:rPr>
                              </m:ctrlPr>
                            </m:mPr>
                            <m:mr>
                              <m:e>
                                <m:m>
                                  <m:mPr>
                                    <m:mcs>
                                      <m:mc>
                                        <m:mcPr>
                                          <m:count m:val="2"/>
                                          <m:mcJc m:val="center"/>
                                        </m:mcPr>
                                      </m:mc>
                                    </m:mcs>
                                    <m:ctrlPr>
                                      <a:rPr lang="en-GB" altLang="en-US" sz="1800" i="1">
                                        <a:solidFill>
                                          <a:srgbClr val="000000"/>
                                        </a:solidFill>
                                        <a:latin typeface="Cambria Math"/>
                                      </a:rPr>
                                    </m:ctrlPr>
                                  </m:mPr>
                                  <m:mr>
                                    <m:e>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sSubSup>
                                            <m:sSubSupPr>
                                              <m:ctrlPr>
                                                <a:rPr lang="en-GB" altLang="en-US" sz="1800" i="1">
                                                  <a:solidFill>
                                                    <a:srgbClr val="000000"/>
                                                  </a:solidFill>
                                                  <a:latin typeface="Cambria Math"/>
                                                </a:rPr>
                                              </m:ctrlPr>
                                            </m:sSubSupPr>
                                            <m:e>
                                              <m:r>
                                                <a:rPr lang="en-GB" altLang="en-US" sz="1800">
                                                  <a:solidFill>
                                                    <a:srgbClr val="000000"/>
                                                  </a:solidFill>
                                                  <a:latin typeface="Cambria Math"/>
                                                  <a:ea typeface="Cambria Math"/>
                                                </a:rPr>
                                                <m:t>𝜆</m:t>
                                              </m:r>
                                            </m:e>
                                            <m:sub>
                                              <m:r>
                                                <a:rPr lang="en-GB" altLang="en-US" sz="1800">
                                                  <a:solidFill>
                                                    <a:srgbClr val="000000"/>
                                                  </a:solidFill>
                                                  <a:latin typeface="Cambria Math"/>
                                                </a:rPr>
                                                <m:t>1</m:t>
                                              </m:r>
                                            </m:sub>
                                            <m:sup/>
                                          </m:sSubSup>
                                          <m:r>
                                            <a:rPr lang="en-GB" altLang="en-US" sz="1800">
                                              <a:solidFill>
                                                <a:srgbClr val="000000"/>
                                              </a:solidFill>
                                              <a:latin typeface="Cambria Math"/>
                                            </a:rPr>
                                            <m:t>𝑡</m:t>
                                          </m:r>
                                        </m:sup>
                                      </m:sSup>
                                    </m:e>
                                    <m:e>
                                      <m:r>
                                        <a:rPr lang="en-GB" altLang="en-US" sz="1800">
                                          <a:solidFill>
                                            <a:srgbClr val="000000"/>
                                          </a:solidFill>
                                          <a:latin typeface="Cambria Math"/>
                                        </a:rPr>
                                        <m:t>0</m:t>
                                      </m:r>
                                    </m:e>
                                  </m:mr>
                                </m:m>
                              </m:e>
                              <m:e>
                                <m:r>
                                  <a:rPr lang="en-GB" altLang="en-US" sz="1800">
                                    <a:solidFill>
                                      <a:srgbClr val="000000"/>
                                    </a:solidFill>
                                    <a:latin typeface="Cambria Math"/>
                                  </a:rPr>
                                  <m:t>…</m:t>
                                </m:r>
                              </m:e>
                              <m:e>
                                <m:r>
                                  <a:rPr lang="en-GB" altLang="en-US" sz="1800">
                                    <a:solidFill>
                                      <a:srgbClr val="000000"/>
                                    </a:solidFill>
                                    <a:latin typeface="Cambria Math"/>
                                  </a:rPr>
                                  <m:t>0</m:t>
                                </m:r>
                              </m:e>
                            </m:mr>
                            <m:m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e>
                                    <m:e>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sSubSup>
                                            <m:sSubSupPr>
                                              <m:ctrlPr>
                                                <a:rPr lang="en-GB" altLang="en-US" sz="1800" i="1">
                                                  <a:solidFill>
                                                    <a:srgbClr val="000000"/>
                                                  </a:solidFill>
                                                  <a:latin typeface="Cambria Math"/>
                                                </a:rPr>
                                              </m:ctrlPr>
                                            </m:sSubSup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up/>
                                          </m:sSubSup>
                                          <m:r>
                                            <a:rPr lang="en-GB" altLang="en-US" sz="1800">
                                              <a:solidFill>
                                                <a:srgbClr val="000000"/>
                                              </a:solidFill>
                                              <a:latin typeface="Cambria Math"/>
                                            </a:rPr>
                                            <m:t>𝑡</m:t>
                                          </m:r>
                                        </m:sup>
                                      </m:sSup>
                                    </m:e>
                                  </m:mr>
                                </m:m>
                              </m:e>
                              <m:e>
                                <m:r>
                                  <a:rPr lang="en-GB" altLang="en-US" sz="1800">
                                    <a:solidFill>
                                      <a:srgbClr val="000000"/>
                                    </a:solidFill>
                                    <a:latin typeface="Cambria Math"/>
                                  </a:rPr>
                                  <m:t>…</m:t>
                                </m:r>
                              </m:e>
                              <m:e>
                                <m:r>
                                  <a:rPr lang="en-GB" altLang="en-US" sz="1800">
                                    <a:solidFill>
                                      <a:srgbClr val="000000"/>
                                    </a:solidFill>
                                    <a:latin typeface="Cambria Math"/>
                                  </a:rPr>
                                  <m:t>0</m:t>
                                </m:r>
                              </m:e>
                            </m:mr>
                            <m:m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e>
                                      <m:r>
                                        <a:rPr lang="en-GB" altLang="en-US" sz="1800">
                                          <a:solidFill>
                                            <a:srgbClr val="000000"/>
                                          </a:solidFill>
                                          <a:latin typeface="Cambria Math"/>
                                        </a:rPr>
                                        <m:t>⋮</m:t>
                                      </m:r>
                                    </m:e>
                                  </m:mr>
                                  <m:mr>
                                    <m:e>
                                      <m:r>
                                        <a:rPr lang="en-GB" altLang="en-US" sz="1800">
                                          <a:solidFill>
                                            <a:srgbClr val="000000"/>
                                          </a:solidFill>
                                          <a:latin typeface="Cambria Math"/>
                                        </a:rPr>
                                        <m:t>0</m:t>
                                      </m:r>
                                    </m:e>
                                    <m:e>
                                      <m:r>
                                        <a:rPr lang="en-GB" altLang="en-US" sz="1800">
                                          <a:solidFill>
                                            <a:srgbClr val="000000"/>
                                          </a:solidFill>
                                          <a:latin typeface="Cambria Math"/>
                                        </a:rPr>
                                        <m:t>0</m:t>
                                      </m:r>
                                    </m:e>
                                  </m:mr>
                                </m:m>
                              </m:e>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mr>
                                  <m:mr>
                                    <m:e>
                                      <m:r>
                                        <a:rPr lang="en-GB" altLang="en-US" sz="1800">
                                          <a:solidFill>
                                            <a:srgbClr val="000000"/>
                                          </a:solidFill>
                                          <a:latin typeface="Cambria Math"/>
                                        </a:rPr>
                                        <m:t>…</m:t>
                                      </m:r>
                                    </m:e>
                                  </m:mr>
                                </m:m>
                              </m:e>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mr>
                                  <m:mr>
                                    <m:e>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sSubSup>
                                            <m:sSubSupPr>
                                              <m:ctrlPr>
                                                <a:rPr lang="en-GB" altLang="en-US" sz="1800" i="1">
                                                  <a:solidFill>
                                                    <a:srgbClr val="000000"/>
                                                  </a:solidFill>
                                                  <a:latin typeface="Cambria Math"/>
                                                </a:rPr>
                                              </m:ctrlPr>
                                            </m:sSubSup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𝑛</m:t>
                                              </m:r>
                                            </m:sub>
                                            <m:sup/>
                                          </m:sSubSup>
                                          <m:r>
                                            <a:rPr lang="en-GB" altLang="en-US" sz="1800">
                                              <a:solidFill>
                                                <a:srgbClr val="000000"/>
                                              </a:solidFill>
                                              <a:latin typeface="Cambria Math"/>
                                            </a:rPr>
                                            <m:t>𝑡</m:t>
                                          </m:r>
                                        </m:sup>
                                      </m:sSup>
                                    </m:e>
                                  </m:mr>
                                </m:m>
                              </m:e>
                            </m:mr>
                          </m:m>
                        </m:e>
                      </m:d>
                    </m:oMath>
                  </m:oMathPara>
                </a14:m>
                <a:endParaRPr lang="en-US" altLang="en-US" sz="1800" i="0" dirty="0">
                  <a:solidFill>
                    <a:srgbClr val="000000"/>
                  </a:solidFill>
                </a:endParaRPr>
              </a:p>
              <a:p>
                <a:pPr marL="266700" eaLnBrk="1" hangingPunct="1">
                  <a:defRPr/>
                </a:pPr>
                <a:r>
                  <a:rPr lang="en-US" altLang="en-US" sz="1800" i="0" dirty="0">
                    <a:solidFill>
                      <a:srgbClr val="000000"/>
                    </a:solidFill>
                  </a:rPr>
                  <a:t>with </a:t>
                </a:r>
                <a14:m>
                  <m:oMath xmlns:m="http://schemas.openxmlformats.org/officeDocument/2006/math">
                    <m:sSub>
                      <m:sSubPr>
                        <m:ctrlPr>
                          <a:rPr lang="en-US" altLang="en-US" sz="1800" i="1" smtClean="0">
                            <a:solidFill>
                              <a:srgbClr val="000000"/>
                            </a:solidFill>
                            <a:latin typeface="Cambria Math"/>
                          </a:rPr>
                        </m:ctrlPr>
                      </m:sSubPr>
                      <m:e>
                        <m:r>
                          <a:rPr lang="en-US" altLang="en-US" sz="1800" i="1" smtClean="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rPr>
                          <m:t>𝑖</m:t>
                        </m:r>
                      </m:sub>
                    </m:sSub>
                  </m:oMath>
                </a14:m>
                <a:r>
                  <a:rPr lang="en-US" altLang="en-US" sz="1800" i="0" dirty="0">
                    <a:solidFill>
                      <a:srgbClr val="000000"/>
                    </a:solidFill>
                  </a:rPr>
                  <a:t> being the elements of the diagonal.</a:t>
                </a:r>
              </a:p>
              <a:p>
                <a:pPr marL="285750" indent="-285750" eaLnBrk="1" hangingPunct="1">
                  <a:buFont typeface="Arial" panose="020B0604020202020204" pitchFamily="34" charset="0"/>
                  <a:buChar char="•"/>
                  <a:defRPr/>
                </a:pPr>
                <a:r>
                  <a:rPr lang="en-US" altLang="en-US" sz="1800" i="0" dirty="0">
                    <a:solidFill>
                      <a:srgbClr val="000000"/>
                    </a:solidFill>
                  </a:rPr>
                  <a:t>Furthermore, </a:t>
                </a: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a:p>
                <a:pPr marL="266700" eaLnBrk="1" hangingPunct="1">
                  <a:defRPr/>
                </a:pPr>
                <a14:m>
                  <m:oMathPara xmlns:m="http://schemas.openxmlformats.org/officeDocument/2006/math">
                    <m:oMathParaPr>
                      <m:jc m:val="centerGroup"/>
                    </m:oMathParaPr>
                    <m:oMath xmlns:m="http://schemas.openxmlformats.org/officeDocument/2006/math">
                      <m:sSup>
                        <m:sSupPr>
                          <m:ctrlPr>
                            <a:rPr lang="en-GB" altLang="en-US" sz="1800" b="0" i="1" smtClean="0">
                              <a:solidFill>
                                <a:srgbClr val="000000"/>
                              </a:solidFill>
                              <a:latin typeface="Cambria Math"/>
                              <a:ea typeface="Cambria Math"/>
                            </a:rPr>
                          </m:ctrlPr>
                        </m:sSupPr>
                        <m:e>
                          <m:r>
                            <m:rPr>
                              <m:sty m:val="p"/>
                            </m:rPr>
                            <a:rPr lang="el-GR" altLang="en-US" sz="1800" b="0" i="1" smtClean="0">
                              <a:solidFill>
                                <a:srgbClr val="000000"/>
                              </a:solidFill>
                              <a:latin typeface="Cambria Math" panose="02040503050406030204" pitchFamily="18" charset="0"/>
                              <a:ea typeface="Cambria Math" panose="02040503050406030204" pitchFamily="18" charset="0"/>
                            </a:rPr>
                            <m:t>Λ</m:t>
                          </m:r>
                        </m:e>
                        <m:sup>
                          <m:r>
                            <a:rPr lang="en-GB" altLang="en-US" sz="1800" b="0" i="1" smtClean="0">
                              <a:solidFill>
                                <a:srgbClr val="000000"/>
                              </a:solidFill>
                              <a:latin typeface="Cambria Math" panose="02040503050406030204" pitchFamily="18" charset="0"/>
                              <a:ea typeface="Cambria Math"/>
                            </a:rPr>
                            <m:t>𝑡</m:t>
                          </m:r>
                        </m:sup>
                      </m:sSup>
                      <m:r>
                        <a:rPr lang="en-GB" altLang="en-US" sz="1800" b="0" i="1" smtClean="0">
                          <a:solidFill>
                            <a:srgbClr val="000000"/>
                          </a:solidFill>
                          <a:latin typeface="Cambria Math"/>
                          <a:ea typeface="Cambria Math"/>
                        </a:rPr>
                        <m:t>=</m:t>
                      </m:r>
                      <m:d>
                        <m:dPr>
                          <m:begChr m:val="["/>
                          <m:endChr m:val="]"/>
                          <m:ctrlPr>
                            <a:rPr lang="en-GB" altLang="en-US" sz="1800" i="1">
                              <a:solidFill>
                                <a:srgbClr val="000000"/>
                              </a:solidFill>
                              <a:latin typeface="Cambria Math"/>
                            </a:rPr>
                          </m:ctrlPr>
                        </m:dPr>
                        <m:e>
                          <m:m>
                            <m:mPr>
                              <m:mcs>
                                <m:mc>
                                  <m:mcPr>
                                    <m:count m:val="3"/>
                                    <m:mcJc m:val="center"/>
                                  </m:mcPr>
                                </m:mc>
                              </m:mcs>
                              <m:ctrlPr>
                                <a:rPr lang="en-GB" altLang="en-US" sz="1800" i="1">
                                  <a:solidFill>
                                    <a:srgbClr val="000000"/>
                                  </a:solidFill>
                                  <a:latin typeface="Cambria Math"/>
                                </a:rPr>
                              </m:ctrlPr>
                            </m:mPr>
                            <m:mr>
                              <m:e>
                                <m:m>
                                  <m:mPr>
                                    <m:mcs>
                                      <m:mc>
                                        <m:mcPr>
                                          <m:count m:val="2"/>
                                          <m:mcJc m:val="center"/>
                                        </m:mcPr>
                                      </m:mc>
                                    </m:mcs>
                                    <m:ctrlPr>
                                      <a:rPr lang="en-GB" altLang="en-US" sz="1800" i="1">
                                        <a:solidFill>
                                          <a:srgbClr val="000000"/>
                                        </a:solidFill>
                                        <a:latin typeface="Cambria Math"/>
                                      </a:rPr>
                                    </m:ctrlPr>
                                  </m:mPr>
                                  <m:mr>
                                    <m:e>
                                      <m:sSup>
                                        <m:sSupPr>
                                          <m:ctrlPr>
                                            <a:rPr lang="en-GB" altLang="en-US" sz="1800" i="1" smtClean="0">
                                              <a:solidFill>
                                                <a:srgbClr val="000000"/>
                                              </a:solidFill>
                                              <a:latin typeface="Cambria Math"/>
                                            </a:rPr>
                                          </m:ctrlPr>
                                        </m:sSup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1</m:t>
                                              </m:r>
                                            </m:sub>
                                          </m:sSub>
                                        </m:e>
                                        <m:sup>
                                          <m:r>
                                            <a:rPr lang="en-GB" altLang="en-US" sz="1800" b="0" i="1" smtClean="0">
                                              <a:solidFill>
                                                <a:srgbClr val="000000"/>
                                              </a:solidFill>
                                              <a:latin typeface="Cambria Math"/>
                                            </a:rPr>
                                            <m:t>𝑡</m:t>
                                          </m:r>
                                        </m:sup>
                                      </m:sSup>
                                    </m:e>
                                    <m:e>
                                      <m:r>
                                        <a:rPr lang="en-GB" altLang="en-US" sz="1800">
                                          <a:solidFill>
                                            <a:srgbClr val="000000"/>
                                          </a:solidFill>
                                          <a:latin typeface="Cambria Math"/>
                                        </a:rPr>
                                        <m:t>0</m:t>
                                      </m:r>
                                    </m:e>
                                  </m:mr>
                                </m:m>
                              </m:e>
                              <m:e>
                                <m:r>
                                  <a:rPr lang="en-GB" altLang="en-US" sz="1800">
                                    <a:solidFill>
                                      <a:srgbClr val="000000"/>
                                    </a:solidFill>
                                    <a:latin typeface="Cambria Math"/>
                                  </a:rPr>
                                  <m:t>…</m:t>
                                </m:r>
                              </m:e>
                              <m:e>
                                <m:r>
                                  <a:rPr lang="en-GB" altLang="en-US" sz="1800">
                                    <a:solidFill>
                                      <a:srgbClr val="000000"/>
                                    </a:solidFill>
                                    <a:latin typeface="Cambria Math"/>
                                  </a:rPr>
                                  <m:t>0</m:t>
                                </m:r>
                              </m:e>
                            </m:mr>
                            <m:m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e>
                                    <m:e>
                                      <m:sSup>
                                        <m:sSupPr>
                                          <m:ctrlPr>
                                            <a:rPr lang="en-GB" altLang="en-US" sz="1800" i="1">
                                              <a:solidFill>
                                                <a:srgbClr val="000000"/>
                                              </a:solidFill>
                                              <a:latin typeface="Cambria Math"/>
                                            </a:rPr>
                                          </m:ctrlPr>
                                        </m:sSup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panose="02040503050406030204" pitchFamily="18" charset="0"/>
                                                  <a:ea typeface="Cambria Math"/>
                                                </a:rPr>
                                                <m:t>2</m:t>
                                              </m:r>
                                            </m:sub>
                                          </m:sSub>
                                        </m:e>
                                        <m:sup>
                                          <m:r>
                                            <a:rPr lang="en-GB" altLang="en-US" sz="1800" b="0" i="1" smtClean="0">
                                              <a:solidFill>
                                                <a:srgbClr val="000000"/>
                                              </a:solidFill>
                                              <a:latin typeface="Cambria Math"/>
                                              <a:ea typeface="Cambria Math"/>
                                            </a:rPr>
                                            <m:t>𝑡</m:t>
                                          </m:r>
                                        </m:sup>
                                      </m:sSup>
                                    </m:e>
                                  </m:mr>
                                </m:m>
                              </m:e>
                              <m:e>
                                <m:r>
                                  <a:rPr lang="en-GB" altLang="en-US" sz="1800">
                                    <a:solidFill>
                                      <a:srgbClr val="000000"/>
                                    </a:solidFill>
                                    <a:latin typeface="Cambria Math"/>
                                  </a:rPr>
                                  <m:t>…</m:t>
                                </m:r>
                              </m:e>
                              <m:e>
                                <m:r>
                                  <a:rPr lang="en-GB" altLang="en-US" sz="1800">
                                    <a:solidFill>
                                      <a:srgbClr val="000000"/>
                                    </a:solidFill>
                                    <a:latin typeface="Cambria Math"/>
                                  </a:rPr>
                                  <m:t>0</m:t>
                                </m:r>
                              </m:e>
                            </m:mr>
                            <m:m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e>
                                      <m:r>
                                        <a:rPr lang="en-GB" altLang="en-US" sz="1800">
                                          <a:solidFill>
                                            <a:srgbClr val="000000"/>
                                          </a:solidFill>
                                          <a:latin typeface="Cambria Math"/>
                                        </a:rPr>
                                        <m:t>⋮</m:t>
                                      </m:r>
                                    </m:e>
                                  </m:mr>
                                  <m:mr>
                                    <m:e>
                                      <m:r>
                                        <a:rPr lang="en-GB" altLang="en-US" sz="1800">
                                          <a:solidFill>
                                            <a:srgbClr val="000000"/>
                                          </a:solidFill>
                                          <a:latin typeface="Cambria Math"/>
                                        </a:rPr>
                                        <m:t>0</m:t>
                                      </m:r>
                                    </m:e>
                                    <m:e>
                                      <m:r>
                                        <a:rPr lang="en-GB" altLang="en-US" sz="1800">
                                          <a:solidFill>
                                            <a:srgbClr val="000000"/>
                                          </a:solidFill>
                                          <a:latin typeface="Cambria Math"/>
                                        </a:rPr>
                                        <m:t>0</m:t>
                                      </m:r>
                                    </m:e>
                                  </m:mr>
                                </m:m>
                              </m:e>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mr>
                                  <m:mr>
                                    <m:e>
                                      <m:r>
                                        <a:rPr lang="en-GB" altLang="en-US" sz="1800">
                                          <a:solidFill>
                                            <a:srgbClr val="000000"/>
                                          </a:solidFill>
                                          <a:latin typeface="Cambria Math"/>
                                        </a:rPr>
                                        <m:t>…</m:t>
                                      </m:r>
                                    </m:e>
                                  </m:mr>
                                </m:m>
                              </m:e>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e>
                                  </m:mr>
                                  <m:mr>
                                    <m:e>
                                      <m:sSup>
                                        <m:sSupPr>
                                          <m:ctrlPr>
                                            <a:rPr lang="en-GB" altLang="en-US" sz="1800" i="1">
                                              <a:solidFill>
                                                <a:srgbClr val="000000"/>
                                              </a:solidFill>
                                              <a:latin typeface="Cambria Math"/>
                                            </a:rPr>
                                          </m:ctrlPr>
                                        </m:sSup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panose="02040503050406030204" pitchFamily="18" charset="0"/>
                                                  <a:ea typeface="Cambria Math"/>
                                                </a:rPr>
                                                <m:t>𝑛</m:t>
                                              </m:r>
                                            </m:sub>
                                          </m:sSub>
                                        </m:e>
                                        <m:sup>
                                          <m:r>
                                            <a:rPr lang="en-GB" altLang="en-US" sz="1800" b="0" i="1" smtClean="0">
                                              <a:solidFill>
                                                <a:srgbClr val="000000"/>
                                              </a:solidFill>
                                              <a:latin typeface="Cambria Math"/>
                                              <a:ea typeface="Cambria Math"/>
                                            </a:rPr>
                                            <m:t>𝑡</m:t>
                                          </m:r>
                                        </m:sup>
                                      </m:sSup>
                                    </m:e>
                                  </m:mr>
                                </m:m>
                              </m:e>
                            </m:mr>
                          </m:m>
                        </m:e>
                      </m:d>
                    </m:oMath>
                  </m:oMathPara>
                </a14:m>
                <a:endParaRPr lang="en-US" altLang="en-US" sz="1800" i="0" dirty="0">
                  <a:solidFill>
                    <a:srgbClr val="000000"/>
                  </a:solidFill>
                  <a:latin typeface="+mj-lt"/>
                </a:endParaRPr>
              </a:p>
              <a:p>
                <a:pPr marL="266700" eaLnBrk="1" hangingPunct="1">
                  <a:tabLst>
                    <a:tab pos="1790700" algn="l"/>
                  </a:tabLst>
                  <a:defRPr/>
                </a:pPr>
                <a:endParaRPr lang="en-US" altLang="en-US" sz="1800" i="0" dirty="0">
                  <a:solidFill>
                    <a:srgbClr val="000000"/>
                  </a:solidFill>
                  <a:latin typeface="+mj-lt"/>
                </a:endParaRP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rPr>
                  <a:t>As we already showed</a:t>
                </a:r>
              </a:p>
              <a:p>
                <a:pPr marL="266700" algn="ctr" eaLnBrk="1" hangingPunct="1">
                  <a:tabLst>
                    <a:tab pos="1790700" algn="l"/>
                  </a:tabLst>
                  <a:defRPr/>
                </a:pPr>
                <a14:m>
                  <m:oMath xmlns:m="http://schemas.openxmlformats.org/officeDocument/2006/math">
                    <m:func>
                      <m:funcPr>
                        <m:ctrlPr>
                          <a:rPr lang="en-US" altLang="en-US" sz="1800" i="1" smtClean="0">
                            <a:solidFill>
                              <a:srgbClr val="000000"/>
                            </a:solidFill>
                            <a:latin typeface="Cambria Math"/>
                          </a:rPr>
                        </m:ctrlPr>
                      </m:funcPr>
                      <m:fName>
                        <m:limLow>
                          <m:limLowPr>
                            <m:ctrlPr>
                              <a:rPr lang="en-US" altLang="en-US" sz="1800" i="1" smtClean="0">
                                <a:solidFill>
                                  <a:srgbClr val="000000"/>
                                </a:solidFill>
                                <a:latin typeface="Cambria Math"/>
                              </a:rPr>
                            </m:ctrlPr>
                          </m:limLowPr>
                          <m:e>
                            <m:r>
                              <m:rPr>
                                <m:sty m:val="p"/>
                              </m:rPr>
                              <a:rPr lang="en-US" altLang="en-US" sz="1800" i="0" smtClean="0">
                                <a:solidFill>
                                  <a:srgbClr val="000000"/>
                                </a:solidFill>
                                <a:latin typeface="Cambria Math"/>
                              </a:rPr>
                              <m:t>lim</m:t>
                            </m:r>
                          </m:e>
                          <m:lim>
                            <m:r>
                              <a:rPr lang="en-GB" altLang="en-US" sz="1800" b="0" i="1" smtClean="0">
                                <a:solidFill>
                                  <a:srgbClr val="000000"/>
                                </a:solidFill>
                                <a:latin typeface="Cambria Math"/>
                              </a:rPr>
                              <m:t>𝑡</m:t>
                            </m:r>
                            <m:r>
                              <a:rPr lang="en-US" altLang="en-US" sz="1800" i="1" smtClean="0">
                                <a:solidFill>
                                  <a:srgbClr val="000000"/>
                                </a:solidFill>
                                <a:latin typeface="Cambria Math"/>
                              </a:rPr>
                              <m:t>→∞</m:t>
                            </m:r>
                          </m:lim>
                        </m:limLow>
                      </m:fName>
                      <m:e>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𝑒</m:t>
                            </m:r>
                          </m:e>
                          <m:sup>
                            <m:r>
                              <m:rPr>
                                <m:sty m:val="p"/>
                              </m:rPr>
                              <a:rPr lang="el-GR" altLang="en-US" sz="1800" i="1" smtClean="0">
                                <a:solidFill>
                                  <a:srgbClr val="000000"/>
                                </a:solidFill>
                                <a:latin typeface="Cambria Math"/>
                                <a:ea typeface="Cambria Math"/>
                              </a:rPr>
                              <m:t>Λ</m:t>
                            </m:r>
                            <m:r>
                              <a:rPr lang="en-GB" altLang="en-US" sz="1800" b="0" i="1" smtClean="0">
                                <a:solidFill>
                                  <a:srgbClr val="000000"/>
                                </a:solidFill>
                                <a:latin typeface="Cambria Math"/>
                                <a:ea typeface="Cambria Math"/>
                              </a:rPr>
                              <m:t>𝑡</m:t>
                            </m:r>
                          </m:sup>
                        </m:sSup>
                        <m:r>
                          <a:rPr lang="en-GB" altLang="en-US" sz="1800" b="0" i="1" smtClean="0">
                            <a:solidFill>
                              <a:srgbClr val="000000"/>
                            </a:solidFill>
                            <a:latin typeface="Cambria Math"/>
                          </a:rPr>
                          <m:t>=0</m:t>
                        </m:r>
                      </m:e>
                    </m:func>
                  </m:oMath>
                </a14:m>
                <a:r>
                  <a:rPr lang="en-US" altLang="en-US" sz="1800" i="0" dirty="0">
                    <a:solidFill>
                      <a:srgbClr val="000000"/>
                    </a:solidFill>
                    <a:latin typeface="+mj-lt"/>
                  </a:rPr>
                  <a:t> if </a:t>
                </a:r>
                <a14:m>
                  <m:oMath xmlns:m="http://schemas.openxmlformats.org/officeDocument/2006/math">
                    <m:r>
                      <m:rPr>
                        <m:sty m:val="p"/>
                      </m:rPr>
                      <a:rPr lang="en-GB" altLang="en-US" sz="1800" b="0" i="0" smtClean="0">
                        <a:solidFill>
                          <a:srgbClr val="000000"/>
                        </a:solidFill>
                        <a:latin typeface="Cambria Math"/>
                      </a:rPr>
                      <m:t>Re</m:t>
                    </m:r>
                    <m:d>
                      <m:dPr>
                        <m:ctrlPr>
                          <a:rPr lang="en-GB" altLang="en-US" sz="1800" b="0" i="1" smtClean="0">
                            <a:solidFill>
                              <a:srgbClr val="000000"/>
                            </a:solidFill>
                            <a:latin typeface="Cambria Math"/>
                          </a:rPr>
                        </m:ctrlPr>
                      </m:dPr>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𝑖</m:t>
                            </m:r>
                          </m:sub>
                        </m:sSub>
                      </m:e>
                    </m:d>
                    <m:r>
                      <a:rPr lang="en-GB" altLang="en-US" sz="1800" b="0" i="1" smtClean="0">
                        <a:solidFill>
                          <a:srgbClr val="000000"/>
                        </a:solidFill>
                        <a:latin typeface="Cambria Math"/>
                      </a:rPr>
                      <m:t>&lt;0, </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𝑖</m:t>
                    </m:r>
                  </m:oMath>
                </a14:m>
                <a:endParaRPr lang="en-GB" altLang="en-US" sz="1800" b="0" i="0" dirty="0">
                  <a:solidFill>
                    <a:srgbClr val="000000"/>
                  </a:solidFill>
                  <a:latin typeface="+mj-lt"/>
                  <a:ea typeface="Cambria Math"/>
                </a:endParaRPr>
              </a:p>
              <a:p>
                <a:pPr marL="266700" algn="ctr" eaLnBrk="1" hangingPunct="1">
                  <a:tabLst>
                    <a:tab pos="1790700" algn="l"/>
                  </a:tabLst>
                  <a:defRPr/>
                </a:pPr>
                <a14:m>
                  <m:oMath xmlns:m="http://schemas.openxmlformats.org/officeDocument/2006/math">
                    <m:func>
                      <m:funcPr>
                        <m:ctrlPr>
                          <a:rPr lang="en-US" altLang="en-US" sz="1800" i="1">
                            <a:solidFill>
                              <a:srgbClr val="000000"/>
                            </a:solidFill>
                            <a:latin typeface="Cambria Math"/>
                          </a:rPr>
                        </m:ctrlPr>
                      </m:funcPr>
                      <m:fName>
                        <m:limLow>
                          <m:limLowPr>
                            <m:ctrlPr>
                              <a:rPr lang="en-US" altLang="en-US" sz="1800" i="1">
                                <a:solidFill>
                                  <a:srgbClr val="000000"/>
                                </a:solidFill>
                                <a:latin typeface="Cambria Math"/>
                              </a:rPr>
                            </m:ctrlPr>
                          </m:limLowPr>
                          <m:e>
                            <m:r>
                              <m:rPr>
                                <m:sty m:val="p"/>
                              </m:rPr>
                              <a:rPr lang="en-US" altLang="en-US" sz="1800" i="0">
                                <a:solidFill>
                                  <a:srgbClr val="000000"/>
                                </a:solidFill>
                                <a:latin typeface="Cambria Math"/>
                              </a:rPr>
                              <m:t>lim</m:t>
                            </m:r>
                          </m:e>
                          <m:lim>
                            <m:r>
                              <a:rPr lang="en-GB" altLang="en-US" sz="1800">
                                <a:solidFill>
                                  <a:srgbClr val="000000"/>
                                </a:solidFill>
                                <a:latin typeface="Cambria Math"/>
                              </a:rPr>
                              <m:t>𝑡</m:t>
                            </m:r>
                            <m:r>
                              <a:rPr lang="en-US" altLang="en-US" sz="1800">
                                <a:solidFill>
                                  <a:srgbClr val="000000"/>
                                </a:solidFill>
                                <a:latin typeface="Cambria Math"/>
                              </a:rPr>
                              <m:t>→∞</m:t>
                            </m:r>
                          </m:lim>
                        </m:limLow>
                      </m:fName>
                      <m:e>
                        <m:sSup>
                          <m:sSupPr>
                            <m:ctrlPr>
                              <a:rPr lang="en-US" altLang="en-US" sz="1800" i="1" smtClean="0">
                                <a:solidFill>
                                  <a:srgbClr val="000000"/>
                                </a:solidFill>
                                <a:latin typeface="Cambria Math"/>
                              </a:rPr>
                            </m:ctrlPr>
                          </m:sSupPr>
                          <m:e>
                            <m:r>
                              <m:rPr>
                                <m:sty m:val="p"/>
                              </m:rPr>
                              <a:rPr lang="el-GR" altLang="en-US" sz="1800" i="1" smtClean="0">
                                <a:solidFill>
                                  <a:srgbClr val="000000"/>
                                </a:solidFill>
                                <a:latin typeface="Cambria Math"/>
                                <a:ea typeface="Cambria Math"/>
                              </a:rPr>
                              <m:t>Λ</m:t>
                            </m:r>
                          </m:e>
                          <m:sup>
                            <m:r>
                              <a:rPr lang="en-GB" altLang="en-US" sz="1800" b="0" i="1" smtClean="0">
                                <a:solidFill>
                                  <a:srgbClr val="000000"/>
                                </a:solidFill>
                                <a:latin typeface="Cambria Math"/>
                              </a:rPr>
                              <m:t>𝑡</m:t>
                            </m:r>
                          </m:sup>
                        </m:sSup>
                        <m:r>
                          <a:rPr lang="en-GB" altLang="en-US" sz="1800">
                            <a:solidFill>
                              <a:srgbClr val="000000"/>
                            </a:solidFill>
                            <a:latin typeface="Cambria Math"/>
                          </a:rPr>
                          <m:t>=0</m:t>
                        </m:r>
                      </m:e>
                    </m:func>
                  </m:oMath>
                </a14:m>
                <a:r>
                  <a:rPr lang="en-US" altLang="en-US" sz="1800" i="0" dirty="0">
                    <a:solidFill>
                      <a:srgbClr val="000000"/>
                    </a:solidFill>
                    <a:latin typeface="+mj-lt"/>
                  </a:rPr>
                  <a:t> if </a:t>
                </a:r>
                <a14:m>
                  <m:oMath xmlns:m="http://schemas.openxmlformats.org/officeDocument/2006/math">
                    <m:d>
                      <m:dPr>
                        <m:begChr m:val="|"/>
                        <m:endChr m:val="|"/>
                        <m:ctrlPr>
                          <a:rPr lang="en-GB" altLang="en-US" sz="1800" i="1" smtClean="0">
                            <a:solidFill>
                              <a:srgbClr val="000000"/>
                            </a:solidFill>
                            <a:latin typeface="Cambria Math"/>
                          </a:rPr>
                        </m:ctrlPr>
                      </m:d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𝑖</m:t>
                            </m:r>
                          </m:sub>
                        </m:sSub>
                      </m:e>
                    </m:d>
                    <m:r>
                      <a:rPr lang="en-GB" altLang="en-US" sz="1800">
                        <a:solidFill>
                          <a:srgbClr val="000000"/>
                        </a:solidFill>
                        <a:latin typeface="Cambria Math"/>
                      </a:rPr>
                      <m:t>&lt;</m:t>
                    </m:r>
                    <m:r>
                      <a:rPr lang="en-GB" altLang="en-US" sz="1800" b="0" i="1" smtClean="0">
                        <a:solidFill>
                          <a:srgbClr val="000000"/>
                        </a:solidFill>
                        <a:latin typeface="Cambria Math"/>
                      </a:rPr>
                      <m:t>1</m:t>
                    </m:r>
                    <m:r>
                      <a:rPr lang="en-GB" altLang="en-US" sz="1800">
                        <a:solidFill>
                          <a:srgbClr val="000000"/>
                        </a:solidFill>
                        <a:latin typeface="Cambria Math"/>
                      </a:rPr>
                      <m:t>, </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𝑖</m:t>
                    </m:r>
                  </m:oMath>
                </a14:m>
                <a:endParaRPr lang="en-GB" altLang="en-US" sz="1800" i="0" dirty="0">
                  <a:solidFill>
                    <a:srgbClr val="000000"/>
                  </a:solidFill>
                  <a:latin typeface="+mj-lt"/>
                  <a:ea typeface="Cambria Math"/>
                </a:endParaRPr>
              </a:p>
              <a:p>
                <a:pPr marL="542925" algn="ctr" eaLnBrk="1" hangingPunct="1">
                  <a:tabLst>
                    <a:tab pos="1790700" algn="l"/>
                  </a:tabLst>
                  <a:defRPr/>
                </a:pPr>
                <a:endParaRPr lang="en-GB" altLang="en-US" sz="2000" b="0" i="0" dirty="0">
                  <a:solidFill>
                    <a:srgbClr val="000000"/>
                  </a:solidFill>
                  <a:ea typeface="Cambria Math"/>
                </a:endParaRPr>
              </a:p>
              <a:p>
                <a:pPr marL="542925" algn="ctr" eaLnBrk="1" hangingPunct="1">
                  <a:tabLst>
                    <a:tab pos="1790700" algn="l"/>
                  </a:tabLst>
                  <a:defRPr/>
                </a:pPr>
                <a:endParaRPr lang="en-GB" altLang="en-US" sz="2000" b="0" i="0" dirty="0">
                  <a:solidFill>
                    <a:srgbClr val="000000"/>
                  </a:solidFill>
                  <a:ea typeface="Cambria Math"/>
                </a:endParaRPr>
              </a:p>
              <a:p>
                <a:pPr marL="542925" algn="ctr" eaLnBrk="1" hangingPunct="1">
                  <a:tabLst>
                    <a:tab pos="1790700" algn="l"/>
                  </a:tabLst>
                  <a:defRPr/>
                </a:pPr>
                <a:endParaRPr lang="en-US" altLang="en-US" sz="2000" i="0" dirty="0">
                  <a:solidFill>
                    <a:srgbClr val="000000"/>
                  </a:solidFill>
                </a:endParaRP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628800"/>
                <a:ext cx="8640960" cy="5013325"/>
              </a:xfrm>
              <a:prstGeom prst="rect">
                <a:avLst/>
              </a:prstGeom>
              <a:blipFill rotWithShape="1">
                <a:blip r:embed="rId3"/>
                <a:stretch>
                  <a:fillRect l="-1481" t="-1215" b="-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Diagonal matrix exponentials</a:t>
            </a:r>
            <a:endParaRPr lang="en-US" altLang="en-US" sz="900" dirty="0">
              <a:solidFill>
                <a:srgbClr val="040404"/>
              </a:solidFill>
            </a:endParaRPr>
          </a:p>
        </p:txBody>
      </p:sp>
    </p:spTree>
    <p:extLst>
      <p:ext uri="{BB962C8B-B14F-4D97-AF65-F5344CB8AC3E}">
        <p14:creationId xmlns:p14="http://schemas.microsoft.com/office/powerpoint/2010/main" val="979334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72816"/>
                <a:ext cx="8640960" cy="47973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rPr>
                  <a:t>Consider the exponential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𝑒</m:t>
                        </m:r>
                      </m:e>
                      <m:sup>
                        <m:r>
                          <a:rPr lang="en-GB" altLang="en-US" sz="1800">
                            <a:solidFill>
                              <a:srgbClr val="000000"/>
                            </a:solidFill>
                            <a:latin typeface="Cambria Math"/>
                          </a:rPr>
                          <m:t>𝐴𝑡</m:t>
                        </m:r>
                      </m:sup>
                    </m:sSup>
                  </m:oMath>
                </a14:m>
                <a:r>
                  <a:rPr lang="en-US" altLang="en-US" sz="1800" i="0" dirty="0">
                    <a:solidFill>
                      <a:srgbClr val="000000"/>
                    </a:solidFill>
                  </a:rPr>
                  <a:t>.</a:t>
                </a:r>
              </a:p>
              <a:p>
                <a:pPr marL="539750" indent="-276225" eaLnBrk="1" hangingPunct="1">
                  <a:buFont typeface="Wingdings" panose="05000000000000000000" pitchFamily="2" charset="2"/>
                  <a:buChar char="§"/>
                  <a:defRPr/>
                </a:pPr>
                <a:r>
                  <a:rPr lang="en-US" altLang="en-US" sz="1800" i="0" dirty="0">
                    <a:solidFill>
                      <a:srgbClr val="000000"/>
                    </a:solidFill>
                  </a:rPr>
                  <a:t>The Taylor series expansion is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𝑒</m:t>
                        </m:r>
                      </m:e>
                      <m:sup>
                        <m:r>
                          <a:rPr lang="en-GB" altLang="en-US" sz="1800">
                            <a:solidFill>
                              <a:srgbClr val="000000"/>
                            </a:solidFill>
                            <a:latin typeface="Cambria Math"/>
                          </a:rPr>
                          <m:t>𝑥</m:t>
                        </m:r>
                      </m:sup>
                    </m:sSup>
                    <m:r>
                      <a:rPr lang="en-GB" altLang="en-US" sz="1800">
                        <a:solidFill>
                          <a:srgbClr val="000000"/>
                        </a:solidFill>
                        <a:latin typeface="Cambria Math"/>
                      </a:rPr>
                      <m:t>=</m:t>
                    </m:r>
                    <m:nary>
                      <m:naryPr>
                        <m:chr m:val="∑"/>
                        <m:ctrlPr>
                          <a:rPr lang="en-GB" altLang="en-US" sz="1800" i="1">
                            <a:solidFill>
                              <a:srgbClr val="000000"/>
                            </a:solidFill>
                            <a:latin typeface="Cambria Math"/>
                          </a:rPr>
                        </m:ctrlPr>
                      </m:naryPr>
                      <m:sub>
                        <m:r>
                          <m:rPr>
                            <m:brk m:alnAt="23"/>
                          </m:rPr>
                          <a:rPr lang="en-GB" altLang="en-US" sz="1800">
                            <a:solidFill>
                              <a:srgbClr val="000000"/>
                            </a:solidFill>
                            <a:latin typeface="Cambria Math"/>
                          </a:rPr>
                          <m:t>0</m:t>
                        </m:r>
                      </m:sub>
                      <m:sup>
                        <m:r>
                          <a:rPr lang="en-GB" altLang="en-US" sz="1800">
                            <a:solidFill>
                              <a:srgbClr val="000000"/>
                            </a:solidFill>
                            <a:latin typeface="Cambria Math"/>
                            <a:ea typeface="Cambria Math"/>
                          </a:rPr>
                          <m:t>∞</m:t>
                        </m:r>
                      </m:sup>
                      <m:e>
                        <m:f>
                          <m:fPr>
                            <m:ctrlPr>
                              <a:rPr lang="en-GB" altLang="en-US" sz="1800" i="1">
                                <a:solidFill>
                                  <a:srgbClr val="000000"/>
                                </a:solidFill>
                                <a:latin typeface="Cambria Math"/>
                              </a:rPr>
                            </m:ctrlPr>
                          </m:fPr>
                          <m:num>
                            <m:sSup>
                              <m:sSupPr>
                                <m:ctrlPr>
                                  <a:rPr lang="en-GB" altLang="en-US" sz="1800" i="1">
                                    <a:solidFill>
                                      <a:srgbClr val="000000"/>
                                    </a:solidFill>
                                    <a:latin typeface="Cambria Math"/>
                                  </a:rPr>
                                </m:ctrlPr>
                              </m:sSupPr>
                              <m:e>
                                <m:r>
                                  <a:rPr lang="en-GB" altLang="en-US" sz="1800">
                                    <a:solidFill>
                                      <a:srgbClr val="000000"/>
                                    </a:solidFill>
                                    <a:latin typeface="Cambria Math"/>
                                  </a:rPr>
                                  <m:t>𝑥</m:t>
                                </m:r>
                              </m:e>
                              <m:sup>
                                <m:r>
                                  <a:rPr lang="en-GB" altLang="en-US" sz="1800">
                                    <a:solidFill>
                                      <a:srgbClr val="000000"/>
                                    </a:solidFill>
                                    <a:latin typeface="Cambria Math"/>
                                  </a:rPr>
                                  <m:t>𝑛</m:t>
                                </m:r>
                              </m:sup>
                            </m:sSup>
                          </m:num>
                          <m:den>
                            <m:r>
                              <a:rPr lang="en-GB" altLang="en-US" sz="1800">
                                <a:solidFill>
                                  <a:srgbClr val="000000"/>
                                </a:solidFill>
                                <a:latin typeface="Cambria Math"/>
                              </a:rPr>
                              <m:t>𝑛</m:t>
                            </m:r>
                            <m:r>
                              <a:rPr lang="en-GB" altLang="en-US" sz="1800">
                                <a:solidFill>
                                  <a:srgbClr val="000000"/>
                                </a:solidFill>
                                <a:latin typeface="Cambria Math"/>
                              </a:rPr>
                              <m:t>!</m:t>
                            </m:r>
                          </m:den>
                        </m:f>
                      </m:e>
                    </m:nary>
                  </m:oMath>
                </a14:m>
                <a:r>
                  <a:rPr lang="en-US" altLang="en-US" sz="1800" i="0" dirty="0">
                    <a:solidFill>
                      <a:srgbClr val="000000"/>
                    </a:solidFill>
                  </a:rPr>
                  <a:t>.</a:t>
                </a:r>
              </a:p>
              <a:p>
                <a:pPr marL="539750" indent="-276225" eaLnBrk="1" hangingPunct="1">
                  <a:buFont typeface="Wingdings" panose="05000000000000000000" pitchFamily="2" charset="2"/>
                  <a:buChar char="§"/>
                  <a:defRPr/>
                </a:pPr>
                <a:r>
                  <a:rPr lang="en-US" altLang="en-US" sz="1800" i="0" dirty="0">
                    <a:solidFill>
                      <a:srgbClr val="000000"/>
                    </a:solidFill>
                  </a:rPr>
                  <a:t>Similarly,</a:t>
                </a:r>
                <a:r>
                  <a:rPr lang="en-US" altLang="en-US" sz="1800" dirty="0">
                    <a:solidFill>
                      <a:srgbClr val="000000"/>
                    </a:solidFill>
                  </a:rPr>
                  <a:t>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𝑒</m:t>
                        </m:r>
                      </m:e>
                      <m:sup>
                        <m:r>
                          <a:rPr lang="en-GB" altLang="en-US" sz="1800" b="0" i="1" smtClean="0">
                            <a:solidFill>
                              <a:srgbClr val="000000"/>
                            </a:solidFill>
                            <a:latin typeface="Cambria Math"/>
                          </a:rPr>
                          <m:t>𝐴𝑡</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𝐼</m:t>
                    </m:r>
                    <m:r>
                      <a:rPr lang="en-GB" altLang="en-US" sz="1800" b="0" i="1" smtClean="0">
                        <a:solidFill>
                          <a:srgbClr val="000000"/>
                        </a:solidFill>
                        <a:latin typeface="Cambria Math"/>
                      </a:rPr>
                      <m:t>+</m:t>
                    </m:r>
                    <m:r>
                      <a:rPr lang="en-GB" altLang="en-US" sz="1800" b="0" i="1" smtClean="0">
                        <a:solidFill>
                          <a:srgbClr val="000000"/>
                        </a:solidFill>
                        <a:latin typeface="Cambria Math"/>
                      </a:rPr>
                      <m:t>𝐴𝑡</m:t>
                    </m:r>
                    <m:r>
                      <a:rPr lang="en-GB" altLang="en-US" sz="1800" b="0" i="1" smtClean="0">
                        <a:solidFill>
                          <a:srgbClr val="000000"/>
                        </a:solidFill>
                        <a:latin typeface="Cambria Math"/>
                      </a:rPr>
                      <m:t>+</m:t>
                    </m:r>
                    <m:f>
                      <m:fPr>
                        <m:ctrlPr>
                          <a:rPr lang="en-GB" altLang="en-US" sz="1800" b="0" i="1" smtClean="0">
                            <a:solidFill>
                              <a:srgbClr val="000000"/>
                            </a:solidFill>
                            <a:latin typeface="Cambria Math"/>
                          </a:rPr>
                        </m:ctrlPr>
                      </m:fPr>
                      <m:num>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m:t>
                            </m:r>
                            <m:r>
                              <a:rPr lang="en-GB" altLang="en-US" sz="1800" b="0" i="1" smtClean="0">
                                <a:solidFill>
                                  <a:srgbClr val="000000"/>
                                </a:solidFill>
                                <a:latin typeface="Cambria Math"/>
                              </a:rPr>
                              <m:t>𝐴𝑡</m:t>
                            </m:r>
                            <m:r>
                              <a:rPr lang="en-GB" altLang="en-US" sz="1800" b="0" i="1" smtClean="0">
                                <a:solidFill>
                                  <a:srgbClr val="000000"/>
                                </a:solidFill>
                                <a:latin typeface="Cambria Math"/>
                              </a:rPr>
                              <m:t>)</m:t>
                            </m:r>
                          </m:e>
                          <m:sup>
                            <m:r>
                              <a:rPr lang="en-GB" altLang="en-US" sz="1800" b="0" i="1" smtClean="0">
                                <a:solidFill>
                                  <a:srgbClr val="000000"/>
                                </a:solidFill>
                                <a:latin typeface="Cambria Math"/>
                              </a:rPr>
                              <m:t>2</m:t>
                            </m:r>
                          </m:sup>
                        </m:sSup>
                      </m:num>
                      <m:den>
                        <m:r>
                          <a:rPr lang="en-GB" altLang="en-US" sz="1800" b="0" i="1" smtClean="0">
                            <a:solidFill>
                              <a:srgbClr val="000000"/>
                            </a:solidFill>
                            <a:latin typeface="Cambria Math"/>
                          </a:rPr>
                          <m:t>2</m:t>
                        </m:r>
                      </m:den>
                    </m:f>
                  </m:oMath>
                </a14:m>
                <a:r>
                  <a:rPr lang="en-GB" altLang="en-US" sz="1800" dirty="0">
                    <a:solidFill>
                      <a:srgbClr val="000000"/>
                    </a:solidFill>
                  </a:rPr>
                  <a:t> </a:t>
                </a:r>
                <a14:m>
                  <m:oMath xmlns:m="http://schemas.openxmlformats.org/officeDocument/2006/math">
                    <m:r>
                      <a:rPr lang="en-GB" altLang="en-US" sz="1800">
                        <a:solidFill>
                          <a:srgbClr val="000000"/>
                        </a:solidFill>
                        <a:latin typeface="Cambria Math"/>
                      </a:rPr>
                      <m:t>+</m:t>
                    </m:r>
                    <m:f>
                      <m:fPr>
                        <m:ctrlPr>
                          <a:rPr lang="en-GB" altLang="en-US" sz="1800" i="1">
                            <a:solidFill>
                              <a:srgbClr val="000000"/>
                            </a:solidFill>
                            <a:latin typeface="Cambria Math"/>
                          </a:rPr>
                        </m:ctrlPr>
                      </m:fPr>
                      <m:num>
                        <m:sSup>
                          <m:sSupPr>
                            <m:ctrlPr>
                              <a:rPr lang="en-GB"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rPr>
                              <m:t>𝐴𝑡</m:t>
                            </m:r>
                            <m:r>
                              <a:rPr lang="en-GB" altLang="en-US" sz="1800">
                                <a:solidFill>
                                  <a:srgbClr val="000000"/>
                                </a:solidFill>
                                <a:latin typeface="Cambria Math"/>
                              </a:rPr>
                              <m:t>)</m:t>
                            </m:r>
                          </m:e>
                          <m:sup>
                            <m:r>
                              <a:rPr lang="en-GB" altLang="en-US" sz="1800" b="0" i="1" smtClean="0">
                                <a:solidFill>
                                  <a:srgbClr val="000000"/>
                                </a:solidFill>
                                <a:latin typeface="Cambria Math"/>
                              </a:rPr>
                              <m:t>3</m:t>
                            </m:r>
                          </m:sup>
                        </m:sSup>
                      </m:num>
                      <m:den>
                        <m:r>
                          <a:rPr lang="en-GB" altLang="en-US" sz="1800" b="0" i="1" smtClean="0">
                            <a:solidFill>
                              <a:srgbClr val="000000"/>
                            </a:solidFill>
                            <a:latin typeface="Cambria Math"/>
                          </a:rPr>
                          <m:t>6</m:t>
                        </m:r>
                      </m:den>
                    </m:f>
                    <m:r>
                      <a:rPr lang="en-GB" altLang="en-US" sz="1800" b="0" i="1" smtClean="0">
                        <a:solidFill>
                          <a:srgbClr val="000000"/>
                        </a:solidFill>
                        <a:latin typeface="Cambria Math"/>
                      </a:rPr>
                      <m:t>+…</m:t>
                    </m:r>
                    <m:r>
                      <a:rPr lang="en-GB" altLang="en-US" sz="1800">
                        <a:solidFill>
                          <a:srgbClr val="000000"/>
                        </a:solidFill>
                        <a:latin typeface="Cambria Math"/>
                      </a:rPr>
                      <m:t>+</m:t>
                    </m:r>
                    <m:f>
                      <m:fPr>
                        <m:ctrlPr>
                          <a:rPr lang="en-GB" altLang="en-US" sz="1800" i="1">
                            <a:solidFill>
                              <a:srgbClr val="000000"/>
                            </a:solidFill>
                            <a:latin typeface="Cambria Math"/>
                          </a:rPr>
                        </m:ctrlPr>
                      </m:fPr>
                      <m:num>
                        <m:sSup>
                          <m:sSupPr>
                            <m:ctrlPr>
                              <a:rPr lang="en-GB" altLang="en-US" sz="1800" i="1">
                                <a:solidFill>
                                  <a:srgbClr val="000000"/>
                                </a:solidFill>
                                <a:latin typeface="Cambria Math"/>
                              </a:rPr>
                            </m:ctrlPr>
                          </m:sSupPr>
                          <m:e>
                            <m:d>
                              <m:dPr>
                                <m:ctrlPr>
                                  <a:rPr lang="en-GB" altLang="en-US" sz="1800" i="1">
                                    <a:solidFill>
                                      <a:srgbClr val="000000"/>
                                    </a:solidFill>
                                    <a:latin typeface="Cambria Math"/>
                                  </a:rPr>
                                </m:ctrlPr>
                              </m:dPr>
                              <m:e>
                                <m:r>
                                  <a:rPr lang="en-GB" altLang="en-US" sz="1800">
                                    <a:solidFill>
                                      <a:srgbClr val="000000"/>
                                    </a:solidFill>
                                    <a:latin typeface="Cambria Math"/>
                                  </a:rPr>
                                  <m:t>𝐴𝑡</m:t>
                                </m:r>
                              </m:e>
                            </m:d>
                          </m:e>
                          <m:sup>
                            <m:r>
                              <a:rPr lang="en-GB" altLang="en-US" sz="1800" b="0" i="1" smtClean="0">
                                <a:solidFill>
                                  <a:srgbClr val="000000"/>
                                </a:solidFill>
                                <a:latin typeface="Cambria Math"/>
                              </a:rPr>
                              <m:t>𝑛</m:t>
                            </m:r>
                          </m:sup>
                        </m:sSup>
                      </m:num>
                      <m:den>
                        <m:r>
                          <a:rPr lang="en-GB" altLang="en-US" sz="1800" b="0" i="1" smtClean="0">
                            <a:solidFill>
                              <a:srgbClr val="000000"/>
                            </a:solidFill>
                            <a:latin typeface="Cambria Math"/>
                          </a:rPr>
                          <m:t>𝑛</m:t>
                        </m:r>
                        <m:r>
                          <a:rPr lang="en-GB" altLang="en-US" sz="1800" b="0" i="1" smtClean="0">
                            <a:solidFill>
                              <a:srgbClr val="000000"/>
                            </a:solidFill>
                            <a:latin typeface="Cambria Math"/>
                          </a:rPr>
                          <m:t>!</m:t>
                        </m:r>
                      </m:den>
                    </m:f>
                    <m:r>
                      <a:rPr lang="en-GB" altLang="en-US" sz="1800" b="0" i="1" smtClean="0">
                        <a:solidFill>
                          <a:srgbClr val="000000"/>
                        </a:solidFill>
                        <a:latin typeface="Cambria Math"/>
                      </a:rPr>
                      <m:t>+…</m:t>
                    </m:r>
                  </m:oMath>
                </a14:m>
                <a:endParaRPr lang="en-GB" altLang="en-US" sz="1800" b="0" dirty="0">
                  <a:solidFill>
                    <a:srgbClr val="000000"/>
                  </a:solidFill>
                </a:endParaRPr>
              </a:p>
              <a:p>
                <a:pPr marL="549275" indent="-285750" eaLnBrk="1" hangingPunct="1">
                  <a:buFont typeface="Wingdings" panose="05000000000000000000" pitchFamily="2" charset="2"/>
                  <a:buChar char="§"/>
                  <a:defRPr/>
                </a:pP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𝑒</m:t>
                        </m:r>
                      </m:e>
                      <m:sup>
                        <m:r>
                          <a:rPr lang="en-GB" altLang="en-US" sz="1800">
                            <a:solidFill>
                              <a:srgbClr val="000000"/>
                            </a:solidFill>
                            <a:latin typeface="Cambria Math"/>
                          </a:rPr>
                          <m:t>𝐴𝑡</m:t>
                        </m:r>
                      </m:sup>
                    </m:sSup>
                    <m:r>
                      <a:rPr lang="en-GB" altLang="en-US" sz="1800">
                        <a:solidFill>
                          <a:srgbClr val="000000"/>
                        </a:solidFill>
                        <a:latin typeface="Cambria Math"/>
                      </a:rPr>
                      <m:t>=</m:t>
                    </m:r>
                    <m:r>
                      <a:rPr lang="en-GB" altLang="en-US" sz="1800">
                        <a:solidFill>
                          <a:srgbClr val="000000"/>
                        </a:solidFill>
                        <a:latin typeface="Cambria Math"/>
                      </a:rPr>
                      <m:t>𝐼</m:t>
                    </m:r>
                    <m:r>
                      <a:rPr lang="en-GB" altLang="en-US" sz="1800">
                        <a:solidFill>
                          <a:srgbClr val="000000"/>
                        </a:solidFill>
                        <a:latin typeface="Cambria Math"/>
                      </a:rPr>
                      <m:t>+</m:t>
                    </m:r>
                    <m:r>
                      <a:rPr lang="en-GB" altLang="en-US" sz="1800">
                        <a:solidFill>
                          <a:srgbClr val="000000"/>
                        </a:solidFill>
                        <a:latin typeface="Cambria Math"/>
                      </a:rPr>
                      <m:t>𝑆</m:t>
                    </m:r>
                    <m:r>
                      <m:rPr>
                        <m:sty m:val="p"/>
                      </m:rPr>
                      <a:rPr lang="el-GR" altLang="en-US" sz="1800">
                        <a:solidFill>
                          <a:srgbClr val="000000"/>
                        </a:solidFill>
                        <a:latin typeface="Cambria Math"/>
                        <a:ea typeface="Cambria Math"/>
                      </a:rPr>
                      <m:t>Λ</m:t>
                    </m:r>
                    <m:sSup>
                      <m:sSupPr>
                        <m:ctrlPr>
                          <a:rPr lang="el-GR"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𝑆</m:t>
                        </m:r>
                      </m:e>
                      <m:sup>
                        <m:r>
                          <a:rPr lang="en-GB" altLang="en-US" sz="1800">
                            <a:solidFill>
                              <a:srgbClr val="000000"/>
                            </a:solidFill>
                            <a:latin typeface="Cambria Math"/>
                            <a:ea typeface="Cambria Math"/>
                          </a:rPr>
                          <m:t>−1</m:t>
                        </m:r>
                      </m:sup>
                    </m:sSup>
                    <m:r>
                      <a:rPr lang="en-GB" altLang="en-US" sz="1800">
                        <a:solidFill>
                          <a:srgbClr val="000000"/>
                        </a:solidFill>
                        <a:latin typeface="Cambria Math"/>
                      </a:rPr>
                      <m:t>𝑡</m:t>
                    </m:r>
                    <m:r>
                      <a:rPr lang="en-GB" altLang="en-US" sz="1800">
                        <a:solidFill>
                          <a:srgbClr val="000000"/>
                        </a:solidFill>
                        <a:latin typeface="Cambria Math"/>
                      </a:rPr>
                      <m:t>+</m:t>
                    </m:r>
                    <m:f>
                      <m:fPr>
                        <m:ctrlPr>
                          <a:rPr lang="en-GB" altLang="en-US" sz="1800" i="1">
                            <a:solidFill>
                              <a:srgbClr val="000000"/>
                            </a:solidFill>
                            <a:latin typeface="Cambria Math"/>
                          </a:rPr>
                        </m:ctrlPr>
                      </m:fPr>
                      <m:num>
                        <m:sSup>
                          <m:sSupPr>
                            <m:ctrlPr>
                              <a:rPr lang="en-GB" altLang="en-US" sz="1800" i="1">
                                <a:solidFill>
                                  <a:srgbClr val="000000"/>
                                </a:solidFill>
                                <a:latin typeface="Cambria Math"/>
                              </a:rPr>
                            </m:ctrlPr>
                          </m:sSupPr>
                          <m:e>
                            <m:r>
                              <a:rPr lang="en-GB" altLang="en-US" sz="1800">
                                <a:solidFill>
                                  <a:srgbClr val="000000"/>
                                </a:solidFill>
                                <a:latin typeface="Cambria Math"/>
                              </a:rPr>
                              <m:t>𝑆</m:t>
                            </m:r>
                            <m:sSup>
                              <m:sSupPr>
                                <m:ctrlPr>
                                  <a:rPr lang="en-GB" altLang="en-US" sz="1800" i="1">
                                    <a:solidFill>
                                      <a:srgbClr val="000000"/>
                                    </a:solidFill>
                                    <a:latin typeface="Cambria Math"/>
                                  </a:rPr>
                                </m:ctrlPr>
                              </m:sSupPr>
                              <m:e>
                                <m:r>
                                  <m:rPr>
                                    <m:sty m:val="p"/>
                                  </m:rPr>
                                  <a:rPr lang="el-GR" altLang="en-US" sz="1800">
                                    <a:solidFill>
                                      <a:srgbClr val="000000"/>
                                    </a:solidFill>
                                    <a:latin typeface="Cambria Math"/>
                                    <a:ea typeface="Cambria Math"/>
                                  </a:rPr>
                                  <m:t>Λ</m:t>
                                </m:r>
                              </m:e>
                              <m:sup>
                                <m:r>
                                  <a:rPr lang="en-GB" altLang="en-US" sz="1800">
                                    <a:solidFill>
                                      <a:srgbClr val="000000"/>
                                    </a:solidFill>
                                    <a:latin typeface="Cambria Math"/>
                                  </a:rPr>
                                  <m:t>2</m:t>
                                </m:r>
                              </m:sup>
                            </m:sSup>
                            <m:sSup>
                              <m:sSupPr>
                                <m:ctrlPr>
                                  <a:rPr lang="el-GR"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𝑆</m:t>
                                </m:r>
                              </m:e>
                              <m:sup>
                                <m:r>
                                  <a:rPr lang="en-GB" altLang="en-US" sz="1800">
                                    <a:solidFill>
                                      <a:srgbClr val="000000"/>
                                    </a:solidFill>
                                    <a:latin typeface="Cambria Math"/>
                                    <a:ea typeface="Cambria Math"/>
                                  </a:rPr>
                                  <m:t>−1</m:t>
                                </m:r>
                              </m:sup>
                            </m:sSup>
                            <m:r>
                              <a:rPr lang="en-GB" altLang="en-US" sz="1800">
                                <a:solidFill>
                                  <a:srgbClr val="000000"/>
                                </a:solidFill>
                                <a:latin typeface="Cambria Math"/>
                              </a:rPr>
                              <m:t>𝑡</m:t>
                            </m:r>
                          </m:e>
                          <m:sup>
                            <m:r>
                              <a:rPr lang="en-GB" altLang="en-US" sz="1800">
                                <a:solidFill>
                                  <a:srgbClr val="000000"/>
                                </a:solidFill>
                                <a:latin typeface="Cambria Math"/>
                              </a:rPr>
                              <m:t>2</m:t>
                            </m:r>
                          </m:sup>
                        </m:sSup>
                      </m:num>
                      <m:den>
                        <m:r>
                          <a:rPr lang="en-GB" altLang="en-US" sz="1800">
                            <a:solidFill>
                              <a:srgbClr val="000000"/>
                            </a:solidFill>
                            <a:latin typeface="Cambria Math"/>
                          </a:rPr>
                          <m:t>2</m:t>
                        </m:r>
                      </m:den>
                    </m:f>
                  </m:oMath>
                </a14:m>
                <a:r>
                  <a:rPr lang="en-GB" altLang="en-US" sz="1800" dirty="0">
                    <a:solidFill>
                      <a:srgbClr val="000000"/>
                    </a:solidFill>
                  </a:rPr>
                  <a:t> </a:t>
                </a:r>
                <a14:m>
                  <m:oMath xmlns:m="http://schemas.openxmlformats.org/officeDocument/2006/math">
                    <m:r>
                      <a:rPr lang="en-GB" altLang="en-US" sz="1800">
                        <a:solidFill>
                          <a:srgbClr val="000000"/>
                        </a:solidFill>
                        <a:latin typeface="Cambria Math"/>
                      </a:rPr>
                      <m:t>+</m:t>
                    </m:r>
                    <m:f>
                      <m:fPr>
                        <m:ctrlPr>
                          <a:rPr lang="en-GB" altLang="en-US" sz="1800" i="1">
                            <a:solidFill>
                              <a:srgbClr val="000000"/>
                            </a:solidFill>
                            <a:latin typeface="Cambria Math"/>
                          </a:rPr>
                        </m:ctrlPr>
                      </m:fPr>
                      <m:num>
                        <m:sSup>
                          <m:sSupPr>
                            <m:ctrlPr>
                              <a:rPr lang="en-GB" altLang="en-US" sz="1800" i="1">
                                <a:solidFill>
                                  <a:srgbClr val="000000"/>
                                </a:solidFill>
                                <a:latin typeface="Cambria Math"/>
                              </a:rPr>
                            </m:ctrlPr>
                          </m:sSupPr>
                          <m:e>
                            <m:r>
                              <a:rPr lang="en-GB" altLang="en-US" sz="1800">
                                <a:solidFill>
                                  <a:srgbClr val="000000"/>
                                </a:solidFill>
                                <a:latin typeface="Cambria Math"/>
                              </a:rPr>
                              <m:t>𝑆</m:t>
                            </m:r>
                            <m:sSup>
                              <m:sSupPr>
                                <m:ctrlPr>
                                  <a:rPr lang="en-GB" altLang="en-US" sz="1800" i="1">
                                    <a:solidFill>
                                      <a:srgbClr val="000000"/>
                                    </a:solidFill>
                                    <a:latin typeface="Cambria Math"/>
                                  </a:rPr>
                                </m:ctrlPr>
                              </m:sSupPr>
                              <m:e>
                                <m:r>
                                  <m:rPr>
                                    <m:sty m:val="p"/>
                                  </m:rPr>
                                  <a:rPr lang="el-GR" altLang="en-US" sz="1800">
                                    <a:solidFill>
                                      <a:srgbClr val="000000"/>
                                    </a:solidFill>
                                    <a:latin typeface="Cambria Math"/>
                                    <a:ea typeface="Cambria Math"/>
                                  </a:rPr>
                                  <m:t>Λ</m:t>
                                </m:r>
                              </m:e>
                              <m:sup>
                                <m:r>
                                  <a:rPr lang="en-GB" altLang="en-US" sz="1800">
                                    <a:solidFill>
                                      <a:srgbClr val="000000"/>
                                    </a:solidFill>
                                    <a:latin typeface="Cambria Math"/>
                                    <a:ea typeface="Cambria Math"/>
                                  </a:rPr>
                                  <m:t>3</m:t>
                                </m:r>
                              </m:sup>
                            </m:sSup>
                            <m:sSup>
                              <m:sSupPr>
                                <m:ctrlPr>
                                  <a:rPr lang="el-GR"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𝑆</m:t>
                                </m:r>
                              </m:e>
                              <m:sup>
                                <m:r>
                                  <a:rPr lang="en-GB" altLang="en-US" sz="1800">
                                    <a:solidFill>
                                      <a:srgbClr val="000000"/>
                                    </a:solidFill>
                                    <a:latin typeface="Cambria Math"/>
                                    <a:ea typeface="Cambria Math"/>
                                  </a:rPr>
                                  <m:t>−1</m:t>
                                </m:r>
                              </m:sup>
                            </m:sSup>
                            <m:r>
                              <a:rPr lang="en-GB" altLang="en-US" sz="1800">
                                <a:solidFill>
                                  <a:srgbClr val="000000"/>
                                </a:solidFill>
                                <a:latin typeface="Cambria Math"/>
                              </a:rPr>
                              <m:t>𝑡</m:t>
                            </m:r>
                          </m:e>
                          <m:sup>
                            <m:r>
                              <a:rPr lang="en-GB" altLang="en-US" sz="1800">
                                <a:solidFill>
                                  <a:srgbClr val="000000"/>
                                </a:solidFill>
                                <a:latin typeface="Cambria Math"/>
                              </a:rPr>
                              <m:t>3</m:t>
                            </m:r>
                          </m:sup>
                        </m:sSup>
                      </m:num>
                      <m:den>
                        <m:r>
                          <a:rPr lang="en-GB" altLang="en-US" sz="1800">
                            <a:solidFill>
                              <a:srgbClr val="000000"/>
                            </a:solidFill>
                            <a:latin typeface="Cambria Math"/>
                          </a:rPr>
                          <m:t>6</m:t>
                        </m:r>
                      </m:den>
                    </m:f>
                    <m:r>
                      <a:rPr lang="en-GB" altLang="en-US" sz="1800">
                        <a:solidFill>
                          <a:srgbClr val="000000"/>
                        </a:solidFill>
                        <a:latin typeface="Cambria Math"/>
                      </a:rPr>
                      <m:t>+…+</m:t>
                    </m:r>
                    <m:f>
                      <m:fPr>
                        <m:ctrlPr>
                          <a:rPr lang="en-GB" altLang="en-US" sz="1800" i="1">
                            <a:solidFill>
                              <a:srgbClr val="000000"/>
                            </a:solidFill>
                            <a:latin typeface="Cambria Math"/>
                          </a:rPr>
                        </m:ctrlPr>
                      </m:fPr>
                      <m:num>
                        <m:r>
                          <a:rPr lang="en-GB" altLang="en-US" sz="1800">
                            <a:solidFill>
                              <a:srgbClr val="000000"/>
                            </a:solidFill>
                            <a:latin typeface="Cambria Math"/>
                          </a:rPr>
                          <m:t>𝑆</m:t>
                        </m:r>
                        <m:sSup>
                          <m:sSupPr>
                            <m:ctrlPr>
                              <a:rPr lang="en-GB" altLang="en-US" sz="1800" i="1">
                                <a:solidFill>
                                  <a:srgbClr val="000000"/>
                                </a:solidFill>
                                <a:latin typeface="Cambria Math"/>
                              </a:rPr>
                            </m:ctrlPr>
                          </m:sSupPr>
                          <m:e>
                            <m:r>
                              <m:rPr>
                                <m:sty m:val="p"/>
                              </m:rPr>
                              <a:rPr lang="el-GR" altLang="en-US" sz="1800">
                                <a:solidFill>
                                  <a:srgbClr val="000000"/>
                                </a:solidFill>
                                <a:latin typeface="Cambria Math"/>
                                <a:ea typeface="Cambria Math"/>
                              </a:rPr>
                              <m:t>Λ</m:t>
                            </m:r>
                          </m:e>
                          <m:sup>
                            <m:r>
                              <a:rPr lang="en-GB" altLang="en-US" sz="1800">
                                <a:solidFill>
                                  <a:srgbClr val="000000"/>
                                </a:solidFill>
                                <a:latin typeface="Cambria Math"/>
                                <a:ea typeface="Cambria Math"/>
                              </a:rPr>
                              <m:t>𝑛</m:t>
                            </m:r>
                          </m:sup>
                        </m:sSup>
                        <m:sSup>
                          <m:sSupPr>
                            <m:ctrlPr>
                              <a:rPr lang="el-GR"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𝑆</m:t>
                            </m:r>
                          </m:e>
                          <m:sup>
                            <m:r>
                              <a:rPr lang="en-GB" altLang="en-US" sz="1800">
                                <a:solidFill>
                                  <a:srgbClr val="000000"/>
                                </a:solidFill>
                                <a:latin typeface="Cambria Math"/>
                                <a:ea typeface="Cambria Math"/>
                              </a:rPr>
                              <m:t>−1</m:t>
                            </m:r>
                          </m:sup>
                        </m:sSup>
                        <m:sSup>
                          <m:sSupPr>
                            <m:ctrlPr>
                              <a:rPr lang="en-GB" altLang="en-US" sz="1800" i="1">
                                <a:solidFill>
                                  <a:srgbClr val="000000"/>
                                </a:solidFill>
                                <a:latin typeface="Cambria Math"/>
                              </a:rPr>
                            </m:ctrlPr>
                          </m:sSupPr>
                          <m:e>
                            <m:r>
                              <a:rPr lang="en-GB" altLang="en-US" sz="1800">
                                <a:solidFill>
                                  <a:srgbClr val="000000"/>
                                </a:solidFill>
                                <a:latin typeface="Cambria Math"/>
                              </a:rPr>
                              <m:t>𝑡</m:t>
                            </m:r>
                          </m:e>
                          <m:sup>
                            <m:r>
                              <a:rPr lang="en-GB" altLang="en-US" sz="1800">
                                <a:solidFill>
                                  <a:srgbClr val="000000"/>
                                </a:solidFill>
                                <a:latin typeface="Cambria Math"/>
                              </a:rPr>
                              <m:t>𝑛</m:t>
                            </m:r>
                          </m:sup>
                        </m:sSup>
                      </m:num>
                      <m:den>
                        <m:r>
                          <a:rPr lang="en-GB" altLang="en-US" sz="1800">
                            <a:solidFill>
                              <a:srgbClr val="000000"/>
                            </a:solidFill>
                            <a:latin typeface="Cambria Math"/>
                          </a:rPr>
                          <m:t>𝑛</m:t>
                        </m:r>
                        <m:r>
                          <a:rPr lang="en-GB" altLang="en-US" sz="1800">
                            <a:solidFill>
                              <a:srgbClr val="000000"/>
                            </a:solidFill>
                            <a:latin typeface="Cambria Math"/>
                          </a:rPr>
                          <m:t>!</m:t>
                        </m:r>
                      </m:den>
                    </m:f>
                    <m:r>
                      <a:rPr lang="en-GB" altLang="en-US" sz="1800">
                        <a:solidFill>
                          <a:srgbClr val="000000"/>
                        </a:solidFill>
                        <a:latin typeface="Cambria Math"/>
                      </a:rPr>
                      <m:t>+…=</m:t>
                    </m:r>
                    <m:r>
                      <a:rPr lang="en-GB" altLang="en-US" sz="1800">
                        <a:solidFill>
                          <a:srgbClr val="000000"/>
                        </a:solidFill>
                        <a:latin typeface="Cambria Math"/>
                      </a:rPr>
                      <m:t>𝑆</m:t>
                    </m:r>
                    <m:sSup>
                      <m:sSupPr>
                        <m:ctrlPr>
                          <a:rPr lang="en-GB" altLang="en-US" sz="1800" i="1">
                            <a:solidFill>
                              <a:srgbClr val="000000"/>
                            </a:solidFill>
                            <a:latin typeface="Cambria Math"/>
                          </a:rPr>
                        </m:ctrlPr>
                      </m:sSupPr>
                      <m:e>
                        <m:r>
                          <a:rPr lang="en-GB" altLang="en-US" sz="1800">
                            <a:solidFill>
                              <a:srgbClr val="000000"/>
                            </a:solidFill>
                            <a:latin typeface="Cambria Math"/>
                          </a:rPr>
                          <m:t>𝑒</m:t>
                        </m:r>
                      </m:e>
                      <m:sup>
                        <m:r>
                          <m:rPr>
                            <m:sty m:val="p"/>
                          </m:rPr>
                          <a:rPr lang="el-GR" altLang="en-US" sz="1800">
                            <a:solidFill>
                              <a:srgbClr val="000000"/>
                            </a:solidFill>
                            <a:latin typeface="Cambria Math"/>
                            <a:ea typeface="Cambria Math"/>
                          </a:rPr>
                          <m:t>Λ</m:t>
                        </m:r>
                        <m:r>
                          <a:rPr lang="en-GB" altLang="en-US" sz="1800">
                            <a:solidFill>
                              <a:srgbClr val="000000"/>
                            </a:solidFill>
                            <a:latin typeface="Cambria Math"/>
                            <a:ea typeface="Cambria Math"/>
                          </a:rPr>
                          <m:t>𝑡</m:t>
                        </m:r>
                      </m:sup>
                    </m:sSup>
                    <m:sSup>
                      <m:sSupPr>
                        <m:ctrlPr>
                          <a:rPr lang="el-GR"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𝑆</m:t>
                        </m:r>
                      </m:e>
                      <m:sup>
                        <m:r>
                          <a:rPr lang="en-GB" altLang="en-US" sz="1800">
                            <a:solidFill>
                              <a:srgbClr val="000000"/>
                            </a:solidFill>
                            <a:latin typeface="Cambria Math"/>
                            <a:ea typeface="Cambria Math"/>
                          </a:rPr>
                          <m:t>−1</m:t>
                        </m:r>
                      </m:sup>
                    </m:sSup>
                  </m:oMath>
                </a14:m>
                <a:endParaRPr lang="en-GB" altLang="en-US" sz="1800" dirty="0">
                  <a:solidFill>
                    <a:srgbClr val="000000"/>
                  </a:solidFill>
                  <a:ea typeface="Cambria Math"/>
                </a:endParaRPr>
              </a:p>
              <a:p>
                <a:pPr marL="549275" indent="-285750" eaLnBrk="1" hangingPunct="1">
                  <a:buFont typeface="Wingdings" panose="05000000000000000000" pitchFamily="2" charset="2"/>
                  <a:buChar char="§"/>
                  <a:defRPr/>
                </a:pPr>
                <a:r>
                  <a:rPr lang="en-GB" altLang="en-US" sz="1800" i="0" dirty="0">
                    <a:solidFill>
                      <a:srgbClr val="000000"/>
                    </a:solidFill>
                    <a:ea typeface="Cambria Math"/>
                  </a:rPr>
                  <a:t>The assumption built-in to the above formula is that </a:t>
                </a:r>
                <a14:m>
                  <m:oMath xmlns:m="http://schemas.openxmlformats.org/officeDocument/2006/math">
                    <m:r>
                      <a:rPr lang="en-GB" altLang="en-US" sz="1800" b="0" i="1" smtClean="0">
                        <a:solidFill>
                          <a:srgbClr val="000000"/>
                        </a:solidFill>
                        <a:latin typeface="Cambria Math" panose="02040503050406030204" pitchFamily="18" charset="0"/>
                        <a:ea typeface="Cambria Math"/>
                      </a:rPr>
                      <m:t>𝐴</m:t>
                    </m:r>
                  </m:oMath>
                </a14:m>
                <a:r>
                  <a:rPr lang="en-GB" altLang="en-US" sz="1800" i="0" dirty="0">
                    <a:solidFill>
                      <a:srgbClr val="000000"/>
                    </a:solidFill>
                    <a:ea typeface="Cambria Math"/>
                  </a:rPr>
                  <a:t> must be diagonalizable.</a:t>
                </a:r>
                <a:endParaRPr lang="en-US" altLang="en-US" sz="1800" i="0" dirty="0">
                  <a:solidFill>
                    <a:srgbClr val="000000"/>
                  </a:solidFill>
                </a:endParaRPr>
              </a:p>
              <a:p>
                <a:pPr marL="266700" eaLnBrk="1" hangingPunct="1">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i="0" dirty="0">
                    <a:solidFill>
                      <a:srgbClr val="000000"/>
                    </a:solidFill>
                  </a:rPr>
                  <a:t>Furthermore, note that </a:t>
                </a:r>
                <a14:m>
                  <m:oMath xmlns:m="http://schemas.openxmlformats.org/officeDocument/2006/math">
                    <m:f>
                      <m:fPr>
                        <m:ctrlPr>
                          <a:rPr lang="en-US" altLang="en-US" sz="1800" i="1" smtClean="0">
                            <a:solidFill>
                              <a:srgbClr val="000000"/>
                            </a:solidFill>
                            <a:latin typeface="Cambria Math"/>
                          </a:rPr>
                        </m:ctrlPr>
                      </m:fPr>
                      <m:num>
                        <m:r>
                          <a:rPr lang="en-GB" altLang="en-US" sz="1800" b="0" i="1" smtClean="0">
                            <a:solidFill>
                              <a:srgbClr val="000000"/>
                            </a:solidFill>
                            <a:latin typeface="Cambria Math"/>
                          </a:rPr>
                          <m:t>1</m:t>
                        </m:r>
                      </m:num>
                      <m:den>
                        <m:r>
                          <a:rPr lang="en-GB" altLang="en-US" sz="1800" b="0" i="1" smtClean="0">
                            <a:solidFill>
                              <a:srgbClr val="000000"/>
                            </a:solidFill>
                            <a:latin typeface="Cambria Math"/>
                          </a:rPr>
                          <m:t>1−</m:t>
                        </m:r>
                        <m:r>
                          <a:rPr lang="en-GB" altLang="en-US" sz="1800" b="0" i="1" smtClean="0">
                            <a:solidFill>
                              <a:srgbClr val="000000"/>
                            </a:solidFill>
                            <a:latin typeface="Cambria Math"/>
                          </a:rPr>
                          <m:t>𝑥</m:t>
                        </m:r>
                      </m:den>
                    </m:f>
                    <m:r>
                      <a:rPr lang="en-GB" altLang="en-US" sz="1800" b="0" i="1" smtClean="0">
                        <a:solidFill>
                          <a:srgbClr val="000000"/>
                        </a:solidFill>
                        <a:latin typeface="Cambria Math"/>
                      </a:rPr>
                      <m:t>=</m:t>
                    </m:r>
                    <m:nary>
                      <m:naryPr>
                        <m:chr m:val="∑"/>
                        <m:ctrlPr>
                          <a:rPr lang="en-GB" altLang="en-US" sz="1800" b="0" i="1" smtClean="0">
                            <a:solidFill>
                              <a:srgbClr val="000000"/>
                            </a:solidFill>
                            <a:latin typeface="Cambria Math"/>
                          </a:rPr>
                        </m:ctrlPr>
                      </m:naryPr>
                      <m:sub>
                        <m:r>
                          <m:rPr>
                            <m:brk m:alnAt="23"/>
                          </m:rPr>
                          <a:rPr lang="en-GB" altLang="en-US" sz="1800" b="0" i="1" smtClean="0">
                            <a:solidFill>
                              <a:srgbClr val="000000"/>
                            </a:solidFill>
                            <a:latin typeface="Cambria Math"/>
                          </a:rPr>
                          <m:t>0</m:t>
                        </m:r>
                      </m:sub>
                      <m:sup>
                        <m:r>
                          <a:rPr lang="en-GB" altLang="en-US" sz="1800" b="0" i="1" smtClean="0">
                            <a:solidFill>
                              <a:srgbClr val="000000"/>
                            </a:solidFill>
                            <a:latin typeface="Cambria Math"/>
                            <a:ea typeface="Cambria Math"/>
                          </a:rPr>
                          <m:t>∞</m:t>
                        </m:r>
                      </m:sup>
                      <m:e>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𝑥</m:t>
                            </m:r>
                          </m:e>
                          <m:sup>
                            <m:r>
                              <a:rPr lang="en-GB" altLang="en-US" sz="1800" b="0" i="1" smtClean="0">
                                <a:solidFill>
                                  <a:srgbClr val="000000"/>
                                </a:solidFill>
                                <a:latin typeface="Cambria Math"/>
                              </a:rPr>
                              <m:t>𝑛</m:t>
                            </m:r>
                          </m:sup>
                        </m:sSup>
                      </m:e>
                    </m:nary>
                  </m:oMath>
                </a14:m>
                <a:r>
                  <a:rPr lang="en-GB" altLang="en-US" sz="1800" b="0" i="1" dirty="0">
                    <a:solidFill>
                      <a:srgbClr val="000000"/>
                    </a:solidFill>
                    <a:latin typeface="Cambria Math"/>
                  </a:rPr>
                  <a:t>.</a:t>
                </a:r>
                <a:endParaRPr lang="en-GB" altLang="en-US" sz="1800" dirty="0">
                  <a:solidFill>
                    <a:srgbClr val="000000"/>
                  </a:solidFill>
                  <a:latin typeface="Cambria Math"/>
                </a:endParaRPr>
              </a:p>
              <a:p>
                <a:pPr marL="549275" indent="-285750" eaLnBrk="1" hangingPunct="1">
                  <a:buFont typeface="Wingdings" panose="05000000000000000000" pitchFamily="2" charset="2"/>
                  <a:buChar char="§"/>
                  <a:defRPr/>
                </a:pPr>
                <a:r>
                  <a:rPr lang="en-US" altLang="en-US" sz="1800" i="0" dirty="0">
                    <a:solidFill>
                      <a:srgbClr val="000000"/>
                    </a:solidFill>
                  </a:rPr>
                  <a:t>For matrices we have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m:t>
                        </m:r>
                        <m:r>
                          <a:rPr lang="en-GB" altLang="en-US" sz="1800" b="0" i="1" smtClean="0">
                            <a:solidFill>
                              <a:srgbClr val="000000"/>
                            </a:solidFill>
                            <a:latin typeface="Cambria Math"/>
                          </a:rPr>
                          <m:t>𝐼</m:t>
                        </m:r>
                        <m:r>
                          <a:rPr lang="en-GB" altLang="en-US" sz="1800" b="0" i="1" smtClean="0">
                            <a:solidFill>
                              <a:srgbClr val="000000"/>
                            </a:solidFill>
                            <a:latin typeface="Cambria Math"/>
                          </a:rPr>
                          <m:t>−</m:t>
                        </m:r>
                        <m:r>
                          <a:rPr lang="en-GB" altLang="en-US" sz="1800" b="0" i="1" smtClean="0">
                            <a:solidFill>
                              <a:srgbClr val="000000"/>
                            </a:solidFill>
                            <a:latin typeface="Cambria Math"/>
                          </a:rPr>
                          <m:t>𝐴𝑡</m:t>
                        </m:r>
                        <m:r>
                          <a:rPr lang="en-GB" altLang="en-US" sz="1800" b="0" i="1" smtClean="0">
                            <a:solidFill>
                              <a:srgbClr val="000000"/>
                            </a:solidFill>
                            <a:latin typeface="Cambria Math"/>
                          </a:rPr>
                          <m:t>)</m:t>
                        </m:r>
                      </m:e>
                      <m:sup>
                        <m:r>
                          <a:rPr lang="en-GB" altLang="en-US" sz="1800" b="0" i="1" smtClean="0">
                            <a:solidFill>
                              <a:srgbClr val="000000"/>
                            </a:solidFill>
                            <a:latin typeface="Cambria Math"/>
                          </a:rPr>
                          <m:t>−1</m:t>
                        </m:r>
                      </m:sup>
                    </m:sSup>
                    <m:r>
                      <a:rPr lang="en-GB" altLang="en-US" sz="1800" b="0" i="1" smtClean="0">
                        <a:solidFill>
                          <a:srgbClr val="000000"/>
                        </a:solidFill>
                        <a:latin typeface="Cambria Math"/>
                      </a:rPr>
                      <m:t>=</m:t>
                    </m:r>
                    <m:r>
                      <a:rPr lang="en-GB" altLang="en-US" sz="1800" b="0" i="1" smtClean="0">
                        <a:solidFill>
                          <a:srgbClr val="000000"/>
                        </a:solidFill>
                        <a:latin typeface="Cambria Math"/>
                      </a:rPr>
                      <m:t>𝐼</m:t>
                    </m:r>
                    <m:r>
                      <a:rPr lang="en-GB" altLang="en-US" sz="1800" b="0" i="1" smtClean="0">
                        <a:solidFill>
                          <a:srgbClr val="000000"/>
                        </a:solidFill>
                        <a:latin typeface="Cambria Math"/>
                      </a:rPr>
                      <m:t>+</m:t>
                    </m:r>
                    <m:r>
                      <a:rPr lang="en-GB" altLang="en-US" sz="1800" b="0" i="1" smtClean="0">
                        <a:solidFill>
                          <a:srgbClr val="000000"/>
                        </a:solidFill>
                        <a:latin typeface="Cambria Math"/>
                      </a:rPr>
                      <m:t>𝐴𝑡</m:t>
                    </m:r>
                    <m:r>
                      <a:rPr lang="en-GB" altLang="en-US" sz="1800" b="0" i="1" smtClean="0">
                        <a:solidFill>
                          <a:srgbClr val="000000"/>
                        </a:solidFill>
                        <a:latin typeface="Cambria Math"/>
                      </a:rPr>
                      <m:t>+</m:t>
                    </m:r>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m:t>
                        </m:r>
                        <m:r>
                          <a:rPr lang="en-GB" altLang="en-US" sz="1800" b="0" i="1" smtClean="0">
                            <a:solidFill>
                              <a:srgbClr val="000000"/>
                            </a:solidFill>
                            <a:latin typeface="Cambria Math"/>
                          </a:rPr>
                          <m:t>𝐴𝑡</m:t>
                        </m:r>
                        <m:r>
                          <a:rPr lang="en-GB" altLang="en-US" sz="1800" b="0" i="1" smtClean="0">
                            <a:solidFill>
                              <a:srgbClr val="000000"/>
                            </a:solidFill>
                            <a:latin typeface="Cambria Math"/>
                          </a:rPr>
                          <m:t>)</m:t>
                        </m:r>
                      </m:e>
                      <m:sup>
                        <m:r>
                          <a:rPr lang="en-GB" altLang="en-US" sz="1800" b="0" i="1" smtClean="0">
                            <a:solidFill>
                              <a:srgbClr val="000000"/>
                            </a:solidFill>
                            <a:latin typeface="Cambria Math"/>
                          </a:rPr>
                          <m:t>2</m:t>
                        </m:r>
                      </m:sup>
                    </m:sSup>
                    <m:r>
                      <a:rPr lang="en-GB" altLang="en-US" sz="1800" b="0" i="1" smtClean="0">
                        <a:solidFill>
                          <a:srgbClr val="000000"/>
                        </a:solidFill>
                        <a:latin typeface="Cambria Math"/>
                      </a:rPr>
                      <m:t>+</m:t>
                    </m:r>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m:t>
                        </m:r>
                        <m:r>
                          <a:rPr lang="en-GB" altLang="en-US" sz="1800" b="0" i="1" smtClean="0">
                            <a:solidFill>
                              <a:srgbClr val="000000"/>
                            </a:solidFill>
                            <a:latin typeface="Cambria Math"/>
                          </a:rPr>
                          <m:t>𝐴𝑡</m:t>
                        </m:r>
                        <m:r>
                          <a:rPr lang="en-GB" altLang="en-US" sz="1800" b="0" i="1" smtClean="0">
                            <a:solidFill>
                              <a:srgbClr val="000000"/>
                            </a:solidFill>
                            <a:latin typeface="Cambria Math"/>
                          </a:rPr>
                          <m:t>)</m:t>
                        </m:r>
                      </m:e>
                      <m:sup>
                        <m:r>
                          <a:rPr lang="en-GB" altLang="en-US" sz="1800" b="0" i="1" smtClean="0">
                            <a:solidFill>
                              <a:srgbClr val="000000"/>
                            </a:solidFill>
                            <a:latin typeface="Cambria Math"/>
                          </a:rPr>
                          <m:t>3</m:t>
                        </m:r>
                      </m:sup>
                    </m:sSup>
                    <m:r>
                      <a:rPr lang="en-GB" altLang="en-US" sz="1800" b="0" i="1" smtClean="0">
                        <a:solidFill>
                          <a:srgbClr val="000000"/>
                        </a:solidFill>
                        <a:latin typeface="Cambria Math"/>
                      </a:rPr>
                      <m:t>+…</m:t>
                    </m:r>
                  </m:oMath>
                </a14:m>
                <a:r>
                  <a:rPr lang="en-US" altLang="en-US" sz="1800" i="0" dirty="0">
                    <a:solidFill>
                      <a:srgbClr val="000000"/>
                    </a:solidFill>
                  </a:rPr>
                  <a:t> </a:t>
                </a:r>
              </a:p>
              <a:p>
                <a:pPr marL="549275" indent="-285750" eaLnBrk="1" hangingPunct="1">
                  <a:buFont typeface="Wingdings" panose="05000000000000000000" pitchFamily="2" charset="2"/>
                  <a:buChar char="§"/>
                  <a:defRPr/>
                </a:pPr>
                <a:r>
                  <a:rPr lang="en-US" altLang="en-US" sz="1800" i="0" dirty="0">
                    <a:solidFill>
                      <a:srgbClr val="000000"/>
                    </a:solidFill>
                  </a:rPr>
                  <a:t>This sum converges if the magnitudes of the eigenvalues of matrix </a:t>
                </a:r>
                <a14:m>
                  <m:oMath xmlns:m="http://schemas.openxmlformats.org/officeDocument/2006/math">
                    <m:r>
                      <a:rPr lang="en-GB" altLang="en-US" sz="1800" b="0" i="1" smtClean="0">
                        <a:solidFill>
                          <a:srgbClr val="000000"/>
                        </a:solidFill>
                        <a:latin typeface="Cambria Math" panose="02040503050406030204" pitchFamily="18" charset="0"/>
                      </a:rPr>
                      <m:t>𝐴𝑡</m:t>
                    </m:r>
                  </m:oMath>
                </a14:m>
                <a:r>
                  <a:rPr lang="en-US" altLang="en-US" sz="1800" i="0" dirty="0">
                    <a:solidFill>
                      <a:srgbClr val="000000"/>
                    </a:solidFill>
                  </a:rPr>
                  <a:t> are of magnitude less than 1, i.e., </a:t>
                </a:r>
                <a14:m>
                  <m:oMath xmlns:m="http://schemas.openxmlformats.org/officeDocument/2006/math">
                    <m:d>
                      <m:dPr>
                        <m:begChr m:val="|"/>
                        <m:endChr m:val="|"/>
                        <m:ctrlPr>
                          <a:rPr lang="en-US" altLang="en-US" sz="1800" i="1" smtClean="0">
                            <a:solidFill>
                              <a:srgbClr val="000000"/>
                            </a:solidFill>
                            <a:latin typeface="Cambria Math"/>
                          </a:rPr>
                        </m:ctrlPr>
                      </m:dPr>
                      <m:e>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𝐴𝑡</m:t>
                        </m:r>
                        <m:r>
                          <a:rPr lang="en-GB" altLang="en-US" sz="1800" b="0" i="1" smtClean="0">
                            <a:solidFill>
                              <a:srgbClr val="000000"/>
                            </a:solidFill>
                            <a:latin typeface="Cambria Math"/>
                            <a:ea typeface="Cambria Math"/>
                          </a:rPr>
                          <m:t>)</m:t>
                        </m:r>
                      </m:e>
                    </m:d>
                    <m:r>
                      <a:rPr lang="en-GB" altLang="en-US" sz="1800" b="0" i="1" smtClean="0">
                        <a:solidFill>
                          <a:srgbClr val="000000"/>
                        </a:solidFill>
                        <a:latin typeface="Cambria Math"/>
                      </a:rPr>
                      <m:t>&lt;1</m:t>
                    </m:r>
                  </m:oMath>
                </a14:m>
                <a:r>
                  <a:rPr lang="en-US" altLang="en-US" sz="1800" i="0" dirty="0">
                    <a:solidFill>
                      <a:srgbClr val="000000"/>
                    </a:solidFill>
                  </a:rPr>
                  <a:t>. This statement is proven using diagonalization.</a:t>
                </a:r>
              </a:p>
              <a:p>
                <a:pPr marL="180975" lvl="1" indent="0" eaLnBrk="1" hangingPunct="1">
                  <a:buNone/>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eaLnBrk="1" hangingPunct="1">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361950" indent="-180975" eaLnBrk="1" hangingPunct="1">
                  <a:buFont typeface="Arial" panose="020B0604020202020204" pitchFamily="34" charset="0"/>
                  <a:buChar char="•"/>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72816"/>
                <a:ext cx="8640960" cy="4797301"/>
              </a:xfrm>
              <a:prstGeom prst="rect">
                <a:avLst/>
              </a:prstGeom>
              <a:blipFill>
                <a:blip r:embed="rId3"/>
                <a:stretch>
                  <a:fillRect l="-1481" t="-15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70" name="Rectangle 5"/>
              <p:cNvSpPr>
                <a:spLocks noGrp="1" noChangeArrowheads="1"/>
              </p:cNvSpPr>
              <p:nvPr>
                <p:ph type="title"/>
              </p:nvPr>
            </p:nvSpPr>
            <p:spPr>
              <a:xfrm>
                <a:off x="838200" y="702593"/>
                <a:ext cx="7543800" cy="638175"/>
              </a:xfrm>
            </p:spPr>
            <p:txBody>
              <a:bodyPr/>
              <a:lstStyle/>
              <a:p>
                <a:pPr algn="ctr" eaLnBrk="1" hangingPunct="1"/>
                <a:r>
                  <a:rPr lang="en-US" altLang="en-US" sz="2800" dirty="0">
                    <a:solidFill>
                      <a:srgbClr val="C00000"/>
                    </a:solidFill>
                  </a:rPr>
                  <a:t>Matrix exponentials </a:t>
                </a:r>
                <a14:m>
                  <m:oMath xmlns:m="http://schemas.openxmlformats.org/officeDocument/2006/math">
                    <m:sSup>
                      <m:sSupPr>
                        <m:ctrlPr>
                          <a:rPr lang="en-US" altLang="en-US" sz="2800" i="1">
                            <a:solidFill>
                              <a:srgbClr val="C00000"/>
                            </a:solidFill>
                            <a:latin typeface="Cambria Math"/>
                          </a:rPr>
                        </m:ctrlPr>
                      </m:sSupPr>
                      <m:e>
                        <m:r>
                          <a:rPr lang="en-GB" altLang="en-US" sz="2800" i="1">
                            <a:solidFill>
                              <a:srgbClr val="C00000"/>
                            </a:solidFill>
                            <a:latin typeface="Cambria Math"/>
                          </a:rPr>
                          <m:t>𝑒</m:t>
                        </m:r>
                      </m:e>
                      <m:sup>
                        <m:r>
                          <a:rPr lang="en-GB" altLang="en-US" sz="2800" i="1">
                            <a:solidFill>
                              <a:srgbClr val="C00000"/>
                            </a:solidFill>
                            <a:latin typeface="Cambria Math"/>
                          </a:rPr>
                          <m:t>𝐴𝑡</m:t>
                        </m:r>
                      </m:sup>
                    </m:sSup>
                  </m:oMath>
                </a14:m>
                <a:endParaRPr lang="en-GB" altLang="en-US" dirty="0"/>
              </a:p>
            </p:txBody>
          </p:sp>
        </mc:Choice>
        <mc:Fallback xmlns="">
          <p:sp>
            <p:nvSpPr>
              <p:cNvPr id="7170" name="Rectangle 5"/>
              <p:cNvSpPr>
                <a:spLocks noGrp="1" noRot="1" noChangeAspect="1" noMove="1" noResize="1" noEditPoints="1" noAdjustHandles="1" noChangeArrowheads="1" noChangeShapeType="1" noTextEdit="1"/>
              </p:cNvSpPr>
              <p:nvPr>
                <p:ph type="title"/>
              </p:nvPr>
            </p:nvSpPr>
            <p:spPr>
              <a:xfrm>
                <a:off x="838200" y="702593"/>
                <a:ext cx="7543800" cy="638175"/>
              </a:xfrm>
              <a:blipFill rotWithShape="1">
                <a:blip r:embed="rId4"/>
                <a:stretch>
                  <a:fillRect b="-32381"/>
                </a:stretch>
              </a:blipFill>
            </p:spPr>
            <p:txBody>
              <a:bodyPr/>
              <a:lstStyle/>
              <a:p>
                <a:r>
                  <a:rPr lang="en-GB">
                    <a:noFill/>
                  </a:rPr>
                  <a:t> </a:t>
                </a:r>
              </a:p>
            </p:txBody>
          </p:sp>
        </mc:Fallback>
      </mc:AlternateContent>
    </p:spTree>
    <p:extLst>
      <p:ext uri="{BB962C8B-B14F-4D97-AF65-F5344CB8AC3E}">
        <p14:creationId xmlns:p14="http://schemas.microsoft.com/office/powerpoint/2010/main" val="149517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Stochastic matrices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tabLst>
                    <a:tab pos="266700" algn="l"/>
                  </a:tabLst>
                  <a:defRPr/>
                </a:pPr>
                <a:r>
                  <a:rPr lang="en-US" altLang="en-US" sz="1800" i="0" dirty="0">
                    <a:solidFill>
                      <a:srgbClr val="000000"/>
                    </a:solidFill>
                    <a:latin typeface="+mj-lt"/>
                  </a:rPr>
                  <a:t>Consider a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with the following properties:</a:t>
                </a:r>
              </a:p>
              <a:p>
                <a:pPr marL="542925" indent="-276225" eaLnBrk="1" hangingPunct="1">
                  <a:buFont typeface="Wingdings" panose="05000000000000000000" pitchFamily="2" charset="2"/>
                  <a:buChar char="Ø"/>
                  <a:tabLst>
                    <a:tab pos="542925" algn="l"/>
                  </a:tabLst>
                  <a:defRPr/>
                </a:pPr>
                <a:r>
                  <a:rPr lang="en-US" altLang="en-US" sz="1800" i="0" dirty="0">
                    <a:solidFill>
                      <a:srgbClr val="000000"/>
                    </a:solidFill>
                    <a:latin typeface="+mj-lt"/>
                  </a:rPr>
                  <a:t>It is square</a:t>
                </a:r>
              </a:p>
              <a:p>
                <a:pPr marL="542925" indent="-276225" eaLnBrk="1" hangingPunct="1">
                  <a:buFont typeface="Wingdings" panose="05000000000000000000" pitchFamily="2" charset="2"/>
                  <a:buChar char="Ø"/>
                  <a:tabLst>
                    <a:tab pos="542925" algn="l"/>
                  </a:tabLst>
                  <a:defRPr/>
                </a:pPr>
                <a:r>
                  <a:rPr lang="en-US" altLang="en-US" sz="1800" i="0" dirty="0">
                    <a:solidFill>
                      <a:srgbClr val="000000"/>
                    </a:solidFill>
                    <a:latin typeface="+mj-lt"/>
                  </a:rPr>
                  <a:t>All entries are positive and real.</a:t>
                </a:r>
              </a:p>
              <a:p>
                <a:pPr marL="542925" indent="-276225" eaLnBrk="1" hangingPunct="1">
                  <a:buFont typeface="Wingdings" panose="05000000000000000000" pitchFamily="2" charset="2"/>
                  <a:buChar char="Ø"/>
                  <a:tabLst>
                    <a:tab pos="542925" algn="l"/>
                  </a:tabLst>
                  <a:defRPr/>
                </a:pPr>
                <a:r>
                  <a:rPr lang="en-US" altLang="en-US" sz="1800" i="0" dirty="0">
                    <a:solidFill>
                      <a:srgbClr val="000000"/>
                    </a:solidFill>
                    <a:latin typeface="+mj-lt"/>
                  </a:rPr>
                  <a:t>The elements of each column or each row or both each column and each row add up to 1.</a:t>
                </a:r>
              </a:p>
              <a:p>
                <a:pPr marL="542925" indent="-276225" eaLnBrk="1" hangingPunct="1">
                  <a:buFont typeface="Wingdings" panose="05000000000000000000" pitchFamily="2" charset="2"/>
                  <a:buChar char="Ø"/>
                  <a:tabLst>
                    <a:tab pos="542925" algn="l"/>
                  </a:tabLst>
                  <a:defRPr/>
                </a:pPr>
                <a:r>
                  <a:rPr lang="en-US" altLang="en-US" sz="1800" i="0" dirty="0">
                    <a:solidFill>
                      <a:srgbClr val="000000"/>
                    </a:solidFill>
                    <a:latin typeface="+mj-lt"/>
                  </a:rPr>
                  <a:t>Based on the above, </a:t>
                </a:r>
                <a:r>
                  <a:rPr lang="en-GB" sz="1800" i="0" dirty="0">
                    <a:solidFill>
                      <a:srgbClr val="000000"/>
                    </a:solidFill>
                  </a:rPr>
                  <a:t>a matrix that exhibits the above properties will have all entries ≤ 1.</a:t>
                </a:r>
                <a:endParaRPr lang="en-US" altLang="en-US" sz="1800" i="0" dirty="0">
                  <a:solidFill>
                    <a:srgbClr val="000000"/>
                  </a:solidFill>
                  <a:latin typeface="+mj-lt"/>
                </a:endParaRPr>
              </a:p>
              <a:p>
                <a:pPr marL="266700" lvl="1" indent="-266700" eaLnBrk="1" hangingPunct="1">
                  <a:buFont typeface="Arial" panose="020B0604020202020204" pitchFamily="34" charset="0"/>
                  <a:buChar char="•"/>
                  <a:tabLst>
                    <a:tab pos="266700" algn="l"/>
                  </a:tabLst>
                  <a:defRPr/>
                </a:pPr>
                <a:r>
                  <a:rPr lang="en-US" altLang="en-US" sz="1800" i="0" dirty="0">
                    <a:solidFill>
                      <a:srgbClr val="000000"/>
                    </a:solidFill>
                    <a:latin typeface="+mj-lt"/>
                  </a:rPr>
                  <a:t>This is called a </a:t>
                </a:r>
                <a:r>
                  <a:rPr lang="en-US" altLang="en-US" sz="1800" b="1" i="0" dirty="0">
                    <a:solidFill>
                      <a:srgbClr val="C00000"/>
                    </a:solidFill>
                    <a:latin typeface="+mj-lt"/>
                  </a:rPr>
                  <a:t>stochastic matrix</a:t>
                </a:r>
                <a:r>
                  <a:rPr lang="en-US" altLang="en-US" sz="1800" i="0" dirty="0">
                    <a:solidFill>
                      <a:srgbClr val="000000"/>
                    </a:solidFill>
                    <a:latin typeface="+mj-lt"/>
                  </a:rPr>
                  <a:t>.</a:t>
                </a:r>
              </a:p>
              <a:p>
                <a:pPr marL="266700" lvl="1" indent="-266700" eaLnBrk="1" hangingPunct="1">
                  <a:buFont typeface="Arial" panose="020B0604020202020204" pitchFamily="34" charset="0"/>
                  <a:buChar char="•"/>
                  <a:tabLst>
                    <a:tab pos="266700" algn="l"/>
                  </a:tabLst>
                  <a:defRPr/>
                </a:pPr>
                <a:r>
                  <a:rPr lang="en-GB" sz="1800" i="0" dirty="0">
                    <a:solidFill>
                      <a:srgbClr val="000000"/>
                    </a:solidFill>
                    <a:latin typeface="+mj-lt"/>
                  </a:rPr>
                  <a:t>Stochastic matrices are also called </a:t>
                </a:r>
                <a:r>
                  <a:rPr lang="en-GB" sz="1800" b="1" i="0" dirty="0">
                    <a:solidFill>
                      <a:srgbClr val="C00000"/>
                    </a:solidFill>
                    <a:latin typeface="+mj-lt"/>
                  </a:rPr>
                  <a:t>Markov, probability, transition, or substitution matrices</a:t>
                </a:r>
                <a:r>
                  <a:rPr lang="en-GB" sz="1800" i="0" dirty="0">
                    <a:solidFill>
                      <a:srgbClr val="000000"/>
                    </a:solidFill>
                    <a:latin typeface="+mj-lt"/>
                  </a:rPr>
                  <a:t>.</a:t>
                </a:r>
              </a:p>
              <a:p>
                <a:pPr marL="266700" lvl="1" indent="-266700" eaLnBrk="1" hangingPunct="1">
                  <a:buFont typeface="Arial" panose="020B0604020202020204" pitchFamily="34" charset="0"/>
                  <a:buChar char="•"/>
                  <a:tabLst>
                    <a:tab pos="266700" algn="l"/>
                  </a:tabLst>
                  <a:defRPr/>
                </a:pPr>
                <a:r>
                  <a:rPr lang="en-GB" sz="1800" i="0" dirty="0">
                    <a:solidFill>
                      <a:srgbClr val="000000"/>
                    </a:solidFill>
                  </a:rPr>
                  <a:t>The entries of a stochastic matrix usually represent a probability. </a:t>
                </a:r>
              </a:p>
              <a:p>
                <a:pPr marL="266700" lvl="1" indent="-266700" eaLnBrk="1" hangingPunct="1">
                  <a:buFont typeface="Arial" panose="020B0604020202020204" pitchFamily="34" charset="0"/>
                  <a:buChar char="•"/>
                  <a:tabLst>
                    <a:tab pos="266700" algn="l"/>
                  </a:tabLst>
                  <a:defRPr/>
                </a:pPr>
                <a:r>
                  <a:rPr lang="en-GB" sz="1800" i="0" dirty="0">
                    <a:solidFill>
                      <a:srgbClr val="000000"/>
                    </a:solidFill>
                  </a:rPr>
                  <a:t>Stochastic matrices are widely used in probability theory, statistics, mathematical finance and linear algebra, as well as computer science.</a:t>
                </a:r>
              </a:p>
              <a:p>
                <a:pPr marL="266700" lvl="1" indent="-266700" eaLnBrk="1" hangingPunct="1">
                  <a:buFont typeface="Arial" panose="020B0604020202020204" pitchFamily="34" charset="0"/>
                  <a:buChar char="•"/>
                  <a:tabLst>
                    <a:tab pos="266700" algn="l"/>
                  </a:tabLst>
                  <a:defRPr/>
                </a:pPr>
                <a:endParaRPr lang="en-GB" sz="1800" i="0" dirty="0">
                  <a:solidFill>
                    <a:srgbClr val="000000"/>
                  </a:solidFill>
                </a:endParaRPr>
              </a:p>
              <a:p>
                <a:pPr marL="266700" lvl="1" indent="-266700" eaLnBrk="1" hangingPunct="1">
                  <a:buFont typeface="Arial" panose="020B0604020202020204" pitchFamily="34" charset="0"/>
                  <a:buChar char="•"/>
                  <a:tabLst>
                    <a:tab pos="266700" algn="l"/>
                  </a:tabLst>
                  <a:defRPr/>
                </a:pPr>
                <a:endParaRPr lang="en-GB" sz="1800" i="0" dirty="0">
                  <a:solidFill>
                    <a:srgbClr val="000000"/>
                  </a:solidFill>
                </a:endParaRPr>
              </a:p>
              <a:p>
                <a:pPr marL="266700" lvl="1" indent="-266700" eaLnBrk="1" hangingPunct="1">
                  <a:buFont typeface="Arial" panose="020B0604020202020204" pitchFamily="34" charset="0"/>
                  <a:buChar char="•"/>
                  <a:tabLst>
                    <a:tab pos="266700" algn="l"/>
                  </a:tabLst>
                  <a:defRPr/>
                </a:pPr>
                <a:endParaRPr lang="en-US" altLang="en-US" sz="18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506" t="-1580" r="-15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9838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Stochastic matrices. Types.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107504" y="1556792"/>
                <a:ext cx="885698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lvl="1" indent="-266700" eaLnBrk="1" hangingPunct="1">
                  <a:buFont typeface="Arial" panose="020B0604020202020204" pitchFamily="34" charset="0"/>
                  <a:buChar char="•"/>
                  <a:tabLst>
                    <a:tab pos="266700" algn="l"/>
                  </a:tabLst>
                  <a:defRPr/>
                </a:pPr>
                <a:r>
                  <a:rPr lang="en-GB" sz="1800" i="0" dirty="0">
                    <a:solidFill>
                      <a:srgbClr val="000000"/>
                    </a:solidFill>
                  </a:rPr>
                  <a:t>There are several types of stochastic matrices:</a:t>
                </a:r>
              </a:p>
              <a:p>
                <a:pPr marL="542925" lvl="1" indent="-276225" eaLnBrk="1" hangingPunct="1">
                  <a:buFont typeface="Wingdings" panose="05000000000000000000" pitchFamily="2" charset="2"/>
                  <a:buChar char="§"/>
                  <a:tabLst>
                    <a:tab pos="542925" algn="l"/>
                  </a:tabLst>
                  <a:defRPr/>
                </a:pPr>
                <a:r>
                  <a:rPr lang="en-GB" sz="1800" i="0" dirty="0">
                    <a:solidFill>
                      <a:srgbClr val="000000"/>
                    </a:solidFill>
                  </a:rPr>
                  <a:t>A </a:t>
                </a:r>
                <a:r>
                  <a:rPr lang="en-GB" sz="1800" b="1" i="0" dirty="0">
                    <a:solidFill>
                      <a:srgbClr val="C00000"/>
                    </a:solidFill>
                  </a:rPr>
                  <a:t>right stochastic matrix</a:t>
                </a:r>
                <a:r>
                  <a:rPr lang="en-GB" sz="1800" i="0" dirty="0">
                    <a:solidFill>
                      <a:srgbClr val="000000"/>
                    </a:solidFill>
                  </a:rPr>
                  <a:t> is a matrix of nonnegative real entries, with each row’s elements summing to 1.</a:t>
                </a:r>
              </a:p>
              <a:p>
                <a:pPr marL="542925" lvl="1" indent="-276225" eaLnBrk="1" hangingPunct="1">
                  <a:buFont typeface="Wingdings" panose="05000000000000000000" pitchFamily="2" charset="2"/>
                  <a:buChar char="§"/>
                  <a:tabLst>
                    <a:tab pos="542925" algn="l"/>
                  </a:tabLst>
                  <a:defRPr/>
                </a:pPr>
                <a:r>
                  <a:rPr lang="en-GB" sz="1800" i="0" dirty="0">
                    <a:solidFill>
                      <a:srgbClr val="000000"/>
                    </a:solidFill>
                  </a:rPr>
                  <a:t>A </a:t>
                </a:r>
                <a:r>
                  <a:rPr lang="en-GB" sz="1800" b="1" i="0" dirty="0">
                    <a:solidFill>
                      <a:srgbClr val="C00000"/>
                    </a:solidFill>
                  </a:rPr>
                  <a:t>left stochastic matrix</a:t>
                </a:r>
                <a:r>
                  <a:rPr lang="en-GB" sz="1800" i="0" dirty="0">
                    <a:solidFill>
                      <a:srgbClr val="000000"/>
                    </a:solidFill>
                  </a:rPr>
                  <a:t> is a matrix of nonnegative real entries, with each column’s elements summing to 1.</a:t>
                </a:r>
              </a:p>
              <a:p>
                <a:pPr marL="542925" lvl="1" indent="-276225" eaLnBrk="1" hangingPunct="1">
                  <a:buFont typeface="Wingdings" panose="05000000000000000000" pitchFamily="2" charset="2"/>
                  <a:buChar char="§"/>
                  <a:tabLst>
                    <a:tab pos="542925" algn="l"/>
                  </a:tabLst>
                  <a:defRPr/>
                </a:pPr>
                <a:r>
                  <a:rPr lang="en-GB" sz="1800" i="0" dirty="0">
                    <a:solidFill>
                      <a:srgbClr val="000000"/>
                    </a:solidFill>
                  </a:rPr>
                  <a:t>A </a:t>
                </a:r>
                <a:r>
                  <a:rPr lang="en-GB" sz="1800" b="1" i="0" dirty="0">
                    <a:solidFill>
                      <a:srgbClr val="C00000"/>
                    </a:solidFill>
                  </a:rPr>
                  <a:t>doubly stochastic matrix</a:t>
                </a:r>
                <a:r>
                  <a:rPr lang="en-GB" sz="1800" i="0" dirty="0">
                    <a:solidFill>
                      <a:srgbClr val="000000"/>
                    </a:solidFill>
                  </a:rPr>
                  <a:t> is a matrix of nonnegative real entries with each row’s and each column’s elements summing to 1.</a:t>
                </a:r>
                <a:endParaRPr lang="en-GB" sz="1800" i="0" dirty="0">
                  <a:solidFill>
                    <a:srgbClr val="040404"/>
                  </a:solidFill>
                </a:endParaRPr>
              </a:p>
              <a:p>
                <a:pPr marL="285750" indent="-285750" eaLnBrk="1" hangingPunct="1">
                  <a:buFont typeface="Arial" panose="020B0604020202020204" pitchFamily="34" charset="0"/>
                  <a:buChar char="•"/>
                  <a:tabLst>
                    <a:tab pos="266700" algn="l"/>
                  </a:tabLst>
                  <a:defRPr/>
                </a:pPr>
                <a:r>
                  <a:rPr lang="en-GB" sz="1800" i="0" dirty="0">
                    <a:solidFill>
                      <a:srgbClr val="040404"/>
                    </a:solidFill>
                  </a:rPr>
                  <a:t>A stochastic matrix often describes a so called </a:t>
                </a:r>
                <a:r>
                  <a:rPr lang="en-GB" sz="1800" b="1" i="0" dirty="0">
                    <a:solidFill>
                      <a:srgbClr val="C00000"/>
                    </a:solidFill>
                  </a:rPr>
                  <a:t>Markov chain</a:t>
                </a:r>
                <a:r>
                  <a:rPr lang="en-GB" sz="1800" i="0" dirty="0">
                    <a:solidFill>
                      <a:srgbClr val="040404"/>
                    </a:solidFill>
                  </a:rPr>
                  <a:t> </a:t>
                </a:r>
                <a14:m>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a:rPr>
                          <m:t>𝑋</m:t>
                        </m:r>
                      </m:e>
                      <m:sub>
                        <m:r>
                          <a:rPr lang="en-GB" sz="1800" b="0" i="1" smtClean="0">
                            <a:solidFill>
                              <a:srgbClr val="040404"/>
                            </a:solidFill>
                            <a:latin typeface="Cambria Math"/>
                          </a:rPr>
                          <m:t>𝑡</m:t>
                        </m:r>
                      </m:sub>
                    </m:sSub>
                  </m:oMath>
                </a14:m>
                <a:r>
                  <a:rPr lang="en-GB" sz="1800" i="0" dirty="0">
                    <a:solidFill>
                      <a:srgbClr val="040404"/>
                    </a:solidFill>
                  </a:rPr>
                  <a:t> over a finite state space </a:t>
                </a:r>
                <a14:m>
                  <m:oMath xmlns:m="http://schemas.openxmlformats.org/officeDocument/2006/math">
                    <m:r>
                      <a:rPr lang="en-GB" sz="1800" b="0" i="1" smtClean="0">
                        <a:solidFill>
                          <a:srgbClr val="040404"/>
                        </a:solidFill>
                        <a:latin typeface="Cambria Math"/>
                      </a:rPr>
                      <m:t>𝑆</m:t>
                    </m:r>
                  </m:oMath>
                </a14:m>
                <a:r>
                  <a:rPr lang="en-GB" sz="1800" i="0" dirty="0">
                    <a:solidFill>
                      <a:srgbClr val="040404"/>
                    </a:solidFill>
                  </a:rPr>
                  <a:t>.</a:t>
                </a:r>
              </a:p>
              <a:p>
                <a:pPr marL="285750" indent="-285750" eaLnBrk="1" hangingPunct="1">
                  <a:buFont typeface="Arial" panose="020B0604020202020204" pitchFamily="34" charset="0"/>
                  <a:buChar char="•"/>
                  <a:tabLst>
                    <a:tab pos="266700" algn="l"/>
                  </a:tabLst>
                  <a:defRPr/>
                </a:pPr>
                <a:r>
                  <a:rPr lang="en-US" altLang="en-US" sz="1800" i="0" dirty="0">
                    <a:solidFill>
                      <a:srgbClr val="000000"/>
                    </a:solidFill>
                  </a:rPr>
                  <a:t>Generally, an </a:t>
                </a:r>
                <a14:m>
                  <m:oMath xmlns:m="http://schemas.openxmlformats.org/officeDocument/2006/math">
                    <m:r>
                      <a:rPr lang="en-GB" altLang="en-US" sz="1800">
                        <a:solidFill>
                          <a:srgbClr val="000000"/>
                        </a:solidFill>
                        <a:latin typeface="Cambria Math"/>
                      </a:rPr>
                      <m:t>𝑛</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𝑛</m:t>
                    </m:r>
                  </m:oMath>
                </a14:m>
                <a:r>
                  <a:rPr lang="en-US" altLang="en-US" sz="1800" i="0" dirty="0">
                    <a:solidFill>
                      <a:srgbClr val="000000"/>
                    </a:solidFill>
                  </a:rPr>
                  <a:t> stochastic matrix is related to </a:t>
                </a:r>
                <a14:m>
                  <m:oMath xmlns:m="http://schemas.openxmlformats.org/officeDocument/2006/math">
                    <m:r>
                      <a:rPr lang="en-GB" altLang="en-US" sz="1800">
                        <a:solidFill>
                          <a:srgbClr val="000000"/>
                        </a:solidFill>
                        <a:latin typeface="Cambria Math"/>
                      </a:rPr>
                      <m:t>𝑛</m:t>
                    </m:r>
                  </m:oMath>
                </a14:m>
                <a:r>
                  <a:rPr lang="en-US" altLang="en-US" sz="1800" i="0" dirty="0">
                    <a:solidFill>
                      <a:srgbClr val="000000"/>
                    </a:solidFill>
                  </a:rPr>
                  <a:t> “states”.</a:t>
                </a:r>
                <a:endParaRPr lang="en-GB" sz="1800" i="0" dirty="0">
                  <a:solidFill>
                    <a:srgbClr val="040404"/>
                  </a:solidFill>
                </a:endParaRPr>
              </a:p>
              <a:p>
                <a:pPr marL="285750" indent="-285750" eaLnBrk="1" hangingPunct="1">
                  <a:buFont typeface="Arial" panose="020B0604020202020204" pitchFamily="34" charset="0"/>
                  <a:buChar char="•"/>
                  <a:tabLst>
                    <a:tab pos="266700" algn="l"/>
                  </a:tabLst>
                  <a:defRPr/>
                </a:pPr>
                <a:r>
                  <a:rPr lang="en-GB" sz="1800" i="0" dirty="0">
                    <a:solidFill>
                      <a:srgbClr val="040404"/>
                    </a:solidFill>
                  </a:rPr>
                  <a:t>If the probability of moving from state </a:t>
                </a:r>
                <a14:m>
                  <m:oMath xmlns:m="http://schemas.openxmlformats.org/officeDocument/2006/math">
                    <m:r>
                      <a:rPr lang="en-GB" sz="1800" b="0" i="1" smtClean="0">
                        <a:solidFill>
                          <a:srgbClr val="040404"/>
                        </a:solidFill>
                        <a:latin typeface="Cambria Math"/>
                      </a:rPr>
                      <m:t>𝑖</m:t>
                    </m:r>
                  </m:oMath>
                </a14:m>
                <a:r>
                  <a:rPr lang="en-GB" sz="1800" i="0" dirty="0">
                    <a:solidFill>
                      <a:srgbClr val="040404"/>
                    </a:solidFill>
                  </a:rPr>
                  <a:t> to state </a:t>
                </a:r>
                <a14:m>
                  <m:oMath xmlns:m="http://schemas.openxmlformats.org/officeDocument/2006/math">
                    <m:r>
                      <a:rPr lang="en-GB" sz="1800" b="0" i="1" smtClean="0">
                        <a:solidFill>
                          <a:srgbClr val="040404"/>
                        </a:solidFill>
                        <a:latin typeface="Cambria Math"/>
                      </a:rPr>
                      <m:t>𝑗</m:t>
                    </m:r>
                  </m:oMath>
                </a14:m>
                <a:r>
                  <a:rPr lang="en-GB" sz="1800" i="0" dirty="0">
                    <a:solidFill>
                      <a:srgbClr val="040404"/>
                    </a:solidFill>
                  </a:rPr>
                  <a:t> is </a:t>
                </a:r>
                <a14:m>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a:rPr>
                          <m:t>𝑃</m:t>
                        </m:r>
                      </m:e>
                      <m:sub>
                        <m:r>
                          <a:rPr lang="en-GB" sz="1800" b="0" i="1" smtClean="0">
                            <a:solidFill>
                              <a:srgbClr val="040404"/>
                            </a:solidFill>
                            <a:latin typeface="Cambria Math"/>
                          </a:rPr>
                          <m:t>𝑟</m:t>
                        </m:r>
                      </m:sub>
                    </m:sSub>
                    <m:d>
                      <m:dPr>
                        <m:ctrlPr>
                          <a:rPr lang="en-GB" sz="1800" b="0" i="1" smtClean="0">
                            <a:solidFill>
                              <a:srgbClr val="040404"/>
                            </a:solidFill>
                            <a:latin typeface="Cambria Math"/>
                          </a:rPr>
                        </m:ctrlPr>
                      </m:dPr>
                      <m:e>
                        <m:f>
                          <m:fPr>
                            <m:type m:val="lin"/>
                            <m:ctrlPr>
                              <a:rPr lang="en-GB" sz="1800" b="0" i="1" smtClean="0">
                                <a:solidFill>
                                  <a:srgbClr val="040404"/>
                                </a:solidFill>
                                <a:latin typeface="Cambria Math"/>
                              </a:rPr>
                            </m:ctrlPr>
                          </m:fPr>
                          <m:num>
                            <m:r>
                              <a:rPr lang="en-GB" sz="1800" b="0" i="1" smtClean="0">
                                <a:solidFill>
                                  <a:srgbClr val="040404"/>
                                </a:solidFill>
                                <a:latin typeface="Cambria Math"/>
                              </a:rPr>
                              <m:t>𝑗</m:t>
                            </m:r>
                          </m:num>
                          <m:den>
                            <m:r>
                              <a:rPr lang="en-GB" sz="1800" b="0" i="1" smtClean="0">
                                <a:solidFill>
                                  <a:srgbClr val="040404"/>
                                </a:solidFill>
                                <a:latin typeface="Cambria Math"/>
                              </a:rPr>
                              <m:t>𝑖</m:t>
                            </m:r>
                          </m:den>
                        </m:f>
                      </m:e>
                    </m:d>
                    <m:r>
                      <a:rPr lang="en-GB" sz="1800" b="0" i="1" smtClean="0">
                        <a:solidFill>
                          <a:srgbClr val="040404"/>
                        </a:solidFill>
                        <a:latin typeface="Cambria Math"/>
                      </a:rPr>
                      <m:t>=</m:t>
                    </m:r>
                    <m:sSub>
                      <m:sSubPr>
                        <m:ctrlPr>
                          <a:rPr lang="en-GB" sz="1800" i="1">
                            <a:solidFill>
                              <a:srgbClr val="040404"/>
                            </a:solidFill>
                            <a:latin typeface="Cambria Math"/>
                          </a:rPr>
                        </m:ctrlPr>
                      </m:sSubPr>
                      <m:e>
                        <m:r>
                          <a:rPr lang="en-GB" sz="1800">
                            <a:solidFill>
                              <a:srgbClr val="040404"/>
                            </a:solidFill>
                            <a:latin typeface="Cambria Math"/>
                          </a:rPr>
                          <m:t>𝑝</m:t>
                        </m:r>
                      </m:e>
                      <m:sub>
                        <m:r>
                          <a:rPr lang="en-GB" sz="1800">
                            <a:solidFill>
                              <a:srgbClr val="040404"/>
                            </a:solidFill>
                            <a:latin typeface="Cambria Math"/>
                          </a:rPr>
                          <m:t>𝑖𝑗</m:t>
                        </m:r>
                      </m:sub>
                    </m:sSub>
                  </m:oMath>
                </a14:m>
                <a:r>
                  <a:rPr lang="en-GB" sz="1800" i="0" dirty="0">
                    <a:solidFill>
                      <a:srgbClr val="040404"/>
                    </a:solidFill>
                  </a:rPr>
                  <a:t>, the stochastic matrix </a:t>
                </a:r>
                <a14:m>
                  <m:oMath xmlns:m="http://schemas.openxmlformats.org/officeDocument/2006/math">
                    <m:r>
                      <a:rPr lang="en-GB" sz="1800" b="0" i="1" smtClean="0">
                        <a:solidFill>
                          <a:srgbClr val="040404"/>
                        </a:solidFill>
                        <a:latin typeface="Cambria Math"/>
                      </a:rPr>
                      <m:t>𝑃</m:t>
                    </m:r>
                  </m:oMath>
                </a14:m>
                <a:r>
                  <a:rPr lang="en-GB" sz="1800" i="0" dirty="0">
                    <a:solidFill>
                      <a:srgbClr val="040404"/>
                    </a:solidFill>
                  </a:rPr>
                  <a:t> is given by using </a:t>
                </a:r>
                <a14:m>
                  <m:oMath xmlns:m="http://schemas.openxmlformats.org/officeDocument/2006/math">
                    <m:sSub>
                      <m:sSubPr>
                        <m:ctrlPr>
                          <a:rPr lang="en-GB" sz="180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𝑖𝑗</m:t>
                        </m:r>
                      </m:sub>
                    </m:sSub>
                  </m:oMath>
                </a14:m>
                <a:r>
                  <a:rPr lang="en-GB" sz="1800" i="0" dirty="0">
                    <a:solidFill>
                      <a:srgbClr val="040404"/>
                    </a:solidFill>
                  </a:rPr>
                  <a:t> as the </a:t>
                </a:r>
                <a14:m>
                  <m:oMath xmlns:m="http://schemas.openxmlformats.org/officeDocument/2006/math">
                    <m:sSup>
                      <m:sSupPr>
                        <m:ctrlPr>
                          <a:rPr lang="en-GB" sz="1800" i="1" smtClean="0">
                            <a:solidFill>
                              <a:srgbClr val="040404"/>
                            </a:solidFill>
                            <a:latin typeface="Cambria Math"/>
                          </a:rPr>
                        </m:ctrlPr>
                      </m:sSupPr>
                      <m:e>
                        <m:r>
                          <a:rPr lang="en-GB" sz="1800" b="0" i="1" smtClean="0">
                            <a:solidFill>
                              <a:srgbClr val="040404"/>
                            </a:solidFill>
                            <a:latin typeface="Cambria Math"/>
                          </a:rPr>
                          <m:t>𝑖</m:t>
                        </m:r>
                      </m:e>
                      <m:sup>
                        <m:r>
                          <m:rPr>
                            <m:sty m:val="p"/>
                          </m:rPr>
                          <a:rPr lang="en-GB" sz="1800" b="0" i="0" smtClean="0">
                            <a:solidFill>
                              <a:srgbClr val="040404"/>
                            </a:solidFill>
                            <a:latin typeface="Cambria Math"/>
                          </a:rPr>
                          <m:t>th</m:t>
                        </m:r>
                      </m:sup>
                    </m:sSup>
                  </m:oMath>
                </a14:m>
                <a:r>
                  <a:rPr lang="en-GB" sz="1800" i="0" dirty="0">
                    <a:solidFill>
                      <a:srgbClr val="040404"/>
                    </a:solidFill>
                  </a:rPr>
                  <a:t> row and </a:t>
                </a:r>
                <a14:m>
                  <m:oMath xmlns:m="http://schemas.openxmlformats.org/officeDocument/2006/math">
                    <m:sSup>
                      <m:sSupPr>
                        <m:ctrlPr>
                          <a:rPr lang="en-GB" sz="1800" i="1" smtClean="0">
                            <a:solidFill>
                              <a:srgbClr val="040404"/>
                            </a:solidFill>
                            <a:latin typeface="Cambria Math"/>
                          </a:rPr>
                        </m:ctrlPr>
                      </m:sSupPr>
                      <m:e>
                        <m:r>
                          <a:rPr lang="en-GB" sz="1800" b="0" i="1" smtClean="0">
                            <a:solidFill>
                              <a:srgbClr val="040404"/>
                            </a:solidFill>
                            <a:latin typeface="Cambria Math"/>
                          </a:rPr>
                          <m:t>𝑗</m:t>
                        </m:r>
                      </m:e>
                      <m:sup>
                        <m:r>
                          <m:rPr>
                            <m:sty m:val="p"/>
                          </m:rPr>
                          <a:rPr lang="en-GB" sz="1800" b="0" i="0" smtClean="0">
                            <a:solidFill>
                              <a:srgbClr val="040404"/>
                            </a:solidFill>
                            <a:latin typeface="Cambria Math"/>
                          </a:rPr>
                          <m:t>th</m:t>
                        </m:r>
                      </m:sup>
                    </m:sSup>
                  </m:oMath>
                </a14:m>
                <a:r>
                  <a:rPr lang="en-GB" sz="1800" i="0" dirty="0">
                    <a:solidFill>
                      <a:srgbClr val="040404"/>
                    </a:solidFill>
                  </a:rPr>
                  <a:t> column element:</a:t>
                </a:r>
              </a:p>
              <a:p>
                <a:pPr/>
                <a14:m>
                  <m:oMathPara xmlns:m="http://schemas.openxmlformats.org/officeDocument/2006/math">
                    <m:oMathParaPr>
                      <m:jc m:val="centerGroup"/>
                    </m:oMathParaPr>
                    <m:oMath xmlns:m="http://schemas.openxmlformats.org/officeDocument/2006/math">
                      <m:r>
                        <a:rPr lang="en-GB" sz="1800" b="0" i="1" smtClean="0">
                          <a:solidFill>
                            <a:srgbClr val="040404"/>
                          </a:solidFill>
                          <a:latin typeface="Cambria Math"/>
                        </a:rPr>
                        <m:t>𝑃</m:t>
                      </m:r>
                      <m:r>
                        <a:rPr lang="en-GB" sz="1800" b="0" i="1" smtClean="0">
                          <a:solidFill>
                            <a:srgbClr val="040404"/>
                          </a:solidFill>
                          <a:latin typeface="Cambria Math"/>
                        </a:rPr>
                        <m:t>=</m:t>
                      </m:r>
                      <m:d>
                        <m:dPr>
                          <m:begChr m:val="["/>
                          <m:endChr m:val="]"/>
                          <m:ctrlPr>
                            <a:rPr lang="en-GB" sz="1800" b="0" i="1" smtClean="0">
                              <a:solidFill>
                                <a:srgbClr val="040404"/>
                              </a:solidFill>
                              <a:latin typeface="Cambria Math"/>
                            </a:rPr>
                          </m:ctrlPr>
                        </m:dPr>
                        <m:e>
                          <m:m>
                            <m:mPr>
                              <m:mcs>
                                <m:mc>
                                  <m:mcPr>
                                    <m:count m:val="2"/>
                                    <m:mcJc m:val="center"/>
                                  </m:mcPr>
                                </m:mc>
                              </m:mcs>
                              <m:ctrlPr>
                                <a:rPr lang="en-GB" sz="1800" b="0" i="1" smtClean="0">
                                  <a:solidFill>
                                    <a:srgbClr val="040404"/>
                                  </a:solidFill>
                                  <a:latin typeface="Cambria Math"/>
                                </a:rPr>
                              </m:ctrlPr>
                            </m:mPr>
                            <m:mr>
                              <m:e>
                                <m:m>
                                  <m:mPr>
                                    <m:mcs>
                                      <m:mc>
                                        <m:mcPr>
                                          <m:count m:val="2"/>
                                          <m:mcJc m:val="center"/>
                                        </m:mcPr>
                                      </m:mc>
                                    </m:mcs>
                                    <m:ctrlPr>
                                      <a:rPr lang="en-GB" sz="1800" b="0" i="1" smtClean="0">
                                        <a:solidFill>
                                          <a:srgbClr val="040404"/>
                                        </a:solidFill>
                                        <a:latin typeface="Cambria Math"/>
                                      </a:rPr>
                                    </m:ctrlPr>
                                  </m:mPr>
                                  <m:mr>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11</m:t>
                                          </m:r>
                                        </m:sub>
                                      </m:sSub>
                                    </m:e>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12</m:t>
                                          </m:r>
                                        </m:sub>
                                      </m:sSub>
                                    </m:e>
                                  </m:mr>
                                  <m:mr>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21</m:t>
                                          </m:r>
                                        </m:sub>
                                      </m:sSub>
                                    </m:e>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22</m:t>
                                          </m:r>
                                        </m:sub>
                                      </m:sSub>
                                    </m:e>
                                  </m:mr>
                                </m:m>
                              </m:e>
                              <m:e>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a:rPr>
                                        <m:t>…</m:t>
                                      </m:r>
                                    </m:e>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1</m:t>
                                          </m:r>
                                          <m:r>
                                            <a:rPr lang="en-GB" sz="1800" b="0" i="1" smtClean="0">
                                              <a:solidFill>
                                                <a:srgbClr val="040404"/>
                                              </a:solidFill>
                                              <a:latin typeface="Cambria Math"/>
                                            </a:rPr>
                                            <m:t>𝑛</m:t>
                                          </m:r>
                                        </m:sub>
                                      </m:sSub>
                                    </m:e>
                                  </m:mr>
                                  <m:mr>
                                    <m:e>
                                      <m:r>
                                        <a:rPr lang="en-GB" sz="1800" b="0" i="1" smtClean="0">
                                          <a:solidFill>
                                            <a:srgbClr val="040404"/>
                                          </a:solidFill>
                                          <a:latin typeface="Cambria Math"/>
                                        </a:rPr>
                                        <m:t>…</m:t>
                                      </m:r>
                                    </m:e>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2</m:t>
                                          </m:r>
                                          <m:r>
                                            <a:rPr lang="en-GB" sz="1800" b="0" i="1" smtClean="0">
                                              <a:solidFill>
                                                <a:srgbClr val="040404"/>
                                              </a:solidFill>
                                              <a:latin typeface="Cambria Math"/>
                                            </a:rPr>
                                            <m:t>𝑛</m:t>
                                          </m:r>
                                        </m:sub>
                                      </m:sSub>
                                    </m:e>
                                  </m:mr>
                                </m:m>
                              </m:e>
                            </m:mr>
                            <m:mr>
                              <m:e>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a:rPr>
                                        <m:t>⋮</m:t>
                                      </m:r>
                                    </m:e>
                                    <m:e>
                                      <m:r>
                                        <a:rPr lang="en-GB" sz="1800" b="0" i="1" smtClean="0">
                                          <a:solidFill>
                                            <a:srgbClr val="040404"/>
                                          </a:solidFill>
                                          <a:latin typeface="Cambria Math"/>
                                        </a:rPr>
                                        <m:t>⋮</m:t>
                                      </m:r>
                                    </m:e>
                                  </m:mr>
                                  <m:mr>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𝑛</m:t>
                                          </m:r>
                                          <m:r>
                                            <a:rPr lang="en-GB" sz="1800" b="0" i="1" smtClean="0">
                                              <a:solidFill>
                                                <a:srgbClr val="040404"/>
                                              </a:solidFill>
                                              <a:latin typeface="Cambria Math"/>
                                            </a:rPr>
                                            <m:t>1</m:t>
                                          </m:r>
                                        </m:sub>
                                      </m:sSub>
                                    </m:e>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𝑛</m:t>
                                          </m:r>
                                          <m:r>
                                            <a:rPr lang="en-GB" sz="1800" b="0" i="1" smtClean="0">
                                              <a:solidFill>
                                                <a:srgbClr val="040404"/>
                                              </a:solidFill>
                                              <a:latin typeface="Cambria Math"/>
                                            </a:rPr>
                                            <m:t>2</m:t>
                                          </m:r>
                                        </m:sub>
                                      </m:sSub>
                                    </m:e>
                                  </m:mr>
                                </m:m>
                              </m:e>
                              <m:e>
                                <m:m>
                                  <m:mPr>
                                    <m:mcs>
                                      <m:mc>
                                        <m:mcPr>
                                          <m:count m:val="2"/>
                                          <m:mcJc m:val="center"/>
                                        </m:mcPr>
                                      </m:mc>
                                    </m:mcs>
                                    <m:ctrlPr>
                                      <a:rPr lang="en-GB" sz="1800" b="0" i="1" smtClean="0">
                                        <a:solidFill>
                                          <a:srgbClr val="040404"/>
                                        </a:solidFill>
                                        <a:latin typeface="Cambria Math"/>
                                      </a:rPr>
                                    </m:ctrlPr>
                                  </m:mPr>
                                  <m:mr>
                                    <m:e>
                                      <m:r>
                                        <m:rPr>
                                          <m:brk m:alnAt="7"/>
                                        </m:rPr>
                                        <a:rPr lang="en-GB" sz="1800" b="0" i="1" smtClean="0">
                                          <a:solidFill>
                                            <a:srgbClr val="040404"/>
                                          </a:solidFill>
                                          <a:latin typeface="Cambria Math"/>
                                        </a:rPr>
                                        <m:t>⋱</m:t>
                                      </m:r>
                                    </m:e>
                                    <m:e>
                                      <m:r>
                                        <a:rPr lang="en-GB" sz="1800" b="0" i="1" smtClean="0">
                                          <a:solidFill>
                                            <a:srgbClr val="040404"/>
                                          </a:solidFill>
                                          <a:latin typeface="Cambria Math"/>
                                        </a:rPr>
                                        <m:t>⋮</m:t>
                                      </m:r>
                                    </m:e>
                                  </m:mr>
                                  <m:mr>
                                    <m:e>
                                      <m:r>
                                        <a:rPr lang="en-GB" sz="1800" b="0" i="1" smtClean="0">
                                          <a:solidFill>
                                            <a:srgbClr val="040404"/>
                                          </a:solidFill>
                                          <a:latin typeface="Cambria Math"/>
                                        </a:rPr>
                                        <m:t>…</m:t>
                                      </m:r>
                                    </m:e>
                                    <m:e>
                                      <m:sSub>
                                        <m:sSubPr>
                                          <m:ctrlPr>
                                            <a:rPr lang="en-GB" sz="1800" b="0" i="1" smtClean="0">
                                              <a:solidFill>
                                                <a:srgbClr val="040404"/>
                                              </a:solidFill>
                                              <a:latin typeface="Cambria Math"/>
                                            </a:rPr>
                                          </m:ctrlPr>
                                        </m:sSubPr>
                                        <m:e>
                                          <m:r>
                                            <a:rPr lang="en-GB" sz="1800" b="0" i="1" smtClean="0">
                                              <a:solidFill>
                                                <a:srgbClr val="040404"/>
                                              </a:solidFill>
                                              <a:latin typeface="Cambria Math"/>
                                            </a:rPr>
                                            <m:t>𝑝</m:t>
                                          </m:r>
                                        </m:e>
                                        <m:sub>
                                          <m:r>
                                            <a:rPr lang="en-GB" sz="1800" b="0" i="1" smtClean="0">
                                              <a:solidFill>
                                                <a:srgbClr val="040404"/>
                                              </a:solidFill>
                                              <a:latin typeface="Cambria Math"/>
                                            </a:rPr>
                                            <m:t>𝑛𝑛</m:t>
                                          </m:r>
                                        </m:sub>
                                      </m:sSub>
                                    </m:e>
                                  </m:mr>
                                </m:m>
                              </m:e>
                            </m:mr>
                          </m:m>
                        </m:e>
                      </m:d>
                    </m:oMath>
                  </m:oMathPara>
                </a14:m>
                <a:endParaRPr lang="en-GB" sz="1800" i="0" dirty="0">
                  <a:solidFill>
                    <a:srgbClr val="040404"/>
                  </a:solidFill>
                </a:endParaRPr>
              </a:p>
              <a:p>
                <a:pPr marL="285750" indent="-285750">
                  <a:buFont typeface="Arial" panose="020B0604020202020204" pitchFamily="34" charset="0"/>
                  <a:buChar char="•"/>
                </a:pPr>
                <a:r>
                  <a:rPr lang="en-GB" sz="1800" i="0" dirty="0">
                    <a:solidFill>
                      <a:srgbClr val="040404"/>
                    </a:solidFill>
                  </a:rPr>
                  <a:t>Depending on the particular problem, the above matrix can be formulated in such a way so that it is either right or left stochastic.</a:t>
                </a:r>
              </a:p>
              <a:p>
                <a:pPr marL="266700" lvl="1" indent="-266700" eaLnBrk="1" hangingPunct="1">
                  <a:buFont typeface="Arial" panose="020B0604020202020204" pitchFamily="34" charset="0"/>
                  <a:buChar char="•"/>
                  <a:tabLst>
                    <a:tab pos="266700" algn="l"/>
                  </a:tabLst>
                  <a:defRPr/>
                </a:pPr>
                <a:endParaRPr lang="en-GB" sz="1800" i="0" dirty="0">
                  <a:solidFill>
                    <a:srgbClr val="040404"/>
                  </a:solidFill>
                </a:endParaRPr>
              </a:p>
              <a:p>
                <a:pPr marL="266700" lvl="1" indent="-266700" eaLnBrk="1" hangingPunct="1">
                  <a:buFont typeface="Arial" panose="020B0604020202020204" pitchFamily="34" charset="0"/>
                  <a:buChar char="•"/>
                  <a:tabLst>
                    <a:tab pos="266700" algn="l"/>
                  </a:tabLst>
                  <a:defRPr/>
                </a:pPr>
                <a:endParaRPr lang="en-US" altLang="en-US" sz="18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107504" y="1556792"/>
                <a:ext cx="8856984" cy="5013325"/>
              </a:xfrm>
              <a:prstGeom prst="rect">
                <a:avLst/>
              </a:prstGeom>
              <a:blipFill>
                <a:blip r:embed="rId3"/>
                <a:stretch>
                  <a:fillRect l="-1514" t="-1580" r="-1032" b="-82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67030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323528" y="702593"/>
            <a:ext cx="8496944" cy="638175"/>
          </a:xfrm>
        </p:spPr>
        <p:txBody>
          <a:bodyPr/>
          <a:lstStyle/>
          <a:p>
            <a:pPr algn="ctr" eaLnBrk="1" hangingPunct="1">
              <a:defRPr/>
            </a:pPr>
            <a:r>
              <a:rPr lang="en-US" altLang="en-US" sz="2800" dirty="0">
                <a:solidFill>
                  <a:srgbClr val="C00000"/>
                </a:solidFill>
              </a:rPr>
              <a:t>Products of stochastic matrices. Stochastic vectors.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tabLst>
                    <a:tab pos="266700" algn="l"/>
                  </a:tabLst>
                  <a:defRPr/>
                </a:pPr>
                <a:r>
                  <a:rPr lang="en-US" altLang="en-US" sz="1800" i="0" dirty="0">
                    <a:solidFill>
                      <a:srgbClr val="000000"/>
                    </a:solidFill>
                    <a:latin typeface="+mj-lt"/>
                  </a:rPr>
                  <a:t>An example of a left stochastic matrix is the following:</a:t>
                </a:r>
              </a:p>
              <a:p>
                <a:pPr marL="266700" indent="-266700" eaLnBrk="1" hangingPunct="1">
                  <a:buFont typeface="Arial" panose="020B0604020202020204" pitchFamily="34" charset="0"/>
                  <a:buChar char="•"/>
                  <a:tabLst>
                    <a:tab pos="266700" algn="l"/>
                  </a:tabLst>
                  <a:defRPr/>
                </a:pPr>
                <a:endParaRPr lang="en-US" altLang="en-US" sz="800" i="0" dirty="0">
                  <a:solidFill>
                    <a:srgbClr val="000000"/>
                  </a:solidFill>
                  <a:latin typeface="+mj-lt"/>
                </a:endParaRPr>
              </a:p>
              <a:p>
                <a:pPr marL="266700" lvl="1" indent="-266700" eaLnBrk="1" hangingPunct="1">
                  <a:buNone/>
                  <a:tabLst>
                    <a:tab pos="266700" algn="l"/>
                  </a:tabLst>
                  <a:defRPr/>
                </a:pPr>
                <a14:m>
                  <m:oMathPara xmlns:m="http://schemas.openxmlformats.org/officeDocument/2006/math">
                    <m:oMathParaPr>
                      <m:jc m:val="centerGroup"/>
                    </m:oMathParaPr>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3"/>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0</m:t>
                                </m:r>
                                <m:r>
                                  <a:rPr lang="en-GB" altLang="en-US" sz="1800" b="0" i="1" smtClean="0">
                                    <a:solidFill>
                                      <a:srgbClr val="000000"/>
                                    </a:solidFill>
                                    <a:latin typeface="Cambria Math"/>
                                  </a:rPr>
                                  <m:t>.1</m:t>
                                </m:r>
                              </m:e>
                              <m:e>
                                <m:r>
                                  <a:rPr lang="en-GB" altLang="en-US" sz="1800" b="0" i="1" smtClean="0">
                                    <a:solidFill>
                                      <a:srgbClr val="000000"/>
                                    </a:solidFill>
                                    <a:latin typeface="Cambria Math"/>
                                  </a:rPr>
                                  <m:t>0.01</m:t>
                                </m:r>
                              </m:e>
                              <m:e>
                                <m:r>
                                  <a:rPr lang="en-GB" altLang="en-US" sz="1800" b="0" i="1" smtClean="0">
                                    <a:solidFill>
                                      <a:srgbClr val="000000"/>
                                    </a:solidFill>
                                    <a:latin typeface="Cambria Math"/>
                                  </a:rPr>
                                  <m:t>0.3</m:t>
                                </m:r>
                              </m:e>
                            </m:mr>
                            <m:mr>
                              <m:e>
                                <m:r>
                                  <a:rPr lang="en-GB" altLang="en-US" sz="1800" b="0" i="1" smtClean="0">
                                    <a:solidFill>
                                      <a:srgbClr val="000000"/>
                                    </a:solidFill>
                                    <a:latin typeface="Cambria Math"/>
                                  </a:rPr>
                                  <m:t>0.2</m:t>
                                </m:r>
                              </m:e>
                              <m:e>
                                <m:r>
                                  <a:rPr lang="en-GB" altLang="en-US" sz="1800" b="0" i="1" smtClean="0">
                                    <a:solidFill>
                                      <a:srgbClr val="000000"/>
                                    </a:solidFill>
                                    <a:latin typeface="Cambria Math"/>
                                  </a:rPr>
                                  <m:t>0.99</m:t>
                                </m:r>
                              </m:e>
                              <m:e>
                                <m:r>
                                  <a:rPr lang="en-GB" altLang="en-US" sz="1800" b="0" i="1" smtClean="0">
                                    <a:solidFill>
                                      <a:srgbClr val="000000"/>
                                    </a:solidFill>
                                    <a:latin typeface="Cambria Math"/>
                                  </a:rPr>
                                  <m:t>0.3</m:t>
                                </m:r>
                              </m:e>
                            </m:mr>
                            <m:mr>
                              <m:e>
                                <m:r>
                                  <a:rPr lang="en-GB" altLang="en-US" sz="1800" b="0" i="1" smtClean="0">
                                    <a:solidFill>
                                      <a:srgbClr val="000000"/>
                                    </a:solidFill>
                                    <a:latin typeface="Cambria Math"/>
                                  </a:rPr>
                                  <m:t>0.7</m:t>
                                </m:r>
                              </m:e>
                              <m:e>
                                <m:r>
                                  <a:rPr lang="en-GB" altLang="en-US" sz="1800" b="0" i="1" smtClean="0">
                                    <a:solidFill>
                                      <a:srgbClr val="000000"/>
                                    </a:solidFill>
                                    <a:latin typeface="Cambria Math"/>
                                  </a:rPr>
                                  <m:t>0</m:t>
                                </m:r>
                              </m:e>
                              <m:e>
                                <m:r>
                                  <a:rPr lang="en-GB" altLang="en-US" sz="1800" b="0" i="1" smtClean="0">
                                    <a:solidFill>
                                      <a:srgbClr val="000000"/>
                                    </a:solidFill>
                                    <a:latin typeface="Cambria Math"/>
                                  </a:rPr>
                                  <m:t>04</m:t>
                                </m:r>
                              </m:e>
                            </m:mr>
                          </m:m>
                        </m:e>
                      </m:d>
                    </m:oMath>
                  </m:oMathPara>
                </a14:m>
                <a:endParaRPr lang="en-US" altLang="en-US" sz="1800" i="0" dirty="0">
                  <a:solidFill>
                    <a:srgbClr val="000000"/>
                  </a:solidFill>
                  <a:latin typeface="+mj-lt"/>
                </a:endParaRPr>
              </a:p>
              <a:p>
                <a:pPr marL="266700" lvl="1" indent="-266700" eaLnBrk="1" hangingPunct="1">
                  <a:buNone/>
                  <a:tabLst>
                    <a:tab pos="266700" algn="l"/>
                  </a:tabLst>
                  <a:defRPr/>
                </a:pPr>
                <a:endParaRPr lang="en-US" altLang="en-US" sz="800" i="0" dirty="0">
                  <a:solidFill>
                    <a:srgbClr val="000000"/>
                  </a:solidFill>
                  <a:latin typeface="+mj-lt"/>
                </a:endParaRPr>
              </a:p>
              <a:p>
                <a:pPr marL="285750" lvl="1" indent="-285750" eaLnBrk="1" hangingPunct="1">
                  <a:tabLst>
                    <a:tab pos="266700" algn="l"/>
                  </a:tabLst>
                  <a:defRPr/>
                </a:pPr>
                <a:r>
                  <a:rPr lang="en-US" altLang="en-US" sz="1800" i="0" dirty="0">
                    <a:solidFill>
                      <a:srgbClr val="000000"/>
                    </a:solidFill>
                  </a:rPr>
                  <a:t>You can prove that if </a:t>
                </a:r>
                <a14:m>
                  <m:oMath xmlns:m="http://schemas.openxmlformats.org/officeDocument/2006/math">
                    <m:r>
                      <a:rPr lang="en-GB" altLang="en-US" sz="1800">
                        <a:solidFill>
                          <a:srgbClr val="000000"/>
                        </a:solidFill>
                        <a:latin typeface="Cambria Math"/>
                      </a:rPr>
                      <m:t>𝐴</m:t>
                    </m:r>
                  </m:oMath>
                </a14:m>
                <a:r>
                  <a:rPr lang="en-US" altLang="en-US" sz="1800" i="0" dirty="0">
                    <a:solidFill>
                      <a:srgbClr val="000000"/>
                    </a:solidFill>
                  </a:rPr>
                  <a:t> and </a:t>
                </a:r>
                <a14:m>
                  <m:oMath xmlns:m="http://schemas.openxmlformats.org/officeDocument/2006/math">
                    <m:r>
                      <a:rPr lang="en-GB" altLang="en-US" sz="1800">
                        <a:solidFill>
                          <a:srgbClr val="000000"/>
                        </a:solidFill>
                        <a:latin typeface="Cambria Math"/>
                      </a:rPr>
                      <m:t>𝐵</m:t>
                    </m:r>
                  </m:oMath>
                </a14:m>
                <a:r>
                  <a:rPr lang="en-US" altLang="en-US" sz="1800" i="0" dirty="0">
                    <a:solidFill>
                      <a:srgbClr val="000000"/>
                    </a:solidFill>
                  </a:rPr>
                  <a:t> are stochastic matrices of any type, then </a:t>
                </a:r>
                <a14:m>
                  <m:oMath xmlns:m="http://schemas.openxmlformats.org/officeDocument/2006/math">
                    <m:r>
                      <a:rPr lang="en-GB" altLang="en-US" sz="1800">
                        <a:solidFill>
                          <a:srgbClr val="000000"/>
                        </a:solidFill>
                        <a:latin typeface="Cambria Math"/>
                      </a:rPr>
                      <m:t>𝐴𝐵</m:t>
                    </m:r>
                  </m:oMath>
                </a14:m>
                <a:r>
                  <a:rPr lang="en-US" altLang="en-US" sz="1800" i="0" dirty="0">
                    <a:solidFill>
                      <a:srgbClr val="000000"/>
                    </a:solidFill>
                  </a:rPr>
                  <a:t> is also a stochastic matrix of the same type.</a:t>
                </a:r>
              </a:p>
              <a:p>
                <a:pPr marL="266700" lvl="1" indent="-266700" eaLnBrk="1" hangingPunct="1">
                  <a:tabLst>
                    <a:tab pos="266700" algn="l"/>
                  </a:tabLst>
                  <a:defRPr/>
                </a:pPr>
                <a:r>
                  <a:rPr lang="en-US" altLang="en-US" sz="1800" i="0" dirty="0">
                    <a:solidFill>
                      <a:srgbClr val="000000"/>
                    </a:solidFill>
                  </a:rPr>
                  <a:t>Consider two left stochastic matrices </a:t>
                </a:r>
                <a14:m>
                  <m:oMath xmlns:m="http://schemas.openxmlformats.org/officeDocument/2006/math">
                    <m:r>
                      <a:rPr lang="en-GB" altLang="en-US" sz="1800">
                        <a:solidFill>
                          <a:srgbClr val="000000"/>
                        </a:solidFill>
                        <a:latin typeface="Cambria Math"/>
                      </a:rPr>
                      <m:t>𝐴</m:t>
                    </m:r>
                  </m:oMath>
                </a14:m>
                <a:r>
                  <a:rPr lang="en-US" altLang="en-US" sz="1800" i="0" dirty="0">
                    <a:solidFill>
                      <a:srgbClr val="000000"/>
                    </a:solidFill>
                  </a:rPr>
                  <a:t> and </a:t>
                </a:r>
                <a14:m>
                  <m:oMath xmlns:m="http://schemas.openxmlformats.org/officeDocument/2006/math">
                    <m:r>
                      <a:rPr lang="en-GB" altLang="en-US" sz="1800">
                        <a:solidFill>
                          <a:srgbClr val="000000"/>
                        </a:solidFill>
                        <a:latin typeface="Cambria Math"/>
                      </a:rPr>
                      <m:t>𝐵</m:t>
                    </m:r>
                  </m:oMath>
                </a14:m>
                <a:r>
                  <a:rPr lang="en-US" altLang="en-US" sz="1800" i="0" dirty="0">
                    <a:solidFill>
                      <a:srgbClr val="000000"/>
                    </a:solidFill>
                  </a:rPr>
                  <a:t> with elements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𝑎</m:t>
                        </m:r>
                      </m:e>
                      <m:sub>
                        <m:r>
                          <a:rPr lang="en-GB" altLang="en-US" sz="1800">
                            <a:solidFill>
                              <a:srgbClr val="000000"/>
                            </a:solidFill>
                            <a:latin typeface="Cambria Math"/>
                          </a:rPr>
                          <m:t>𝑖𝑗</m:t>
                        </m:r>
                      </m:sub>
                    </m:sSub>
                  </m:oMath>
                </a14:m>
                <a:r>
                  <a:rPr lang="en-US" altLang="en-US" sz="1800" i="0" dirty="0">
                    <a:solidFill>
                      <a:srgbClr val="000000"/>
                    </a:solidFill>
                  </a:rPr>
                  <a:t> and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𝑖𝑗</m:t>
                        </m:r>
                      </m:sub>
                    </m:sSub>
                  </m:oMath>
                </a14:m>
                <a:r>
                  <a:rPr lang="en-US" altLang="en-US" sz="1800" i="0" dirty="0">
                    <a:solidFill>
                      <a:srgbClr val="000000"/>
                    </a:solidFill>
                  </a:rPr>
                  <a:t> respectively, and </a:t>
                </a:r>
                <a14:m>
                  <m:oMath xmlns:m="http://schemas.openxmlformats.org/officeDocument/2006/math">
                    <m:r>
                      <a:rPr lang="en-GB" altLang="en-US" sz="1800">
                        <a:solidFill>
                          <a:srgbClr val="000000"/>
                        </a:solidFill>
                        <a:latin typeface="Cambria Math"/>
                      </a:rPr>
                      <m:t>𝐶</m:t>
                    </m:r>
                    <m:r>
                      <a:rPr lang="en-GB" altLang="en-US" sz="1800">
                        <a:solidFill>
                          <a:srgbClr val="000000"/>
                        </a:solidFill>
                        <a:latin typeface="Cambria Math"/>
                      </a:rPr>
                      <m:t>=</m:t>
                    </m:r>
                    <m:r>
                      <a:rPr lang="en-GB" altLang="en-US" sz="1800">
                        <a:solidFill>
                          <a:srgbClr val="000000"/>
                        </a:solidFill>
                        <a:latin typeface="Cambria Math"/>
                      </a:rPr>
                      <m:t>𝐴𝐵</m:t>
                    </m:r>
                  </m:oMath>
                </a14:m>
                <a:r>
                  <a:rPr lang="en-US" altLang="en-US" sz="1800" i="0" dirty="0">
                    <a:solidFill>
                      <a:srgbClr val="000000"/>
                    </a:solidFill>
                  </a:rPr>
                  <a:t> with elements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𝑖𝑗</m:t>
                        </m:r>
                      </m:sub>
                    </m:sSub>
                  </m:oMath>
                </a14:m>
                <a:r>
                  <a:rPr lang="en-US" altLang="en-US" sz="1800" i="0" dirty="0">
                    <a:solidFill>
                      <a:srgbClr val="000000"/>
                    </a:solidFill>
                  </a:rPr>
                  <a:t>.</a:t>
                </a:r>
              </a:p>
              <a:p>
                <a:pPr marL="266700" lvl="1" indent="-266700" eaLnBrk="1" hangingPunct="1">
                  <a:tabLst>
                    <a:tab pos="266700" algn="l"/>
                  </a:tabLst>
                  <a:defRPr/>
                </a:pPr>
                <a:r>
                  <a:rPr lang="en-US" altLang="en-US" sz="1800" i="0" dirty="0">
                    <a:solidFill>
                      <a:srgbClr val="000000"/>
                    </a:solidFill>
                  </a:rPr>
                  <a:t>Let us find the sum of the elements of the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𝑗</m:t>
                        </m:r>
                      </m:e>
                      <m:sup>
                        <m:r>
                          <m:rPr>
                            <m:sty m:val="p"/>
                          </m:rPr>
                          <a:rPr lang="en-GB" altLang="en-US" sz="1800" b="0" i="0" smtClean="0">
                            <a:solidFill>
                              <a:srgbClr val="000000"/>
                            </a:solidFill>
                            <a:latin typeface="Cambria Math"/>
                          </a:rPr>
                          <m:t>th</m:t>
                        </m:r>
                      </m:sup>
                    </m:sSup>
                  </m:oMath>
                </a14:m>
                <a:r>
                  <a:rPr lang="en-US" altLang="en-US" sz="1800" i="0" dirty="0">
                    <a:solidFill>
                      <a:srgbClr val="000000"/>
                    </a:solidFill>
                  </a:rPr>
                  <a:t> column of </a:t>
                </a:r>
                <a14:m>
                  <m:oMath xmlns:m="http://schemas.openxmlformats.org/officeDocument/2006/math">
                    <m:r>
                      <a:rPr lang="en-GB" altLang="en-US" sz="1800" b="0" i="1" smtClean="0">
                        <a:solidFill>
                          <a:srgbClr val="000000"/>
                        </a:solidFill>
                        <a:latin typeface="Cambria Math"/>
                      </a:rPr>
                      <m:t>𝐶</m:t>
                    </m:r>
                  </m:oMath>
                </a14:m>
                <a:r>
                  <a:rPr lang="en-US" altLang="en-US" sz="1800" i="0" dirty="0">
                    <a:solidFill>
                      <a:srgbClr val="000000"/>
                    </a:solidFill>
                  </a:rPr>
                  <a:t>:</a:t>
                </a:r>
              </a:p>
              <a:p>
                <a:pPr marL="266700" lvl="1" indent="0" eaLnBrk="1" hangingPunct="1">
                  <a:buNone/>
                  <a:tabLst>
                    <a:tab pos="266700" algn="l"/>
                  </a:tabLst>
                  <a:defRPr/>
                </a:pPr>
                <a14:m>
                  <m:oMath xmlns:m="http://schemas.openxmlformats.org/officeDocument/2006/math">
                    <m:nary>
                      <m:naryPr>
                        <m:chr m:val="∑"/>
                        <m:ctrlPr>
                          <a:rPr lang="en-US" altLang="en-US" sz="1800" i="1" smtClean="0">
                            <a:solidFill>
                              <a:srgbClr val="000000"/>
                            </a:solidFill>
                            <a:latin typeface="Cambria Math"/>
                          </a:rPr>
                        </m:ctrlPr>
                      </m:naryPr>
                      <m:sub>
                        <m:r>
                          <m:rPr>
                            <m:brk m:alnAt="23"/>
                          </m:rPr>
                          <a:rPr lang="en-GB" altLang="en-US" sz="1800">
                            <a:solidFill>
                              <a:srgbClr val="000000"/>
                            </a:solidFill>
                            <a:latin typeface="Cambria Math"/>
                          </a:rPr>
                          <m:t>𝑖</m:t>
                        </m:r>
                        <m:r>
                          <a:rPr lang="en-GB" altLang="en-US" sz="1800">
                            <a:solidFill>
                              <a:srgbClr val="000000"/>
                            </a:solidFill>
                            <a:latin typeface="Cambria Math"/>
                          </a:rPr>
                          <m:t>=1</m:t>
                        </m:r>
                      </m:sub>
                      <m:sup>
                        <m:r>
                          <a:rPr lang="en-GB" altLang="en-US" sz="1800">
                            <a:solidFill>
                              <a:srgbClr val="000000"/>
                            </a:solidFill>
                            <a:latin typeface="Cambria Math"/>
                          </a:rPr>
                          <m:t>𝑛</m:t>
                        </m:r>
                      </m:sup>
                      <m:e>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𝑖𝑗</m:t>
                            </m:r>
                          </m:sub>
                        </m:sSub>
                        <m:r>
                          <a:rPr lang="en-GB" altLang="en-US" sz="1800">
                            <a:solidFill>
                              <a:srgbClr val="000000"/>
                            </a:solidFill>
                            <a:latin typeface="Cambria Math"/>
                          </a:rPr>
                          <m:t>=</m:t>
                        </m:r>
                        <m:nary>
                          <m:naryPr>
                            <m:chr m:val="∑"/>
                            <m:ctrlPr>
                              <a:rPr lang="en-US" altLang="en-US" sz="1800" i="1">
                                <a:solidFill>
                                  <a:srgbClr val="000000"/>
                                </a:solidFill>
                                <a:latin typeface="Cambria Math"/>
                              </a:rPr>
                            </m:ctrlPr>
                          </m:naryPr>
                          <m:sub>
                            <m:r>
                              <m:rPr>
                                <m:brk m:alnAt="23"/>
                              </m:rPr>
                              <a:rPr lang="en-GB" altLang="en-US" sz="1800">
                                <a:solidFill>
                                  <a:srgbClr val="000000"/>
                                </a:solidFill>
                                <a:latin typeface="Cambria Math"/>
                              </a:rPr>
                              <m:t>𝑖</m:t>
                            </m:r>
                            <m:r>
                              <a:rPr lang="en-GB" altLang="en-US" sz="1800">
                                <a:solidFill>
                                  <a:srgbClr val="000000"/>
                                </a:solidFill>
                                <a:latin typeface="Cambria Math"/>
                              </a:rPr>
                              <m:t>=1</m:t>
                            </m:r>
                          </m:sub>
                          <m:sup>
                            <m:r>
                              <a:rPr lang="en-GB" altLang="en-US" sz="1800">
                                <a:solidFill>
                                  <a:srgbClr val="000000"/>
                                </a:solidFill>
                                <a:latin typeface="Cambria Math"/>
                              </a:rPr>
                              <m:t>𝑛</m:t>
                            </m:r>
                          </m:sup>
                          <m:e>
                            <m:nary>
                              <m:naryPr>
                                <m:chr m:val="∑"/>
                                <m:ctrlPr>
                                  <a:rPr lang="en-GB" altLang="en-US" sz="1800" i="1">
                                    <a:solidFill>
                                      <a:srgbClr val="000000"/>
                                    </a:solidFill>
                                    <a:latin typeface="Cambria Math"/>
                                  </a:rPr>
                                </m:ctrlPr>
                              </m:naryPr>
                              <m:sub>
                                <m:r>
                                  <m:rPr>
                                    <m:brk m:alnAt="23"/>
                                  </m:rPr>
                                  <a:rPr lang="en-GB" altLang="en-US" sz="1800">
                                    <a:solidFill>
                                      <a:srgbClr val="000000"/>
                                    </a:solidFill>
                                    <a:latin typeface="Cambria Math"/>
                                  </a:rPr>
                                  <m:t>𝑘</m:t>
                                </m:r>
                                <m:r>
                                  <a:rPr lang="en-GB" altLang="en-US" sz="1800">
                                    <a:solidFill>
                                      <a:srgbClr val="000000"/>
                                    </a:solidFill>
                                    <a:latin typeface="Cambria Math"/>
                                  </a:rPr>
                                  <m:t>=1</m:t>
                                </m:r>
                              </m:sub>
                              <m:sup>
                                <m:r>
                                  <a:rPr lang="en-GB" altLang="en-US" sz="1800">
                                    <a:solidFill>
                                      <a:srgbClr val="000000"/>
                                    </a:solidFill>
                                    <a:latin typeface="Cambria Math"/>
                                  </a:rPr>
                                  <m:t>𝑛</m:t>
                                </m:r>
                              </m:sup>
                              <m:e>
                                <m:sSub>
                                  <m:sSubPr>
                                    <m:ctrlPr>
                                      <a:rPr lang="en-GB" altLang="en-US" sz="1800" i="1">
                                        <a:solidFill>
                                          <a:srgbClr val="000000"/>
                                        </a:solidFill>
                                        <a:latin typeface="Cambria Math"/>
                                      </a:rPr>
                                    </m:ctrlPr>
                                  </m:sSubPr>
                                  <m:e>
                                    <m:r>
                                      <a:rPr lang="en-GB" altLang="en-US" sz="1800">
                                        <a:solidFill>
                                          <a:srgbClr val="000000"/>
                                        </a:solidFill>
                                        <a:latin typeface="Cambria Math"/>
                                      </a:rPr>
                                      <m:t>𝑎</m:t>
                                    </m:r>
                                  </m:e>
                                  <m:sub>
                                    <m:r>
                                      <a:rPr lang="en-GB" altLang="en-US" sz="1800">
                                        <a:solidFill>
                                          <a:srgbClr val="000000"/>
                                        </a:solidFill>
                                        <a:latin typeface="Cambria Math"/>
                                      </a:rPr>
                                      <m:t>𝑖𝑘</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𝑘𝑗</m:t>
                                    </m:r>
                                  </m:sub>
                                </m:sSub>
                              </m:e>
                            </m:nary>
                            <m:r>
                              <a:rPr lang="en-GB" altLang="en-US" sz="1800">
                                <a:solidFill>
                                  <a:srgbClr val="000000"/>
                                </a:solidFill>
                                <a:latin typeface="Cambria Math"/>
                              </a:rPr>
                              <m:t>=</m:t>
                            </m:r>
                          </m:e>
                        </m:nary>
                      </m:e>
                    </m:nary>
                    <m:nary>
                      <m:naryPr>
                        <m:chr m:val="∑"/>
                        <m:ctrlPr>
                          <a:rPr lang="en-US" altLang="en-US" sz="1800" i="1">
                            <a:solidFill>
                              <a:srgbClr val="000000"/>
                            </a:solidFill>
                            <a:latin typeface="Cambria Math"/>
                          </a:rPr>
                        </m:ctrlPr>
                      </m:naryPr>
                      <m:sub>
                        <m:r>
                          <a:rPr lang="en-GB" altLang="en-US" sz="1800" b="0" i="1" smtClean="0">
                            <a:solidFill>
                              <a:srgbClr val="000000"/>
                            </a:solidFill>
                            <a:latin typeface="Cambria Math"/>
                          </a:rPr>
                          <m:t>𝑘</m:t>
                        </m:r>
                        <m:r>
                          <a:rPr lang="en-GB" altLang="en-US" sz="1800">
                            <a:solidFill>
                              <a:srgbClr val="000000"/>
                            </a:solidFill>
                            <a:latin typeface="Cambria Math"/>
                          </a:rPr>
                          <m:t>=1</m:t>
                        </m:r>
                      </m:sub>
                      <m:sup>
                        <m:r>
                          <a:rPr lang="en-GB" altLang="en-US" sz="1800">
                            <a:solidFill>
                              <a:srgbClr val="000000"/>
                            </a:solidFill>
                            <a:latin typeface="Cambria Math"/>
                          </a:rPr>
                          <m:t>𝑛</m:t>
                        </m:r>
                      </m:sup>
                      <m:e>
                        <m:nary>
                          <m:naryPr>
                            <m:chr m:val="∑"/>
                            <m:ctrlPr>
                              <a:rPr lang="en-GB" altLang="en-US" sz="1800" i="1">
                                <a:solidFill>
                                  <a:srgbClr val="000000"/>
                                </a:solidFill>
                                <a:latin typeface="Cambria Math"/>
                              </a:rPr>
                            </m:ctrlPr>
                          </m:naryPr>
                          <m:sub>
                            <m:r>
                              <a:rPr lang="en-GB" altLang="en-US" sz="1800" b="0" i="1" smtClean="0">
                                <a:solidFill>
                                  <a:srgbClr val="000000"/>
                                </a:solidFill>
                                <a:latin typeface="Cambria Math"/>
                              </a:rPr>
                              <m:t>𝑖</m:t>
                            </m:r>
                            <m:r>
                              <a:rPr lang="en-GB" altLang="en-US" sz="1800">
                                <a:solidFill>
                                  <a:srgbClr val="000000"/>
                                </a:solidFill>
                                <a:latin typeface="Cambria Math"/>
                              </a:rPr>
                              <m:t>=1</m:t>
                            </m:r>
                          </m:sub>
                          <m:sup>
                            <m:r>
                              <a:rPr lang="en-GB" altLang="en-US" sz="1800">
                                <a:solidFill>
                                  <a:srgbClr val="000000"/>
                                </a:solidFill>
                                <a:latin typeface="Cambria Math"/>
                              </a:rPr>
                              <m:t>𝑛</m:t>
                            </m:r>
                          </m:sup>
                          <m:e>
                            <m:sSub>
                              <m:sSubPr>
                                <m:ctrlPr>
                                  <a:rPr lang="en-GB" altLang="en-US" sz="1800" i="1">
                                    <a:solidFill>
                                      <a:srgbClr val="000000"/>
                                    </a:solidFill>
                                    <a:latin typeface="Cambria Math"/>
                                  </a:rPr>
                                </m:ctrlPr>
                              </m:sSubPr>
                              <m:e>
                                <m:r>
                                  <a:rPr lang="en-GB" altLang="en-US" sz="1800">
                                    <a:solidFill>
                                      <a:srgbClr val="000000"/>
                                    </a:solidFill>
                                    <a:latin typeface="Cambria Math"/>
                                  </a:rPr>
                                  <m:t>𝑎</m:t>
                                </m:r>
                              </m:e>
                              <m:sub>
                                <m:r>
                                  <a:rPr lang="en-GB" altLang="en-US" sz="1800">
                                    <a:solidFill>
                                      <a:srgbClr val="000000"/>
                                    </a:solidFill>
                                    <a:latin typeface="Cambria Math"/>
                                  </a:rPr>
                                  <m:t>𝑖𝑘</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𝑘𝑗</m:t>
                                </m:r>
                              </m:sub>
                            </m:sSub>
                          </m:e>
                        </m:nary>
                        <m:r>
                          <a:rPr lang="en-GB" altLang="en-US" sz="1800">
                            <a:solidFill>
                              <a:srgbClr val="000000"/>
                            </a:solidFill>
                            <a:latin typeface="Cambria Math"/>
                          </a:rPr>
                          <m:t>=</m:t>
                        </m:r>
                      </m:e>
                    </m:nary>
                  </m:oMath>
                </a14:m>
                <a:r>
                  <a:rPr lang="en-US" altLang="en-US" sz="1800" dirty="0">
                    <a:solidFill>
                      <a:srgbClr val="000000"/>
                    </a:solidFill>
                  </a:rPr>
                  <a:t> </a:t>
                </a:r>
                <a14:m>
                  <m:oMath xmlns:m="http://schemas.openxmlformats.org/officeDocument/2006/math">
                    <m:nary>
                      <m:naryPr>
                        <m:chr m:val="∑"/>
                        <m:ctrlPr>
                          <a:rPr lang="en-US" altLang="en-US" sz="1800" i="1">
                            <a:solidFill>
                              <a:srgbClr val="000000"/>
                            </a:solidFill>
                            <a:latin typeface="Cambria Math"/>
                          </a:rPr>
                        </m:ctrlPr>
                      </m:naryPr>
                      <m:sub>
                        <m:r>
                          <a:rPr lang="en-GB" altLang="en-US" sz="1800">
                            <a:solidFill>
                              <a:srgbClr val="000000"/>
                            </a:solidFill>
                            <a:latin typeface="Cambria Math"/>
                          </a:rPr>
                          <m:t>𝑘</m:t>
                        </m:r>
                        <m:r>
                          <a:rPr lang="en-GB" altLang="en-US" sz="1800">
                            <a:solidFill>
                              <a:srgbClr val="000000"/>
                            </a:solidFill>
                            <a:latin typeface="Cambria Math"/>
                          </a:rPr>
                          <m:t>=1</m:t>
                        </m:r>
                      </m:sub>
                      <m:sup>
                        <m:r>
                          <a:rPr lang="en-GB" altLang="en-US" sz="1800">
                            <a:solidFill>
                              <a:srgbClr val="000000"/>
                            </a:solidFill>
                            <a:latin typeface="Cambria Math"/>
                          </a:rPr>
                          <m:t>𝑛</m:t>
                        </m:r>
                      </m:sup>
                      <m:e>
                        <m:sSub>
                          <m:sSubPr>
                            <m:ctrlPr>
                              <a:rPr lang="en-GB" altLang="en-US" sz="1800" i="1">
                                <a:solidFill>
                                  <a:srgbClr val="000000"/>
                                </a:solidFill>
                                <a:latin typeface="Cambria Math"/>
                              </a:rPr>
                            </m:ctrlPr>
                          </m:sSubPr>
                          <m:e>
                            <m:r>
                              <a:rPr lang="en-GB" altLang="en-US" sz="1800">
                                <a:solidFill>
                                  <a:srgbClr val="000000"/>
                                </a:solidFill>
                                <a:latin typeface="Cambria Math"/>
                              </a:rPr>
                              <m:t>𝑏</m:t>
                            </m:r>
                          </m:e>
                          <m:sub>
                            <m:r>
                              <a:rPr lang="en-GB" altLang="en-US" sz="1800">
                                <a:solidFill>
                                  <a:srgbClr val="000000"/>
                                </a:solidFill>
                                <a:latin typeface="Cambria Math"/>
                              </a:rPr>
                              <m:t>𝑘𝑗</m:t>
                            </m:r>
                          </m:sub>
                        </m:sSub>
                        <m:nary>
                          <m:naryPr>
                            <m:chr m:val="∑"/>
                            <m:ctrlPr>
                              <a:rPr lang="en-GB" altLang="en-US" sz="1800" i="1">
                                <a:solidFill>
                                  <a:srgbClr val="000000"/>
                                </a:solidFill>
                                <a:latin typeface="Cambria Math"/>
                              </a:rPr>
                            </m:ctrlPr>
                          </m:naryPr>
                          <m:sub>
                            <m:r>
                              <a:rPr lang="en-GB" altLang="en-US" sz="1800">
                                <a:solidFill>
                                  <a:srgbClr val="000000"/>
                                </a:solidFill>
                                <a:latin typeface="Cambria Math"/>
                              </a:rPr>
                              <m:t>𝑖</m:t>
                            </m:r>
                            <m:r>
                              <a:rPr lang="en-GB" altLang="en-US" sz="1800">
                                <a:solidFill>
                                  <a:srgbClr val="000000"/>
                                </a:solidFill>
                                <a:latin typeface="Cambria Math"/>
                              </a:rPr>
                              <m:t>=1</m:t>
                            </m:r>
                          </m:sub>
                          <m:sup>
                            <m:r>
                              <a:rPr lang="en-GB" altLang="en-US" sz="1800">
                                <a:solidFill>
                                  <a:srgbClr val="000000"/>
                                </a:solidFill>
                                <a:latin typeface="Cambria Math"/>
                              </a:rPr>
                              <m:t>𝑛</m:t>
                            </m:r>
                          </m:sup>
                          <m:e>
                            <m:sSub>
                              <m:sSubPr>
                                <m:ctrlPr>
                                  <a:rPr lang="en-GB" altLang="en-US" sz="1800" i="1">
                                    <a:solidFill>
                                      <a:srgbClr val="000000"/>
                                    </a:solidFill>
                                    <a:latin typeface="Cambria Math"/>
                                  </a:rPr>
                                </m:ctrlPr>
                              </m:sSubPr>
                              <m:e>
                                <m:r>
                                  <a:rPr lang="en-GB" altLang="en-US" sz="1800">
                                    <a:solidFill>
                                      <a:srgbClr val="000000"/>
                                    </a:solidFill>
                                    <a:latin typeface="Cambria Math"/>
                                  </a:rPr>
                                  <m:t>𝑎</m:t>
                                </m:r>
                              </m:e>
                              <m:sub>
                                <m:r>
                                  <a:rPr lang="en-GB" altLang="en-US" sz="1800">
                                    <a:solidFill>
                                      <a:srgbClr val="000000"/>
                                    </a:solidFill>
                                    <a:latin typeface="Cambria Math"/>
                                  </a:rPr>
                                  <m:t>𝑖𝑘</m:t>
                                </m:r>
                              </m:sub>
                            </m:sSub>
                          </m:e>
                        </m:nary>
                        <m:r>
                          <a:rPr lang="en-GB" altLang="en-US" sz="1800">
                            <a:solidFill>
                              <a:srgbClr val="000000"/>
                            </a:solidFill>
                            <a:latin typeface="Cambria Math"/>
                          </a:rPr>
                          <m:t>=</m:t>
                        </m:r>
                      </m:e>
                    </m:nary>
                    <m:r>
                      <a:rPr lang="en-GB" altLang="en-US" sz="1800">
                        <a:solidFill>
                          <a:srgbClr val="000000"/>
                        </a:solidFill>
                        <a:latin typeface="Cambria Math"/>
                        <a:ea typeface="Cambria Math"/>
                      </a:rPr>
                      <m:t>1∙1=1</m:t>
                    </m:r>
                  </m:oMath>
                </a14:m>
                <a:endParaRPr lang="en-US" altLang="en-US" sz="1800" i="0" dirty="0">
                  <a:solidFill>
                    <a:srgbClr val="000000"/>
                  </a:solidFill>
                </a:endParaRPr>
              </a:p>
              <a:p>
                <a:pPr marL="266700" lvl="1" indent="-266700" eaLnBrk="1" hangingPunct="1">
                  <a:tabLst>
                    <a:tab pos="266700" algn="l"/>
                  </a:tabLst>
                  <a:defRPr/>
                </a:pPr>
                <a:r>
                  <a:rPr lang="en-US" altLang="en-US" sz="1800" i="0" dirty="0">
                    <a:solidFill>
                      <a:srgbClr val="000000"/>
                    </a:solidFill>
                  </a:rPr>
                  <a:t>Based on the above any power of a stochastic matrix is a stochastic matrix.</a:t>
                </a:r>
              </a:p>
              <a:p>
                <a:pPr marL="266700" lvl="1" indent="-266700" eaLnBrk="1" hangingPunct="1">
                  <a:tabLst>
                    <a:tab pos="266700" algn="l"/>
                  </a:tabLst>
                  <a:defRPr/>
                </a:pPr>
                <a:r>
                  <a:rPr lang="en-GB" sz="1800" i="0" dirty="0">
                    <a:solidFill>
                      <a:srgbClr val="040404"/>
                    </a:solidFill>
                  </a:rPr>
                  <a:t>Furthermore, a vector with real, nonnegative entries </a:t>
                </a:r>
                <a14:m>
                  <m:oMath xmlns:m="http://schemas.openxmlformats.org/officeDocument/2006/math">
                    <m:sSub>
                      <m:sSubPr>
                        <m:ctrlPr>
                          <a:rPr lang="en-GB" sz="1800" i="1">
                            <a:solidFill>
                              <a:srgbClr val="040404"/>
                            </a:solidFill>
                            <a:latin typeface="Cambria Math"/>
                          </a:rPr>
                        </m:ctrlPr>
                      </m:sSubPr>
                      <m:e>
                        <m:r>
                          <a:rPr lang="en-GB" sz="1800">
                            <a:solidFill>
                              <a:srgbClr val="040404"/>
                            </a:solidFill>
                            <a:latin typeface="Cambria Math"/>
                          </a:rPr>
                          <m:t>𝑝</m:t>
                        </m:r>
                      </m:e>
                      <m:sub>
                        <m:r>
                          <a:rPr lang="en-GB" sz="1800">
                            <a:solidFill>
                              <a:srgbClr val="040404"/>
                            </a:solidFill>
                            <a:latin typeface="Cambria Math"/>
                          </a:rPr>
                          <m:t>𝑘</m:t>
                        </m:r>
                      </m:sub>
                    </m:sSub>
                  </m:oMath>
                </a14:m>
                <a:r>
                  <a:rPr lang="en-GB" sz="1800" i="0" dirty="0">
                    <a:solidFill>
                      <a:srgbClr val="040404"/>
                    </a:solidFill>
                  </a:rPr>
                  <a:t>, for which all the </a:t>
                </a:r>
                <a14:m>
                  <m:oMath xmlns:m="http://schemas.openxmlformats.org/officeDocument/2006/math">
                    <m:sSub>
                      <m:sSubPr>
                        <m:ctrlPr>
                          <a:rPr lang="en-GB" sz="1800" i="1">
                            <a:solidFill>
                              <a:srgbClr val="040404"/>
                            </a:solidFill>
                            <a:latin typeface="Cambria Math"/>
                          </a:rPr>
                        </m:ctrlPr>
                      </m:sSubPr>
                      <m:e>
                        <m:r>
                          <a:rPr lang="en-GB" sz="1800">
                            <a:solidFill>
                              <a:srgbClr val="040404"/>
                            </a:solidFill>
                            <a:latin typeface="Cambria Math"/>
                          </a:rPr>
                          <m:t>𝑝</m:t>
                        </m:r>
                      </m:e>
                      <m:sub>
                        <m:r>
                          <a:rPr lang="en-GB" sz="1800">
                            <a:solidFill>
                              <a:srgbClr val="040404"/>
                            </a:solidFill>
                            <a:latin typeface="Cambria Math"/>
                          </a:rPr>
                          <m:t>𝑘</m:t>
                        </m:r>
                      </m:sub>
                    </m:sSub>
                  </m:oMath>
                </a14:m>
                <a:r>
                  <a:rPr lang="en-GB" sz="1800" i="0" dirty="0">
                    <a:solidFill>
                      <a:srgbClr val="040404"/>
                    </a:solidFill>
                  </a:rPr>
                  <a:t> add up to 1, is called a </a:t>
                </a:r>
                <a:r>
                  <a:rPr lang="en-GB" sz="1800" b="1" i="0" dirty="0">
                    <a:solidFill>
                      <a:srgbClr val="C00000"/>
                    </a:solidFill>
                  </a:rPr>
                  <a:t>stochastic vector</a:t>
                </a:r>
                <a:r>
                  <a:rPr lang="en-GB" sz="1800" i="0" dirty="0">
                    <a:solidFill>
                      <a:srgbClr val="040404"/>
                    </a:solidFill>
                  </a:rPr>
                  <a:t>. For a stochastic matrix, every column or row or both is a stochastic vector.</a:t>
                </a:r>
              </a:p>
              <a:p>
                <a:pPr marL="266700" lvl="1" indent="-266700" eaLnBrk="1" hangingPunct="1">
                  <a:tabLst>
                    <a:tab pos="266700" algn="l"/>
                  </a:tabLst>
                  <a:defRPr/>
                </a:pPr>
                <a:r>
                  <a:rPr lang="en-US" altLang="en-US" sz="1800" i="0" dirty="0">
                    <a:solidFill>
                      <a:srgbClr val="000000"/>
                    </a:solidFill>
                  </a:rPr>
                  <a:t>I am interested in the eigenvalues and eigenvectors of a stochastic matrix.</a:t>
                </a:r>
              </a:p>
              <a:p>
                <a:pPr marL="266700" lvl="1" indent="-266700" eaLnBrk="1" hangingPunct="1">
                  <a:tabLst>
                    <a:tab pos="266700" algn="l"/>
                  </a:tabLst>
                  <a:defRPr/>
                </a:pPr>
                <a:endParaRPr lang="en-US" altLang="en-US" sz="1800" i="0" dirty="0">
                  <a:solidFill>
                    <a:srgbClr val="040404"/>
                  </a:solidFill>
                </a:endParaRPr>
              </a:p>
              <a:p>
                <a:pPr marL="266700" lvl="1" indent="-266700" eaLnBrk="1" hangingPunct="1">
                  <a:tabLst>
                    <a:tab pos="266700" algn="l"/>
                  </a:tabLst>
                  <a:defRPr/>
                </a:pPr>
                <a:endParaRPr lang="en-US" altLang="en-US" sz="1800" i="0" dirty="0">
                  <a:solidFill>
                    <a:srgbClr val="000000"/>
                  </a:solidFill>
                </a:endParaRPr>
              </a:p>
              <a:p>
                <a:pPr marL="266700" lvl="1" indent="-266700" eaLnBrk="1" hangingPunct="1">
                  <a:tabLst>
                    <a:tab pos="266700" algn="l"/>
                  </a:tabLst>
                  <a:defRPr/>
                </a:pPr>
                <a:endParaRPr lang="en-US" altLang="en-US" sz="1800" i="0" dirty="0">
                  <a:solidFill>
                    <a:srgbClr val="000000"/>
                  </a:solidFill>
                </a:endParaRPr>
              </a:p>
              <a:p>
                <a:pPr marL="266700" indent="-266700" eaLnBrk="1" hangingPunct="1">
                  <a:buFont typeface="Arial" panose="020B0604020202020204" pitchFamily="34" charset="0"/>
                  <a:buChar char="•"/>
                  <a:tabLst>
                    <a:tab pos="266700" algn="l"/>
                  </a:tabLst>
                  <a:defRPr/>
                </a:pPr>
                <a:endParaRPr lang="en-US" altLang="en-US" sz="18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865" t="-1580" r="-20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30631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Stochastic matrices and their eigenvalues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800051"/>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ea typeface="Cambria Math"/>
                  </a:rPr>
                  <a:t>I would like to prove that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m:t>
                    </m:r>
                  </m:oMath>
                </a14:m>
                <a:r>
                  <a:rPr lang="en-US" altLang="en-US" sz="1800" i="0" dirty="0">
                    <a:solidFill>
                      <a:srgbClr val="000000"/>
                    </a:solidFill>
                    <a:latin typeface="+mj-lt"/>
                  </a:rPr>
                  <a:t> is always an eigenvalue of a stochastic matrix.</a:t>
                </a:r>
              </a:p>
              <a:p>
                <a:pPr marL="266700" indent="-266700" eaLnBrk="1" hangingPunct="1">
                  <a:buFont typeface="Arial" panose="020B0604020202020204" pitchFamily="34" charset="0"/>
                  <a:buChar char="•"/>
                  <a:defRPr/>
                </a:pPr>
                <a:r>
                  <a:rPr lang="en-US" altLang="en-US" sz="1800" i="0" dirty="0">
                    <a:solidFill>
                      <a:srgbClr val="000000"/>
                    </a:solidFill>
                    <a:latin typeface="+mj-lt"/>
                  </a:rPr>
                  <a:t>Consider again a left stochastic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Since the elements of each column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add up to 1, the elements of each row of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𝑇</m:t>
                        </m:r>
                      </m:sup>
                    </m:sSup>
                  </m:oMath>
                </a14:m>
                <a:r>
                  <a:rPr lang="en-US" altLang="en-US" sz="1800" i="0" dirty="0">
                    <a:solidFill>
                      <a:srgbClr val="000000"/>
                    </a:solidFill>
                    <a:latin typeface="+mj-lt"/>
                  </a:rPr>
                  <a:t> should add up to 1. Therefore,</a:t>
                </a:r>
              </a:p>
              <a:p>
                <a:pPr marL="266700" eaLnBrk="1" hangingPunct="1">
                  <a:defRPr/>
                </a:pPr>
                <a14:m>
                  <m:oMathPara xmlns:m="http://schemas.openxmlformats.org/officeDocument/2006/math">
                    <m:oMathParaPr>
                      <m:jc m:val="center"/>
                    </m:oMathParaPr>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𝑇</m:t>
                          </m:r>
                        </m:sup>
                      </m:sSup>
                      <m:d>
                        <m:dPr>
                          <m:begChr m:val="["/>
                          <m:endChr m:val="]"/>
                          <m:ctrlPr>
                            <a:rPr lang="en-US" altLang="en-US" sz="1800" i="1" smtClean="0">
                              <a:solidFill>
                                <a:srgbClr val="000000"/>
                              </a:solidFill>
                              <a:latin typeface="Cambria Math"/>
                            </a:rPr>
                          </m:ctrlPr>
                        </m:dPr>
                        <m:e>
                          <m:m>
                            <m:mPr>
                              <m:mcs>
                                <m:mc>
                                  <m:mcPr>
                                    <m:count m:val="1"/>
                                    <m:mcJc m:val="center"/>
                                  </m:mcPr>
                                </m:mc>
                              </m:mcs>
                              <m:ctrlPr>
                                <a:rPr lang="en-US" altLang="en-US" sz="1800" i="1" smtClean="0">
                                  <a:solidFill>
                                    <a:srgbClr val="000000"/>
                                  </a:solidFill>
                                  <a:latin typeface="Cambria Math"/>
                                </a:rPr>
                              </m:ctrlPr>
                            </m:mPr>
                            <m:mr>
                              <m:e>
                                <m:m>
                                  <m:mPr>
                                    <m:mcs>
                                      <m:mc>
                                        <m:mcPr>
                                          <m:count m:val="1"/>
                                          <m:mcJc m:val="center"/>
                                        </m:mcPr>
                                      </m:mc>
                                    </m:mcs>
                                    <m:ctrlPr>
                                      <a:rPr lang="en-US" altLang="en-US" sz="1800" i="1" smtClean="0">
                                        <a:solidFill>
                                          <a:srgbClr val="000000"/>
                                        </a:solidFill>
                                        <a:latin typeface="Cambria Math"/>
                                      </a:rPr>
                                    </m:ctrlPr>
                                  </m:mPr>
                                  <m:mr>
                                    <m:e>
                                      <m:r>
                                        <m:rPr>
                                          <m:brk m:alnAt="7"/>
                                        </m:rP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mr>
                                </m:m>
                              </m:e>
                            </m:mr>
                            <m:mr>
                              <m:e>
                                <m:m>
                                  <m:mPr>
                                    <m:mcs>
                                      <m:mc>
                                        <m:mcPr>
                                          <m:count m:val="1"/>
                                          <m:mcJc m:val="center"/>
                                        </m:mcPr>
                                      </m:mc>
                                    </m:mcs>
                                    <m:ctrlPr>
                                      <a:rPr lang="en-US" altLang="en-US" sz="1800" i="1" smtClean="0">
                                        <a:solidFill>
                                          <a:srgbClr val="000000"/>
                                        </a:solidFill>
                                        <a:latin typeface="Cambria Math"/>
                                      </a:rPr>
                                    </m:ctrlPr>
                                  </m:mPr>
                                  <m:mr>
                                    <m:e>
                                      <m:r>
                                        <m:rPr>
                                          <m:brk m:alnAt="7"/>
                                        </m:rPr>
                                        <a:rPr lang="en-US" altLang="en-US" sz="1800" i="1" smtClean="0">
                                          <a:solidFill>
                                            <a:srgbClr val="000000"/>
                                          </a:solidFill>
                                          <a:latin typeface="Cambria Math"/>
                                        </a:rPr>
                                        <m:t>⋮</m:t>
                                      </m:r>
                                    </m:e>
                                  </m:mr>
                                  <m:mr>
                                    <m:e>
                                      <m:r>
                                        <a:rPr lang="en-GB" altLang="en-US" sz="1800" b="0" i="1" smtClean="0">
                                          <a:solidFill>
                                            <a:srgbClr val="000000"/>
                                          </a:solidFill>
                                          <a:latin typeface="Cambria Math"/>
                                        </a:rPr>
                                        <m:t>1</m:t>
                                      </m:r>
                                    </m:e>
                                  </m:mr>
                                </m:m>
                              </m:e>
                            </m:mr>
                          </m:m>
                        </m:e>
                      </m:d>
                      <m:r>
                        <a:rPr lang="en-GB" altLang="en-US" sz="1800" b="0" i="1" smtClean="0">
                          <a:solidFill>
                            <a:srgbClr val="000000"/>
                          </a:solidFill>
                          <a:latin typeface="Cambria Math"/>
                        </a:rPr>
                        <m:t>=</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m>
                                  <m:mPr>
                                    <m:mcs>
                                      <m:mc>
                                        <m:mcPr>
                                          <m:count m:val="1"/>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a:solidFill>
                                            <a:srgbClr val="000000"/>
                                          </a:solidFill>
                                          <a:latin typeface="Cambria Math"/>
                                        </a:rPr>
                                        <m:t>1</m:t>
                                      </m:r>
                                    </m:e>
                                  </m:mr>
                                </m:m>
                              </m:e>
                            </m:mr>
                            <m:mr>
                              <m:e>
                                <m:m>
                                  <m:mPr>
                                    <m:mcs>
                                      <m:mc>
                                        <m:mcPr>
                                          <m:count m:val="1"/>
                                          <m:mcJc m:val="center"/>
                                        </m:mcPr>
                                      </m:mc>
                                    </m:mcs>
                                    <m:ctrlPr>
                                      <a:rPr lang="en-US" altLang="en-US" sz="1800" i="1">
                                        <a:solidFill>
                                          <a:srgbClr val="000000"/>
                                        </a:solidFill>
                                        <a:latin typeface="Cambria Math"/>
                                      </a:rPr>
                                    </m:ctrlPr>
                                  </m:mPr>
                                  <m:mr>
                                    <m:e>
                                      <m:r>
                                        <m:rPr>
                                          <m:brk m:alnAt="7"/>
                                        </m:rPr>
                                        <a:rPr lang="en-US" altLang="en-US" sz="1800">
                                          <a:solidFill>
                                            <a:srgbClr val="000000"/>
                                          </a:solidFill>
                                          <a:latin typeface="Cambria Math"/>
                                        </a:rPr>
                                        <m:t>⋮</m:t>
                                      </m:r>
                                    </m:e>
                                  </m:mr>
                                  <m:mr>
                                    <m:e>
                                      <m:r>
                                        <a:rPr lang="en-GB" altLang="en-US" sz="1800">
                                          <a:solidFill>
                                            <a:srgbClr val="000000"/>
                                          </a:solidFill>
                                          <a:latin typeface="Cambria Math"/>
                                        </a:rPr>
                                        <m:t>1</m:t>
                                      </m:r>
                                    </m:e>
                                  </m:mr>
                                </m:m>
                              </m:e>
                            </m:mr>
                          </m:m>
                        </m:e>
                      </m:d>
                      <m:r>
                        <a:rPr lang="en-GB" altLang="en-US" sz="1800" b="0" i="1" smtClean="0">
                          <a:solidFill>
                            <a:srgbClr val="000000"/>
                          </a:solidFill>
                          <a:latin typeface="Cambria Math"/>
                        </a:rPr>
                        <m:t>=1</m:t>
                      </m:r>
                      <m:r>
                        <a:rPr lang="en-GB" altLang="en-US" sz="1800" b="0" i="1" smtClean="0">
                          <a:solidFill>
                            <a:srgbClr val="000000"/>
                          </a:solidFill>
                          <a:latin typeface="Cambria Math"/>
                          <a:ea typeface="Cambria Math"/>
                        </a:rPr>
                        <m:t>∙</m:t>
                      </m:r>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m>
                                  <m:mPr>
                                    <m:mcs>
                                      <m:mc>
                                        <m:mcPr>
                                          <m:count m:val="1"/>
                                          <m:mcJc m:val="center"/>
                                        </m:mcPr>
                                      </m:mc>
                                    </m:mcs>
                                    <m:ctrlPr>
                                      <a:rPr lang="en-US" altLang="en-US" sz="1800" i="1">
                                        <a:solidFill>
                                          <a:srgbClr val="000000"/>
                                        </a:solidFill>
                                        <a:latin typeface="Cambria Math"/>
                                      </a:rPr>
                                    </m:ctrlPr>
                                  </m:mPr>
                                  <m:mr>
                                    <m:e>
                                      <m:r>
                                        <m:rPr>
                                          <m:brk m:alnAt="7"/>
                                        </m:rPr>
                                        <a:rPr lang="en-GB" altLang="en-US" sz="1800">
                                          <a:solidFill>
                                            <a:srgbClr val="000000"/>
                                          </a:solidFill>
                                          <a:latin typeface="Cambria Math"/>
                                        </a:rPr>
                                        <m:t>1</m:t>
                                      </m:r>
                                    </m:e>
                                  </m:mr>
                                  <m:mr>
                                    <m:e>
                                      <m:r>
                                        <a:rPr lang="en-GB" altLang="en-US" sz="1800">
                                          <a:solidFill>
                                            <a:srgbClr val="000000"/>
                                          </a:solidFill>
                                          <a:latin typeface="Cambria Math"/>
                                        </a:rPr>
                                        <m:t>1</m:t>
                                      </m:r>
                                    </m:e>
                                  </m:mr>
                                </m:m>
                              </m:e>
                            </m:mr>
                            <m:mr>
                              <m:e>
                                <m:m>
                                  <m:mPr>
                                    <m:mcs>
                                      <m:mc>
                                        <m:mcPr>
                                          <m:count m:val="1"/>
                                          <m:mcJc m:val="center"/>
                                        </m:mcPr>
                                      </m:mc>
                                    </m:mcs>
                                    <m:ctrlPr>
                                      <a:rPr lang="en-US" altLang="en-US" sz="1800" i="1">
                                        <a:solidFill>
                                          <a:srgbClr val="000000"/>
                                        </a:solidFill>
                                        <a:latin typeface="Cambria Math"/>
                                      </a:rPr>
                                    </m:ctrlPr>
                                  </m:mPr>
                                  <m:mr>
                                    <m:e>
                                      <m:r>
                                        <m:rPr>
                                          <m:brk m:alnAt="7"/>
                                        </m:rPr>
                                        <a:rPr lang="en-US" altLang="en-US" sz="1800">
                                          <a:solidFill>
                                            <a:srgbClr val="000000"/>
                                          </a:solidFill>
                                          <a:latin typeface="Cambria Math"/>
                                        </a:rPr>
                                        <m:t>⋮</m:t>
                                      </m:r>
                                    </m:e>
                                  </m:mr>
                                  <m:mr>
                                    <m:e>
                                      <m:r>
                                        <a:rPr lang="en-GB" altLang="en-US" sz="1800">
                                          <a:solidFill>
                                            <a:srgbClr val="000000"/>
                                          </a:solidFill>
                                          <a:latin typeface="Cambria Math"/>
                                        </a:rPr>
                                        <m:t>1</m:t>
                                      </m:r>
                                    </m:e>
                                  </m:mr>
                                </m:m>
                              </m:e>
                            </m:mr>
                          </m:m>
                        </m:e>
                      </m:d>
                    </m:oMath>
                  </m:oMathPara>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Therefore, 1 is an eigenvalue of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 </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As already shown, the eigenvalues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and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 </m:t>
                    </m:r>
                  </m:oMath>
                </a14:m>
                <a:r>
                  <a:rPr lang="en-US" altLang="en-US" sz="1800" i="0" dirty="0">
                    <a:solidFill>
                      <a:srgbClr val="000000"/>
                    </a:solidFill>
                    <a:latin typeface="+mj-lt"/>
                  </a:rPr>
                  <a:t> are the same, which implies that 1 is also an eigenvalue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Since </a:t>
                </a:r>
                <a14:m>
                  <m:oMath xmlns:m="http://schemas.openxmlformats.org/officeDocument/2006/math">
                    <m:r>
                      <m:rPr>
                        <m:sty m:val="p"/>
                      </m:rPr>
                      <a:rPr lang="en-GB" altLang="en-US" sz="1800" i="0">
                        <a:solidFill>
                          <a:srgbClr val="000000"/>
                        </a:solidFill>
                        <a:latin typeface="Cambria Math"/>
                      </a:rPr>
                      <m:t>d</m:t>
                    </m:r>
                    <m:r>
                      <m:rPr>
                        <m:sty m:val="p"/>
                      </m:rPr>
                      <a:rPr lang="en-GB" altLang="en-US" sz="1800" b="0" i="0" smtClean="0">
                        <a:solidFill>
                          <a:srgbClr val="000000"/>
                        </a:solidFill>
                        <a:latin typeface="Cambria Math"/>
                      </a:rPr>
                      <m:t>et</m:t>
                    </m:r>
                    <m:d>
                      <m:dPr>
                        <m:ctrlPr>
                          <a:rPr lang="en-GB" altLang="en-US" sz="1800" b="0" i="1" smtClean="0">
                            <a:solidFill>
                              <a:srgbClr val="000000"/>
                            </a:solidFill>
                            <a:latin typeface="Cambria Math"/>
                          </a:rPr>
                        </m:ctrlPr>
                      </m:dPr>
                      <m:e>
                        <m:r>
                          <a:rPr lang="en-GB" altLang="en-US" sz="1800">
                            <a:solidFill>
                              <a:srgbClr val="000000"/>
                            </a:solidFill>
                            <a:latin typeface="Cambria Math"/>
                          </a:rPr>
                          <m:t>𝐴</m:t>
                        </m:r>
                        <m:r>
                          <a:rPr lang="en-GB" altLang="en-US" sz="1800">
                            <a:solidFill>
                              <a:srgbClr val="000000"/>
                            </a:solidFill>
                            <a:latin typeface="Cambria Math"/>
                          </a:rPr>
                          <m:t>−</m:t>
                        </m:r>
                        <m:r>
                          <a:rPr lang="en-GB" altLang="en-US" sz="1800">
                            <a:solidFill>
                              <a:srgbClr val="000000"/>
                            </a:solidFill>
                            <a:latin typeface="Cambria Math"/>
                          </a:rPr>
                          <m:t>𝐼</m:t>
                        </m:r>
                      </m:e>
                    </m:d>
                    <m:r>
                      <a:rPr lang="en-GB" altLang="en-US" sz="1800" b="0" i="1" smtClean="0">
                        <a:solidFill>
                          <a:srgbClr val="000000"/>
                        </a:solidFill>
                        <a:latin typeface="Cambria Math"/>
                      </a:rPr>
                      <m:t>=0</m:t>
                    </m:r>
                  </m:oMath>
                </a14:m>
                <a:r>
                  <a:rPr lang="en-US" altLang="en-US" sz="1800" i="0" dirty="0">
                    <a:solidFill>
                      <a:srgbClr val="000000"/>
                    </a:solidFill>
                    <a:latin typeface="+mj-lt"/>
                  </a:rPr>
                  <a:t>, the matrix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rPr>
                      <m:t>𝐼</m:t>
                    </m:r>
                  </m:oMath>
                </a14:m>
                <a:r>
                  <a:rPr lang="en-US" altLang="en-US" sz="1800" i="0" dirty="0">
                    <a:solidFill>
                      <a:srgbClr val="000000"/>
                    </a:solidFill>
                    <a:latin typeface="+mj-lt"/>
                  </a:rPr>
                  <a:t> is singular, which means that there is a vector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for which</a:t>
                </a:r>
              </a:p>
              <a:p>
                <a:pPr marL="266700" indent="-266700" eaLnBrk="1" hangingPunct="1">
                  <a:defRPr/>
                </a:pPr>
                <a14:m>
                  <m:oMathPara xmlns:m="http://schemas.openxmlformats.org/officeDocument/2006/math">
                    <m:oMathParaPr>
                      <m:jc m:val="centerGroup"/>
                    </m:oMathParaPr>
                    <m:oMath xmlns:m="http://schemas.openxmlformats.org/officeDocument/2006/math">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rPr>
                            <m:t>𝐼</m:t>
                          </m:r>
                        </m:e>
                      </m:d>
                      <m:r>
                        <a:rPr lang="en-GB" altLang="en-US" sz="1800" b="0" i="1" smtClean="0">
                          <a:solidFill>
                            <a:srgbClr val="000000"/>
                          </a:solidFill>
                          <a:latin typeface="Cambria Math"/>
                        </a:rPr>
                        <m:t>𝑥</m:t>
                      </m:r>
                      <m:r>
                        <a:rPr lang="en-GB" altLang="en-US" sz="1800" b="0" i="1" smtClean="0">
                          <a:solidFill>
                            <a:srgbClr val="000000"/>
                          </a:solidFill>
                          <a:latin typeface="Cambria Math"/>
                        </a:rPr>
                        <m:t>=</m:t>
                      </m:r>
                      <m:r>
                        <a:rPr lang="en-GB" altLang="en-US" sz="1800" b="1" i="1" smtClean="0">
                          <a:solidFill>
                            <a:srgbClr val="000000"/>
                          </a:solidFill>
                          <a:latin typeface="Cambria Math"/>
                        </a:rPr>
                        <m:t>𝟎</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𝐴𝑥</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𝑥</m:t>
                      </m:r>
                    </m:oMath>
                  </m:oMathPara>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A vector of the null space of </a:t>
                </a:r>
                <a14:m>
                  <m:oMath xmlns:m="http://schemas.openxmlformats.org/officeDocument/2006/math">
                    <m:r>
                      <a:rPr lang="en-GB" altLang="en-US" sz="1800">
                        <a:solidFill>
                          <a:srgbClr val="000000"/>
                        </a:solidFill>
                        <a:latin typeface="Cambria Math"/>
                      </a:rPr>
                      <m:t>𝐴</m:t>
                    </m:r>
                    <m:r>
                      <a:rPr lang="en-GB" altLang="en-US" sz="1800">
                        <a:solidFill>
                          <a:srgbClr val="000000"/>
                        </a:solidFill>
                        <a:latin typeface="Cambria Math"/>
                      </a:rPr>
                      <m:t>−</m:t>
                    </m:r>
                    <m:r>
                      <a:rPr lang="en-GB" altLang="en-US" sz="1800">
                        <a:solidFill>
                          <a:srgbClr val="000000"/>
                        </a:solidFill>
                        <a:latin typeface="Cambria Math"/>
                      </a:rPr>
                      <m:t>𝐼</m:t>
                    </m:r>
                  </m:oMath>
                </a14:m>
                <a:r>
                  <a:rPr lang="en-US" altLang="en-US" sz="1800" i="0" dirty="0">
                    <a:solidFill>
                      <a:srgbClr val="000000"/>
                    </a:solidFill>
                    <a:latin typeface="+mj-lt"/>
                  </a:rPr>
                  <a:t> is the eigenvector of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that corresponds to eigenvalue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m:t>
                    </m:r>
                  </m:oMath>
                </a14:m>
                <a:r>
                  <a:rPr lang="en-US" altLang="en-US" sz="1800" i="0" dirty="0">
                    <a:solidFill>
                      <a:srgbClr val="000000"/>
                    </a:solidFill>
                    <a:latin typeface="+mj-lt"/>
                  </a:rPr>
                  <a:t>.</a:t>
                </a: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800051"/>
                <a:ext cx="8496944" cy="5013325"/>
              </a:xfrm>
              <a:prstGeom prst="rect">
                <a:avLst/>
              </a:prstGeom>
              <a:blipFill>
                <a:blip r:embed="rId3"/>
                <a:stretch>
                  <a:fillRect l="-1506" t="-1580" r="-16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38013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Eigenvectors and eigenvalues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72816"/>
                <a:ext cx="8496944" cy="49685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rPr>
                  <a:t>Consider a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and a vector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The operation </a:t>
                </a:r>
                <a14:m>
                  <m:oMath xmlns:m="http://schemas.openxmlformats.org/officeDocument/2006/math">
                    <m:r>
                      <a:rPr lang="en-GB" altLang="en-US" sz="1800" b="0" i="1" smtClean="0">
                        <a:solidFill>
                          <a:srgbClr val="000000"/>
                        </a:solidFill>
                        <a:latin typeface="Cambria Math"/>
                      </a:rPr>
                      <m:t>𝐴𝑥</m:t>
                    </m:r>
                  </m:oMath>
                </a14:m>
                <a:r>
                  <a:rPr lang="en-US" altLang="en-US" sz="1800" i="0" dirty="0">
                    <a:solidFill>
                      <a:srgbClr val="000000"/>
                    </a:solidFill>
                    <a:latin typeface="+mj-lt"/>
                  </a:rPr>
                  <a:t> produces a vector </a:t>
                </a:r>
                <a14:m>
                  <m:oMath xmlns:m="http://schemas.openxmlformats.org/officeDocument/2006/math">
                    <m:r>
                      <a:rPr lang="en-GB" altLang="en-US" sz="1800" b="0" i="1" smtClean="0">
                        <a:solidFill>
                          <a:srgbClr val="000000"/>
                        </a:solidFill>
                        <a:latin typeface="Cambria Math"/>
                      </a:rPr>
                      <m:t>𝑦</m:t>
                    </m:r>
                  </m:oMath>
                </a14:m>
                <a:r>
                  <a:rPr lang="en-US" altLang="en-US" sz="1800" i="0" dirty="0">
                    <a:solidFill>
                      <a:srgbClr val="000000"/>
                    </a:solidFill>
                    <a:latin typeface="+mj-lt"/>
                  </a:rPr>
                  <a:t> at some direction.</a:t>
                </a:r>
              </a:p>
              <a:p>
                <a:pPr marL="266700" indent="-266700" eaLnBrk="1" hangingPunct="1">
                  <a:buFont typeface="Arial" panose="020B0604020202020204" pitchFamily="34" charset="0"/>
                  <a:buChar char="•"/>
                  <a:defRPr/>
                </a:pPr>
                <a:r>
                  <a:rPr lang="en-US" altLang="en-US" sz="1800" i="0" dirty="0">
                    <a:solidFill>
                      <a:srgbClr val="000000"/>
                    </a:solidFill>
                    <a:latin typeface="+mj-lt"/>
                  </a:rPr>
                  <a:t>I am interested in vectors </a:t>
                </a:r>
                <a14:m>
                  <m:oMath xmlns:m="http://schemas.openxmlformats.org/officeDocument/2006/math">
                    <m:r>
                      <a:rPr lang="en-GB" altLang="en-US" sz="1800" b="0" i="1" smtClean="0">
                        <a:solidFill>
                          <a:srgbClr val="000000"/>
                        </a:solidFill>
                        <a:latin typeface="Cambria Math"/>
                      </a:rPr>
                      <m:t>𝑦</m:t>
                    </m:r>
                  </m:oMath>
                </a14:m>
                <a:r>
                  <a:rPr lang="en-US" altLang="en-US" sz="1800" i="0" dirty="0">
                    <a:solidFill>
                      <a:srgbClr val="000000"/>
                    </a:solidFill>
                    <a:latin typeface="+mj-lt"/>
                  </a:rPr>
                  <a:t> which lie in the same direction as </a:t>
                </a:r>
                <a14:m>
                  <m:oMath xmlns:m="http://schemas.openxmlformats.org/officeDocument/2006/math">
                    <m:r>
                      <a:rPr lang="en-GB" altLang="en-US" sz="1800" b="0" i="1" smtClean="0">
                        <a:solidFill>
                          <a:srgbClr val="000000"/>
                        </a:solidFill>
                        <a:latin typeface="Cambria Math"/>
                      </a:rPr>
                      <m:t>𝑥</m:t>
                    </m:r>
                    <m:r>
                      <a:rPr lang="en-GB" altLang="en-US" sz="1800" b="0" i="0" smtClean="0">
                        <a:solidFill>
                          <a:srgbClr val="000000"/>
                        </a:solidFill>
                        <a:latin typeface="Cambria Math"/>
                      </a:rPr>
                      <m:t>.</m:t>
                    </m:r>
                  </m:oMath>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In that case I have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oMath>
                </a14:m>
                <a:r>
                  <a:rPr lang="en-GB" altLang="en-US" sz="1800" dirty="0">
                    <a:solidFill>
                      <a:srgbClr val="000000"/>
                    </a:solidFill>
                    <a:latin typeface="Cambria Math"/>
                  </a:rPr>
                  <a:t> </a:t>
                </a:r>
                <a:r>
                  <a:rPr lang="en-GB" altLang="en-US" sz="1800" i="0" dirty="0">
                    <a:solidFill>
                      <a:srgbClr val="000000"/>
                    </a:solidFill>
                    <a:latin typeface="+mj-lt"/>
                  </a:rPr>
                  <a:t>with </a:t>
                </a:r>
                <a14:m>
                  <m:oMath xmlns:m="http://schemas.openxmlformats.org/officeDocument/2006/math">
                    <m:r>
                      <a:rPr lang="en-GB" altLang="en-US" sz="1800" i="1" smtClean="0">
                        <a:solidFill>
                          <a:srgbClr val="000000"/>
                        </a:solidFill>
                        <a:latin typeface="Cambria Math" panose="02040503050406030204" pitchFamily="18" charset="0"/>
                        <a:ea typeface="Cambria Math" panose="02040503050406030204" pitchFamily="18" charset="0"/>
                      </a:rPr>
                      <m:t>𝜆</m:t>
                    </m:r>
                  </m:oMath>
                </a14:m>
                <a:r>
                  <a:rPr lang="en-GB" altLang="en-US" sz="1800" i="0" dirty="0">
                    <a:solidFill>
                      <a:srgbClr val="000000"/>
                    </a:solidFill>
                    <a:latin typeface="+mj-lt"/>
                  </a:rPr>
                  <a:t> being a scalar.</a:t>
                </a:r>
              </a:p>
              <a:p>
                <a:pPr marL="266700" indent="-266700" eaLnBrk="1" hangingPunct="1">
                  <a:buFont typeface="Arial" panose="020B0604020202020204" pitchFamily="34" charset="0"/>
                  <a:buChar char="•"/>
                  <a:defRPr/>
                </a:pPr>
                <a:r>
                  <a:rPr lang="en-US" altLang="en-US" sz="1800" i="0" dirty="0">
                    <a:solidFill>
                      <a:srgbClr val="000000"/>
                    </a:solidFill>
                    <a:latin typeface="+mj-lt"/>
                  </a:rPr>
                  <a:t>When the above relationship holds,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is called an </a:t>
                </a:r>
                <a:r>
                  <a:rPr lang="en-US" altLang="en-US" sz="1800" b="1" i="0" dirty="0">
                    <a:solidFill>
                      <a:srgbClr val="FF0000"/>
                    </a:solidFill>
                    <a:latin typeface="+mj-lt"/>
                  </a:rPr>
                  <a:t>eigenvector</a:t>
                </a:r>
                <a:r>
                  <a:rPr lang="en-US" altLang="en-US" sz="1800" i="0" dirty="0">
                    <a:solidFill>
                      <a:srgbClr val="000000"/>
                    </a:solidFill>
                    <a:latin typeface="+mj-lt"/>
                  </a:rPr>
                  <a:t> and </a:t>
                </a:r>
                <a14:m>
                  <m:oMath xmlns:m="http://schemas.openxmlformats.org/officeDocument/2006/math">
                    <m:r>
                      <a:rPr lang="en-US" altLang="en-US" sz="1800" i="1" smtClean="0">
                        <a:solidFill>
                          <a:srgbClr val="000000"/>
                        </a:solidFill>
                        <a:latin typeface="Cambria Math"/>
                        <a:ea typeface="Cambria Math"/>
                      </a:rPr>
                      <m:t>𝜆</m:t>
                    </m:r>
                  </m:oMath>
                </a14:m>
                <a:r>
                  <a:rPr lang="en-US" altLang="en-US" sz="1800" i="0" dirty="0">
                    <a:solidFill>
                      <a:srgbClr val="000000"/>
                    </a:solidFill>
                    <a:latin typeface="+mj-lt"/>
                  </a:rPr>
                  <a:t> is called an </a:t>
                </a:r>
                <a:r>
                  <a:rPr lang="en-US" altLang="en-US" sz="1800" b="1" i="0" dirty="0">
                    <a:solidFill>
                      <a:srgbClr val="FF0000"/>
                    </a:solidFill>
                    <a:latin typeface="+mj-lt"/>
                  </a:rPr>
                  <a:t>eigenvalue</a:t>
                </a:r>
                <a:r>
                  <a:rPr lang="en-US" altLang="en-US" sz="1800" i="0" dirty="0">
                    <a:solidFill>
                      <a:srgbClr val="000000"/>
                    </a:solidFill>
                    <a:latin typeface="+mj-lt"/>
                  </a:rPr>
                  <a:t> of matrix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If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is singular then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=0</m:t>
                    </m:r>
                  </m:oMath>
                </a14:m>
                <a:r>
                  <a:rPr lang="en-US" altLang="en-US" sz="1800" i="0" dirty="0">
                    <a:solidFill>
                      <a:srgbClr val="000000"/>
                    </a:solidFill>
                    <a:latin typeface="+mj-lt"/>
                  </a:rPr>
                  <a:t> is an eigenvalue.</a:t>
                </a:r>
              </a:p>
              <a:p>
                <a:pPr marL="266700" indent="-266700" eaLnBrk="1" hangingPunct="1">
                  <a:buFont typeface="Arial" panose="020B0604020202020204" pitchFamily="34" charset="0"/>
                  <a:buChar char="•"/>
                  <a:defRPr/>
                </a:pPr>
                <a:r>
                  <a:rPr lang="en-US" altLang="en-US" sz="1800" b="1" i="0" dirty="0">
                    <a:solidFill>
                      <a:srgbClr val="000000"/>
                    </a:solidFill>
                    <a:latin typeface="+mj-lt"/>
                  </a:rPr>
                  <a:t>Problem: </a:t>
                </a:r>
                <a:r>
                  <a:rPr lang="en-US" altLang="en-US" sz="1800" i="0" dirty="0">
                    <a:solidFill>
                      <a:srgbClr val="000000"/>
                    </a:solidFill>
                    <a:latin typeface="+mj-lt"/>
                  </a:rPr>
                  <a:t>How do we find the eigenvectors and eigenvalues of a matrix?</a:t>
                </a:r>
              </a:p>
              <a:p>
                <a:pPr eaLnBrk="1" hangingPunct="1">
                  <a:defRPr/>
                </a:pPr>
                <a:endParaRPr lang="en-US" altLang="en-US" sz="18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72816"/>
                <a:ext cx="8496944" cy="4968552"/>
              </a:xfrm>
              <a:prstGeom prst="rect">
                <a:avLst/>
              </a:prstGeom>
              <a:blipFill>
                <a:blip r:embed="rId3"/>
                <a:stretch>
                  <a:fillRect l="-1506" t="-1595" r="-15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841917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Stochastic matrices and their eigenvalues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GB" sz="1800" i="0" dirty="0">
                    <a:solidFill>
                      <a:srgbClr val="000000"/>
                    </a:solidFill>
                  </a:rPr>
                  <a:t>I would like now to prove that the eigenvalues of a stochastic matrix have magnitude smaller or equal to 1.</a:t>
                </a:r>
              </a:p>
              <a:p>
                <a:pPr marL="266700" indent="-266700" eaLnBrk="1" hangingPunct="1">
                  <a:buFont typeface="Arial" panose="020B0604020202020204" pitchFamily="34" charset="0"/>
                  <a:buChar char="•"/>
                  <a:defRPr/>
                </a:pPr>
                <a:r>
                  <a:rPr lang="en-GB" sz="1800" i="0" dirty="0">
                    <a:solidFill>
                      <a:srgbClr val="000000"/>
                    </a:solidFill>
                  </a:rPr>
                  <a:t>Assume that </a:t>
                </a:r>
                <a14:m>
                  <m:oMath xmlns:m="http://schemas.openxmlformats.org/officeDocument/2006/math">
                    <m:r>
                      <a:rPr lang="en-GB" sz="1800" b="0" i="1" smtClean="0">
                        <a:solidFill>
                          <a:srgbClr val="000000"/>
                        </a:solidFill>
                        <a:latin typeface="Cambria Math"/>
                      </a:rPr>
                      <m:t>𝑣</m:t>
                    </m:r>
                    <m:r>
                      <a:rPr lang="en-GB" sz="1800" b="0" i="1" smtClean="0">
                        <a:solidFill>
                          <a:srgbClr val="000000"/>
                        </a:solidFill>
                        <a:latin typeface="Cambria Math"/>
                      </a:rPr>
                      <m:t>=</m:t>
                    </m:r>
                    <m:d>
                      <m:dPr>
                        <m:begChr m:val="["/>
                        <m:endChr m:val="]"/>
                        <m:ctrlPr>
                          <a:rPr lang="en-GB" sz="1800" b="0" i="1" smtClean="0">
                            <a:solidFill>
                              <a:srgbClr val="000000"/>
                            </a:solidFill>
                            <a:latin typeface="Cambria Math"/>
                          </a:rPr>
                        </m:ctrlPr>
                      </m:dPr>
                      <m:e>
                        <m:m>
                          <m:mPr>
                            <m:mcs>
                              <m:mc>
                                <m:mcPr>
                                  <m:count m:val="1"/>
                                  <m:mcJc m:val="center"/>
                                </m:mcPr>
                              </m:mc>
                            </m:mcs>
                            <m:ctrlPr>
                              <a:rPr lang="en-GB" sz="1800" b="0" i="1" smtClean="0">
                                <a:solidFill>
                                  <a:srgbClr val="000000"/>
                                </a:solidFill>
                                <a:latin typeface="Cambria Math"/>
                              </a:rPr>
                            </m:ctrlPr>
                          </m:mPr>
                          <m:mr>
                            <m:e>
                              <m:m>
                                <m:mPr>
                                  <m:mcs>
                                    <m:mc>
                                      <m:mcPr>
                                        <m:count m:val="1"/>
                                        <m:mcJc m:val="center"/>
                                      </m:mcPr>
                                    </m:mc>
                                  </m:mcs>
                                  <m:ctrlPr>
                                    <a:rPr lang="en-GB" sz="1800" b="0" i="1" smtClean="0">
                                      <a:solidFill>
                                        <a:srgbClr val="000000"/>
                                      </a:solidFill>
                                      <a:latin typeface="Cambria Math"/>
                                    </a:rPr>
                                  </m:ctrlPr>
                                </m:mPr>
                                <m:mr>
                                  <m:e>
                                    <m:sSub>
                                      <m:sSubPr>
                                        <m:ctrlPr>
                                          <a:rPr lang="en-GB" sz="1800" b="0" i="1" smtClean="0">
                                            <a:solidFill>
                                              <a:srgbClr val="000000"/>
                                            </a:solidFill>
                                            <a:latin typeface="Cambria Math"/>
                                          </a:rPr>
                                        </m:ctrlPr>
                                      </m:sSubPr>
                                      <m:e>
                                        <m:r>
                                          <a:rPr lang="en-GB" sz="1800" b="0" i="1" smtClean="0">
                                            <a:solidFill>
                                              <a:srgbClr val="000000"/>
                                            </a:solidFill>
                                            <a:latin typeface="Cambria Math"/>
                                          </a:rPr>
                                          <m:t>𝑣</m:t>
                                        </m:r>
                                      </m:e>
                                      <m:sub>
                                        <m:r>
                                          <a:rPr lang="en-GB" sz="1800" b="0" i="1" smtClean="0">
                                            <a:solidFill>
                                              <a:srgbClr val="000000"/>
                                            </a:solidFill>
                                            <a:latin typeface="Cambria Math"/>
                                          </a:rPr>
                                          <m:t>1</m:t>
                                        </m:r>
                                      </m:sub>
                                    </m:sSub>
                                  </m:e>
                                </m:mr>
                                <m:mr>
                                  <m:e>
                                    <m:sSub>
                                      <m:sSubPr>
                                        <m:ctrlPr>
                                          <a:rPr lang="en-GB" sz="1800" b="0" i="1" smtClean="0">
                                            <a:solidFill>
                                              <a:srgbClr val="000000"/>
                                            </a:solidFill>
                                            <a:latin typeface="Cambria Math"/>
                                          </a:rPr>
                                        </m:ctrlPr>
                                      </m:sSubPr>
                                      <m:e>
                                        <m:r>
                                          <a:rPr lang="en-GB" sz="1800" b="0" i="1" smtClean="0">
                                            <a:solidFill>
                                              <a:srgbClr val="000000"/>
                                            </a:solidFill>
                                            <a:latin typeface="Cambria Math"/>
                                          </a:rPr>
                                          <m:t>𝑣</m:t>
                                        </m:r>
                                      </m:e>
                                      <m:sub>
                                        <m:r>
                                          <a:rPr lang="en-GB" sz="1800" b="0" i="1" smtClean="0">
                                            <a:solidFill>
                                              <a:srgbClr val="000000"/>
                                            </a:solidFill>
                                            <a:latin typeface="Cambria Math"/>
                                          </a:rPr>
                                          <m:t>2</m:t>
                                        </m:r>
                                      </m:sub>
                                    </m:sSub>
                                  </m:e>
                                </m:mr>
                              </m:m>
                            </m:e>
                          </m:mr>
                          <m:mr>
                            <m:e>
                              <m:m>
                                <m:mPr>
                                  <m:mcs>
                                    <m:mc>
                                      <m:mcPr>
                                        <m:count m:val="1"/>
                                        <m:mcJc m:val="center"/>
                                      </m:mcPr>
                                    </m:mc>
                                  </m:mcs>
                                  <m:ctrlPr>
                                    <a:rPr lang="en-GB" sz="1800" b="0" i="1" smtClean="0">
                                      <a:solidFill>
                                        <a:srgbClr val="000000"/>
                                      </a:solidFill>
                                      <a:latin typeface="Cambria Math"/>
                                    </a:rPr>
                                  </m:ctrlPr>
                                </m:mPr>
                                <m:mr>
                                  <m:e>
                                    <m:r>
                                      <m:rPr>
                                        <m:brk m:alnAt="7"/>
                                      </m:rPr>
                                      <a:rPr lang="en-GB" sz="1800" b="0" i="1" smtClean="0">
                                        <a:solidFill>
                                          <a:srgbClr val="000000"/>
                                        </a:solidFill>
                                        <a:latin typeface="Cambria Math"/>
                                      </a:rPr>
                                      <m:t>⋮</m:t>
                                    </m:r>
                                  </m:e>
                                </m:mr>
                                <m:mr>
                                  <m:e>
                                    <m:sSub>
                                      <m:sSubPr>
                                        <m:ctrlPr>
                                          <a:rPr lang="en-GB" sz="1800" b="0" i="1" smtClean="0">
                                            <a:solidFill>
                                              <a:srgbClr val="000000"/>
                                            </a:solidFill>
                                            <a:latin typeface="Cambria Math"/>
                                          </a:rPr>
                                        </m:ctrlPr>
                                      </m:sSubPr>
                                      <m:e>
                                        <m:r>
                                          <a:rPr lang="en-GB" sz="1800" b="0" i="1" smtClean="0">
                                            <a:solidFill>
                                              <a:srgbClr val="000000"/>
                                            </a:solidFill>
                                            <a:latin typeface="Cambria Math"/>
                                          </a:rPr>
                                          <m:t>𝑣</m:t>
                                        </m:r>
                                      </m:e>
                                      <m:sub>
                                        <m:r>
                                          <a:rPr lang="en-GB" sz="1800" b="0" i="1" smtClean="0">
                                            <a:solidFill>
                                              <a:srgbClr val="000000"/>
                                            </a:solidFill>
                                            <a:latin typeface="Cambria Math"/>
                                          </a:rPr>
                                          <m:t>𝑛</m:t>
                                        </m:r>
                                      </m:sub>
                                    </m:sSub>
                                  </m:e>
                                </m:mr>
                              </m:m>
                            </m:e>
                          </m:mr>
                        </m:m>
                      </m:e>
                    </m:d>
                  </m:oMath>
                </a14:m>
                <a:r>
                  <a:rPr lang="en-GB" sz="1800" i="0" dirty="0">
                    <a:solidFill>
                      <a:srgbClr val="000000"/>
                    </a:solidFill>
                  </a:rPr>
                  <a:t> is an eigenvector of a </a:t>
                </a:r>
                <a:r>
                  <a:rPr lang="en-GB" sz="1800" b="1" i="0" dirty="0">
                    <a:solidFill>
                      <a:srgbClr val="C00000"/>
                    </a:solidFill>
                  </a:rPr>
                  <a:t>right</a:t>
                </a:r>
                <a:r>
                  <a:rPr lang="en-GB" sz="1800" i="0" dirty="0">
                    <a:solidFill>
                      <a:srgbClr val="000000"/>
                    </a:solidFill>
                  </a:rPr>
                  <a:t> stochastic matrix </a:t>
                </a:r>
                <a14:m>
                  <m:oMath xmlns:m="http://schemas.openxmlformats.org/officeDocument/2006/math">
                    <m:r>
                      <a:rPr lang="en-GB" sz="1800" b="0" i="1" smtClean="0">
                        <a:solidFill>
                          <a:srgbClr val="000000"/>
                        </a:solidFill>
                        <a:latin typeface="Cambria Math"/>
                      </a:rPr>
                      <m:t>𝐴</m:t>
                    </m:r>
                  </m:oMath>
                </a14:m>
                <a:r>
                  <a:rPr lang="en-GB" sz="1800" i="0" dirty="0">
                    <a:solidFill>
                      <a:srgbClr val="000000"/>
                    </a:solidFill>
                  </a:rPr>
                  <a:t> with an associated eigenvalue </a:t>
                </a:r>
                <a14:m>
                  <m:oMath xmlns:m="http://schemas.openxmlformats.org/officeDocument/2006/math">
                    <m:d>
                      <m:dPr>
                        <m:begChr m:val="|"/>
                        <m:endChr m:val="|"/>
                        <m:ctrlPr>
                          <a:rPr lang="en-GB" sz="1800" i="1" smtClean="0">
                            <a:solidFill>
                              <a:srgbClr val="000000"/>
                            </a:solidFill>
                            <a:latin typeface="Cambria Math"/>
                          </a:rPr>
                        </m:ctrlPr>
                      </m:dPr>
                      <m:e>
                        <m:r>
                          <a:rPr lang="en-GB" sz="1800" i="1" smtClean="0">
                            <a:solidFill>
                              <a:srgbClr val="000000"/>
                            </a:solidFill>
                            <a:latin typeface="Cambria Math"/>
                            <a:ea typeface="Cambria Math"/>
                          </a:rPr>
                          <m:t>𝜆</m:t>
                        </m:r>
                      </m:e>
                    </m:d>
                    <m:r>
                      <a:rPr lang="en-GB" sz="1800">
                        <a:solidFill>
                          <a:srgbClr val="000000"/>
                        </a:solidFill>
                        <a:latin typeface="Cambria Math"/>
                        <a:ea typeface="Cambria Math"/>
                      </a:rPr>
                      <m:t>&gt;</m:t>
                    </m:r>
                    <m:r>
                      <a:rPr lang="en-GB" sz="1800" b="0" i="1" smtClean="0">
                        <a:solidFill>
                          <a:srgbClr val="000000"/>
                        </a:solidFill>
                        <a:latin typeface="Cambria Math"/>
                        <a:ea typeface="Cambria Math"/>
                      </a:rPr>
                      <m:t>1</m:t>
                    </m:r>
                  </m:oMath>
                </a14:m>
                <a:r>
                  <a:rPr lang="en-GB" sz="1800" i="0" dirty="0">
                    <a:solidFill>
                      <a:srgbClr val="000000"/>
                    </a:solidFill>
                  </a:rPr>
                  <a:t>. Then </a:t>
                </a:r>
                <a14:m>
                  <m:oMath xmlns:m="http://schemas.openxmlformats.org/officeDocument/2006/math">
                    <m:r>
                      <a:rPr lang="en-GB" sz="1800" b="0" i="1" smtClean="0">
                        <a:solidFill>
                          <a:srgbClr val="000000"/>
                        </a:solidFill>
                        <a:latin typeface="Cambria Math" panose="02040503050406030204" pitchFamily="18" charset="0"/>
                      </a:rPr>
                      <m:t>𝐴𝑣</m:t>
                    </m:r>
                    <m:r>
                      <a:rPr lang="en-GB" sz="1800" b="0" i="1" smtClean="0">
                        <a:solidFill>
                          <a:srgbClr val="000000"/>
                        </a:solidFill>
                        <a:latin typeface="Cambria Math"/>
                      </a:rPr>
                      <m:t>=</m:t>
                    </m:r>
                    <m:r>
                      <a:rPr lang="en-GB" sz="1800" b="0" i="1" smtClean="0">
                        <a:solidFill>
                          <a:srgbClr val="000000"/>
                        </a:solidFill>
                        <a:latin typeface="Cambria Math" panose="02040503050406030204" pitchFamily="18" charset="0"/>
                        <a:ea typeface="Cambria Math" panose="02040503050406030204" pitchFamily="18" charset="0"/>
                      </a:rPr>
                      <m:t>𝜆</m:t>
                    </m:r>
                    <m:r>
                      <a:rPr lang="en-GB" sz="1800" b="0" i="1" smtClean="0">
                        <a:solidFill>
                          <a:srgbClr val="000000"/>
                        </a:solidFill>
                        <a:latin typeface="Cambria Math"/>
                      </a:rPr>
                      <m:t>𝑣</m:t>
                    </m:r>
                  </m:oMath>
                </a14:m>
                <a:r>
                  <a:rPr lang="en-GB" sz="1800" i="0" dirty="0">
                    <a:solidFill>
                      <a:srgbClr val="000000"/>
                    </a:solidFill>
                  </a:rPr>
                  <a:t> implies </a:t>
                </a:r>
                <a14:m>
                  <m:oMath xmlns:m="http://schemas.openxmlformats.org/officeDocument/2006/math">
                    <m:nary>
                      <m:naryPr>
                        <m:chr m:val="∑"/>
                        <m:ctrlPr>
                          <a:rPr lang="en-GB" sz="1800" i="1" smtClean="0">
                            <a:solidFill>
                              <a:srgbClr val="000000"/>
                            </a:solidFill>
                            <a:latin typeface="Cambria Math"/>
                          </a:rPr>
                        </m:ctrlPr>
                      </m:naryPr>
                      <m:sub>
                        <m:r>
                          <m:rPr>
                            <m:brk m:alnAt="23"/>
                          </m:rPr>
                          <a:rPr lang="en-GB" sz="1800" b="0" i="1" smtClean="0">
                            <a:solidFill>
                              <a:srgbClr val="000000"/>
                            </a:solidFill>
                            <a:latin typeface="Cambria Math"/>
                          </a:rPr>
                          <m:t>𝑗</m:t>
                        </m:r>
                        <m:r>
                          <a:rPr lang="en-GB" sz="1800" b="0" i="1" smtClean="0">
                            <a:solidFill>
                              <a:srgbClr val="000000"/>
                            </a:solidFill>
                            <a:latin typeface="Cambria Math"/>
                          </a:rPr>
                          <m:t>=1</m:t>
                        </m:r>
                      </m:sub>
                      <m:sup>
                        <m:r>
                          <a:rPr lang="en-GB" sz="1800" b="0" i="1" smtClean="0">
                            <a:solidFill>
                              <a:srgbClr val="000000"/>
                            </a:solidFill>
                            <a:latin typeface="Cambria Math"/>
                          </a:rPr>
                          <m:t>𝑛</m:t>
                        </m:r>
                      </m:sup>
                      <m:e>
                        <m:sSub>
                          <m:sSubPr>
                            <m:ctrlPr>
                              <a:rPr lang="en-GB" sz="1800" i="1" smtClean="0">
                                <a:solidFill>
                                  <a:srgbClr val="000000"/>
                                </a:solidFill>
                                <a:latin typeface="Cambria Math"/>
                              </a:rPr>
                            </m:ctrlPr>
                          </m:sSubPr>
                          <m:e>
                            <m:r>
                              <a:rPr lang="en-GB" sz="1800" b="0" i="1" smtClean="0">
                                <a:solidFill>
                                  <a:srgbClr val="000000"/>
                                </a:solidFill>
                                <a:latin typeface="Cambria Math" panose="02040503050406030204" pitchFamily="18" charset="0"/>
                              </a:rPr>
                              <m:t>𝐴</m:t>
                            </m:r>
                          </m:e>
                          <m:sub>
                            <m:r>
                              <a:rPr lang="en-GB" sz="1800" b="0" i="1" smtClean="0">
                                <a:solidFill>
                                  <a:srgbClr val="000000"/>
                                </a:solidFill>
                                <a:latin typeface="Cambria Math"/>
                              </a:rPr>
                              <m:t>𝑖𝑗</m:t>
                            </m:r>
                          </m:sub>
                        </m:sSub>
                        <m:sSub>
                          <m:sSubPr>
                            <m:ctrlPr>
                              <a:rPr lang="en-GB" sz="1800" i="1" smtClean="0">
                                <a:solidFill>
                                  <a:srgbClr val="000000"/>
                                </a:solidFill>
                                <a:latin typeface="Cambria Math"/>
                              </a:rPr>
                            </m:ctrlPr>
                          </m:sSubPr>
                          <m:e>
                            <m:r>
                              <a:rPr lang="en-GB" sz="1800" b="0" i="1" smtClean="0">
                                <a:solidFill>
                                  <a:srgbClr val="000000"/>
                                </a:solidFill>
                                <a:latin typeface="Cambria Math"/>
                              </a:rPr>
                              <m:t>𝑣</m:t>
                            </m:r>
                          </m:e>
                          <m:sub>
                            <m:r>
                              <a:rPr lang="en-GB" sz="1800" b="0" i="1" smtClean="0">
                                <a:solidFill>
                                  <a:srgbClr val="000000"/>
                                </a:solidFill>
                                <a:latin typeface="Cambria Math"/>
                              </a:rPr>
                              <m:t>𝑗</m:t>
                            </m:r>
                          </m:sub>
                        </m:sSub>
                        <m:r>
                          <a:rPr lang="en-GB" sz="1800" b="0" i="1" smtClean="0">
                            <a:solidFill>
                              <a:srgbClr val="000000"/>
                            </a:solidFill>
                            <a:latin typeface="Cambria Math"/>
                          </a:rPr>
                          <m:t>=</m:t>
                        </m:r>
                        <m:r>
                          <a:rPr lang="en-GB" sz="1800" b="0" i="1" smtClean="0">
                            <a:solidFill>
                              <a:srgbClr val="000000"/>
                            </a:solidFill>
                            <a:latin typeface="Cambria Math" panose="02040503050406030204" pitchFamily="18" charset="0"/>
                            <a:ea typeface="Cambria Math" panose="02040503050406030204" pitchFamily="18" charset="0"/>
                          </a:rPr>
                          <m:t>𝜆</m:t>
                        </m:r>
                        <m:sSub>
                          <m:sSubPr>
                            <m:ctrlPr>
                              <a:rPr lang="en-GB" sz="1800" b="0" i="1" smtClean="0">
                                <a:solidFill>
                                  <a:srgbClr val="000000"/>
                                </a:solidFill>
                                <a:latin typeface="Cambria Math"/>
                                <a:ea typeface="Cambria Math" panose="02040503050406030204" pitchFamily="18" charset="0"/>
                              </a:rPr>
                            </m:ctrlPr>
                          </m:sSubPr>
                          <m:e>
                            <m:r>
                              <a:rPr lang="en-GB" sz="1800" b="0" i="1" smtClean="0">
                                <a:solidFill>
                                  <a:srgbClr val="000000"/>
                                </a:solidFill>
                                <a:latin typeface="Cambria Math" panose="02040503050406030204" pitchFamily="18" charset="0"/>
                                <a:ea typeface="Cambria Math" panose="02040503050406030204" pitchFamily="18" charset="0"/>
                              </a:rPr>
                              <m:t>𝑣</m:t>
                            </m:r>
                          </m:e>
                          <m:sub>
                            <m:r>
                              <a:rPr lang="en-GB" sz="1800" b="0" i="1" smtClean="0">
                                <a:solidFill>
                                  <a:srgbClr val="000000"/>
                                </a:solidFill>
                                <a:latin typeface="Cambria Math" panose="02040503050406030204" pitchFamily="18" charset="0"/>
                                <a:ea typeface="Cambria Math" panose="02040503050406030204" pitchFamily="18" charset="0"/>
                              </a:rPr>
                              <m:t>𝑖</m:t>
                            </m:r>
                          </m:sub>
                        </m:sSub>
                      </m:e>
                    </m:nary>
                  </m:oMath>
                </a14:m>
                <a:r>
                  <a:rPr lang="en-GB" sz="1800" i="0" dirty="0">
                    <a:solidFill>
                      <a:srgbClr val="000000"/>
                    </a:solidFill>
                  </a:rPr>
                  <a:t>.</a:t>
                </a:r>
              </a:p>
              <a:p>
                <a:pPr marL="266700" indent="-266700" eaLnBrk="1" hangingPunct="1">
                  <a:buFont typeface="Arial" panose="020B0604020202020204" pitchFamily="34" charset="0"/>
                  <a:buChar char="•"/>
                  <a:defRPr/>
                </a:pPr>
                <a:r>
                  <a:rPr lang="en-GB" sz="1800" i="0" dirty="0">
                    <a:solidFill>
                      <a:srgbClr val="000000"/>
                    </a:solidFill>
                  </a:rPr>
                  <a:t>We can see that </a:t>
                </a:r>
                <a14:m>
                  <m:oMath xmlns:m="http://schemas.openxmlformats.org/officeDocument/2006/math">
                    <m:nary>
                      <m:naryPr>
                        <m:chr m:val="∑"/>
                        <m:ctrlPr>
                          <a:rPr lang="en-GB" sz="1800" i="1">
                            <a:solidFill>
                              <a:srgbClr val="000000"/>
                            </a:solidFill>
                            <a:latin typeface="Cambria Math"/>
                          </a:rPr>
                        </m:ctrlPr>
                      </m:naryPr>
                      <m:sub>
                        <m:r>
                          <m:rPr>
                            <m:brk m:alnAt="23"/>
                          </m:rPr>
                          <a:rPr lang="en-GB" sz="1800">
                            <a:solidFill>
                              <a:srgbClr val="000000"/>
                            </a:solidFill>
                            <a:latin typeface="Cambria Math"/>
                          </a:rPr>
                          <m:t>𝑗</m:t>
                        </m:r>
                        <m:r>
                          <a:rPr lang="en-GB" sz="1800">
                            <a:solidFill>
                              <a:srgbClr val="000000"/>
                            </a:solidFill>
                            <a:latin typeface="Cambria Math"/>
                          </a:rPr>
                          <m:t>=1</m:t>
                        </m:r>
                      </m:sub>
                      <m:sup>
                        <m:r>
                          <a:rPr lang="en-GB" sz="1800">
                            <a:solidFill>
                              <a:srgbClr val="000000"/>
                            </a:solidFill>
                            <a:latin typeface="Cambria Math"/>
                          </a:rPr>
                          <m:t>𝑛</m:t>
                        </m:r>
                      </m:sup>
                      <m:e>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𝐴</m:t>
                            </m:r>
                          </m:e>
                          <m:sub>
                            <m:r>
                              <a:rPr lang="en-GB" sz="1800">
                                <a:solidFill>
                                  <a:srgbClr val="000000"/>
                                </a:solidFill>
                                <a:latin typeface="Cambria Math"/>
                              </a:rPr>
                              <m:t>𝑖𝑗</m:t>
                            </m:r>
                          </m:sub>
                        </m:sSub>
                        <m:sSub>
                          <m:sSubPr>
                            <m:ctrlPr>
                              <a:rPr lang="en-GB" sz="1800" i="1">
                                <a:solidFill>
                                  <a:srgbClr val="000000"/>
                                </a:solidFill>
                                <a:latin typeface="Cambria Math"/>
                              </a:rPr>
                            </m:ctrlPr>
                          </m:sSubPr>
                          <m:e>
                            <m:r>
                              <a:rPr lang="en-GB" sz="1800">
                                <a:solidFill>
                                  <a:srgbClr val="000000"/>
                                </a:solidFill>
                                <a:latin typeface="Cambria Math"/>
                              </a:rPr>
                              <m:t>𝑣</m:t>
                            </m:r>
                          </m:e>
                          <m:sub>
                            <m:r>
                              <a:rPr lang="en-GB" sz="1800">
                                <a:solidFill>
                                  <a:srgbClr val="000000"/>
                                </a:solidFill>
                                <a:latin typeface="Cambria Math"/>
                              </a:rPr>
                              <m:t>𝑗</m:t>
                            </m:r>
                          </m:sub>
                        </m:sSub>
                        <m:r>
                          <a:rPr lang="en-GB" sz="1800" i="1" smtClean="0">
                            <a:solidFill>
                              <a:srgbClr val="000000"/>
                            </a:solidFill>
                            <a:latin typeface="Cambria Math" panose="02040503050406030204" pitchFamily="18" charset="0"/>
                            <a:ea typeface="Cambria Math" panose="02040503050406030204" pitchFamily="18" charset="0"/>
                          </a:rPr>
                          <m:t>≤</m:t>
                        </m:r>
                      </m:e>
                    </m:nary>
                    <m:sSub>
                      <m:sSubPr>
                        <m:ctrlPr>
                          <a:rPr lang="en-GB" sz="1800" i="1">
                            <a:solidFill>
                              <a:srgbClr val="000000"/>
                            </a:solidFill>
                            <a:latin typeface="Cambria Math"/>
                          </a:rPr>
                        </m:ctrlPr>
                      </m:sSubPr>
                      <m:e>
                        <m:r>
                          <a:rPr lang="en-GB" sz="1800">
                            <a:solidFill>
                              <a:srgbClr val="000000"/>
                            </a:solidFill>
                            <a:latin typeface="Cambria Math"/>
                          </a:rPr>
                          <m:t>𝑣</m:t>
                        </m:r>
                      </m:e>
                      <m:sub>
                        <m:r>
                          <m:rPr>
                            <m:sty m:val="p"/>
                          </m:rPr>
                          <a:rPr lang="en-GB" sz="1800" b="0" i="0" smtClean="0">
                            <a:solidFill>
                              <a:srgbClr val="000000"/>
                            </a:solidFill>
                            <a:latin typeface="Cambria Math" panose="02040503050406030204" pitchFamily="18" charset="0"/>
                          </a:rPr>
                          <m:t>max</m:t>
                        </m:r>
                      </m:sub>
                    </m:sSub>
                    <m:nary>
                      <m:naryPr>
                        <m:chr m:val="∑"/>
                        <m:ctrlPr>
                          <a:rPr lang="en-GB" sz="1800" i="1" smtClean="0">
                            <a:solidFill>
                              <a:srgbClr val="000000"/>
                            </a:solidFill>
                            <a:latin typeface="Cambria Math"/>
                          </a:rPr>
                        </m:ctrlPr>
                      </m:naryPr>
                      <m:sub>
                        <m:r>
                          <m:rPr>
                            <m:brk m:alnAt="23"/>
                          </m:rPr>
                          <a:rPr lang="en-GB" sz="1800">
                            <a:solidFill>
                              <a:srgbClr val="000000"/>
                            </a:solidFill>
                            <a:latin typeface="Cambria Math"/>
                          </a:rPr>
                          <m:t>𝑗</m:t>
                        </m:r>
                        <m:r>
                          <a:rPr lang="en-GB" sz="1800">
                            <a:solidFill>
                              <a:srgbClr val="000000"/>
                            </a:solidFill>
                            <a:latin typeface="Cambria Math"/>
                          </a:rPr>
                          <m:t>=1</m:t>
                        </m:r>
                      </m:sub>
                      <m:sup>
                        <m:r>
                          <a:rPr lang="en-GB" sz="1800">
                            <a:solidFill>
                              <a:srgbClr val="000000"/>
                            </a:solidFill>
                            <a:latin typeface="Cambria Math"/>
                          </a:rPr>
                          <m:t>𝑛</m:t>
                        </m:r>
                      </m:sup>
                      <m:e>
                        <m:sSub>
                          <m:sSubPr>
                            <m:ctrlPr>
                              <a:rPr lang="en-GB" sz="1800" i="1">
                                <a:solidFill>
                                  <a:srgbClr val="000000"/>
                                </a:solidFill>
                                <a:latin typeface="Cambria Math"/>
                              </a:rPr>
                            </m:ctrlPr>
                          </m:sSubPr>
                          <m:e>
                            <m:r>
                              <a:rPr lang="en-GB" sz="1800">
                                <a:solidFill>
                                  <a:srgbClr val="000000"/>
                                </a:solidFill>
                                <a:latin typeface="Cambria Math" panose="02040503050406030204" pitchFamily="18" charset="0"/>
                              </a:rPr>
                              <m:t>𝐴</m:t>
                            </m:r>
                          </m:e>
                          <m:sub>
                            <m:r>
                              <a:rPr lang="en-GB" sz="1800">
                                <a:solidFill>
                                  <a:srgbClr val="000000"/>
                                </a:solidFill>
                                <a:latin typeface="Cambria Math"/>
                              </a:rPr>
                              <m:t>𝑖𝑗</m:t>
                            </m:r>
                          </m:sub>
                        </m:sSub>
                        <m:sSub>
                          <m:sSubPr>
                            <m:ctrlPr>
                              <a:rPr lang="en-GB" sz="1800" i="1">
                                <a:solidFill>
                                  <a:srgbClr val="000000"/>
                                </a:solidFill>
                                <a:latin typeface="Cambria Math"/>
                              </a:rPr>
                            </m:ctrlPr>
                          </m:sSubPr>
                          <m:e>
                            <m:r>
                              <a:rPr lang="en-GB" sz="1800" b="0" i="1" smtClean="0">
                                <a:solidFill>
                                  <a:srgbClr val="000000"/>
                                </a:solidFill>
                                <a:latin typeface="Cambria Math" panose="02040503050406030204" pitchFamily="18" charset="0"/>
                              </a:rPr>
                              <m:t>=</m:t>
                            </m:r>
                            <m:r>
                              <a:rPr lang="en-GB" sz="1800">
                                <a:solidFill>
                                  <a:srgbClr val="000000"/>
                                </a:solidFill>
                                <a:latin typeface="Cambria Math"/>
                              </a:rPr>
                              <m:t>𝑣</m:t>
                            </m:r>
                          </m:e>
                          <m:sub>
                            <m:r>
                              <m:rPr>
                                <m:sty m:val="p"/>
                              </m:rPr>
                              <a:rPr lang="en-GB" sz="1800" i="0">
                                <a:solidFill>
                                  <a:srgbClr val="000000"/>
                                </a:solidFill>
                                <a:latin typeface="Cambria Math" panose="02040503050406030204" pitchFamily="18" charset="0"/>
                              </a:rPr>
                              <m:t>max</m:t>
                            </m:r>
                          </m:sub>
                        </m:sSub>
                      </m:e>
                    </m:nary>
                  </m:oMath>
                </a14:m>
                <a:r>
                  <a:rPr lang="en-GB" sz="1800" i="0" dirty="0">
                    <a:solidFill>
                      <a:srgbClr val="000000"/>
                    </a:solidFill>
                  </a:rPr>
                  <a:t>.</a:t>
                </a:r>
              </a:p>
              <a:p>
                <a:pPr marL="266700" indent="-266700" eaLnBrk="1" hangingPunct="1">
                  <a:buFont typeface="Arial" panose="020B0604020202020204" pitchFamily="34" charset="0"/>
                  <a:buChar char="•"/>
                  <a:defRPr/>
                </a:pPr>
                <a:r>
                  <a:rPr lang="en-GB" sz="1800" i="0" dirty="0">
                    <a:solidFill>
                      <a:srgbClr val="000000"/>
                    </a:solidFill>
                  </a:rPr>
                  <a:t>All the elements of the vector </a:t>
                </a:r>
                <a14:m>
                  <m:oMath xmlns:m="http://schemas.openxmlformats.org/officeDocument/2006/math">
                    <m:r>
                      <a:rPr lang="en-GB" sz="1800" b="0" i="1" smtClean="0">
                        <a:solidFill>
                          <a:srgbClr val="000000"/>
                        </a:solidFill>
                        <a:latin typeface="Cambria Math" panose="02040503050406030204" pitchFamily="18" charset="0"/>
                      </a:rPr>
                      <m:t>𝐴𝑣</m:t>
                    </m:r>
                  </m:oMath>
                </a14:m>
                <a:r>
                  <a:rPr lang="en-GB" sz="1800" i="0" dirty="0">
                    <a:solidFill>
                      <a:srgbClr val="000000"/>
                    </a:solidFill>
                  </a:rPr>
                  <a:t> are smaller or equal to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a:rPr>
                          <m:t>𝑣</m:t>
                        </m:r>
                      </m:e>
                      <m:sub>
                        <m:r>
                          <m:rPr>
                            <m:sty m:val="p"/>
                          </m:rPr>
                          <a:rPr lang="en-GB" sz="1800" i="0">
                            <a:solidFill>
                              <a:srgbClr val="000000"/>
                            </a:solidFill>
                            <a:latin typeface="Cambria Math" panose="02040503050406030204" pitchFamily="18" charset="0"/>
                          </a:rPr>
                          <m:t>max</m:t>
                        </m:r>
                      </m:sub>
                    </m:sSub>
                  </m:oMath>
                </a14:m>
                <a:r>
                  <a:rPr lang="en-GB" sz="1800" i="0" dirty="0">
                    <a:solidFill>
                      <a:srgbClr val="000000"/>
                    </a:solidFill>
                  </a:rPr>
                  <a:t>.</a:t>
                </a:r>
              </a:p>
              <a:p>
                <a:pPr marL="266700" indent="-266700" eaLnBrk="1" hangingPunct="1">
                  <a:buFont typeface="Arial" panose="020B0604020202020204" pitchFamily="34" charset="0"/>
                  <a:buChar char="•"/>
                  <a:defRPr/>
                </a:pPr>
                <a:r>
                  <a:rPr lang="en-GB" sz="1800" i="0" dirty="0">
                    <a:solidFill>
                      <a:srgbClr val="000000"/>
                    </a:solidFill>
                  </a:rPr>
                  <a:t>If </a:t>
                </a:r>
                <a14:m>
                  <m:oMath xmlns:m="http://schemas.openxmlformats.org/officeDocument/2006/math">
                    <m:d>
                      <m:dPr>
                        <m:begChr m:val="|"/>
                        <m:endChr m:val="|"/>
                        <m:ctrlPr>
                          <a:rPr lang="en-GB" sz="1800" i="1">
                            <a:solidFill>
                              <a:srgbClr val="000000"/>
                            </a:solidFill>
                            <a:latin typeface="Cambria Math"/>
                          </a:rPr>
                        </m:ctrlPr>
                      </m:dPr>
                      <m:e>
                        <m:r>
                          <a:rPr lang="en-GB" sz="1800">
                            <a:solidFill>
                              <a:srgbClr val="000000"/>
                            </a:solidFill>
                            <a:latin typeface="Cambria Math"/>
                            <a:ea typeface="Cambria Math"/>
                          </a:rPr>
                          <m:t>𝜆</m:t>
                        </m:r>
                      </m:e>
                    </m:d>
                    <m:r>
                      <a:rPr lang="en-GB" sz="1800">
                        <a:solidFill>
                          <a:srgbClr val="000000"/>
                        </a:solidFill>
                        <a:latin typeface="Cambria Math"/>
                        <a:ea typeface="Cambria Math"/>
                      </a:rPr>
                      <m:t>&gt;1</m:t>
                    </m:r>
                    <m:r>
                      <a:rPr lang="en-GB" sz="1800" b="0" i="0" smtClean="0">
                        <a:solidFill>
                          <a:srgbClr val="000000"/>
                        </a:solidFill>
                        <a:latin typeface="Cambria Math" panose="02040503050406030204" pitchFamily="18" charset="0"/>
                        <a:ea typeface="Cambria Math"/>
                      </a:rPr>
                      <m:t> </m:t>
                    </m:r>
                  </m:oMath>
                </a14:m>
                <a:r>
                  <a:rPr lang="en-GB" sz="1800" i="0" dirty="0">
                    <a:solidFill>
                      <a:srgbClr val="000000"/>
                    </a:solidFill>
                  </a:rPr>
                  <a:t>at least one element of the vector </a:t>
                </a:r>
                <a14:m>
                  <m:oMath xmlns:m="http://schemas.openxmlformats.org/officeDocument/2006/math">
                    <m:r>
                      <a:rPr lang="en-GB" sz="1800">
                        <a:solidFill>
                          <a:srgbClr val="000000"/>
                        </a:solidFill>
                        <a:latin typeface="Cambria Math" panose="02040503050406030204" pitchFamily="18" charset="0"/>
                        <a:ea typeface="Cambria Math" panose="02040503050406030204" pitchFamily="18" charset="0"/>
                      </a:rPr>
                      <m:t>𝜆</m:t>
                    </m:r>
                    <m:r>
                      <a:rPr lang="en-GB" sz="1800" b="0" i="1" smtClean="0">
                        <a:solidFill>
                          <a:srgbClr val="000000"/>
                        </a:solidFill>
                        <a:latin typeface="Cambria Math" panose="02040503050406030204" pitchFamily="18" charset="0"/>
                        <a:ea typeface="Cambria Math" panose="02040503050406030204" pitchFamily="18" charset="0"/>
                      </a:rPr>
                      <m:t>𝑣</m:t>
                    </m:r>
                  </m:oMath>
                </a14:m>
                <a:r>
                  <a:rPr lang="en-GB" sz="1800" i="0" dirty="0">
                    <a:solidFill>
                      <a:srgbClr val="000000"/>
                    </a:solidFill>
                  </a:rPr>
                  <a:t> (which is equal to </a:t>
                </a:r>
                <a14:m>
                  <m:oMath xmlns:m="http://schemas.openxmlformats.org/officeDocument/2006/math">
                    <m:r>
                      <a:rPr lang="en-GB" sz="1800" b="0" i="1" smtClean="0">
                        <a:solidFill>
                          <a:srgbClr val="000000"/>
                        </a:solidFill>
                        <a:latin typeface="Cambria Math" panose="02040503050406030204" pitchFamily="18" charset="0"/>
                      </a:rPr>
                      <m:t>𝐴𝑣</m:t>
                    </m:r>
                  </m:oMath>
                </a14:m>
                <a:r>
                  <a:rPr lang="en-GB" sz="1800" i="0" dirty="0">
                    <a:solidFill>
                      <a:srgbClr val="000000"/>
                    </a:solidFill>
                  </a:rPr>
                  <a:t>) will be greater than </a:t>
                </a:r>
                <a14:m>
                  <m:oMath xmlns:m="http://schemas.openxmlformats.org/officeDocument/2006/math">
                    <m:sSub>
                      <m:sSubPr>
                        <m:ctrlPr>
                          <a:rPr lang="en-GB" sz="1800" i="1">
                            <a:solidFill>
                              <a:srgbClr val="000000"/>
                            </a:solidFill>
                            <a:latin typeface="Cambria Math"/>
                          </a:rPr>
                        </m:ctrlPr>
                      </m:sSubPr>
                      <m:e>
                        <m:r>
                          <a:rPr lang="en-GB" sz="1800">
                            <a:solidFill>
                              <a:srgbClr val="000000"/>
                            </a:solidFill>
                            <a:latin typeface="Cambria Math"/>
                          </a:rPr>
                          <m:t>𝑣</m:t>
                        </m:r>
                      </m:e>
                      <m:sub>
                        <m:r>
                          <m:rPr>
                            <m:sty m:val="p"/>
                          </m:rPr>
                          <a:rPr lang="en-GB" sz="1800" i="0">
                            <a:solidFill>
                              <a:srgbClr val="000000"/>
                            </a:solidFill>
                            <a:latin typeface="Cambria Math" panose="02040503050406030204" pitchFamily="18" charset="0"/>
                          </a:rPr>
                          <m:t>max</m:t>
                        </m:r>
                      </m:sub>
                    </m:sSub>
                  </m:oMath>
                </a14:m>
                <a:r>
                  <a:rPr lang="en-GB" sz="1800" i="0" dirty="0">
                    <a:solidFill>
                      <a:srgbClr val="000000"/>
                    </a:solidFill>
                  </a:rPr>
                  <a:t> (</a:t>
                </a:r>
                <a14:m>
                  <m:oMath xmlns:m="http://schemas.openxmlformats.org/officeDocument/2006/math">
                    <m:r>
                      <a:rPr lang="el-GR" sz="1800" i="1" smtClean="0">
                        <a:solidFill>
                          <a:srgbClr val="000000"/>
                        </a:solidFill>
                        <a:latin typeface="Cambria Math" panose="02040503050406030204" pitchFamily="18" charset="0"/>
                        <a:ea typeface="Cambria Math" panose="02040503050406030204" pitchFamily="18" charset="0"/>
                      </a:rPr>
                      <m:t>𝜆</m:t>
                    </m:r>
                    <m:sSub>
                      <m:sSubPr>
                        <m:ctrlPr>
                          <a:rPr lang="en-GB" sz="1800" i="1">
                            <a:solidFill>
                              <a:srgbClr val="000000"/>
                            </a:solidFill>
                            <a:latin typeface="Cambria Math"/>
                          </a:rPr>
                        </m:ctrlPr>
                      </m:sSubPr>
                      <m:e>
                        <m:r>
                          <a:rPr lang="en-GB" sz="1800">
                            <a:solidFill>
                              <a:srgbClr val="000000"/>
                            </a:solidFill>
                            <a:latin typeface="Cambria Math"/>
                          </a:rPr>
                          <m:t>𝑣</m:t>
                        </m:r>
                      </m:e>
                      <m:sub>
                        <m:r>
                          <m:rPr>
                            <m:sty m:val="p"/>
                          </m:rPr>
                          <a:rPr lang="en-GB" sz="1800" i="0">
                            <a:solidFill>
                              <a:srgbClr val="000000"/>
                            </a:solidFill>
                            <a:latin typeface="Cambria Math" panose="02040503050406030204" pitchFamily="18" charset="0"/>
                          </a:rPr>
                          <m:t>max</m:t>
                        </m:r>
                      </m:sub>
                    </m:sSub>
                  </m:oMath>
                </a14:m>
                <a:r>
                  <a:rPr lang="en-GB" sz="1800" i="0" dirty="0">
                    <a:solidFill>
                      <a:srgbClr val="000000"/>
                    </a:solidFill>
                  </a:rPr>
                  <a:t>).</a:t>
                </a:r>
              </a:p>
              <a:p>
                <a:pPr marL="266700" indent="-266700" eaLnBrk="1" hangingPunct="1">
                  <a:buFont typeface="Arial" panose="020B0604020202020204" pitchFamily="34" charset="0"/>
                  <a:buChar char="•"/>
                  <a:defRPr/>
                </a:pPr>
                <a:r>
                  <a:rPr lang="en-GB" sz="1800" i="0" dirty="0">
                    <a:solidFill>
                      <a:srgbClr val="000000"/>
                    </a:solidFill>
                  </a:rPr>
                  <a:t>Based on the above, the assumption of an eigenvalue being larger than 1 can not be valid. </a:t>
                </a:r>
              </a:p>
              <a:p>
                <a:pPr marL="266700" indent="-266700" eaLnBrk="1" hangingPunct="1">
                  <a:buFont typeface="Arial" panose="020B0604020202020204" pitchFamily="34" charset="0"/>
                  <a:buChar char="•"/>
                  <a:defRPr/>
                </a:pPr>
                <a:r>
                  <a:rPr lang="en-US" altLang="en-US" sz="1800" i="0" dirty="0">
                    <a:solidFill>
                      <a:srgbClr val="000000"/>
                    </a:solidFill>
                    <a:latin typeface="+mj-lt"/>
                  </a:rPr>
                  <a:t>For left stochastic matrices we use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panose="02040503050406030204" pitchFamily="18" charset="0"/>
                          </a:rPr>
                          <m:t>𝐴</m:t>
                        </m:r>
                      </m:e>
                      <m:sup>
                        <m:r>
                          <a:rPr lang="en-GB" altLang="en-US" sz="1800" b="0" i="1" smtClean="0">
                            <a:solidFill>
                              <a:srgbClr val="000000"/>
                            </a:solidFill>
                            <a:latin typeface="Cambria Math" panose="02040503050406030204" pitchFamily="18" charset="0"/>
                          </a:rPr>
                          <m:t>𝑇</m:t>
                        </m:r>
                      </m:sup>
                    </m:sSup>
                  </m:oMath>
                </a14:m>
                <a:r>
                  <a:rPr lang="en-US" altLang="en-US" sz="1800" i="0" dirty="0">
                    <a:solidFill>
                      <a:srgbClr val="000000"/>
                    </a:solidFill>
                    <a:latin typeface="+mj-lt"/>
                  </a:rPr>
                  <a:t> in the proof above, and the fact that </a:t>
                </a:r>
                <a:r>
                  <a:rPr lang="en-US" altLang="en-US" sz="1800" i="0" dirty="0">
                    <a:solidFill>
                      <a:srgbClr val="000000"/>
                    </a:solidFill>
                  </a:rPr>
                  <a:t>the eigenvalues of </a:t>
                </a:r>
                <a14:m>
                  <m:oMath xmlns:m="http://schemas.openxmlformats.org/officeDocument/2006/math">
                    <m:r>
                      <a:rPr lang="en-GB" altLang="en-US" sz="1800">
                        <a:solidFill>
                          <a:srgbClr val="000000"/>
                        </a:solidFill>
                        <a:latin typeface="Cambria Math"/>
                      </a:rPr>
                      <m:t>𝐴</m:t>
                    </m:r>
                  </m:oMath>
                </a14:m>
                <a:r>
                  <a:rPr lang="en-US" altLang="en-US" sz="1800" i="0" dirty="0">
                    <a:solidFill>
                      <a:srgbClr val="000000"/>
                    </a:solidFill>
                  </a:rPr>
                  <a:t> and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 </m:t>
                    </m:r>
                  </m:oMath>
                </a14:m>
                <a:r>
                  <a:rPr lang="en-US" altLang="en-US" sz="1800" i="0" dirty="0">
                    <a:solidFill>
                      <a:srgbClr val="000000"/>
                    </a:solidFill>
                  </a:rPr>
                  <a:t> are the same.</a:t>
                </a: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506" t="-1580" r="-23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825513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27584" y="630585"/>
            <a:ext cx="7543800" cy="638175"/>
          </a:xfrm>
        </p:spPr>
        <p:txBody>
          <a:bodyPr/>
          <a:lstStyle/>
          <a:p>
            <a:pPr algn="ctr" eaLnBrk="1" hangingPunct="1">
              <a:defRPr/>
            </a:pPr>
            <a:r>
              <a:rPr lang="en-US" altLang="en-US" sz="2400" dirty="0">
                <a:solidFill>
                  <a:srgbClr val="C00000"/>
                </a:solidFill>
              </a:rPr>
              <a:t>An application of stochastic matrices: First order systems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556792"/>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Consider again the first order system described by an equation of the form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𝑘</m:t>
                        </m:r>
                      </m:sub>
                    </m:sSub>
                    <m:r>
                      <a:rPr lang="en-GB" altLang="en-US" sz="1800">
                        <a:solidFill>
                          <a:srgbClr val="000000"/>
                        </a:solidFill>
                        <a:latin typeface="Cambria Math"/>
                      </a:rPr>
                      <m:t>=</m:t>
                    </m:r>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𝑘</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0</m:t>
                        </m:r>
                      </m:sub>
                    </m:sSub>
                  </m:oMath>
                </a14:m>
                <a:r>
                  <a:rPr lang="en-US" altLang="en-US" sz="1800" i="0" dirty="0">
                    <a:solidFill>
                      <a:srgbClr val="000000"/>
                    </a:solidFill>
                    <a:latin typeface="+mj-lt"/>
                  </a:rPr>
                  <a:t>, where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is now a stochastic matrix.</a:t>
                </a:r>
              </a:p>
              <a:p>
                <a:pPr marL="266700" indent="-266700" eaLnBrk="1" hangingPunct="1">
                  <a:buFont typeface="Arial" panose="020B0604020202020204" pitchFamily="34" charset="0"/>
                  <a:buChar char="•"/>
                  <a:defRPr/>
                </a:pPr>
                <a:r>
                  <a:rPr lang="en-US" altLang="en-US" sz="1800" i="0" dirty="0">
                    <a:solidFill>
                      <a:srgbClr val="000000"/>
                    </a:solidFill>
                  </a:rPr>
                  <a:t>Previously, we managed to write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𝑘</m:t>
                        </m:r>
                      </m:sub>
                    </m:sSub>
                    <m:r>
                      <a:rPr lang="en-GB" altLang="en-US" sz="1800">
                        <a:solidFill>
                          <a:srgbClr val="000000"/>
                        </a:solidFill>
                        <a:latin typeface="Cambria Math"/>
                      </a:rPr>
                      <m:t>=</m:t>
                    </m:r>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𝑘</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0</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sSup>
                      <m:sSupPr>
                        <m:ctrlPr>
                          <a:rPr lang="en-GB" altLang="en-US" sz="1800" i="1">
                            <a:solidFill>
                              <a:srgbClr val="000000"/>
                            </a:solidFill>
                            <a:latin typeface="Cambria Math"/>
                          </a:rPr>
                        </m:ctrlPr>
                      </m:sSup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1</m:t>
                            </m:r>
                          </m:sub>
                        </m:sSub>
                      </m:e>
                      <m:sup>
                        <m:r>
                          <a:rPr lang="en-GB" altLang="en-US" sz="1800">
                            <a:solidFill>
                              <a:srgbClr val="000000"/>
                            </a:solidFill>
                            <a:latin typeface="Cambria Math"/>
                          </a:rPr>
                          <m:t>𝑘</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1</m:t>
                        </m:r>
                      </m:sub>
                    </m:sSub>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sSup>
                      <m:sSupPr>
                        <m:ctrlPr>
                          <a:rPr lang="en-GB" altLang="en-US" sz="1800" i="1">
                            <a:solidFill>
                              <a:srgbClr val="000000"/>
                            </a:solidFill>
                            <a:latin typeface="Cambria Math"/>
                          </a:rPr>
                        </m:ctrlPr>
                      </m:sSup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e>
                      <m:sup>
                        <m:r>
                          <a:rPr lang="en-GB" altLang="en-US" sz="1800">
                            <a:solidFill>
                              <a:srgbClr val="000000"/>
                            </a:solidFill>
                            <a:latin typeface="Cambria Math"/>
                          </a:rPr>
                          <m:t>𝑘</m:t>
                        </m:r>
                      </m:sup>
                    </m:sSup>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2</m:t>
                        </m:r>
                      </m:sub>
                    </m:sSub>
                    <m:r>
                      <a:rPr lang="en-GB" altLang="en-US" sz="1800">
                        <a:solidFill>
                          <a:srgbClr val="000000"/>
                        </a:solidFill>
                        <a:latin typeface="Cambria Math"/>
                      </a:rPr>
                      <m:t>+…</m:t>
                    </m:r>
                  </m:oMath>
                </a14:m>
                <a:r>
                  <a:rPr lang="en-US" altLang="en-US" sz="1800" i="0" dirty="0">
                    <a:solidFill>
                      <a:srgbClr val="000000"/>
                    </a:solidFill>
                  </a:rPr>
                  <a:t> where </a:t>
                </a:r>
                <a14:m>
                  <m:oMath xmlns:m="http://schemas.openxmlformats.org/officeDocument/2006/math">
                    <m:sSub>
                      <m:sSubPr>
                        <m:ctrlPr>
                          <a:rPr lang="en-US" altLang="en-US" sz="1800" i="1">
                            <a:solidFill>
                              <a:srgbClr val="000000"/>
                            </a:solidFill>
                            <a:latin typeface="Cambria Math"/>
                          </a:rPr>
                        </m:ctrlPr>
                      </m:sSubPr>
                      <m:e>
                        <m:r>
                          <a:rPr lang="en-US" altLang="en-US" sz="1800">
                            <a:solidFill>
                              <a:srgbClr val="000000"/>
                            </a:solidFill>
                            <a:latin typeface="Cambria Math"/>
                            <a:ea typeface="Cambria Math"/>
                          </a:rPr>
                          <m:t>𝜆</m:t>
                        </m:r>
                      </m:e>
                      <m:sub>
                        <m:r>
                          <a:rPr lang="en-GB" altLang="en-US" sz="1800">
                            <a:solidFill>
                              <a:srgbClr val="000000"/>
                            </a:solidFill>
                            <a:latin typeface="Cambria Math"/>
                          </a:rPr>
                          <m:t>𝑖</m:t>
                        </m:r>
                      </m:sub>
                    </m:sSub>
                  </m:oMath>
                </a14:m>
                <a:r>
                  <a:rPr lang="en-US" altLang="en-US" sz="1800" i="0" dirty="0">
                    <a:solidFill>
                      <a:srgbClr val="000000"/>
                    </a:solidFill>
                  </a:rPr>
                  <a:t> and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𝑖</m:t>
                        </m:r>
                      </m:sub>
                    </m:sSub>
                  </m:oMath>
                </a14:m>
                <a:r>
                  <a:rPr lang="en-US" altLang="en-US" sz="1800" i="0" dirty="0">
                    <a:solidFill>
                      <a:srgbClr val="000000"/>
                    </a:solidFill>
                  </a:rPr>
                  <a:t> are the eigenvalues and eigenvectors of matrix </a:t>
                </a:r>
                <a14:m>
                  <m:oMath xmlns:m="http://schemas.openxmlformats.org/officeDocument/2006/math">
                    <m:r>
                      <a:rPr lang="en-GB" altLang="en-US" sz="1800">
                        <a:solidFill>
                          <a:srgbClr val="000000"/>
                        </a:solidFill>
                        <a:latin typeface="Cambria Math"/>
                      </a:rPr>
                      <m:t>𝐴</m:t>
                    </m:r>
                  </m:oMath>
                </a14:m>
                <a:r>
                  <a:rPr lang="en-US" altLang="en-US" sz="1800" i="0" dirty="0">
                    <a:solidFill>
                      <a:srgbClr val="000000"/>
                    </a:solidFill>
                  </a:rPr>
                  <a:t>, respectively.</a:t>
                </a:r>
              </a:p>
              <a:p>
                <a:pPr marL="266700" indent="-266700" eaLnBrk="1" hangingPunct="1">
                  <a:buFont typeface="Arial" panose="020B0604020202020204" pitchFamily="34" charset="0"/>
                  <a:buChar char="•"/>
                  <a:defRPr/>
                </a:pPr>
                <a:r>
                  <a:rPr lang="en-US" altLang="en-US" sz="1800" i="0" dirty="0">
                    <a:solidFill>
                      <a:srgbClr val="000000"/>
                    </a:solidFill>
                  </a:rPr>
                  <a:t>Note that the above relationship requires a complete set of eigenvectors.</a:t>
                </a:r>
              </a:p>
              <a:p>
                <a:pPr marL="266700" lvl="1" indent="-266700" eaLnBrk="1" hangingPunct="1">
                  <a:buFont typeface="Arial" panose="020B0604020202020204" pitchFamily="34" charset="0"/>
                  <a:buChar char="•"/>
                  <a:tabLst>
                    <a:tab pos="542925" algn="l"/>
                  </a:tabLst>
                  <a:defRPr/>
                </a:pPr>
                <a:r>
                  <a:rPr lang="en-US" altLang="en-US" sz="1800" i="0" dirty="0">
                    <a:solidFill>
                      <a:srgbClr val="000000"/>
                    </a:solidFill>
                  </a:rPr>
                  <a:t>If </a:t>
                </a:r>
                <a14:m>
                  <m:oMath xmlns:m="http://schemas.openxmlformats.org/officeDocument/2006/math">
                    <m:sSub>
                      <m:sSubPr>
                        <m:ctrlPr>
                          <a:rPr lang="en-US" altLang="en-US" sz="1800" i="1">
                            <a:solidFill>
                              <a:srgbClr val="000000"/>
                            </a:solidFill>
                            <a:latin typeface="Cambria Math"/>
                          </a:rPr>
                        </m:ctrlPr>
                      </m:sSubPr>
                      <m:e>
                        <m:r>
                          <a:rPr lang="en-US" altLang="en-US" sz="1800">
                            <a:solidFill>
                              <a:srgbClr val="000000"/>
                            </a:solidFill>
                            <a:latin typeface="Cambria Math"/>
                            <a:ea typeface="Cambria Math"/>
                          </a:rPr>
                          <m:t>𝜆</m:t>
                        </m:r>
                      </m:e>
                      <m:sub>
                        <m:r>
                          <a:rPr lang="en-GB" altLang="en-US" sz="1800">
                            <a:solidFill>
                              <a:srgbClr val="000000"/>
                            </a:solidFill>
                            <a:latin typeface="Cambria Math"/>
                          </a:rPr>
                          <m:t>1</m:t>
                        </m:r>
                      </m:sub>
                    </m:sSub>
                    <m:r>
                      <a:rPr lang="en-GB" altLang="en-US" sz="1800">
                        <a:solidFill>
                          <a:srgbClr val="000000"/>
                        </a:solidFill>
                        <a:latin typeface="Cambria Math"/>
                      </a:rPr>
                      <m:t>=1</m:t>
                    </m:r>
                  </m:oMath>
                </a14:m>
                <a:r>
                  <a:rPr lang="en-US" altLang="en-US" sz="1800" i="0" dirty="0">
                    <a:solidFill>
                      <a:srgbClr val="000000"/>
                    </a:solidFill>
                  </a:rPr>
                  <a:t> and </a:t>
                </a:r>
                <a14:m>
                  <m:oMath xmlns:m="http://schemas.openxmlformats.org/officeDocument/2006/math">
                    <m:d>
                      <m:dPr>
                        <m:begChr m:val="|"/>
                        <m:endChr m:val="|"/>
                        <m:ctrlPr>
                          <a:rPr lang="en-US" altLang="en-US" sz="1800" i="1">
                            <a:solidFill>
                              <a:srgbClr val="000000"/>
                            </a:solidFill>
                            <a:latin typeface="Cambria Math"/>
                          </a:rPr>
                        </m:ctrlPr>
                      </m:dPr>
                      <m:e>
                        <m:sSub>
                          <m:sSubPr>
                            <m:ctrlPr>
                              <a:rPr lang="en-US" altLang="en-US" sz="1800" i="1">
                                <a:solidFill>
                                  <a:srgbClr val="000000"/>
                                </a:solidFill>
                                <a:latin typeface="Cambria Math"/>
                              </a:rPr>
                            </m:ctrlPr>
                          </m:sSubPr>
                          <m:e>
                            <m:r>
                              <a:rPr lang="en-US" altLang="en-US" sz="1800">
                                <a:solidFill>
                                  <a:srgbClr val="000000"/>
                                </a:solidFill>
                                <a:latin typeface="Cambria Math"/>
                                <a:ea typeface="Cambria Math"/>
                              </a:rPr>
                              <m:t>𝜆</m:t>
                            </m:r>
                          </m:e>
                          <m:sub>
                            <m:r>
                              <a:rPr lang="en-GB" altLang="en-US" sz="1800">
                                <a:solidFill>
                                  <a:srgbClr val="000000"/>
                                </a:solidFill>
                                <a:latin typeface="Cambria Math"/>
                              </a:rPr>
                              <m:t>𝑖</m:t>
                            </m:r>
                          </m:sub>
                        </m:sSub>
                      </m:e>
                    </m:d>
                    <m:r>
                      <a:rPr lang="en-GB" altLang="en-US" sz="1800">
                        <a:solidFill>
                          <a:srgbClr val="000000"/>
                        </a:solidFill>
                        <a:latin typeface="Cambria Math"/>
                      </a:rPr>
                      <m:t>&lt;1, </m:t>
                    </m:r>
                    <m:r>
                      <a:rPr lang="en-GB" altLang="en-US" sz="1800">
                        <a:solidFill>
                          <a:srgbClr val="000000"/>
                        </a:solidFill>
                        <a:latin typeface="Cambria Math"/>
                      </a:rPr>
                      <m:t>𝑖</m:t>
                    </m:r>
                    <m:r>
                      <a:rPr lang="en-GB" altLang="en-US" sz="1800">
                        <a:solidFill>
                          <a:srgbClr val="000000"/>
                        </a:solidFill>
                        <a:latin typeface="Cambria Math"/>
                      </a:rPr>
                      <m:t>&gt;1</m:t>
                    </m:r>
                  </m:oMath>
                </a14:m>
                <a:r>
                  <a:rPr lang="en-US" altLang="en-US" sz="1800" i="0" dirty="0">
                    <a:solidFill>
                      <a:srgbClr val="000000"/>
                    </a:solidFill>
                  </a:rPr>
                  <a:t> then the steady state of the system is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a:solidFill>
                              <a:srgbClr val="000000"/>
                            </a:solidFill>
                            <a:latin typeface="Cambria Math"/>
                          </a:rPr>
                          <m:t>1</m:t>
                        </m:r>
                      </m:sub>
                    </m:sSub>
                    <m:r>
                      <a:rPr lang="en-GB" altLang="en-US" sz="1800" i="0">
                        <a:solidFill>
                          <a:srgbClr val="000000"/>
                        </a:solidFill>
                        <a:latin typeface="Cambria Math"/>
                      </a:rPr>
                      <m:t> </m:t>
                    </m:r>
                  </m:oMath>
                </a14:m>
                <a:r>
                  <a:rPr lang="en-US" altLang="en-US" sz="1800" i="0" dirty="0">
                    <a:solidFill>
                      <a:srgbClr val="000000"/>
                    </a:solidFill>
                  </a:rPr>
                  <a:t>(which is part of the initial condition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a:rPr lang="en-GB" altLang="en-US" sz="1800">
                            <a:solidFill>
                              <a:srgbClr val="000000"/>
                            </a:solidFill>
                            <a:latin typeface="Cambria Math"/>
                          </a:rPr>
                          <m:t>0</m:t>
                        </m:r>
                      </m:sub>
                    </m:sSub>
                  </m:oMath>
                </a14:m>
                <a:r>
                  <a:rPr lang="en-US" altLang="en-US" sz="1800" i="0" dirty="0">
                    <a:solidFill>
                      <a:srgbClr val="000000"/>
                    </a:solidFill>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I will use an example where </a:t>
                </a:r>
                <a14:m>
                  <m:oMath xmlns:m="http://schemas.openxmlformats.org/officeDocument/2006/math">
                    <m:r>
                      <a:rPr lang="en-GB" altLang="en-US" sz="1800" b="0" i="1" smtClean="0">
                        <a:solidFill>
                          <a:srgbClr val="000000"/>
                        </a:solidFill>
                        <a:latin typeface="Cambria Math"/>
                      </a:rPr>
                      <m:t>𝐴</m:t>
                    </m:r>
                  </m:oMath>
                </a14:m>
                <a:r>
                  <a:rPr lang="en-US" altLang="en-US" sz="1800" i="0" dirty="0">
                    <a:solidFill>
                      <a:srgbClr val="000000"/>
                    </a:solidFill>
                    <a:latin typeface="+mj-lt"/>
                  </a:rPr>
                  <a:t> is a </a:t>
                </a:r>
                <a14:m>
                  <m:oMath xmlns:m="http://schemas.openxmlformats.org/officeDocument/2006/math">
                    <m:r>
                      <a:rPr lang="en-GB" altLang="en-US" sz="1800" b="0" i="1" smtClean="0">
                        <a:solidFill>
                          <a:srgbClr val="000000"/>
                        </a:solidFill>
                        <a:latin typeface="Cambria Math"/>
                      </a:rPr>
                      <m:t>2</m:t>
                    </m:r>
                    <m:r>
                      <a:rPr lang="en-GB" altLang="en-US" sz="1800" b="0" i="1" smtClean="0">
                        <a:solidFill>
                          <a:srgbClr val="000000"/>
                        </a:solidFill>
                        <a:latin typeface="Cambria Math"/>
                        <a:ea typeface="Cambria Math"/>
                      </a:rPr>
                      <m:t>×2</m:t>
                    </m:r>
                  </m:oMath>
                </a14:m>
                <a:r>
                  <a:rPr lang="en-US" altLang="en-US" sz="1800" i="0" dirty="0">
                    <a:solidFill>
                      <a:srgbClr val="000000"/>
                    </a:solidFill>
                    <a:latin typeface="+mj-lt"/>
                  </a:rPr>
                  <a:t> matrix. Generally, an </a:t>
                </a:r>
                <a14:m>
                  <m:oMath xmlns:m="http://schemas.openxmlformats.org/officeDocument/2006/math">
                    <m:r>
                      <a:rPr lang="en-GB" altLang="en-US" sz="1800" b="0" i="1" smtClean="0">
                        <a:solidFill>
                          <a:srgbClr val="000000"/>
                        </a:solidFill>
                        <a:latin typeface="Cambria Math"/>
                      </a:rPr>
                      <m:t>𝑛</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𝑛</m:t>
                    </m:r>
                  </m:oMath>
                </a14:m>
                <a:r>
                  <a:rPr lang="en-US" altLang="en-US" sz="1800" i="0" dirty="0">
                    <a:solidFill>
                      <a:srgbClr val="000000"/>
                    </a:solidFill>
                    <a:latin typeface="+mj-lt"/>
                  </a:rPr>
                  <a:t> stochastic matrix is related to </a:t>
                </a:r>
                <a14:m>
                  <m:oMath xmlns:m="http://schemas.openxmlformats.org/officeDocument/2006/math">
                    <m:r>
                      <a:rPr lang="en-GB" altLang="en-US" sz="1800" b="0" i="1" smtClean="0">
                        <a:solidFill>
                          <a:srgbClr val="000000"/>
                        </a:solidFill>
                        <a:latin typeface="Cambria Math"/>
                      </a:rPr>
                      <m:t>𝑛</m:t>
                    </m:r>
                  </m:oMath>
                </a14:m>
                <a:r>
                  <a:rPr lang="en-US" altLang="en-US" sz="1800" i="0" dirty="0">
                    <a:solidFill>
                      <a:srgbClr val="000000"/>
                    </a:solidFill>
                    <a:latin typeface="+mj-lt"/>
                  </a:rPr>
                  <a:t> “states”. Assume that the 2 “states” are 2 UK cities.</a:t>
                </a:r>
              </a:p>
              <a:p>
                <a:pPr marL="266700" indent="-266700" eaLnBrk="1" hangingPunct="1">
                  <a:buFont typeface="Arial" panose="020B0604020202020204" pitchFamily="34" charset="0"/>
                  <a:buChar char="•"/>
                  <a:defRPr/>
                </a:pPr>
                <a:r>
                  <a:rPr lang="en-US" altLang="en-US" sz="1800" i="0" dirty="0">
                    <a:solidFill>
                      <a:srgbClr val="000000"/>
                    </a:solidFill>
                    <a:latin typeface="+mj-lt"/>
                  </a:rPr>
                  <a:t>I take London and Oxford. I am interested in the population of the two cities and how it evolves.</a:t>
                </a:r>
              </a:p>
              <a:p>
                <a:pPr marL="266700" indent="-266700" eaLnBrk="1" hangingPunct="1">
                  <a:buFont typeface="Arial" panose="020B0604020202020204" pitchFamily="34" charset="0"/>
                  <a:buChar char="•"/>
                  <a:defRPr/>
                </a:pPr>
                <a:r>
                  <a:rPr lang="en-US" altLang="en-US" sz="1800" i="0" dirty="0">
                    <a:solidFill>
                      <a:srgbClr val="000000"/>
                    </a:solidFill>
                    <a:latin typeface="+mj-lt"/>
                  </a:rPr>
                  <a:t>I assume that people who inhabit these two cities move between them only.</a:t>
                </a:r>
              </a:p>
              <a:p>
                <a:pPr marL="266700" algn="ctr" eaLnBrk="1" hangingPunct="1">
                  <a:defRPr/>
                </a:pPr>
                <a14:m>
                  <m:oMath xmlns:m="http://schemas.openxmlformats.org/officeDocument/2006/math">
                    <m:sSub>
                      <m:sSubPr>
                        <m:ctrlPr>
                          <a:rPr lang="en-US" altLang="en-US" sz="1800" i="1" smtClean="0">
                            <a:solidFill>
                              <a:srgbClr val="000000"/>
                            </a:solidFill>
                            <a:latin typeface="Cambria Math"/>
                          </a:rPr>
                        </m:ctrlPr>
                      </m:sSubPr>
                      <m:e>
                        <m:d>
                          <m:dPr>
                            <m:begChr m:val="["/>
                            <m:endChr m:val="]"/>
                            <m:ctrlPr>
                              <a:rPr lang="en-US" altLang="en-US" sz="1800" i="1" smtClean="0">
                                <a:solidFill>
                                  <a:srgbClr val="000000"/>
                                </a:solidFill>
                                <a:latin typeface="Cambria Math"/>
                              </a:rPr>
                            </m:ctrlPr>
                          </m:dPr>
                          <m:e>
                            <m:m>
                              <m:mPr>
                                <m:mcs>
                                  <m:mc>
                                    <m:mcPr>
                                      <m:count m:val="1"/>
                                      <m:mcJc m:val="center"/>
                                    </m:mcPr>
                                  </m:mc>
                                </m:mcs>
                                <m:ctrlPr>
                                  <a:rPr lang="en-US" altLang="en-US" sz="1800" i="1" smtClean="0">
                                    <a:solidFill>
                                      <a:srgbClr val="000000"/>
                                    </a:solidFill>
                                    <a:latin typeface="Cambria Math"/>
                                  </a:rPr>
                                </m:ctrlPr>
                              </m:mPr>
                              <m:mr>
                                <m:e>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𝑢</m:t>
                                      </m:r>
                                    </m:e>
                                    <m:sub>
                                      <m:r>
                                        <m:rPr>
                                          <m:sty m:val="p"/>
                                        </m:rPr>
                                        <a:rPr lang="en-GB" altLang="en-US" sz="1800" b="0" i="0" smtClean="0">
                                          <a:solidFill>
                                            <a:srgbClr val="000000"/>
                                          </a:solidFill>
                                          <a:latin typeface="Cambria Math"/>
                                        </a:rPr>
                                        <m:t>ox</m:t>
                                      </m:r>
                                    </m:sub>
                                  </m:sSub>
                                </m:e>
                              </m:mr>
                              <m:mr>
                                <m:e>
                                  <m:sSub>
                                    <m:sSubPr>
                                      <m:ctrlPr>
                                        <a:rPr lang="en-US" altLang="en-US" sz="1800" i="1" smtClean="0">
                                          <a:solidFill>
                                            <a:srgbClr val="000000"/>
                                          </a:solidFill>
                                          <a:latin typeface="Cambria Math"/>
                                        </a:rPr>
                                      </m:ctrlPr>
                                    </m:sSubPr>
                                    <m:e>
                                      <m:r>
                                        <a:rPr lang="en-GB" altLang="en-US" sz="1800" b="0" i="1" smtClean="0">
                                          <a:solidFill>
                                            <a:srgbClr val="000000"/>
                                          </a:solidFill>
                                          <a:latin typeface="Cambria Math"/>
                                        </a:rPr>
                                        <m:t>𝑢</m:t>
                                      </m:r>
                                    </m:e>
                                    <m:sub>
                                      <m:r>
                                        <m:rPr>
                                          <m:sty m:val="p"/>
                                        </m:rPr>
                                        <a:rPr lang="en-GB" altLang="en-US" sz="1800" b="0" i="0" smtClean="0">
                                          <a:solidFill>
                                            <a:srgbClr val="000000"/>
                                          </a:solidFill>
                                          <a:latin typeface="Cambria Math"/>
                                        </a:rPr>
                                        <m:t>lon</m:t>
                                      </m:r>
                                    </m:sub>
                                  </m:sSub>
                                </m:e>
                              </m:mr>
                            </m:m>
                          </m:e>
                        </m:d>
                      </m:e>
                      <m:sub>
                        <m:r>
                          <a:rPr lang="en-GB" altLang="en-US" sz="1800" b="0" i="1" smtClean="0">
                            <a:solidFill>
                              <a:srgbClr val="000000"/>
                            </a:solidFill>
                            <a:latin typeface="Cambria Math"/>
                          </a:rPr>
                          <m:t>𝑡</m:t>
                        </m:r>
                        <m:r>
                          <a:rPr lang="en-GB" altLang="en-US" sz="1800" b="0" i="1" smtClean="0">
                            <a:solidFill>
                              <a:srgbClr val="000000"/>
                            </a:solidFill>
                            <a:latin typeface="Cambria Math"/>
                          </a:rPr>
                          <m:t>=</m:t>
                        </m:r>
                        <m:r>
                          <a:rPr lang="en-GB" altLang="en-US" sz="1800" b="0" i="1" smtClean="0">
                            <a:solidFill>
                              <a:srgbClr val="000000"/>
                            </a:solidFill>
                            <a:latin typeface="Cambria Math"/>
                          </a:rPr>
                          <m:t>𝑘</m:t>
                        </m:r>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0</m:t>
                              </m:r>
                              <m:r>
                                <a:rPr lang="en-GB" altLang="en-US" sz="1800" b="0" i="1" smtClean="0">
                                  <a:solidFill>
                                    <a:srgbClr val="000000"/>
                                  </a:solidFill>
                                  <a:latin typeface="Cambria Math"/>
                                </a:rPr>
                                <m:t>.9</m:t>
                              </m:r>
                            </m:e>
                            <m:e>
                              <m:r>
                                <a:rPr lang="en-GB" altLang="en-US" sz="1800" b="0" i="1" smtClean="0">
                                  <a:solidFill>
                                    <a:srgbClr val="000000"/>
                                  </a:solidFill>
                                  <a:latin typeface="Cambria Math"/>
                                </a:rPr>
                                <m:t>0.2</m:t>
                              </m:r>
                            </m:e>
                          </m:mr>
                          <m:mr>
                            <m:e>
                              <m:r>
                                <a:rPr lang="en-GB" altLang="en-US" sz="1800" b="0" i="1" smtClean="0">
                                  <a:solidFill>
                                    <a:srgbClr val="000000"/>
                                  </a:solidFill>
                                  <a:latin typeface="Cambria Math"/>
                                </a:rPr>
                                <m:t>0.1</m:t>
                              </m:r>
                            </m:e>
                            <m:e>
                              <m:r>
                                <a:rPr lang="en-GB" altLang="en-US" sz="1800" b="0" i="1" smtClean="0">
                                  <a:solidFill>
                                    <a:srgbClr val="000000"/>
                                  </a:solidFill>
                                  <a:latin typeface="Cambria Math"/>
                                </a:rPr>
                                <m:t>0.8</m:t>
                              </m:r>
                            </m:e>
                          </m:mr>
                        </m:m>
                      </m:e>
                    </m:d>
                  </m:oMath>
                </a14:m>
                <a:r>
                  <a:rPr lang="en-US" altLang="en-US" sz="1800" dirty="0">
                    <a:solidFill>
                      <a:srgbClr val="000000"/>
                    </a:solidFill>
                    <a:latin typeface="+mj-lt"/>
                  </a:rPr>
                  <a:t> </a:t>
                </a:r>
                <a14:m>
                  <m:oMath xmlns:m="http://schemas.openxmlformats.org/officeDocument/2006/math">
                    <m:sSub>
                      <m:sSubPr>
                        <m:ctrlPr>
                          <a:rPr lang="en-US" altLang="en-US" sz="1800" i="1">
                            <a:solidFill>
                              <a:srgbClr val="000000"/>
                            </a:solidFill>
                            <a:latin typeface="Cambria Math"/>
                          </a:rPr>
                        </m:ctrlPr>
                      </m:sSubPr>
                      <m:e>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b="0" i="0" smtClean="0">
                                          <a:solidFill>
                                            <a:srgbClr val="000000"/>
                                          </a:solidFill>
                                          <a:latin typeface="Cambria Math"/>
                                        </a:rPr>
                                        <m:t>ox</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b="0" i="0" smtClean="0">
                                          <a:solidFill>
                                            <a:srgbClr val="000000"/>
                                          </a:solidFill>
                                          <a:latin typeface="Cambria Math"/>
                                        </a:rPr>
                                        <m:t>lon</m:t>
                                      </m:r>
                                    </m:sub>
                                  </m:sSub>
                                </m:e>
                              </m:mr>
                            </m:m>
                          </m:e>
                        </m:d>
                      </m:e>
                      <m:sub>
                        <m:r>
                          <a:rPr lang="en-GB" altLang="en-US" sz="1800">
                            <a:solidFill>
                              <a:srgbClr val="000000"/>
                            </a:solidFill>
                            <a:latin typeface="Cambria Math"/>
                          </a:rPr>
                          <m:t>𝑡</m:t>
                        </m:r>
                        <m:r>
                          <a:rPr lang="en-GB" altLang="en-US" sz="1800">
                            <a:solidFill>
                              <a:srgbClr val="000000"/>
                            </a:solidFill>
                            <a:latin typeface="Cambria Math"/>
                          </a:rPr>
                          <m:t>=</m:t>
                        </m:r>
                        <m:r>
                          <a:rPr lang="en-GB" altLang="en-US" sz="1800">
                            <a:solidFill>
                              <a:srgbClr val="000000"/>
                            </a:solidFill>
                            <a:latin typeface="Cambria Math"/>
                          </a:rPr>
                          <m:t>𝑘</m:t>
                        </m:r>
                      </m:sub>
                    </m:sSub>
                  </m:oMath>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It is now obvious that the column elements are positive and also add up to 1 because they represent probabilities.</a:t>
                </a:r>
              </a:p>
              <a:p>
                <a:pPr marL="525463" indent="-342900" eaLnBrk="1" hangingPunct="1">
                  <a:buFont typeface="Arial" panose="020B0604020202020204" pitchFamily="34" charset="0"/>
                  <a:buChar char="•"/>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556792"/>
                <a:ext cx="8496944" cy="5013325"/>
              </a:xfrm>
              <a:prstGeom prst="rect">
                <a:avLst/>
              </a:prstGeom>
              <a:blipFill>
                <a:blip r:embed="rId3"/>
                <a:stretch>
                  <a:fillRect l="-1506" t="-1580" r="-2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3291645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Application of stochastic matrices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656035"/>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I assume that </a:t>
                </a:r>
                <a14:m>
                  <m:oMath xmlns:m="http://schemas.openxmlformats.org/officeDocument/2006/math">
                    <m:sSub>
                      <m:sSubPr>
                        <m:ctrlPr>
                          <a:rPr lang="en-US" altLang="en-US" sz="1800" i="1">
                            <a:solidFill>
                              <a:srgbClr val="000000"/>
                            </a:solidFill>
                            <a:latin typeface="Cambria Math"/>
                          </a:rPr>
                        </m:ctrlPr>
                      </m:sSubPr>
                      <m:e>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b="0" i="0" smtClean="0">
                                          <a:solidFill>
                                            <a:srgbClr val="000000"/>
                                          </a:solidFill>
                                          <a:latin typeface="Cambria Math"/>
                                        </a:rPr>
                                        <m:t>ox</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b="0" i="0" smtClean="0">
                                          <a:solidFill>
                                            <a:srgbClr val="000000"/>
                                          </a:solidFill>
                                          <a:latin typeface="Cambria Math"/>
                                        </a:rPr>
                                        <m:t>lon</m:t>
                                      </m:r>
                                    </m:sub>
                                  </m:sSub>
                                </m:e>
                              </m:mr>
                            </m:m>
                          </m:e>
                        </m:d>
                      </m:e>
                      <m:sub>
                        <m:r>
                          <a:rPr lang="en-GB" altLang="en-US" sz="1800">
                            <a:solidFill>
                              <a:srgbClr val="000000"/>
                            </a:solidFill>
                            <a:latin typeface="Cambria Math"/>
                          </a:rPr>
                          <m:t>𝑡</m:t>
                        </m:r>
                        <m:r>
                          <a:rPr lang="en-GB" altLang="en-US" sz="1800">
                            <a:solidFill>
                              <a:srgbClr val="000000"/>
                            </a:solidFill>
                            <a:latin typeface="Cambria Math"/>
                          </a:rPr>
                          <m:t>=</m:t>
                        </m:r>
                        <m:r>
                          <a:rPr lang="en-GB" altLang="en-US" sz="1800">
                            <a:solidFill>
                              <a:srgbClr val="000000"/>
                            </a:solidFill>
                            <a:latin typeface="Cambria Math"/>
                          </a:rPr>
                          <m:t>𝑘</m:t>
                        </m:r>
                        <m:r>
                          <a:rPr lang="en-GB" altLang="en-US" sz="1800" b="0" i="1" smtClean="0">
                            <a:solidFill>
                              <a:srgbClr val="000000"/>
                            </a:solidFill>
                            <a:latin typeface="Cambria Math"/>
                          </a:rPr>
                          <m:t>=0</m:t>
                        </m:r>
                      </m:sub>
                    </m:sSub>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0</m:t>
                              </m:r>
                            </m:e>
                          </m:mr>
                          <m:mr>
                            <m:e>
                              <m:r>
                                <a:rPr lang="en-GB" altLang="en-US" sz="1800" b="0" i="1" smtClean="0">
                                  <a:solidFill>
                                    <a:srgbClr val="000000"/>
                                  </a:solidFill>
                                  <a:latin typeface="Cambria Math"/>
                                </a:rPr>
                                <m:t>1000</m:t>
                              </m:r>
                            </m:e>
                          </m:mr>
                        </m:m>
                      </m:e>
                    </m:d>
                    <m:r>
                      <a:rPr lang="en-GB" altLang="en-US" sz="1800" b="0" i="1" smtClean="0">
                        <a:solidFill>
                          <a:srgbClr val="000000"/>
                        </a:solidFill>
                        <a:latin typeface="Cambria Math"/>
                      </a:rPr>
                      <m:t>.</m:t>
                    </m:r>
                  </m:oMath>
                </a14:m>
                <a:r>
                  <a:rPr lang="en-GB" altLang="en-US" sz="1800" b="0" i="1" dirty="0">
                    <a:solidFill>
                      <a:srgbClr val="000000"/>
                    </a:solidFill>
                    <a:latin typeface="Cambria Math"/>
                  </a:rPr>
                  <a:t> </a:t>
                </a:r>
                <a:r>
                  <a:rPr lang="en-GB" altLang="en-US" sz="1800" b="0" i="0" dirty="0">
                    <a:solidFill>
                      <a:srgbClr val="000000"/>
                    </a:solidFill>
                    <a:latin typeface="+mj-lt"/>
                  </a:rPr>
                  <a:t>Then </a:t>
                </a:r>
                <a14:m>
                  <m:oMath xmlns:m="http://schemas.openxmlformats.org/officeDocument/2006/math">
                    <m:sSub>
                      <m:sSubPr>
                        <m:ctrlPr>
                          <a:rPr lang="en-US" altLang="en-US" sz="1800" i="1">
                            <a:solidFill>
                              <a:srgbClr val="000000"/>
                            </a:solidFill>
                            <a:latin typeface="Cambria Math"/>
                          </a:rPr>
                        </m:ctrlPr>
                      </m:sSubPr>
                      <m:e>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ox</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lon</m:t>
                                      </m:r>
                                    </m:sub>
                                  </m:sSub>
                                </m:e>
                              </m:mr>
                            </m:m>
                          </m:e>
                        </m:d>
                      </m:e>
                      <m:sub>
                        <m:r>
                          <a:rPr lang="en-GB" altLang="en-US" sz="1800" b="0" i="1" smtClean="0">
                            <a:solidFill>
                              <a:srgbClr val="000000"/>
                            </a:solidFill>
                            <a:latin typeface="Cambria Math"/>
                          </a:rPr>
                          <m:t>𝑘</m:t>
                        </m:r>
                        <m:r>
                          <a:rPr lang="en-GB" altLang="en-US" sz="1800" b="0" i="1" smtClean="0">
                            <a:solidFill>
                              <a:srgbClr val="000000"/>
                            </a:solidFill>
                            <a:latin typeface="Cambria Math"/>
                          </a:rPr>
                          <m:t>=1</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r>
                                <a:rPr lang="en-GB" altLang="en-US" sz="1800">
                                  <a:solidFill>
                                    <a:srgbClr val="000000"/>
                                  </a:solidFill>
                                  <a:latin typeface="Cambria Math"/>
                                </a:rPr>
                                <m:t>.9</m:t>
                              </m:r>
                            </m:e>
                            <m:e>
                              <m:r>
                                <a:rPr lang="en-GB" altLang="en-US" sz="1800">
                                  <a:solidFill>
                                    <a:srgbClr val="000000"/>
                                  </a:solidFill>
                                  <a:latin typeface="Cambria Math"/>
                                </a:rPr>
                                <m:t>0.2</m:t>
                              </m:r>
                            </m:e>
                          </m:mr>
                          <m:mr>
                            <m:e>
                              <m:r>
                                <a:rPr lang="en-GB" altLang="en-US" sz="1800">
                                  <a:solidFill>
                                    <a:srgbClr val="000000"/>
                                  </a:solidFill>
                                  <a:latin typeface="Cambria Math"/>
                                </a:rPr>
                                <m:t>0.1</m:t>
                              </m:r>
                            </m:e>
                            <m:e>
                              <m:r>
                                <a:rPr lang="en-GB" altLang="en-US" sz="1800">
                                  <a:solidFill>
                                    <a:srgbClr val="000000"/>
                                  </a:solidFill>
                                  <a:latin typeface="Cambria Math"/>
                                </a:rPr>
                                <m:t>0.8</m:t>
                              </m:r>
                            </m:e>
                          </m:mr>
                        </m:m>
                      </m:e>
                    </m:d>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e>
                          </m:mr>
                          <m:mr>
                            <m:e>
                              <m:r>
                                <a:rPr lang="en-GB" altLang="en-US" sz="1800">
                                  <a:solidFill>
                                    <a:srgbClr val="000000"/>
                                  </a:solidFill>
                                  <a:latin typeface="Cambria Math"/>
                                </a:rPr>
                                <m:t>1000</m:t>
                              </m:r>
                            </m:e>
                          </m:mr>
                        </m:m>
                      </m:e>
                    </m:d>
                    <m:r>
                      <a:rPr lang="en-GB" altLang="en-US" sz="1800" b="0" i="1" smtClean="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2</m:t>
                              </m:r>
                              <m:r>
                                <a:rPr lang="en-GB" altLang="en-US" sz="1800" b="0" i="1" smtClean="0">
                                  <a:solidFill>
                                    <a:srgbClr val="000000"/>
                                  </a:solidFill>
                                  <a:latin typeface="Cambria Math"/>
                                </a:rPr>
                                <m:t>00</m:t>
                              </m:r>
                            </m:e>
                          </m:mr>
                          <m:mr>
                            <m:e>
                              <m:r>
                                <a:rPr lang="en-GB" altLang="en-US" sz="1800" b="0" i="1" smtClean="0">
                                  <a:solidFill>
                                    <a:srgbClr val="000000"/>
                                  </a:solidFill>
                                  <a:latin typeface="Cambria Math"/>
                                </a:rPr>
                                <m:t>8</m:t>
                              </m:r>
                              <m:r>
                                <a:rPr lang="en-GB" altLang="en-US" sz="1800">
                                  <a:solidFill>
                                    <a:srgbClr val="000000"/>
                                  </a:solidFill>
                                  <a:latin typeface="Cambria Math"/>
                                </a:rPr>
                                <m:t>00</m:t>
                              </m:r>
                            </m:e>
                          </m:mr>
                        </m:m>
                      </m:e>
                    </m:d>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What is the population of the two cities after a long time?</a:t>
                </a:r>
              </a:p>
              <a:p>
                <a:pPr marL="266700" indent="-266700" eaLnBrk="1" hangingPunct="1">
                  <a:buFont typeface="Arial" panose="020B0604020202020204" pitchFamily="34" charset="0"/>
                  <a:buChar char="•"/>
                  <a:defRPr/>
                </a:pPr>
                <a:r>
                  <a:rPr lang="en-US" altLang="en-US" sz="1800" i="0" dirty="0">
                    <a:solidFill>
                      <a:srgbClr val="000000"/>
                    </a:solidFill>
                    <a:latin typeface="+mj-lt"/>
                  </a:rPr>
                  <a:t>Consider the matrix </a:t>
                </a:r>
                <a14:m>
                  <m:oMath xmlns:m="http://schemas.openxmlformats.org/officeDocument/2006/math">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r>
                                <a:rPr lang="en-GB" altLang="en-US" sz="1800">
                                  <a:solidFill>
                                    <a:srgbClr val="000000"/>
                                  </a:solidFill>
                                  <a:latin typeface="Cambria Math"/>
                                </a:rPr>
                                <m:t>.9</m:t>
                              </m:r>
                            </m:e>
                            <m:e>
                              <m:r>
                                <a:rPr lang="en-GB" altLang="en-US" sz="1800">
                                  <a:solidFill>
                                    <a:srgbClr val="000000"/>
                                  </a:solidFill>
                                  <a:latin typeface="Cambria Math"/>
                                </a:rPr>
                                <m:t>0.2</m:t>
                              </m:r>
                            </m:e>
                          </m:mr>
                          <m:mr>
                            <m:e>
                              <m:r>
                                <a:rPr lang="en-GB" altLang="en-US" sz="1800">
                                  <a:solidFill>
                                    <a:srgbClr val="000000"/>
                                  </a:solidFill>
                                  <a:latin typeface="Cambria Math"/>
                                </a:rPr>
                                <m:t>0.1</m:t>
                              </m:r>
                            </m:e>
                            <m:e>
                              <m:r>
                                <a:rPr lang="en-GB" altLang="en-US" sz="1800">
                                  <a:solidFill>
                                    <a:srgbClr val="000000"/>
                                  </a:solidFill>
                                  <a:latin typeface="Cambria Math"/>
                                </a:rPr>
                                <m:t>0.8</m:t>
                              </m:r>
                            </m:e>
                          </m:mr>
                        </m:m>
                      </m:e>
                    </m:d>
                  </m:oMath>
                </a14:m>
                <a:r>
                  <a:rPr lang="en-US" altLang="en-US" sz="1800" i="0" dirty="0">
                    <a:solidFill>
                      <a:srgbClr val="000000"/>
                    </a:solidFill>
                    <a:latin typeface="+mj-lt"/>
                  </a:rPr>
                  <a:t>. The eigenvalues are </a:t>
                </a:r>
                <a14:m>
                  <m:oMath xmlns:m="http://schemas.openxmlformats.org/officeDocument/2006/math">
                    <m:sSub>
                      <m:sSubPr>
                        <m:ctrlPr>
                          <a:rPr lang="en-GB" altLang="en-US" sz="1800" b="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1</m:t>
                        </m:r>
                      </m:sub>
                    </m:sSub>
                    <m:r>
                      <a:rPr lang="en-GB" altLang="en-US" sz="1800" b="0" i="1" smtClean="0">
                        <a:solidFill>
                          <a:srgbClr val="000000"/>
                        </a:solidFill>
                        <a:latin typeface="Cambria Math"/>
                        <a:ea typeface="Cambria Math"/>
                      </a:rPr>
                      <m:t>=1</m:t>
                    </m:r>
                  </m:oMath>
                </a14:m>
                <a:r>
                  <a:rPr lang="en-US" altLang="en-US" sz="1800" i="0" dirty="0">
                    <a:solidFill>
                      <a:srgbClr val="000000"/>
                    </a:solidFill>
                    <a:latin typeface="+mj-lt"/>
                  </a:rPr>
                  <a:t> and </a:t>
                </a:r>
                <a14:m>
                  <m:oMath xmlns:m="http://schemas.openxmlformats.org/officeDocument/2006/math">
                    <m:sSub>
                      <m:sSubPr>
                        <m:ctrlPr>
                          <a:rPr lang="en-GB" altLang="en-US" sz="1800" i="1" smtClean="0">
                            <a:solidFill>
                              <a:srgbClr val="000000"/>
                            </a:solidFill>
                            <a:latin typeface="Cambria Math"/>
                            <a:ea typeface="Cambria Math"/>
                          </a:rPr>
                        </m:ctrlPr>
                      </m:sSubPr>
                      <m:e>
                        <m:r>
                          <a:rPr lang="en-GB" altLang="en-US" sz="180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0.7.</m:t>
                    </m:r>
                  </m:oMath>
                </a14:m>
                <a:endParaRPr lang="en-GB" altLang="en-US" sz="1800" b="0" i="0" dirty="0">
                  <a:solidFill>
                    <a:srgbClr val="000000"/>
                  </a:solidFill>
                  <a:latin typeface="+mj-lt"/>
                  <a:ea typeface="Cambria Math"/>
                </a:endParaRPr>
              </a:p>
              <a:p>
                <a:pPr marL="266700" eaLnBrk="1" hangingPunct="1">
                  <a:defRPr/>
                </a:pPr>
                <a:r>
                  <a:rPr lang="en-US" altLang="en-US" sz="1800" i="0" dirty="0">
                    <a:solidFill>
                      <a:srgbClr val="000000"/>
                    </a:solidFill>
                    <a:latin typeface="+mj-lt"/>
                  </a:rPr>
                  <a:t>(Notice that the second eigenvalue is found by the trace of the matrix.)</a:t>
                </a:r>
              </a:p>
              <a:p>
                <a:pPr marL="263525" indent="-263525" eaLnBrk="1" hangingPunct="1">
                  <a:buFont typeface="Arial" panose="020B0604020202020204" pitchFamily="34" charset="0"/>
                  <a:buChar char="•"/>
                  <a:defRPr/>
                </a:pPr>
                <a:r>
                  <a:rPr lang="en-US" altLang="en-US" sz="1800" i="0" dirty="0">
                    <a:solidFill>
                      <a:srgbClr val="000000"/>
                    </a:solidFill>
                    <a:latin typeface="+mj-lt"/>
                  </a:rPr>
                  <a:t>The eigenvectors of this matrix are </a:t>
                </a:r>
                <a14:m>
                  <m:oMath xmlns:m="http://schemas.openxmlformats.org/officeDocument/2006/math">
                    <m:sSub>
                      <m:sSubPr>
                        <m:ctrlPr>
                          <a:rPr lang="en-GB" altLang="en-US" sz="1800" i="1" smtClean="0">
                            <a:solidFill>
                              <a:srgbClr val="000000"/>
                            </a:solidFill>
                            <a:latin typeface="Cambria Math"/>
                          </a:rPr>
                        </m:ctrlPr>
                      </m:sSubPr>
                      <m:e>
                        <m:r>
                          <a:rPr lang="en-GB" altLang="en-US" sz="1800" b="0" i="1" smtClean="0">
                            <a:solidFill>
                              <a:srgbClr val="000000"/>
                            </a:solidFill>
                            <a:latin typeface="Cambria Math"/>
                          </a:rPr>
                          <m:t>𝑥</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b="0" i="1" smtClean="0">
                                  <a:solidFill>
                                    <a:srgbClr val="000000"/>
                                  </a:solidFill>
                                  <a:latin typeface="Cambria Math"/>
                                </a:rPr>
                                <m:t>1</m:t>
                              </m:r>
                            </m:e>
                          </m:mr>
                        </m:m>
                      </m:e>
                    </m:d>
                  </m:oMath>
                </a14:m>
                <a:r>
                  <a:rPr lang="en-US" altLang="en-US" sz="1800" i="0" dirty="0">
                    <a:solidFill>
                      <a:srgbClr val="000000"/>
                    </a:solidFill>
                    <a:latin typeface="+mj-lt"/>
                  </a:rPr>
                  <a:t> and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𝑥</m:t>
                        </m:r>
                      </m:e>
                      <m:sub>
                        <m:r>
                          <a:rPr lang="en-GB" altLang="en-US" sz="1800" b="0" i="1" smtClean="0">
                            <a:solidFill>
                              <a:srgbClr val="000000"/>
                            </a:solidFill>
                            <a:latin typeface="Cambria Math"/>
                          </a:rPr>
                          <m:t>2</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m:t>
                              </m:r>
                              <m:r>
                                <a:rPr lang="en-GB" altLang="en-US" sz="1800" b="0" i="1" smtClean="0">
                                  <a:solidFill>
                                    <a:srgbClr val="000000"/>
                                  </a:solidFill>
                                  <a:latin typeface="Cambria Math"/>
                                </a:rPr>
                                <m:t>1</m:t>
                              </m:r>
                            </m:e>
                          </m:mr>
                          <m:mr>
                            <m:e>
                              <m:r>
                                <a:rPr lang="en-GB" altLang="en-US" sz="1800">
                                  <a:solidFill>
                                    <a:srgbClr val="000000"/>
                                  </a:solidFill>
                                  <a:latin typeface="Cambria Math"/>
                                </a:rPr>
                                <m:t>1</m:t>
                              </m:r>
                            </m:e>
                          </m:mr>
                        </m:m>
                      </m:e>
                    </m:d>
                  </m:oMath>
                </a14:m>
                <a:r>
                  <a:rPr lang="en-US" altLang="en-US" sz="1800" i="0" dirty="0">
                    <a:solidFill>
                      <a:srgbClr val="000000"/>
                    </a:solidFill>
                    <a:latin typeface="+mj-lt"/>
                  </a:rPr>
                  <a:t>.</a:t>
                </a:r>
              </a:p>
              <a:p>
                <a:pPr marL="266700" eaLnBrk="1" hangingPunct="1">
                  <a:defRPr/>
                </a:pPr>
                <a14:m>
                  <m:oMathPara xmlns:m="http://schemas.openxmlformats.org/officeDocument/2006/math">
                    <m:oMathParaPr>
                      <m:jc m:val="centerGroup"/>
                    </m:oMathParaPr>
                    <m:oMath xmlns:m="http://schemas.openxmlformats.org/officeDocument/2006/math">
                      <m:sSub>
                        <m:sSubPr>
                          <m:ctrlPr>
                            <a:rPr lang="en-US" altLang="en-US" sz="1800" i="1">
                              <a:solidFill>
                                <a:srgbClr val="000000"/>
                              </a:solidFill>
                              <a:latin typeface="Cambria Math"/>
                            </a:rPr>
                          </m:ctrlPr>
                        </m:sSubPr>
                        <m:e>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ox</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lon</m:t>
                                        </m:r>
                                      </m:sub>
                                    </m:sSub>
                                  </m:e>
                                </m:mr>
                              </m:m>
                            </m:e>
                          </m:d>
                        </m:e>
                        <m:sub>
                          <m:r>
                            <a:rPr lang="en-GB" altLang="en-US" sz="1800">
                              <a:solidFill>
                                <a:srgbClr val="000000"/>
                              </a:solidFill>
                              <a:latin typeface="Cambria Math"/>
                            </a:rPr>
                            <m:t>𝑘</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rPr>
                            <m:t>𝑐</m:t>
                          </m:r>
                        </m:e>
                        <m:sub>
                          <m:r>
                            <a:rPr lang="en-GB" altLang="en-US" sz="1800" b="0" i="1" smtClean="0">
                              <a:solidFill>
                                <a:srgbClr val="000000"/>
                              </a:solidFill>
                              <a:latin typeface="Cambria Math"/>
                            </a:rPr>
                            <m:t>1</m:t>
                          </m:r>
                        </m:sub>
                      </m:sSub>
                      <m:sSup>
                        <m:sSupPr>
                          <m:ctrlPr>
                            <a:rPr lang="en-GB" altLang="en-US" sz="1800" b="0" i="1" smtClean="0">
                              <a:solidFill>
                                <a:srgbClr val="000000"/>
                              </a:solidFill>
                              <a:latin typeface="Cambria Math"/>
                            </a:rPr>
                          </m:ctrlPr>
                        </m:sSupPr>
                        <m:e>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e>
                        <m:sup>
                          <m:r>
                            <a:rPr lang="en-GB" altLang="en-US" sz="1800" b="0" i="1" smtClean="0">
                              <a:solidFill>
                                <a:srgbClr val="000000"/>
                              </a:solidFill>
                              <a:latin typeface="Cambria Math"/>
                            </a:rPr>
                            <m:t>𝑘</m:t>
                          </m:r>
                        </m:sup>
                      </m:sSup>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b="0" i="1" smtClean="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b="0" i="1" smtClean="0">
                              <a:solidFill>
                                <a:srgbClr val="000000"/>
                              </a:solidFill>
                              <a:latin typeface="Cambria Math"/>
                            </a:rPr>
                            <m:t>2</m:t>
                          </m:r>
                        </m:sub>
                      </m:sSub>
                      <m:sSup>
                        <m:sSupPr>
                          <m:ctrlPr>
                            <a:rPr lang="en-GB" altLang="en-US" sz="1800" i="1">
                              <a:solidFill>
                                <a:srgbClr val="000000"/>
                              </a:solidFill>
                              <a:latin typeface="Cambria Math"/>
                            </a:rPr>
                          </m:ctrlPr>
                        </m:sSupPr>
                        <m:e>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e>
                        <m:sup>
                          <m:r>
                            <a:rPr lang="en-GB" altLang="en-US" sz="1800">
                              <a:solidFill>
                                <a:srgbClr val="000000"/>
                              </a:solidFill>
                              <a:latin typeface="Cambria Math"/>
                            </a:rPr>
                            <m:t>𝑘</m:t>
                          </m:r>
                        </m:sup>
                      </m:sSup>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m:t>
                                </m:r>
                                <m:r>
                                  <a:rPr lang="en-GB" altLang="en-US" sz="1800" b="0" i="1" smtClean="0">
                                    <a:solidFill>
                                      <a:srgbClr val="000000"/>
                                    </a:solidFill>
                                    <a:latin typeface="Cambria Math"/>
                                  </a:rPr>
                                  <m:t>1</m:t>
                                </m:r>
                              </m:e>
                            </m:mr>
                            <m:mr>
                              <m:e>
                                <m:r>
                                  <a:rPr lang="en-GB" altLang="en-US" sz="1800">
                                    <a:solidFill>
                                      <a:srgbClr val="000000"/>
                                    </a:solidFill>
                                    <a:latin typeface="Cambria Math"/>
                                  </a:rPr>
                                  <m:t>1</m:t>
                                </m:r>
                              </m:e>
                            </m:mr>
                          </m:m>
                        </m:e>
                      </m:d>
                      <m:r>
                        <a:rPr lang="en-GB" altLang="en-US" sz="1800" b="0" i="1" smtClean="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sSup>
                        <m:sSupPr>
                          <m:ctrlPr>
                            <a:rPr lang="en-GB" altLang="en-US" sz="1800" i="1">
                              <a:solidFill>
                                <a:srgbClr val="000000"/>
                              </a:solidFill>
                              <a:latin typeface="Cambria Math"/>
                            </a:rPr>
                          </m:ctrlPr>
                        </m:sSupPr>
                        <m:e>
                          <m:r>
                            <a:rPr lang="en-GB" altLang="en-US" sz="1800" b="0" i="1" smtClean="0">
                              <a:solidFill>
                                <a:srgbClr val="000000"/>
                              </a:solidFill>
                              <a:latin typeface="Cambria Math"/>
                            </a:rPr>
                            <m:t>0.7</m:t>
                          </m:r>
                        </m:e>
                        <m:sup>
                          <m:r>
                            <a:rPr lang="en-GB" altLang="en-US" sz="1800">
                              <a:solidFill>
                                <a:srgbClr val="000000"/>
                              </a:solidFill>
                              <a:latin typeface="Cambria Math"/>
                            </a:rPr>
                            <m:t>𝑘</m:t>
                          </m:r>
                        </m:sup>
                      </m:sSup>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r>
                                  <a:rPr lang="en-GB" altLang="en-US" sz="1800">
                                    <a:solidFill>
                                      <a:srgbClr val="000000"/>
                                    </a:solidFill>
                                    <a:latin typeface="Cambria Math"/>
                                  </a:rPr>
                                  <m:t>1</m:t>
                                </m:r>
                              </m:e>
                            </m:mr>
                            <m:mr>
                              <m:e>
                                <m:r>
                                  <a:rPr lang="en-GB" altLang="en-US" sz="1800">
                                    <a:solidFill>
                                      <a:srgbClr val="000000"/>
                                    </a:solidFill>
                                    <a:latin typeface="Cambria Math"/>
                                  </a:rPr>
                                  <m:t>1</m:t>
                                </m:r>
                              </m:e>
                            </m:mr>
                          </m:m>
                        </m:e>
                      </m:d>
                    </m:oMath>
                  </m:oMathPara>
                </a14:m>
                <a:endParaRPr lang="en-GB" altLang="en-US" sz="1800" i="0" dirty="0">
                  <a:solidFill>
                    <a:srgbClr val="000000"/>
                  </a:solidFill>
                </a:endParaRPr>
              </a:p>
              <a:p>
                <a:pPr marL="263525" indent="-263525" eaLnBrk="1" hangingPunct="1">
                  <a:buFont typeface="Arial" panose="020B0604020202020204" pitchFamily="34" charset="0"/>
                  <a:buChar char="•"/>
                  <a:defRPr/>
                </a:pPr>
                <a:r>
                  <a:rPr lang="en-US" altLang="en-US" sz="1800" i="0" dirty="0">
                    <a:solidFill>
                      <a:srgbClr val="000000"/>
                    </a:solidFill>
                  </a:rPr>
                  <a:t>I find </a:t>
                </a:r>
                <a14:m>
                  <m:oMath xmlns:m="http://schemas.openxmlformats.org/officeDocument/2006/math">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r>
                      <a:rPr lang="en-GB" altLang="en-US" sz="1800">
                        <a:solidFill>
                          <a:srgbClr val="000000"/>
                        </a:solidFill>
                        <a:latin typeface="Cambria Math"/>
                      </a:rPr>
                      <m:t>,  </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oMath>
                </a14:m>
                <a:r>
                  <a:rPr lang="en-US" altLang="en-US" sz="1800" i="0" dirty="0">
                    <a:solidFill>
                      <a:srgbClr val="000000"/>
                    </a:solidFill>
                  </a:rPr>
                  <a:t> from the initial condition </a:t>
                </a:r>
                <a14:m>
                  <m:oMath xmlns:m="http://schemas.openxmlformats.org/officeDocument/2006/math">
                    <m:sSub>
                      <m:sSubPr>
                        <m:ctrlPr>
                          <a:rPr lang="en-US" altLang="en-US" sz="1800" i="1">
                            <a:solidFill>
                              <a:srgbClr val="000000"/>
                            </a:solidFill>
                            <a:latin typeface="Cambria Math"/>
                          </a:rPr>
                        </m:ctrlPr>
                      </m:sSubPr>
                      <m:e>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ox</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lon</m:t>
                                      </m:r>
                                    </m:sub>
                                  </m:sSub>
                                </m:e>
                              </m:mr>
                            </m:m>
                          </m:e>
                        </m:d>
                      </m:e>
                      <m:sub>
                        <m:r>
                          <a:rPr lang="en-GB" altLang="en-US" sz="1800">
                            <a:solidFill>
                              <a:srgbClr val="000000"/>
                            </a:solidFill>
                            <a:latin typeface="Cambria Math"/>
                          </a:rPr>
                          <m:t>𝑘</m:t>
                        </m:r>
                        <m:r>
                          <a:rPr lang="en-GB" altLang="en-US" sz="1800">
                            <a:solidFill>
                              <a:srgbClr val="000000"/>
                            </a:solidFill>
                            <a:latin typeface="Cambria Math"/>
                          </a:rPr>
                          <m:t>=0</m:t>
                        </m:r>
                      </m:sub>
                    </m:sSub>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e>
                          </m:mr>
                          <m:mr>
                            <m:e>
                              <m:r>
                                <a:rPr lang="en-GB" altLang="en-US" sz="1800">
                                  <a:solidFill>
                                    <a:srgbClr val="000000"/>
                                  </a:solidFill>
                                  <a:latin typeface="Cambria Math"/>
                                </a:rPr>
                                <m:t>1000</m:t>
                              </m:r>
                            </m:e>
                          </m:mr>
                        </m:m>
                      </m:e>
                    </m:d>
                    <m:r>
                      <a:rPr lang="en-GB" altLang="en-US" sz="1800" i="0">
                        <a:solidFill>
                          <a:srgbClr val="000000"/>
                        </a:solidFill>
                        <a:latin typeface="Cambria Math"/>
                      </a:rPr>
                      <m:t> </m:t>
                    </m:r>
                  </m:oMath>
                </a14:m>
                <a:endParaRPr lang="en-US" altLang="en-US" sz="1800" i="0" dirty="0">
                  <a:solidFill>
                    <a:srgbClr val="000000"/>
                  </a:solidFill>
                </a:endParaRPr>
              </a:p>
              <a:p>
                <a:pPr marL="266700" eaLnBrk="1" hangingPunct="1">
                  <a:defRPr/>
                </a:pPr>
                <a14:m>
                  <m:oMath xmlns:m="http://schemas.openxmlformats.org/officeDocument/2006/math">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e>
                          </m:mr>
                          <m:mr>
                            <m:e>
                              <m:r>
                                <a:rPr lang="en-GB" altLang="en-US" sz="1800">
                                  <a:solidFill>
                                    <a:srgbClr val="000000"/>
                                  </a:solidFill>
                                  <a:latin typeface="Cambria Math"/>
                                </a:rPr>
                                <m:t>1000</m:t>
                              </m:r>
                            </m:e>
                          </m:mr>
                        </m:m>
                      </m:e>
                    </m:d>
                    <m:r>
                      <m:rPr>
                        <m:nor/>
                      </m:rPr>
                      <a:rPr lang="en-GB" altLang="en-US" sz="1800" i="0">
                        <a:solidFill>
                          <a:srgbClr val="000000"/>
                        </a:solidFill>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r>
                                <a:rPr lang="en-GB" altLang="en-US" sz="1800">
                                  <a:solidFill>
                                    <a:srgbClr val="000000"/>
                                  </a:solidFill>
                                  <a:latin typeface="Cambria Math"/>
                                </a:rPr>
                                <m:t>1</m:t>
                              </m:r>
                            </m:e>
                          </m:mr>
                          <m:mr>
                            <m:e>
                              <m:r>
                                <a:rPr lang="en-GB" altLang="en-US" sz="1800">
                                  <a:solidFill>
                                    <a:srgbClr val="000000"/>
                                  </a:solidFill>
                                  <a:latin typeface="Cambria Math"/>
                                </a:rPr>
                                <m:t>1</m:t>
                              </m:r>
                            </m:e>
                          </m:mr>
                        </m:m>
                      </m:e>
                    </m:d>
                  </m:oMath>
                </a14:m>
                <a:r>
                  <a:rPr lang="en-US" altLang="en-US" sz="1800" i="0" dirty="0">
                    <a:solidFill>
                      <a:srgbClr val="000000"/>
                    </a:solidFill>
                  </a:rPr>
                  <a:t> and therefore,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1</m:t>
                        </m:r>
                      </m:sub>
                    </m:sSub>
                    <m:r>
                      <a:rPr lang="en-GB" altLang="en-US" sz="1800">
                        <a:solidFill>
                          <a:srgbClr val="000000"/>
                        </a:solidFill>
                        <a:latin typeface="Cambria Math"/>
                      </a:rPr>
                      <m:t>=</m:t>
                    </m:r>
                    <m:f>
                      <m:fPr>
                        <m:ctrlPr>
                          <a:rPr lang="en-GB" altLang="en-US" sz="1800" i="1">
                            <a:solidFill>
                              <a:srgbClr val="000000"/>
                            </a:solidFill>
                            <a:latin typeface="Cambria Math"/>
                          </a:rPr>
                        </m:ctrlPr>
                      </m:fPr>
                      <m:num>
                        <m:r>
                          <a:rPr lang="en-GB" altLang="en-US" sz="1800">
                            <a:solidFill>
                              <a:srgbClr val="000000"/>
                            </a:solidFill>
                            <a:latin typeface="Cambria Math"/>
                          </a:rPr>
                          <m:t>1000</m:t>
                        </m:r>
                      </m:num>
                      <m:den>
                        <m:r>
                          <a:rPr lang="en-GB" altLang="en-US" sz="1800">
                            <a:solidFill>
                              <a:srgbClr val="000000"/>
                            </a:solidFill>
                            <a:latin typeface="Cambria Math"/>
                          </a:rPr>
                          <m:t>3</m:t>
                        </m:r>
                      </m:den>
                    </m:f>
                  </m:oMath>
                </a14:m>
                <a:r>
                  <a:rPr lang="en-US" altLang="en-US" sz="1800" i="0" dirty="0">
                    <a:solidFill>
                      <a:srgbClr val="000000"/>
                    </a:solidFill>
                  </a:rPr>
                  <a:t> and </a:t>
                </a:r>
                <a14:m>
                  <m:oMath xmlns:m="http://schemas.openxmlformats.org/officeDocument/2006/math">
                    <m:sSub>
                      <m:sSubPr>
                        <m:ctrlPr>
                          <a:rPr lang="en-US" altLang="en-US" sz="1800" i="1">
                            <a:solidFill>
                              <a:srgbClr val="000000"/>
                            </a:solidFill>
                            <a:latin typeface="Cambria Math"/>
                          </a:rPr>
                        </m:ctrlPr>
                      </m:sSubPr>
                      <m:e>
                        <m:r>
                          <a:rPr lang="en-GB" altLang="en-US" sz="1800">
                            <a:solidFill>
                              <a:srgbClr val="000000"/>
                            </a:solidFill>
                            <a:latin typeface="Cambria Math"/>
                          </a:rPr>
                          <m:t>𝑐</m:t>
                        </m:r>
                      </m:e>
                      <m:sub>
                        <m:r>
                          <a:rPr lang="en-GB" altLang="en-US" sz="1800">
                            <a:solidFill>
                              <a:srgbClr val="000000"/>
                            </a:solidFill>
                            <a:latin typeface="Cambria Math"/>
                          </a:rPr>
                          <m:t>2</m:t>
                        </m:r>
                      </m:sub>
                    </m:sSub>
                    <m:r>
                      <a:rPr lang="en-GB" altLang="en-US" sz="1800">
                        <a:solidFill>
                          <a:srgbClr val="000000"/>
                        </a:solidFill>
                        <a:latin typeface="Cambria Math"/>
                      </a:rPr>
                      <m:t>=</m:t>
                    </m:r>
                    <m:f>
                      <m:fPr>
                        <m:ctrlPr>
                          <a:rPr lang="en-GB" altLang="en-US" sz="1800" i="1">
                            <a:solidFill>
                              <a:srgbClr val="000000"/>
                            </a:solidFill>
                            <a:latin typeface="Cambria Math"/>
                          </a:rPr>
                        </m:ctrlPr>
                      </m:fPr>
                      <m:num>
                        <m:r>
                          <a:rPr lang="en-GB" altLang="en-US" sz="1800">
                            <a:solidFill>
                              <a:srgbClr val="000000"/>
                            </a:solidFill>
                            <a:latin typeface="Cambria Math"/>
                          </a:rPr>
                          <m:t>2000</m:t>
                        </m:r>
                      </m:num>
                      <m:den>
                        <m:r>
                          <a:rPr lang="en-GB" altLang="en-US" sz="1800">
                            <a:solidFill>
                              <a:srgbClr val="000000"/>
                            </a:solidFill>
                            <a:latin typeface="Cambria Math"/>
                          </a:rPr>
                          <m:t>3</m:t>
                        </m:r>
                      </m:den>
                    </m:f>
                  </m:oMath>
                </a14:m>
                <a:r>
                  <a:rPr lang="en-US" altLang="en-US" sz="1800" i="0" dirty="0">
                    <a:solidFill>
                      <a:srgbClr val="000000"/>
                    </a:solidFill>
                    <a:latin typeface="+mj-lt"/>
                  </a:rPr>
                  <a:t>.</a:t>
                </a:r>
              </a:p>
              <a:p>
                <a:pPr marL="263525" indent="-263525" eaLnBrk="1" hangingPunct="1">
                  <a:buFont typeface="Arial" panose="020B0604020202020204" pitchFamily="34" charset="0"/>
                  <a:buChar char="•"/>
                  <a:defRPr/>
                </a:pPr>
                <a14:m>
                  <m:oMath xmlns:m="http://schemas.openxmlformats.org/officeDocument/2006/math">
                    <m:sSub>
                      <m:sSubPr>
                        <m:ctrlPr>
                          <a:rPr lang="en-US" altLang="en-US" sz="1800" i="1" smtClean="0">
                            <a:solidFill>
                              <a:srgbClr val="000000"/>
                            </a:solidFill>
                            <a:latin typeface="Cambria Math"/>
                          </a:rPr>
                        </m:ctrlPr>
                      </m:sSubPr>
                      <m:e>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ox</m:t>
                                      </m:r>
                                    </m:sub>
                                  </m:sSub>
                                </m:e>
                              </m:mr>
                              <m:mr>
                                <m:e>
                                  <m:sSub>
                                    <m:sSubPr>
                                      <m:ctrlPr>
                                        <a:rPr lang="en-US" altLang="en-US" sz="1800" i="1">
                                          <a:solidFill>
                                            <a:srgbClr val="000000"/>
                                          </a:solidFill>
                                          <a:latin typeface="Cambria Math"/>
                                        </a:rPr>
                                      </m:ctrlPr>
                                    </m:sSubPr>
                                    <m:e>
                                      <m:r>
                                        <a:rPr lang="en-GB" altLang="en-US" sz="1800">
                                          <a:solidFill>
                                            <a:srgbClr val="000000"/>
                                          </a:solidFill>
                                          <a:latin typeface="Cambria Math"/>
                                        </a:rPr>
                                        <m:t>𝑢</m:t>
                                      </m:r>
                                    </m:e>
                                    <m:sub>
                                      <m:r>
                                        <m:rPr>
                                          <m:sty m:val="p"/>
                                        </m:rPr>
                                        <a:rPr lang="en-GB" altLang="en-US" sz="1800" i="0">
                                          <a:solidFill>
                                            <a:srgbClr val="000000"/>
                                          </a:solidFill>
                                          <a:latin typeface="Cambria Math"/>
                                        </a:rPr>
                                        <m:t>lon</m:t>
                                      </m:r>
                                    </m:sub>
                                  </m:sSub>
                                </m:e>
                              </m:mr>
                            </m:m>
                          </m:e>
                        </m:d>
                      </m:e>
                      <m:sub>
                        <m:r>
                          <a:rPr lang="en-GB" altLang="en-US" sz="1800">
                            <a:solidFill>
                              <a:srgbClr val="000000"/>
                            </a:solidFill>
                            <a:latin typeface="Cambria Math"/>
                          </a:rPr>
                          <m:t>𝑘</m:t>
                        </m:r>
                        <m:r>
                          <a:rPr lang="en-GB" altLang="en-US" sz="1800" i="1" smtClean="0">
                            <a:solidFill>
                              <a:srgbClr val="000000"/>
                            </a:solidFill>
                            <a:latin typeface="Cambria Math" panose="02040503050406030204" pitchFamily="18" charset="0"/>
                            <a:ea typeface="Cambria Math" panose="02040503050406030204" pitchFamily="18" charset="0"/>
                          </a:rPr>
                          <m:t>→∞</m:t>
                        </m:r>
                      </m:sub>
                    </m:sSub>
                    <m:r>
                      <a:rPr lang="en-GB" altLang="en-US" sz="1800">
                        <a:solidFill>
                          <a:srgbClr val="000000"/>
                        </a:solidFill>
                        <a:latin typeface="Cambria Math"/>
                      </a:rPr>
                      <m:t>=</m:t>
                    </m:r>
                    <m:f>
                      <m:fPr>
                        <m:ctrlPr>
                          <a:rPr lang="en-GB" altLang="en-US" sz="1800" i="1">
                            <a:solidFill>
                              <a:srgbClr val="000000"/>
                            </a:solidFill>
                            <a:latin typeface="Cambria Math"/>
                          </a:rPr>
                        </m:ctrlPr>
                      </m:fPr>
                      <m:num>
                        <m:r>
                          <a:rPr lang="en-GB" altLang="en-US" sz="1800">
                            <a:solidFill>
                              <a:srgbClr val="000000"/>
                            </a:solidFill>
                            <a:latin typeface="Cambria Math"/>
                          </a:rPr>
                          <m:t>1000</m:t>
                        </m:r>
                      </m:num>
                      <m:den>
                        <m:r>
                          <a:rPr lang="en-GB" altLang="en-US" sz="1800">
                            <a:solidFill>
                              <a:srgbClr val="000000"/>
                            </a:solidFill>
                            <a:latin typeface="Cambria Math"/>
                          </a:rPr>
                          <m:t>3</m:t>
                        </m:r>
                      </m:den>
                    </m:f>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2</m:t>
                              </m:r>
                            </m:e>
                          </m:mr>
                          <m:mr>
                            <m:e>
                              <m:r>
                                <a:rPr lang="en-GB" altLang="en-US" sz="1800">
                                  <a:solidFill>
                                    <a:srgbClr val="000000"/>
                                  </a:solidFill>
                                  <a:latin typeface="Cambria Math"/>
                                </a:rPr>
                                <m:t>1</m:t>
                              </m:r>
                            </m:e>
                          </m:mr>
                        </m:m>
                      </m:e>
                    </m:d>
                    <m:r>
                      <a:rPr lang="en-GB" altLang="en-US" sz="1800">
                        <a:solidFill>
                          <a:srgbClr val="000000"/>
                        </a:solidFill>
                        <a:latin typeface="Cambria Math"/>
                      </a:rPr>
                      <m:t>+</m:t>
                    </m:r>
                    <m:f>
                      <m:fPr>
                        <m:ctrlPr>
                          <a:rPr lang="en-GB" altLang="en-US" sz="1800" i="1" smtClean="0">
                            <a:solidFill>
                              <a:srgbClr val="000000"/>
                            </a:solidFill>
                            <a:latin typeface="Cambria Math"/>
                          </a:rPr>
                        </m:ctrlPr>
                      </m:fPr>
                      <m:num>
                        <m:r>
                          <a:rPr lang="en-GB" altLang="en-US" sz="1800">
                            <a:solidFill>
                              <a:srgbClr val="000000"/>
                            </a:solidFill>
                            <a:latin typeface="Cambria Math"/>
                          </a:rPr>
                          <m:t>2000</m:t>
                        </m:r>
                      </m:num>
                      <m:den>
                        <m:r>
                          <a:rPr lang="en-GB" altLang="en-US" sz="1800">
                            <a:solidFill>
                              <a:srgbClr val="000000"/>
                            </a:solidFill>
                            <a:latin typeface="Cambria Math"/>
                          </a:rPr>
                          <m:t>3</m:t>
                        </m:r>
                      </m:den>
                    </m:f>
                    <m:sSup>
                      <m:sSupPr>
                        <m:ctrlPr>
                          <a:rPr lang="en-GB" altLang="en-US" sz="1800" i="1">
                            <a:solidFill>
                              <a:srgbClr val="000000"/>
                            </a:solidFill>
                            <a:latin typeface="Cambria Math"/>
                          </a:rPr>
                        </m:ctrlPr>
                      </m:sSupPr>
                      <m:e>
                        <m:r>
                          <a:rPr lang="en-GB" altLang="en-US" sz="1800">
                            <a:solidFill>
                              <a:srgbClr val="000000"/>
                            </a:solidFill>
                            <a:latin typeface="Cambria Math"/>
                          </a:rPr>
                          <m:t>0.7</m:t>
                        </m:r>
                      </m:e>
                      <m:sup>
                        <m:r>
                          <a:rPr lang="en-GB" altLang="en-US" sz="1800">
                            <a:solidFill>
                              <a:srgbClr val="000000"/>
                            </a:solidFill>
                            <a:latin typeface="Cambria Math"/>
                          </a:rPr>
                          <m:t>𝑘</m:t>
                        </m:r>
                        <m:r>
                          <a:rPr lang="en-GB" altLang="en-US" sz="1800" i="1" smtClean="0">
                            <a:solidFill>
                              <a:srgbClr val="000000"/>
                            </a:solidFill>
                            <a:latin typeface="Cambria Math" panose="02040503050406030204" pitchFamily="18" charset="0"/>
                            <a:ea typeface="Cambria Math" panose="02040503050406030204" pitchFamily="18" charset="0"/>
                          </a:rPr>
                          <m:t>→∞</m:t>
                        </m:r>
                      </m:sup>
                    </m:sSup>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r>
                                <a:rPr lang="en-GB" altLang="en-US" sz="1800">
                                  <a:solidFill>
                                    <a:srgbClr val="000000"/>
                                  </a:solidFill>
                                  <a:latin typeface="Cambria Math"/>
                                </a:rPr>
                                <m:t>1</m:t>
                              </m:r>
                            </m:e>
                          </m:mr>
                          <m:mr>
                            <m:e>
                              <m:r>
                                <a:rPr lang="en-GB" altLang="en-US" sz="1800">
                                  <a:solidFill>
                                    <a:srgbClr val="000000"/>
                                  </a:solidFill>
                                  <a:latin typeface="Cambria Math"/>
                                </a:rPr>
                                <m:t>1</m:t>
                              </m:r>
                            </m:e>
                          </m:mr>
                        </m:m>
                      </m:e>
                    </m:d>
                    <m:r>
                      <a:rPr lang="en-GB" altLang="en-US" sz="1800" b="0" i="1" smtClean="0">
                        <a:solidFill>
                          <a:srgbClr val="000000"/>
                        </a:solidFill>
                        <a:latin typeface="Cambria Math" panose="02040503050406030204" pitchFamily="18" charset="0"/>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f>
                                <m:fPr>
                                  <m:ctrlPr>
                                    <a:rPr lang="en-GB" altLang="en-US" sz="1800" b="0" i="1" smtClean="0">
                                      <a:solidFill>
                                        <a:srgbClr val="000000"/>
                                      </a:solidFill>
                                      <a:latin typeface="Cambria Math"/>
                                    </a:rPr>
                                  </m:ctrlPr>
                                </m:fPr>
                                <m:num>
                                  <m:r>
                                    <a:rPr lang="en-GB" altLang="en-US" sz="1800" b="0" i="1" smtClean="0">
                                      <a:solidFill>
                                        <a:srgbClr val="000000"/>
                                      </a:solidFill>
                                      <a:latin typeface="Cambria Math" panose="02040503050406030204" pitchFamily="18" charset="0"/>
                                    </a:rPr>
                                    <m:t>2000</m:t>
                                  </m:r>
                                </m:num>
                                <m:den>
                                  <m:r>
                                    <a:rPr lang="en-GB" altLang="en-US" sz="1800" b="0" i="1" smtClean="0">
                                      <a:solidFill>
                                        <a:srgbClr val="000000"/>
                                      </a:solidFill>
                                      <a:latin typeface="Cambria Math" panose="02040503050406030204" pitchFamily="18" charset="0"/>
                                    </a:rPr>
                                    <m:t>3</m:t>
                                  </m:r>
                                </m:den>
                              </m:f>
                            </m:e>
                          </m:mr>
                          <m:mr>
                            <m:e>
                              <m:f>
                                <m:fPr>
                                  <m:ctrlPr>
                                    <a:rPr lang="en-GB" altLang="en-US" sz="1800" b="0" i="1" smtClean="0">
                                      <a:solidFill>
                                        <a:srgbClr val="000000"/>
                                      </a:solidFill>
                                      <a:latin typeface="Cambria Math"/>
                                    </a:rPr>
                                  </m:ctrlPr>
                                </m:fPr>
                                <m:num>
                                  <m:r>
                                    <a:rPr lang="en-GB" altLang="en-US" sz="1800" b="0" i="1" smtClean="0">
                                      <a:solidFill>
                                        <a:srgbClr val="000000"/>
                                      </a:solidFill>
                                      <a:latin typeface="Cambria Math" panose="02040503050406030204" pitchFamily="18" charset="0"/>
                                    </a:rPr>
                                    <m:t>1000</m:t>
                                  </m:r>
                                </m:num>
                                <m:den>
                                  <m:r>
                                    <a:rPr lang="en-GB" altLang="en-US" sz="1800" b="0" i="1" smtClean="0">
                                      <a:solidFill>
                                        <a:srgbClr val="000000"/>
                                      </a:solidFill>
                                      <a:latin typeface="Cambria Math" panose="02040503050406030204" pitchFamily="18" charset="0"/>
                                    </a:rPr>
                                    <m:t>3</m:t>
                                  </m:r>
                                </m:den>
                              </m:f>
                            </m:e>
                          </m:mr>
                        </m:m>
                      </m:e>
                    </m:d>
                  </m:oMath>
                </a14:m>
                <a:endParaRPr lang="en-GB" altLang="en-US" sz="1800" i="0" dirty="0">
                  <a:solidFill>
                    <a:srgbClr val="000000"/>
                  </a:solidFill>
                </a:endParaRPr>
              </a:p>
              <a:p>
                <a:pPr marL="552450" indent="-285750" eaLnBrk="1" hangingPunct="1">
                  <a:buFont typeface="Arial" panose="020B0604020202020204" pitchFamily="34" charset="0"/>
                  <a:buChar char="•"/>
                  <a:defRPr/>
                </a:pPr>
                <a:endParaRPr lang="en-US" altLang="en-US" sz="18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656035"/>
                <a:ext cx="8496944" cy="5013325"/>
              </a:xfrm>
              <a:prstGeom prst="rect">
                <a:avLst/>
              </a:prstGeom>
              <a:blipFill>
                <a:blip r:embed="rId3"/>
                <a:stretch>
                  <a:fillRect l="-15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97689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Application of stochastic matrices (cont.)</a:t>
            </a:r>
          </a:p>
        </p:txBody>
      </p:sp>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85750" indent="-285750" eaLnBrk="1" hangingPunct="1">
              <a:buFont typeface="Arial" panose="020B0604020202020204" pitchFamily="34" charset="0"/>
              <a:buChar char="•"/>
              <a:defRPr/>
            </a:pPr>
            <a:r>
              <a:rPr lang="en-US" altLang="en-US" sz="1800" i="0" dirty="0">
                <a:solidFill>
                  <a:srgbClr val="000000"/>
                </a:solidFill>
                <a:latin typeface="+mj-lt"/>
              </a:rPr>
              <a:t>Stochastic models facilitate the modeling of various real life engineering applications.</a:t>
            </a:r>
          </a:p>
          <a:p>
            <a:pPr marL="266700" indent="-266700" eaLnBrk="1" hangingPunct="1">
              <a:buFont typeface="Arial" panose="020B0604020202020204" pitchFamily="34" charset="0"/>
              <a:buChar char="•"/>
              <a:defRPr/>
            </a:pPr>
            <a:r>
              <a:rPr lang="en-US" altLang="en-US" sz="1800" i="0" dirty="0">
                <a:solidFill>
                  <a:srgbClr val="000000"/>
                </a:solidFill>
                <a:latin typeface="+mj-lt"/>
              </a:rPr>
              <a:t>An example is the modeling of the movement of people without gain or loss: total number of people is conserved.</a:t>
            </a:r>
          </a:p>
        </p:txBody>
      </p:sp>
    </p:spTree>
    <p:extLst>
      <p:ext uri="{BB962C8B-B14F-4D97-AF65-F5344CB8AC3E}">
        <p14:creationId xmlns:p14="http://schemas.microsoft.com/office/powerpoint/2010/main" val="1699616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r>
              <a:rPr lang="en-GB" altLang="en-US" dirty="0"/>
              <a:t>Symmetric matrices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In this lecture we will be interested in symmetric matrices.</a:t>
                </a:r>
              </a:p>
              <a:p>
                <a:pPr marL="266700" indent="-266700" eaLnBrk="1" hangingPunct="1">
                  <a:buFont typeface="Arial" panose="020B0604020202020204" pitchFamily="34" charset="0"/>
                  <a:buChar char="•"/>
                  <a:defRPr/>
                </a:pPr>
                <a:r>
                  <a:rPr lang="en-US" altLang="en-US" sz="1800" i="0" dirty="0">
                    <a:solidFill>
                      <a:srgbClr val="000000"/>
                    </a:solidFill>
                    <a:latin typeface="+mj-lt"/>
                  </a:rPr>
                  <a:t>In case of real matrices, symmetry is defined as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sSup>
                      <m:sSupPr>
                        <m:ctrlPr>
                          <a:rPr lang="en-GB" altLang="en-US" sz="1800" b="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b="0" i="1" smtClean="0">
                            <a:solidFill>
                              <a:srgbClr val="000000"/>
                            </a:solidFill>
                            <a:latin typeface="Cambria Math"/>
                          </a:rPr>
                          <m:t>𝑇</m:t>
                        </m:r>
                      </m:sup>
                    </m:sSup>
                    <m:r>
                      <a:rPr lang="en-GB" altLang="en-US" sz="1800" b="0" i="1" smtClean="0">
                        <a:solidFill>
                          <a:srgbClr val="000000"/>
                        </a:solidFill>
                        <a:latin typeface="Cambria Math"/>
                      </a:rPr>
                      <m:t>.</m:t>
                    </m:r>
                  </m:oMath>
                </a14:m>
                <a:endParaRPr lang="en-GB" altLang="en-US" sz="1800" b="0" i="0" dirty="0">
                  <a:solidFill>
                    <a:srgbClr val="000000"/>
                  </a:solidFill>
                  <a:latin typeface="+mj-lt"/>
                </a:endParaRPr>
              </a:p>
              <a:p>
                <a:pPr marL="266700" indent="-266700" eaLnBrk="1" hangingPunct="1">
                  <a:buFont typeface="Arial" panose="020B0604020202020204" pitchFamily="34" charset="0"/>
                  <a:buChar char="•"/>
                  <a:defRPr/>
                </a:pPr>
                <a:r>
                  <a:rPr lang="en-GB" altLang="en-US" sz="1800" i="0" dirty="0">
                    <a:solidFill>
                      <a:srgbClr val="000000"/>
                    </a:solidFill>
                    <a:latin typeface="+mj-lt"/>
                  </a:rPr>
                  <a:t>In case of complex matrices, symmetry is defined as </a:t>
                </a:r>
                <a14:m>
                  <m:oMath xmlns:m="http://schemas.openxmlformats.org/officeDocument/2006/math">
                    <m:sSup>
                      <m:sSupPr>
                        <m:ctrlPr>
                          <a:rPr lang="en-GB" altLang="en-US" sz="1800" i="1" smtClean="0">
                            <a:solidFill>
                              <a:srgbClr val="000000"/>
                            </a:solidFill>
                            <a:latin typeface="Cambria Math"/>
                          </a:rPr>
                        </m:ctrlPr>
                      </m:sSupPr>
                      <m:e>
                        <m:r>
                          <a:rPr lang="en-GB" altLang="en-US" sz="1800" b="0" i="1" smtClean="0">
                            <a:solidFill>
                              <a:srgbClr val="000000"/>
                            </a:solidFill>
                            <a:latin typeface="Cambria Math"/>
                          </a:rPr>
                          <m:t>𝐴</m:t>
                        </m:r>
                      </m:e>
                      <m:sup>
                        <m:r>
                          <a:rPr lang="en-GB" altLang="en-US" sz="1800" i="1" smtClean="0">
                            <a:solidFill>
                              <a:srgbClr val="000000"/>
                            </a:solidFill>
                            <a:latin typeface="Cambria Math"/>
                            <a:ea typeface="Cambria Math"/>
                          </a:rPr>
                          <m:t>∗</m:t>
                        </m:r>
                      </m:sup>
                    </m:sSup>
                    <m:r>
                      <a:rPr lang="en-GB" altLang="en-US" sz="1800">
                        <a:solidFill>
                          <a:srgbClr val="000000"/>
                        </a:solidFill>
                        <a:latin typeface="Cambria Math"/>
                      </a:rPr>
                      <m:t>=</m:t>
                    </m:r>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oMath>
                </a14:m>
                <a:r>
                  <a:rPr lang="en-GB" altLang="en-US" sz="1800" b="0" i="0" dirty="0">
                    <a:solidFill>
                      <a:srgbClr val="000000"/>
                    </a:solidFill>
                    <a:latin typeface="+mj-lt"/>
                  </a:rPr>
                  <a:t> or </a:t>
                </a:r>
                <a14:m>
                  <m:oMath xmlns:m="http://schemas.openxmlformats.org/officeDocument/2006/math">
                    <m:sSup>
                      <m:sSupPr>
                        <m:ctrlPr>
                          <a:rPr lang="en-GB" altLang="en-US" sz="1800" i="1">
                            <a:solidFill>
                              <a:srgbClr val="000000"/>
                            </a:solidFill>
                            <a:latin typeface="Cambria Math"/>
                            <a:ea typeface="Cambria Math"/>
                          </a:rPr>
                        </m:ctrlPr>
                      </m:sSupPr>
                      <m:e>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𝐴</m:t>
                            </m:r>
                          </m:e>
                          <m:sup>
                            <m:r>
                              <a:rPr lang="en-GB"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𝐴</m:t>
                    </m:r>
                  </m:oMath>
                </a14:m>
                <a:r>
                  <a:rPr lang="en-US" altLang="en-US" sz="1800" i="0" dirty="0">
                    <a:solidFill>
                      <a:srgbClr val="000000"/>
                    </a:solidFill>
                  </a:rPr>
                  <a:t>. A matrix which possesses this property is called </a:t>
                </a:r>
                <a:r>
                  <a:rPr lang="en-US" altLang="en-US" sz="1800" b="1" i="0" dirty="0">
                    <a:solidFill>
                      <a:srgbClr val="C00000"/>
                    </a:solidFill>
                  </a:rPr>
                  <a:t>Hermitian</a:t>
                </a:r>
                <a:r>
                  <a:rPr lang="en-US" altLang="en-US" sz="1800" i="0" dirty="0">
                    <a:solidFill>
                      <a:srgbClr val="000000"/>
                    </a:solidFill>
                  </a:rPr>
                  <a:t>.</a:t>
                </a:r>
              </a:p>
              <a:p>
                <a:pPr marL="266700" indent="-266700" eaLnBrk="1" hangingPunct="1">
                  <a:buFont typeface="Arial" panose="020B0604020202020204" pitchFamily="34" charset="0"/>
                  <a:buChar char="•"/>
                  <a:defRPr/>
                </a:pPr>
                <a:r>
                  <a:rPr lang="en-US" altLang="en-US" sz="1800" b="0" i="0" dirty="0">
                    <a:solidFill>
                      <a:srgbClr val="000000"/>
                    </a:solidFill>
                    <a:latin typeface="+mj-lt"/>
                  </a:rPr>
                  <a:t>We can also use the symbol </a:t>
                </a:r>
                <a14:m>
                  <m:oMath xmlns:m="http://schemas.openxmlformats.org/officeDocument/2006/math">
                    <m:sSup>
                      <m:sSupPr>
                        <m:ctrlPr>
                          <a:rPr lang="en-GB" altLang="en-US" sz="1800" i="1">
                            <a:solidFill>
                              <a:srgbClr val="000000"/>
                            </a:solidFill>
                            <a:latin typeface="Cambria Math"/>
                            <a:ea typeface="Cambria Math"/>
                          </a:rPr>
                        </m:ctrlPr>
                      </m:sSupPr>
                      <m:e>
                        <m:sSup>
                          <m:sSupPr>
                            <m:ctrlPr>
                              <a:rPr lang="en-GB" altLang="en-US" sz="1800" i="1">
                                <a:solidFill>
                                  <a:srgbClr val="000000"/>
                                </a:solidFill>
                                <a:latin typeface="Cambria Math"/>
                                <a:ea typeface="Cambria Math"/>
                              </a:rPr>
                            </m:ctrlPr>
                          </m:sSupPr>
                          <m:e>
                            <m:sSup>
                              <m:sSupPr>
                                <m:ctrlPr>
                                  <a:rPr lang="en-GB"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𝐴</m:t>
                                </m:r>
                              </m:e>
                              <m:sup>
                                <m:r>
                                  <a:rPr lang="en-GB" altLang="en-US" sz="1800" b="0" i="1" smtClean="0">
                                    <a:solidFill>
                                      <a:srgbClr val="000000"/>
                                    </a:solidFill>
                                    <a:latin typeface="Cambria Math"/>
                                    <a:ea typeface="Cambria Math"/>
                                  </a:rPr>
                                  <m:t>𝐻</m:t>
                                </m:r>
                              </m:sup>
                            </m:sSup>
                            <m:r>
                              <a:rPr lang="en-GB" altLang="en-US" sz="1800" b="0" i="1" smtClean="0">
                                <a:solidFill>
                                  <a:srgbClr val="000000"/>
                                </a:solidFill>
                                <a:latin typeface="Cambria Math"/>
                                <a:ea typeface="Cambria Math"/>
                              </a:rPr>
                              <m:t>=</m:t>
                            </m:r>
                            <m:r>
                              <a:rPr lang="en-GB" altLang="en-US" sz="1800">
                                <a:solidFill>
                                  <a:srgbClr val="000000"/>
                                </a:solidFill>
                                <a:latin typeface="Cambria Math"/>
                                <a:ea typeface="Cambria Math"/>
                              </a:rPr>
                              <m:t>𝐴</m:t>
                            </m:r>
                          </m:e>
                          <m:sup>
                            <m:r>
                              <a:rPr lang="en-GB"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m:t>
                    </m:r>
                  </m:oMath>
                </a14:m>
                <a:endParaRPr lang="en-GB" altLang="en-US" sz="1800" b="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We will prove that the eigenvalues of a symmetric matrix are real.</a:t>
                </a:r>
              </a:p>
              <a:p>
                <a:pPr marL="266700" indent="-266700" eaLnBrk="1" hangingPunct="1">
                  <a:buFont typeface="Arial" panose="020B0604020202020204" pitchFamily="34" charset="0"/>
                  <a:buChar char="•"/>
                  <a:defRPr/>
                </a:pPr>
                <a:r>
                  <a:rPr lang="en-US" altLang="en-US" sz="1800" i="0" dirty="0">
                    <a:solidFill>
                      <a:srgbClr val="000000"/>
                    </a:solidFill>
                    <a:latin typeface="+mj-lt"/>
                  </a:rPr>
                  <a:t>The eigenvectors of a symmetric matrix </a:t>
                </a:r>
                <a:r>
                  <a:rPr lang="en-US" altLang="en-US" sz="1800" i="0" u="sng" dirty="0">
                    <a:solidFill>
                      <a:srgbClr val="000000"/>
                    </a:solidFill>
                    <a:latin typeface="+mj-lt"/>
                  </a:rPr>
                  <a:t>can be chosen to be</a:t>
                </a:r>
                <a:r>
                  <a:rPr lang="en-US" altLang="en-US" sz="1800" i="0" dirty="0">
                    <a:solidFill>
                      <a:srgbClr val="000000"/>
                    </a:solidFill>
                    <a:latin typeface="+mj-lt"/>
                  </a:rPr>
                  <a:t> orthogonal. If we also choose them to have a magnitude of 1, then the eigenvectors can be chosen to form an orthonormal set of vectors.</a:t>
                </a:r>
              </a:p>
              <a:p>
                <a:pPr marL="266700" indent="-266700" eaLnBrk="1" hangingPunct="1">
                  <a:buFont typeface="Arial" panose="020B0604020202020204" pitchFamily="34" charset="0"/>
                  <a:buChar char="•"/>
                  <a:defRPr/>
                </a:pPr>
                <a:r>
                  <a:rPr lang="en-US" altLang="en-US" sz="1800" i="0" dirty="0">
                    <a:solidFill>
                      <a:srgbClr val="000000"/>
                    </a:solidFill>
                    <a:latin typeface="+mj-lt"/>
                  </a:rPr>
                  <a:t>However, </a:t>
                </a:r>
                <a:r>
                  <a:rPr lang="en-US" altLang="en-US" sz="1800" i="0" dirty="0">
                    <a:solidFill>
                      <a:srgbClr val="000000"/>
                    </a:solidFill>
                  </a:rPr>
                  <a:t>the eigenvectors of a symmetric matrix that correspond to different eigenvalues </a:t>
                </a:r>
                <a:r>
                  <a:rPr lang="en-US" altLang="en-US" sz="1800" b="1" i="0" u="sng" dirty="0">
                    <a:solidFill>
                      <a:srgbClr val="000000"/>
                    </a:solidFill>
                  </a:rPr>
                  <a:t>are</a:t>
                </a:r>
                <a:r>
                  <a:rPr lang="en-US" altLang="en-US" sz="1800" i="0" dirty="0">
                    <a:solidFill>
                      <a:srgbClr val="000000"/>
                    </a:solidFill>
                  </a:rPr>
                  <a:t> orthogonal (prove is given in subsequent slide). </a:t>
                </a: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For a random matrix with independent eigenvectors we have </a:t>
                </a:r>
                <a14:m>
                  <m:oMath xmlns:m="http://schemas.openxmlformats.org/officeDocument/2006/math">
                    <m:r>
                      <a:rPr lang="en-GB" altLang="en-US" sz="1800">
                        <a:solidFill>
                          <a:srgbClr val="000000"/>
                        </a:solidFill>
                        <a:latin typeface="Cambria Math"/>
                      </a:rPr>
                      <m:t>𝐴</m:t>
                    </m:r>
                    <m:r>
                      <a:rPr lang="en-GB" altLang="en-US" sz="1800">
                        <a:solidFill>
                          <a:srgbClr val="000000"/>
                        </a:solidFill>
                        <a:latin typeface="Cambria Math"/>
                      </a:rPr>
                      <m:t>=</m:t>
                    </m:r>
                    <m:r>
                      <a:rPr lang="en-GB" altLang="en-US" sz="1800" b="0" i="1" smtClean="0">
                        <a:solidFill>
                          <a:srgbClr val="000000"/>
                        </a:solidFill>
                        <a:latin typeface="Cambria Math"/>
                      </a:rPr>
                      <m:t>𝑆</m:t>
                    </m:r>
                    <m:r>
                      <m:rPr>
                        <m:sty m:val="p"/>
                      </m:rPr>
                      <a:rPr lang="el-GR" altLang="en-US" sz="1800" b="0" i="1" smtClean="0">
                        <a:solidFill>
                          <a:srgbClr val="000000"/>
                        </a:solidFill>
                        <a:latin typeface="Cambria Math"/>
                        <a:ea typeface="Cambria Math"/>
                      </a:rPr>
                      <m:t>Λ</m:t>
                    </m:r>
                    <m:sSup>
                      <m:sSupPr>
                        <m:ctrlPr>
                          <a:rPr lang="el-GR"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𝑆</m:t>
                        </m:r>
                      </m:e>
                      <m:sup>
                        <m:r>
                          <a:rPr lang="en-GB" altLang="en-US" sz="1800" b="0" i="1" smtClean="0">
                            <a:solidFill>
                              <a:srgbClr val="000000"/>
                            </a:solidFill>
                            <a:latin typeface="Cambria Math"/>
                            <a:ea typeface="Cambria Math"/>
                          </a:rPr>
                          <m:t>−1</m:t>
                        </m:r>
                      </m:sup>
                    </m:sSup>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latin typeface="+mj-lt"/>
                  </a:rPr>
                  <a:t>For a symmetric matrix with orthonormal eigenvectors we have</a:t>
                </a:r>
              </a:p>
              <a:p>
                <a:pPr marL="266700" indent="-266700" algn="ctr" eaLnBrk="1" hangingPunct="1">
                  <a:defRPr/>
                </a:pP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rPr>
                      <m:t>𝑄</m:t>
                    </m:r>
                    <m:r>
                      <m:rPr>
                        <m:sty m:val="p"/>
                      </m:rPr>
                      <a:rPr lang="el-GR" altLang="en-US" sz="1800" b="0" i="1" smtClean="0">
                        <a:solidFill>
                          <a:srgbClr val="000000"/>
                        </a:solidFill>
                        <a:latin typeface="Cambria Math"/>
                        <a:ea typeface="Cambria Math"/>
                      </a:rPr>
                      <m:t>Λ</m:t>
                    </m:r>
                    <m:sSup>
                      <m:sSupPr>
                        <m:ctrlPr>
                          <a:rPr lang="el-GR"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𝑄</m:t>
                        </m:r>
                      </m:e>
                      <m:sup>
                        <m:r>
                          <a:rPr lang="en-GB" altLang="en-US" sz="1800" b="0" i="1" smtClean="0">
                            <a:solidFill>
                              <a:srgbClr val="000000"/>
                            </a:solidFill>
                            <a:latin typeface="Cambria Math"/>
                            <a:ea typeface="Cambria Math"/>
                          </a:rPr>
                          <m:t>−1</m:t>
                        </m:r>
                      </m:sup>
                    </m:sSup>
                  </m:oMath>
                </a14:m>
                <a:r>
                  <a:rPr lang="en-US" altLang="en-US" sz="1800" i="0" dirty="0">
                    <a:solidFill>
                      <a:srgbClr val="000000"/>
                    </a:solidFill>
                    <a:latin typeface="+mj-lt"/>
                  </a:rPr>
                  <a:t>=</a:t>
                </a:r>
                <a:r>
                  <a:rPr lang="en-GB" altLang="en-US" sz="1800" dirty="0">
                    <a:solidFill>
                      <a:srgbClr val="000000"/>
                    </a:solidFill>
                    <a:latin typeface="+mj-lt"/>
                  </a:rPr>
                  <a:t> </a:t>
                </a:r>
                <a14:m>
                  <m:oMath xmlns:m="http://schemas.openxmlformats.org/officeDocument/2006/math">
                    <m:r>
                      <a:rPr lang="en-GB" altLang="en-US" sz="1800">
                        <a:solidFill>
                          <a:srgbClr val="000000"/>
                        </a:solidFill>
                        <a:latin typeface="Cambria Math"/>
                      </a:rPr>
                      <m:t>𝑄</m:t>
                    </m:r>
                    <m:r>
                      <m:rPr>
                        <m:sty m:val="p"/>
                      </m:rPr>
                      <a:rPr lang="el-GR" altLang="en-US" sz="1800">
                        <a:solidFill>
                          <a:srgbClr val="000000"/>
                        </a:solidFill>
                        <a:latin typeface="Cambria Math"/>
                        <a:ea typeface="Cambria Math"/>
                      </a:rPr>
                      <m:t>Λ</m:t>
                    </m:r>
                    <m:sSup>
                      <m:sSupPr>
                        <m:ctrlPr>
                          <a:rPr lang="el-GR"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𝑄</m:t>
                        </m:r>
                      </m:e>
                      <m:sup>
                        <m:r>
                          <a:rPr lang="en-GB" altLang="en-US" sz="1800" b="0" i="1" smtClean="0">
                            <a:solidFill>
                              <a:srgbClr val="000000"/>
                            </a:solidFill>
                            <a:latin typeface="Cambria Math"/>
                            <a:ea typeface="Cambria Math"/>
                          </a:rPr>
                          <m:t>𝑇</m:t>
                        </m:r>
                      </m:sup>
                    </m:sSup>
                  </m:oMath>
                </a14:m>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506" t="-1580" r="-24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71472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Real symmetric matrices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eaLnBrk="1" hangingPunct="1">
                  <a:defRPr/>
                </a:pPr>
                <a:r>
                  <a:rPr lang="en-US" altLang="en-US" sz="1800" b="1" i="0" dirty="0">
                    <a:solidFill>
                      <a:srgbClr val="000000"/>
                    </a:solidFill>
                    <a:latin typeface="+mj-lt"/>
                  </a:rPr>
                  <a:t>Problem:</a:t>
                </a:r>
              </a:p>
              <a:p>
                <a:pPr eaLnBrk="1" hangingPunct="1">
                  <a:defRPr/>
                </a:pPr>
                <a:r>
                  <a:rPr lang="en-US" altLang="en-US" sz="1800" i="0" dirty="0">
                    <a:solidFill>
                      <a:srgbClr val="000000"/>
                    </a:solidFill>
                    <a:latin typeface="+mj-lt"/>
                  </a:rPr>
                  <a:t>Prove that the eigenvalues of a symmetric matrix occur in complex conjugate pairs.</a:t>
                </a:r>
              </a:p>
              <a:p>
                <a:pPr marL="266700" indent="-266700" eaLnBrk="1" hangingPunct="1">
                  <a:buFont typeface="Arial" panose="020B0604020202020204" pitchFamily="34" charset="0"/>
                  <a:buChar char="•"/>
                  <a:defRPr/>
                </a:pPr>
                <a:endParaRPr lang="en-US" altLang="en-US" sz="1800" b="1" i="0" dirty="0">
                  <a:solidFill>
                    <a:srgbClr val="000000"/>
                  </a:solidFill>
                  <a:latin typeface="+mj-lt"/>
                </a:endParaRPr>
              </a:p>
              <a:p>
                <a:pPr eaLnBrk="1" hangingPunct="1">
                  <a:defRPr/>
                </a:pPr>
                <a:r>
                  <a:rPr lang="en-US" altLang="en-US" sz="1800" b="1" i="0" dirty="0">
                    <a:solidFill>
                      <a:srgbClr val="000000"/>
                    </a:solidFill>
                    <a:latin typeface="+mj-lt"/>
                  </a:rPr>
                  <a:t>Solution:</a:t>
                </a:r>
              </a:p>
              <a:p>
                <a:pPr eaLnBrk="1" hangingPunct="1">
                  <a:defRPr/>
                </a:pPr>
                <a:r>
                  <a:rPr lang="en-US" altLang="en-US" sz="1800" i="0" dirty="0">
                    <a:solidFill>
                      <a:srgbClr val="000000"/>
                    </a:solidFill>
                    <a:latin typeface="+mj-lt"/>
                  </a:rPr>
                  <a:t>Consider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oMath>
                </a14:m>
                <a:endParaRPr lang="en-GB" altLang="en-US" sz="1800" b="0" i="0" dirty="0">
                  <a:solidFill>
                    <a:srgbClr val="000000"/>
                  </a:solidFill>
                  <a:latin typeface="+mj-lt"/>
                  <a:ea typeface="Cambria Math"/>
                </a:endParaRPr>
              </a:p>
              <a:p>
                <a:pPr eaLnBrk="1" hangingPunct="1">
                  <a:tabLst>
                    <a:tab pos="1790700" algn="l"/>
                  </a:tabLst>
                  <a:defRPr/>
                </a:pPr>
                <a:r>
                  <a:rPr lang="en-GB" altLang="en-US" sz="1800" b="0" i="0" dirty="0">
                    <a:solidFill>
                      <a:srgbClr val="000000"/>
                    </a:solidFill>
                    <a:latin typeface="+mj-lt"/>
                    <a:ea typeface="Cambria Math"/>
                  </a:rPr>
                  <a:t>If we take complex conjugate in both sides we get</a:t>
                </a:r>
              </a:p>
              <a:p>
                <a:pPr marL="266700" indent="-266700" eaLnBrk="1" hangingPunct="1">
                  <a:tabLst>
                    <a:tab pos="1790700" algn="l"/>
                  </a:tabLst>
                  <a:defRPr/>
                </a:pPr>
                <a14:m>
                  <m:oMathPara xmlns:m="http://schemas.openxmlformats.org/officeDocument/2006/math">
                    <m:oMathParaPr>
                      <m:jc m:val="centerGroup"/>
                    </m:oMathParaPr>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rPr>
                            <m:t>𝐴𝑥</m:t>
                          </m:r>
                          <m:r>
                            <a:rPr lang="en-GB" altLang="en-US" sz="1800">
                              <a:solidFill>
                                <a:srgbClr val="000000"/>
                              </a:solidFill>
                              <a:latin typeface="Cambria Math"/>
                            </a:rPr>
                            <m:t>)</m:t>
                          </m:r>
                        </m:e>
                        <m:sup>
                          <m:r>
                            <a:rPr lang="en-US" altLang="en-US" sz="1800">
                              <a:solidFill>
                                <a:srgbClr val="000000"/>
                              </a:solidFill>
                              <a:latin typeface="Cambria Math"/>
                              <a:ea typeface="Cambria Math"/>
                            </a:rPr>
                            <m:t>∗</m:t>
                          </m:r>
                        </m:sup>
                      </m:sSup>
                      <m:r>
                        <a:rPr lang="en-GB" altLang="en-US" sz="1800">
                          <a:solidFill>
                            <a:srgbClr val="000000"/>
                          </a:solidFill>
                          <a:latin typeface="Cambria Math"/>
                        </a:rPr>
                        <m:t>=</m:t>
                      </m:r>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m:t>
                          </m:r>
                          <m:r>
                            <a:rPr lang="en-GB" altLang="en-US" sz="1800">
                              <a:solidFill>
                                <a:srgbClr val="000000"/>
                              </a:solidFill>
                              <a:latin typeface="Cambria Math"/>
                            </a:rPr>
                            <m:t>𝐴</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oMath>
                  </m:oMathPara>
                </a14:m>
                <a:endParaRPr lang="en-GB" altLang="en-US" sz="1800" b="0" i="0" dirty="0">
                  <a:solidFill>
                    <a:srgbClr val="000000"/>
                  </a:solidFill>
                  <a:latin typeface="+mj-lt"/>
                  <a:ea typeface="Cambria Math"/>
                </a:endParaRPr>
              </a:p>
              <a:p>
                <a:pPr eaLnBrk="1" hangingPunct="1">
                  <a:tabLst>
                    <a:tab pos="1790700" algn="l"/>
                  </a:tabLst>
                  <a:defRPr/>
                </a:pPr>
                <a:r>
                  <a:rPr lang="en-GB" altLang="en-US" sz="1800" b="0" i="0" dirty="0">
                    <a:solidFill>
                      <a:srgbClr val="000000"/>
                    </a:solidFill>
                    <a:latin typeface="+mj-lt"/>
                    <a:ea typeface="Cambria Math"/>
                  </a:rPr>
                  <a:t>If </a:t>
                </a:r>
                <a14:m>
                  <m:oMath xmlns:m="http://schemas.openxmlformats.org/officeDocument/2006/math">
                    <m:r>
                      <a:rPr lang="en-GB" altLang="en-US" sz="1800" b="0" i="1" smtClean="0">
                        <a:solidFill>
                          <a:srgbClr val="000000"/>
                        </a:solidFill>
                        <a:latin typeface="Cambria Math"/>
                        <a:ea typeface="Cambria Math"/>
                      </a:rPr>
                      <m:t>𝐴</m:t>
                    </m:r>
                    <m:r>
                      <a:rPr lang="en-GB" altLang="en-US" sz="1800" b="0" i="1" smtClean="0">
                        <a:solidFill>
                          <a:srgbClr val="000000"/>
                        </a:solidFill>
                        <a:latin typeface="Cambria Math"/>
                        <a:ea typeface="Cambria Math"/>
                      </a:rPr>
                      <m:t> </m:t>
                    </m:r>
                  </m:oMath>
                </a14:m>
                <a:r>
                  <a:rPr lang="en-GB" altLang="en-US" sz="1800" b="0" i="0" dirty="0">
                    <a:solidFill>
                      <a:srgbClr val="000000"/>
                    </a:solidFill>
                    <a:latin typeface="+mj-lt"/>
                    <a:ea typeface="Cambria Math"/>
                  </a:rPr>
                  <a:t>is real then </a:t>
                </a:r>
                <a14:m>
                  <m:oMath xmlns:m="http://schemas.openxmlformats.org/officeDocument/2006/math">
                    <m:r>
                      <a:rPr lang="en-GB" altLang="en-US" sz="1800" b="0" i="1" smtClean="0">
                        <a:solidFill>
                          <a:srgbClr val="000000"/>
                        </a:solidFill>
                        <a:latin typeface="Cambria Math"/>
                      </a:rPr>
                      <m:t>𝐴</m:t>
                    </m:r>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oMath>
                </a14:m>
                <a:r>
                  <a:rPr lang="en-GB" altLang="en-US" sz="1800" i="0" dirty="0">
                    <a:solidFill>
                      <a:srgbClr val="000000"/>
                    </a:solidFill>
                    <a:latin typeface="+mj-lt"/>
                    <a:ea typeface="Cambria Math"/>
                  </a:rPr>
                  <a:t>. Therefore, if </a:t>
                </a:r>
                <a14:m>
                  <m:oMath xmlns:m="http://schemas.openxmlformats.org/officeDocument/2006/math">
                    <m:r>
                      <a:rPr lang="en-GB" altLang="en-US" sz="1800" i="1" smtClean="0">
                        <a:solidFill>
                          <a:srgbClr val="000000"/>
                        </a:solidFill>
                        <a:latin typeface="Cambria Math"/>
                        <a:ea typeface="Cambria Math"/>
                      </a:rPr>
                      <m:t>𝜆</m:t>
                    </m:r>
                  </m:oMath>
                </a14:m>
                <a:r>
                  <a:rPr lang="en-GB" altLang="en-US" sz="1800" b="0" i="0" dirty="0">
                    <a:solidFill>
                      <a:srgbClr val="000000"/>
                    </a:solidFill>
                    <a:latin typeface="+mj-lt"/>
                    <a:ea typeface="Cambria Math"/>
                  </a:rPr>
                  <a:t> is an eigenvalue of </a:t>
                </a:r>
                <a14:m>
                  <m:oMath xmlns:m="http://schemas.openxmlformats.org/officeDocument/2006/math">
                    <m:r>
                      <a:rPr lang="en-GB" altLang="en-US" sz="1800" b="0" i="1" smtClean="0">
                        <a:solidFill>
                          <a:srgbClr val="000000"/>
                        </a:solidFill>
                        <a:latin typeface="Cambria Math"/>
                        <a:ea typeface="Cambria Math"/>
                      </a:rPr>
                      <m:t>𝐴</m:t>
                    </m:r>
                    <m:r>
                      <a:rPr lang="en-GB" altLang="en-US" sz="1800" b="0" i="1" smtClean="0">
                        <a:solidFill>
                          <a:srgbClr val="000000"/>
                        </a:solidFill>
                        <a:latin typeface="Cambria Math"/>
                        <a:ea typeface="Cambria Math"/>
                      </a:rPr>
                      <m:t> </m:t>
                    </m:r>
                  </m:oMath>
                </a14:m>
                <a:r>
                  <a:rPr lang="en-GB" altLang="en-US" sz="1800" i="0" dirty="0">
                    <a:solidFill>
                      <a:srgbClr val="000000"/>
                    </a:solidFill>
                    <a:latin typeface="+mj-lt"/>
                    <a:ea typeface="Cambria Math"/>
                  </a:rPr>
                  <a:t>w</a:t>
                </a:r>
                <a:r>
                  <a:rPr lang="en-GB" altLang="en-US" sz="1800" b="0" i="0" dirty="0">
                    <a:solidFill>
                      <a:srgbClr val="000000"/>
                    </a:solidFill>
                    <a:latin typeface="+mj-lt"/>
                    <a:ea typeface="Cambria Math"/>
                  </a:rPr>
                  <a:t>ith corresponding eigenvector </a:t>
                </a:r>
                <a14:m>
                  <m:oMath xmlns:m="http://schemas.openxmlformats.org/officeDocument/2006/math">
                    <m:r>
                      <a:rPr lang="en-GB" altLang="en-US" sz="1800" b="0" i="1" smtClean="0">
                        <a:solidFill>
                          <a:srgbClr val="000000"/>
                        </a:solidFill>
                        <a:latin typeface="Cambria Math"/>
                        <a:ea typeface="Cambria Math"/>
                      </a:rPr>
                      <m:t>𝑥</m:t>
                    </m:r>
                  </m:oMath>
                </a14:m>
                <a:r>
                  <a:rPr lang="en-GB" altLang="en-US" sz="1800" b="0" i="0" dirty="0">
                    <a:solidFill>
                      <a:srgbClr val="000000"/>
                    </a:solidFill>
                    <a:latin typeface="+mj-lt"/>
                    <a:ea typeface="Cambria Math"/>
                  </a:rPr>
                  <a:t> then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oMath>
                </a14:m>
                <a:r>
                  <a:rPr lang="en-GB" altLang="en-US" sz="1800" b="0" i="0" dirty="0">
                    <a:solidFill>
                      <a:srgbClr val="000000"/>
                    </a:solidFill>
                    <a:latin typeface="+mj-lt"/>
                    <a:ea typeface="Cambria Math"/>
                  </a:rPr>
                  <a:t> is an eigenvalue of </a:t>
                </a:r>
                <a14:m>
                  <m:oMath xmlns:m="http://schemas.openxmlformats.org/officeDocument/2006/math">
                    <m:r>
                      <a:rPr lang="en-GB" altLang="en-US" sz="1800">
                        <a:solidFill>
                          <a:srgbClr val="000000"/>
                        </a:solidFill>
                        <a:latin typeface="Cambria Math"/>
                        <a:ea typeface="Cambria Math"/>
                      </a:rPr>
                      <m:t>𝐴</m:t>
                    </m:r>
                  </m:oMath>
                </a14:m>
                <a:r>
                  <a:rPr lang="en-GB" altLang="en-US" sz="1800" b="0" i="0" dirty="0">
                    <a:solidFill>
                      <a:srgbClr val="000000"/>
                    </a:solidFill>
                    <a:latin typeface="+mj-lt"/>
                    <a:ea typeface="Cambria Math"/>
                  </a:rPr>
                  <a:t> with corresponding eigenvector </a:t>
                </a:r>
                <a14:m>
                  <m:oMath xmlns:m="http://schemas.openxmlformats.org/officeDocument/2006/math">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𝑥</m:t>
                        </m:r>
                      </m:e>
                      <m:sup>
                        <m:r>
                          <a:rPr lang="en-GB" altLang="en-US" sz="1800" b="0" i="1" smtClean="0">
                            <a:solidFill>
                              <a:srgbClr val="000000"/>
                            </a:solidFill>
                            <a:latin typeface="Cambria Math"/>
                            <a:ea typeface="Cambria Math"/>
                          </a:rPr>
                          <m:t>∗</m:t>
                        </m:r>
                      </m:sup>
                    </m:sSup>
                  </m:oMath>
                </a14:m>
                <a:r>
                  <a:rPr lang="en-GB" altLang="en-US" sz="1800" b="0" i="0" dirty="0">
                    <a:solidFill>
                      <a:srgbClr val="000000"/>
                    </a:solidFill>
                    <a:latin typeface="+mj-lt"/>
                    <a:ea typeface="Cambria Math"/>
                  </a:rPr>
                  <a:t>.</a:t>
                </a:r>
              </a:p>
              <a:p>
                <a:pPr marL="182563" eaLnBrk="1" hangingPunct="1">
                  <a:tabLst>
                    <a:tab pos="1790700" algn="l"/>
                  </a:tabLst>
                  <a:defRPr/>
                </a:pPr>
                <a:endParaRPr lang="en-GB" altLang="en-US" sz="2000" dirty="0">
                  <a:solidFill>
                    <a:srgbClr val="000000"/>
                  </a:solidFill>
                  <a:latin typeface="Cambria Math"/>
                  <a:ea typeface="Cambria Math"/>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rotWithShape="1">
                <a:blip r:embed="rId3"/>
                <a:stretch>
                  <a:fillRect l="-1650" t="-1458" r="-12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2701932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Real symmetric matrices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eaLnBrk="1" hangingPunct="1">
                  <a:defRPr/>
                </a:pPr>
                <a:r>
                  <a:rPr lang="en-US" altLang="en-US" sz="1800" b="1" i="0" dirty="0">
                    <a:solidFill>
                      <a:srgbClr val="000000"/>
                    </a:solidFill>
                    <a:latin typeface="+mj-lt"/>
                  </a:rPr>
                  <a:t>Problem:</a:t>
                </a:r>
              </a:p>
              <a:p>
                <a:pPr eaLnBrk="1" hangingPunct="1">
                  <a:defRPr/>
                </a:pPr>
                <a:r>
                  <a:rPr lang="en-US" altLang="en-US" sz="1800" i="0" dirty="0">
                    <a:solidFill>
                      <a:srgbClr val="000000"/>
                    </a:solidFill>
                    <a:latin typeface="+mj-lt"/>
                  </a:rPr>
                  <a:t>Prove that the eigenvalues of a symmetric matrix are real.</a:t>
                </a:r>
              </a:p>
              <a:p>
                <a:pPr eaLnBrk="1" hangingPunct="1">
                  <a:defRPr/>
                </a:pPr>
                <a:endParaRPr lang="en-US" altLang="en-US" sz="1800" i="0" dirty="0">
                  <a:solidFill>
                    <a:srgbClr val="000000"/>
                  </a:solidFill>
                  <a:latin typeface="+mj-lt"/>
                </a:endParaRPr>
              </a:p>
              <a:p>
                <a:pPr eaLnBrk="1" hangingPunct="1">
                  <a:defRPr/>
                </a:pPr>
                <a:r>
                  <a:rPr lang="en-US" altLang="en-US" sz="1800" b="1" i="0" dirty="0">
                    <a:solidFill>
                      <a:srgbClr val="000000"/>
                    </a:solidFill>
                    <a:latin typeface="+mj-lt"/>
                  </a:rPr>
                  <a:t>Solution:</a:t>
                </a:r>
              </a:p>
              <a:p>
                <a:pPr marL="1588" eaLnBrk="1" hangingPunct="1">
                  <a:defRPr/>
                </a:pPr>
                <a:r>
                  <a:rPr lang="en-US" altLang="en-US" sz="1800" i="0" dirty="0">
                    <a:solidFill>
                      <a:srgbClr val="000000"/>
                    </a:solidFill>
                    <a:latin typeface="+mj-lt"/>
                  </a:rPr>
                  <a:t>We proved that </a:t>
                </a:r>
                <a:r>
                  <a:rPr lang="en-GB" altLang="en-US" sz="1800" i="0" dirty="0">
                    <a:solidFill>
                      <a:srgbClr val="000000"/>
                    </a:solidFill>
                    <a:latin typeface="+mj-lt"/>
                    <a:ea typeface="Cambria Math"/>
                  </a:rPr>
                  <a:t>i</a:t>
                </a:r>
                <a:r>
                  <a:rPr lang="en-GB" altLang="en-US" sz="1800" b="0" i="0" dirty="0">
                    <a:solidFill>
                      <a:srgbClr val="000000"/>
                    </a:solidFill>
                    <a:latin typeface="+mj-lt"/>
                    <a:ea typeface="Cambria Math"/>
                  </a:rPr>
                  <a:t>f </a:t>
                </a:r>
                <a14:m>
                  <m:oMath xmlns:m="http://schemas.openxmlformats.org/officeDocument/2006/math">
                    <m:r>
                      <a:rPr lang="en-GB" altLang="en-US" sz="1800" b="0" i="1" smtClean="0">
                        <a:solidFill>
                          <a:srgbClr val="000000"/>
                        </a:solidFill>
                        <a:latin typeface="Cambria Math"/>
                        <a:ea typeface="Cambria Math"/>
                      </a:rPr>
                      <m:t>𝐴</m:t>
                    </m:r>
                    <m:r>
                      <a:rPr lang="en-GB" altLang="en-US" sz="1800" b="0" i="1" smtClean="0">
                        <a:solidFill>
                          <a:srgbClr val="000000"/>
                        </a:solidFill>
                        <a:latin typeface="Cambria Math"/>
                        <a:ea typeface="Cambria Math"/>
                      </a:rPr>
                      <m:t> </m:t>
                    </m:r>
                  </m:oMath>
                </a14:m>
                <a:r>
                  <a:rPr lang="en-GB" altLang="en-US" sz="1800" b="0" i="0" dirty="0">
                    <a:solidFill>
                      <a:srgbClr val="000000"/>
                    </a:solidFill>
                    <a:latin typeface="+mj-lt"/>
                    <a:ea typeface="Cambria Math"/>
                  </a:rPr>
                  <a:t>is real then </a:t>
                </a:r>
                <a14:m>
                  <m:oMath xmlns:m="http://schemas.openxmlformats.org/officeDocument/2006/math">
                    <m:r>
                      <a:rPr lang="en-GB" altLang="en-US" sz="1800" b="0" i="1" smtClean="0">
                        <a:solidFill>
                          <a:srgbClr val="000000"/>
                        </a:solidFill>
                        <a:latin typeface="Cambria Math"/>
                      </a:rPr>
                      <m:t>𝐴</m:t>
                    </m:r>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oMath>
                </a14:m>
                <a:r>
                  <a:rPr lang="en-GB" altLang="en-US" sz="1800" i="0" dirty="0">
                    <a:solidFill>
                      <a:srgbClr val="000000"/>
                    </a:solidFill>
                    <a:latin typeface="+mj-lt"/>
                    <a:ea typeface="Cambria Math"/>
                  </a:rPr>
                  <a:t>.</a:t>
                </a:r>
              </a:p>
              <a:p>
                <a:pPr marL="1588" eaLnBrk="1" hangingPunct="1">
                  <a:defRPr/>
                </a:pPr>
                <a:r>
                  <a:rPr lang="en-GB" altLang="en-US" sz="1800" i="0" dirty="0">
                    <a:solidFill>
                      <a:srgbClr val="000000"/>
                    </a:solidFill>
                    <a:latin typeface="+mj-lt"/>
                    <a:ea typeface="Cambria Math"/>
                  </a:rPr>
                  <a:t>If we take transpose in both sides we get </a:t>
                </a:r>
                <a:endParaRPr lang="en-US" altLang="en-US" sz="1800" i="0" dirty="0">
                  <a:solidFill>
                    <a:srgbClr val="000000"/>
                  </a:solidFill>
                  <a:latin typeface="+mj-lt"/>
                </a:endParaRPr>
              </a:p>
              <a:p>
                <a:pPr marL="1588" algn="ctr" eaLnBrk="1" hangingPunct="1">
                  <a:defRPr/>
                </a:pP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sSup>
                      <m:sSupPr>
                        <m:ctrlPr>
                          <a:rPr lang="en-GB"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𝐴</m:t>
                        </m:r>
                      </m:e>
                      <m:sup>
                        <m:r>
                          <a:rPr lang="en-GB" altLang="en-US" sz="1800" b="0" i="1" smtClean="0">
                            <a:solidFill>
                              <a:srgbClr val="000000"/>
                            </a:solidFill>
                            <a:latin typeface="Cambria Math"/>
                            <a:ea typeface="Cambria Math"/>
                          </a:rPr>
                          <m:t>𝑇</m:t>
                        </m:r>
                      </m:sup>
                    </m:sSup>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i="1" smtClean="0">
                        <a:solidFill>
                          <a:srgbClr val="000000"/>
                        </a:solidFill>
                        <a:latin typeface="Cambria Math"/>
                        <a:ea typeface="Cambria Math"/>
                      </a:rPr>
                      <m:t>⇒</m:t>
                    </m:r>
                  </m:oMath>
                </a14:m>
                <a:r>
                  <a:rPr lang="en-US" altLang="en-US" sz="1800" dirty="0">
                    <a:solidFill>
                      <a:srgbClr val="000000"/>
                    </a:solidFill>
                    <a:latin typeface="+mj-lt"/>
                    <a:ea typeface="Cambria Math"/>
                  </a:rPr>
                  <a:t>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𝐴</m:t>
                    </m:r>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oMath>
                </a14:m>
                <a:endParaRPr lang="en-US" altLang="en-US" sz="1800" i="0" dirty="0">
                  <a:solidFill>
                    <a:srgbClr val="000000"/>
                  </a:solidFill>
                  <a:latin typeface="+mj-lt"/>
                  <a:ea typeface="Cambria Math"/>
                </a:endParaRPr>
              </a:p>
              <a:p>
                <a:pPr marL="1588" eaLnBrk="1" hangingPunct="1">
                  <a:defRPr/>
                </a:pPr>
                <a:r>
                  <a:rPr lang="en-US" altLang="en-US" sz="1800" i="0" dirty="0">
                    <a:solidFill>
                      <a:srgbClr val="000000"/>
                    </a:solidFill>
                    <a:latin typeface="+mj-lt"/>
                    <a:ea typeface="Cambria Math"/>
                  </a:rPr>
                  <a:t>We now multiply both sides from the right with </a:t>
                </a:r>
                <a14:m>
                  <m:oMath xmlns:m="http://schemas.openxmlformats.org/officeDocument/2006/math">
                    <m:r>
                      <a:rPr lang="en-GB" altLang="en-US" sz="1800" b="0" i="1" smtClean="0">
                        <a:solidFill>
                          <a:srgbClr val="000000"/>
                        </a:solidFill>
                        <a:latin typeface="Cambria Math"/>
                        <a:ea typeface="Cambria Math"/>
                      </a:rPr>
                      <m:t>𝑥</m:t>
                    </m:r>
                  </m:oMath>
                </a14:m>
                <a:r>
                  <a:rPr lang="en-US" altLang="en-US" sz="1800" i="0" dirty="0">
                    <a:solidFill>
                      <a:srgbClr val="000000"/>
                    </a:solidFill>
                    <a:latin typeface="+mj-lt"/>
                    <a:ea typeface="Cambria Math"/>
                  </a:rPr>
                  <a:t> and we get</a:t>
                </a:r>
              </a:p>
              <a:p>
                <a:pPr marL="1588" eaLnBrk="1" hangingPunct="1">
                  <a:defRPr/>
                </a:pPr>
                <a14:m>
                  <m:oMathPara xmlns:m="http://schemas.openxmlformats.org/officeDocument/2006/math">
                    <m:oMathParaPr>
                      <m:jc m:val="center"/>
                    </m:oMathParaPr>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𝐴</m:t>
                      </m:r>
                      <m:r>
                        <a:rPr lang="en-GB" altLang="en-US" sz="1800" b="0" i="1" smtClean="0">
                          <a:solidFill>
                            <a:srgbClr val="000000"/>
                          </a:solidFill>
                          <a:latin typeface="Cambria Math"/>
                          <a:ea typeface="Cambria Math"/>
                        </a:rPr>
                        <m:t>𝑥</m:t>
                      </m:r>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𝑥</m:t>
                      </m:r>
                    </m:oMath>
                  </m:oMathPara>
                </a14:m>
                <a:endParaRPr lang="en-US" altLang="en-US" sz="1800" i="0" dirty="0">
                  <a:solidFill>
                    <a:srgbClr val="000000"/>
                  </a:solidFill>
                  <a:latin typeface="+mj-lt"/>
                  <a:ea typeface="Cambria Math"/>
                </a:endParaRPr>
              </a:p>
              <a:p>
                <a:pPr marL="1588" eaLnBrk="1" hangingPunct="1">
                  <a:defRPr/>
                </a:pPr>
                <a:r>
                  <a:rPr lang="en-US" altLang="en-US" sz="1800" i="0" dirty="0">
                    <a:solidFill>
                      <a:srgbClr val="000000"/>
                    </a:solidFill>
                    <a:latin typeface="+mj-lt"/>
                    <a:ea typeface="Cambria Math"/>
                  </a:rPr>
                  <a:t>We take now </a:t>
                </a:r>
                <a14:m>
                  <m:oMath xmlns:m="http://schemas.openxmlformats.org/officeDocument/2006/math">
                    <m:r>
                      <a:rPr lang="en-GB" altLang="en-US" sz="1800">
                        <a:solidFill>
                          <a:srgbClr val="000000"/>
                        </a:solidFill>
                        <a:latin typeface="Cambria Math"/>
                      </a:rPr>
                      <m:t>𝐴𝑥</m:t>
                    </m:r>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𝑥</m:t>
                    </m:r>
                  </m:oMath>
                </a14:m>
                <a:r>
                  <a:rPr lang="en-US" altLang="en-US" sz="1800" i="0" dirty="0">
                    <a:solidFill>
                      <a:srgbClr val="000000"/>
                    </a:solidFill>
                    <a:latin typeface="+mj-lt"/>
                    <a:ea typeface="Cambria Math"/>
                  </a:rPr>
                  <a:t>. We now multiply both sides from the left with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oMath>
                </a14:m>
                <a:r>
                  <a:rPr lang="en-US" altLang="en-US" sz="1800" i="0" dirty="0">
                    <a:solidFill>
                      <a:srgbClr val="000000"/>
                    </a:solidFill>
                    <a:latin typeface="+mj-lt"/>
                    <a:ea typeface="Cambria Math"/>
                  </a:rPr>
                  <a:t> and we get</a:t>
                </a:r>
              </a:p>
              <a:p>
                <a:pPr marL="1588" algn="ctr" eaLnBrk="1" hangingPunct="1">
                  <a:defRPr/>
                </a:pP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𝐴</m:t>
                    </m:r>
                    <m:r>
                      <a:rPr lang="en-GB" altLang="en-US" sz="1800" b="0" i="1" smtClean="0">
                        <a:solidFill>
                          <a:srgbClr val="000000"/>
                        </a:solidFill>
                        <a:latin typeface="Cambria Math"/>
                        <a:ea typeface="Cambria Math"/>
                      </a:rPr>
                      <m:t>𝑥</m:t>
                    </m:r>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r>
                          <a:rPr lang="en-US" altLang="en-US" sz="1800" i="1" smtClean="0">
                            <a:solidFill>
                              <a:srgbClr val="000000"/>
                            </a:solidFill>
                            <a:latin typeface="Cambria Math"/>
                            <a:ea typeface="Cambria Math"/>
                          </a:rPr>
                          <m:t>𝜆</m:t>
                        </m:r>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𝑥</m:t>
                    </m:r>
                  </m:oMath>
                </a14:m>
                <a:r>
                  <a:rPr lang="en-GB" altLang="en-US" sz="1800" b="0" i="1" dirty="0">
                    <a:solidFill>
                      <a:srgbClr val="000000"/>
                    </a:solidFill>
                    <a:latin typeface="+mj-lt"/>
                    <a:ea typeface="Cambria Math"/>
                  </a:rPr>
                  <a:t>.</a:t>
                </a:r>
              </a:p>
              <a:p>
                <a:pPr marL="1588" eaLnBrk="1" hangingPunct="1">
                  <a:defRPr/>
                </a:pPr>
                <a:r>
                  <a:rPr lang="en-US" altLang="en-US" sz="1800" i="0" dirty="0">
                    <a:solidFill>
                      <a:srgbClr val="000000"/>
                    </a:solidFill>
                    <a:latin typeface="+mj-lt"/>
                  </a:rPr>
                  <a:t>From the above we see that </a:t>
                </a:r>
                <a14:m>
                  <m:oMath xmlns:m="http://schemas.openxmlformats.org/officeDocument/2006/math">
                    <m:sSup>
                      <m:sSupPr>
                        <m:ctrlPr>
                          <a:rPr lang="en-US" altLang="en-US" sz="1800" i="1">
                            <a:solidFill>
                              <a:srgbClr val="000000"/>
                            </a:solidFill>
                            <a:latin typeface="Cambria Math"/>
                            <a:ea typeface="Cambria Math"/>
                          </a:rPr>
                        </m:ctrlPr>
                      </m:sSupPr>
                      <m:e>
                        <m:r>
                          <a:rPr lang="en-US" altLang="en-US" sz="1800">
                            <a:solidFill>
                              <a:srgbClr val="000000"/>
                            </a:solidFill>
                            <a:latin typeface="Cambria Math"/>
                            <a:ea typeface="Cambria Math"/>
                          </a:rPr>
                          <m:t>𝜆</m:t>
                        </m:r>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r>
                      <a:rPr lang="en-GB" altLang="en-US" sz="1800" b="0" i="1" smtClean="0">
                        <a:solidFill>
                          <a:srgbClr val="000000"/>
                        </a:solidFill>
                        <a:latin typeface="Cambria Math"/>
                        <a:ea typeface="Cambria Math"/>
                      </a:rPr>
                      <m:t>=</m:t>
                    </m:r>
                  </m:oMath>
                </a14:m>
                <a:r>
                  <a:rPr lang="en-US" altLang="en-US" sz="1800" dirty="0">
                    <a:solidFill>
                      <a:srgbClr val="000000"/>
                    </a:solidFill>
                    <a:latin typeface="+mj-lt"/>
                    <a:ea typeface="Cambria Math"/>
                  </a:rPr>
                  <a:t>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oMath>
                </a14:m>
                <a:r>
                  <a:rPr lang="en-US" altLang="en-US" sz="1800" i="0" dirty="0">
                    <a:solidFill>
                      <a:srgbClr val="000000"/>
                    </a:solidFill>
                    <a:latin typeface="+mj-lt"/>
                  </a:rPr>
                  <a:t> and since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r>
                      <a:rPr lang="en-GB" altLang="en-US" sz="1800" i="1" smtClean="0">
                        <a:solidFill>
                          <a:srgbClr val="000000"/>
                        </a:solidFill>
                        <a:latin typeface="Cambria Math"/>
                        <a:ea typeface="Cambria Math"/>
                      </a:rPr>
                      <m:t>≠</m:t>
                    </m:r>
                    <m:r>
                      <a:rPr lang="en-GB" altLang="en-US" sz="1800" b="0" i="1" smtClean="0">
                        <a:solidFill>
                          <a:srgbClr val="000000"/>
                        </a:solidFill>
                        <a:latin typeface="Cambria Math"/>
                        <a:ea typeface="Cambria Math"/>
                      </a:rPr>
                      <m:t>0</m:t>
                    </m:r>
                  </m:oMath>
                </a14:m>
                <a:r>
                  <a:rPr lang="en-US" altLang="en-US" sz="1800" i="0" dirty="0">
                    <a:solidFill>
                      <a:srgbClr val="000000"/>
                    </a:solidFill>
                    <a:latin typeface="+mj-lt"/>
                  </a:rPr>
                  <a:t>, we see that </a:t>
                </a:r>
                <a14:m>
                  <m:oMath xmlns:m="http://schemas.openxmlformats.org/officeDocument/2006/math">
                    <m:r>
                      <a:rPr lang="el-GR" altLang="en-US" sz="1800" i="1" smtClean="0">
                        <a:solidFill>
                          <a:srgbClr val="000000"/>
                        </a:solidFill>
                        <a:latin typeface="Cambria Math"/>
                        <a:ea typeface="Cambria Math"/>
                      </a:rPr>
                      <m:t>𝜆</m:t>
                    </m:r>
                    <m:r>
                      <a:rPr lang="en-GB" altLang="en-US" sz="1800">
                        <a:solidFill>
                          <a:srgbClr val="000000"/>
                        </a:solidFill>
                        <a:latin typeface="Cambria Math"/>
                        <a:ea typeface="Cambria Math"/>
                      </a:rPr>
                      <m:t>=</m:t>
                    </m:r>
                    <m:sSup>
                      <m:sSupPr>
                        <m:ctrlPr>
                          <a:rPr lang="en-GB" altLang="en-US" sz="1800" i="1" smtClean="0">
                            <a:solidFill>
                              <a:srgbClr val="000000"/>
                            </a:solidFill>
                            <a:latin typeface="Cambria Math"/>
                            <a:ea typeface="Cambria Math"/>
                          </a:rPr>
                        </m:ctrlPr>
                      </m:sSupPr>
                      <m:e>
                        <m:r>
                          <a:rPr lang="en-GB" altLang="en-US" sz="1800" i="1" smtClean="0">
                            <a:solidFill>
                              <a:srgbClr val="000000"/>
                            </a:solidFill>
                            <a:latin typeface="Cambria Math"/>
                            <a:ea typeface="Cambria Math"/>
                          </a:rPr>
                          <m:t>𝜆</m:t>
                        </m:r>
                      </m:e>
                      <m:sup>
                        <m:r>
                          <a:rPr lang="en-GB" altLang="en-US" sz="1800" i="1" smtClean="0">
                            <a:solidFill>
                              <a:srgbClr val="000000"/>
                            </a:solidFill>
                            <a:latin typeface="Cambria Math"/>
                            <a:ea typeface="Cambria Math"/>
                          </a:rPr>
                          <m:t>∗</m:t>
                        </m:r>
                      </m:sup>
                    </m:sSup>
                  </m:oMath>
                </a14:m>
                <a:r>
                  <a:rPr lang="en-US" altLang="en-US" sz="1800" i="0" dirty="0">
                    <a:solidFill>
                      <a:srgbClr val="000000"/>
                    </a:solidFill>
                    <a:latin typeface="+mj-lt"/>
                  </a:rPr>
                  <a:t>.</a:t>
                </a:r>
              </a:p>
              <a:p>
                <a:pPr marL="525463" indent="-342900" eaLnBrk="1" hangingPunct="1">
                  <a:buFont typeface="Arial" panose="020B0604020202020204" pitchFamily="34" charset="0"/>
                  <a:buChar char="•"/>
                  <a:defRPr/>
                </a:pPr>
                <a:endParaRPr lang="en-US" altLang="en-US" sz="2000" i="0" dirty="0">
                  <a:solidFill>
                    <a:srgbClr val="000000"/>
                  </a:solidFill>
                  <a:latin typeface="+mj-lt"/>
                </a:endParaRPr>
              </a:p>
              <a:p>
                <a:pPr marL="525463" indent="-342900" eaLnBrk="1" hangingPunct="1">
                  <a:buFont typeface="Arial" panose="020B0604020202020204" pitchFamily="34" charset="0"/>
                  <a:buChar char="•"/>
                  <a:defRPr/>
                </a:pPr>
                <a:endParaRPr lang="en-US" altLang="en-US" sz="2000" i="0" dirty="0">
                  <a:solidFill>
                    <a:srgbClr val="000000"/>
                  </a:solidFill>
                  <a:latin typeface="+mj-lt"/>
                </a:endParaRPr>
              </a:p>
              <a:p>
                <a:pPr marL="525463" indent="-342900" eaLnBrk="1" hangingPunct="1">
                  <a:buFont typeface="Arial" panose="020B0604020202020204" pitchFamily="34" charset="0"/>
                  <a:buChar char="•"/>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rotWithShape="1">
                <a:blip r:embed="rId3"/>
                <a:stretch>
                  <a:fillRect l="-1650" t="-1458" r="-10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5432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Real symmetric matrices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eaLnBrk="1" hangingPunct="1">
                  <a:defRPr/>
                </a:pPr>
                <a:r>
                  <a:rPr lang="en-US" altLang="en-US" sz="1800" b="1" i="0" dirty="0">
                    <a:solidFill>
                      <a:srgbClr val="000000"/>
                    </a:solidFill>
                    <a:latin typeface="+mj-lt"/>
                  </a:rPr>
                  <a:t>Problem:</a:t>
                </a:r>
              </a:p>
              <a:p>
                <a:pPr eaLnBrk="1" hangingPunct="1">
                  <a:defRPr/>
                </a:pPr>
                <a:r>
                  <a:rPr lang="en-US" altLang="en-US" sz="1800" i="0" dirty="0">
                    <a:solidFill>
                      <a:srgbClr val="000000"/>
                    </a:solidFill>
                    <a:latin typeface="+mj-lt"/>
                  </a:rPr>
                  <a:t>Prove that the eigenvectors of a symmetric matrix </a:t>
                </a:r>
                <a:r>
                  <a:rPr lang="en-US" altLang="en-US" sz="1800" b="1" i="0" dirty="0">
                    <a:solidFill>
                      <a:srgbClr val="C00000"/>
                    </a:solidFill>
                    <a:latin typeface="+mj-lt"/>
                  </a:rPr>
                  <a:t>which correspond to different eigenvalues </a:t>
                </a:r>
                <a:r>
                  <a:rPr lang="en-US" altLang="en-US" sz="1800" i="0" dirty="0">
                    <a:solidFill>
                      <a:srgbClr val="000000"/>
                    </a:solidFill>
                    <a:latin typeface="+mj-lt"/>
                  </a:rPr>
                  <a:t>are always perpendicular.</a:t>
                </a:r>
              </a:p>
              <a:p>
                <a:pPr eaLnBrk="1" hangingPunct="1">
                  <a:defRPr/>
                </a:pPr>
                <a:endParaRPr lang="en-US" altLang="en-US" sz="1800" i="0" dirty="0">
                  <a:solidFill>
                    <a:srgbClr val="000000"/>
                  </a:solidFill>
                  <a:latin typeface="+mj-lt"/>
                </a:endParaRPr>
              </a:p>
              <a:p>
                <a:pPr eaLnBrk="1" hangingPunct="1">
                  <a:defRPr/>
                </a:pPr>
                <a:r>
                  <a:rPr lang="en-US" altLang="en-US" sz="1800" b="1" i="0" dirty="0">
                    <a:solidFill>
                      <a:srgbClr val="000000"/>
                    </a:solidFill>
                    <a:latin typeface="+mj-lt"/>
                  </a:rPr>
                  <a:t>Solution:</a:t>
                </a:r>
              </a:p>
              <a:p>
                <a:pPr marL="1588" eaLnBrk="1" hangingPunct="1">
                  <a:defRPr/>
                </a:pPr>
                <a:r>
                  <a:rPr lang="en-US" altLang="en-US" sz="1800" i="0" dirty="0">
                    <a:solidFill>
                      <a:srgbClr val="000000"/>
                    </a:solidFill>
                    <a:latin typeface="+mj-lt"/>
                  </a:rPr>
                  <a:t>Suppose that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panose="02040503050406030204" pitchFamily="18" charset="0"/>
                      </a:rPr>
                      <m:t>𝑥</m:t>
                    </m:r>
                    <m:r>
                      <a:rPr lang="en-GB" altLang="en-US" sz="1800" b="0" i="1" smtClean="0">
                        <a:solidFill>
                          <a:srgbClr val="000000"/>
                        </a:solidFill>
                        <a:latin typeface="Cambria Math" panose="02040503050406030204" pitchFamily="18" charset="0"/>
                      </a:rPr>
                      <m:t>=</m:t>
                    </m:r>
                    <m:sSub>
                      <m:sSubPr>
                        <m:ctrlPr>
                          <a:rPr lang="en-GB" altLang="en-US" sz="1800" i="1" dirty="0" smtClean="0">
                            <a:solidFill>
                              <a:srgbClr val="000000"/>
                            </a:solidFill>
                            <a:latin typeface="Cambria Math"/>
                            <a:ea typeface="Cambria Math"/>
                          </a:rPr>
                        </m:ctrlPr>
                      </m:sSubPr>
                      <m:e>
                        <m:r>
                          <a:rPr lang="en-GB" altLang="en-US" sz="1800" i="1" dirty="0" smtClean="0">
                            <a:solidFill>
                              <a:srgbClr val="000000"/>
                            </a:solidFill>
                            <a:latin typeface="Cambria Math" panose="02040503050406030204" pitchFamily="18" charset="0"/>
                            <a:ea typeface="Cambria Math" panose="02040503050406030204" pitchFamily="18" charset="0"/>
                          </a:rPr>
                          <m:t>𝜆</m:t>
                        </m:r>
                      </m:e>
                      <m:sub>
                        <m:r>
                          <a:rPr lang="en-GB" altLang="en-US" sz="1800" b="0" i="1" dirty="0" smtClean="0">
                            <a:solidFill>
                              <a:srgbClr val="000000"/>
                            </a:solidFill>
                            <a:latin typeface="Cambria Math" panose="02040503050406030204" pitchFamily="18" charset="0"/>
                            <a:ea typeface="Cambria Math"/>
                          </a:rPr>
                          <m:t>1</m:t>
                        </m:r>
                      </m:sub>
                    </m:sSub>
                    <m:r>
                      <a:rPr lang="en-GB" altLang="en-US" sz="1800" b="0" i="1" smtClean="0">
                        <a:solidFill>
                          <a:srgbClr val="000000"/>
                        </a:solidFill>
                        <a:latin typeface="Cambria Math" panose="02040503050406030204" pitchFamily="18" charset="0"/>
                        <a:ea typeface="Cambria Math"/>
                      </a:rPr>
                      <m:t>𝑥</m:t>
                    </m:r>
                    <m:r>
                      <a:rPr lang="en-GB" altLang="en-US" sz="1800" b="0" i="0" smtClean="0">
                        <a:solidFill>
                          <a:srgbClr val="000000"/>
                        </a:solidFill>
                        <a:latin typeface="Cambria Math" panose="02040503050406030204" pitchFamily="18" charset="0"/>
                        <a:ea typeface="Cambria Math"/>
                      </a:rPr>
                      <m:t> </m:t>
                    </m:r>
                  </m:oMath>
                </a14:m>
                <a:r>
                  <a:rPr lang="en-GB" altLang="en-US" sz="1800" i="0" dirty="0">
                    <a:solidFill>
                      <a:srgbClr val="000000"/>
                    </a:solidFill>
                    <a:latin typeface="+mj-lt"/>
                    <a:ea typeface="Cambria Math"/>
                  </a:rPr>
                  <a:t>and </a:t>
                </a:r>
                <a14:m>
                  <m:oMath xmlns:m="http://schemas.openxmlformats.org/officeDocument/2006/math">
                    <m:r>
                      <a:rPr lang="en-GB" altLang="en-US" sz="1800">
                        <a:solidFill>
                          <a:srgbClr val="000000"/>
                        </a:solidFill>
                        <a:latin typeface="Cambria Math"/>
                      </a:rPr>
                      <m:t>𝐴</m:t>
                    </m:r>
                    <m:r>
                      <a:rPr lang="en-GB" altLang="en-US" sz="1800" b="0" i="1" smtClean="0">
                        <a:solidFill>
                          <a:srgbClr val="000000"/>
                        </a:solidFill>
                        <a:latin typeface="Cambria Math" panose="02040503050406030204" pitchFamily="18" charset="0"/>
                      </a:rPr>
                      <m:t>𝑦</m:t>
                    </m:r>
                    <m:r>
                      <a:rPr lang="en-GB" altLang="en-US" sz="1800">
                        <a:solidFill>
                          <a:srgbClr val="000000"/>
                        </a:solidFill>
                        <a:latin typeface="Cambria Math" panose="02040503050406030204" pitchFamily="18" charset="0"/>
                      </a:rPr>
                      <m:t>=</m:t>
                    </m:r>
                    <m:sSub>
                      <m:sSubPr>
                        <m:ctrlPr>
                          <a:rPr lang="en-GB" altLang="en-US" sz="1800" i="1" dirty="0">
                            <a:solidFill>
                              <a:srgbClr val="000000"/>
                            </a:solidFill>
                            <a:latin typeface="Cambria Math"/>
                            <a:ea typeface="Cambria Math"/>
                          </a:rPr>
                        </m:ctrlPr>
                      </m:sSubPr>
                      <m:e>
                        <m:r>
                          <a:rPr lang="en-GB" altLang="en-US" sz="1800" dirty="0">
                            <a:solidFill>
                              <a:srgbClr val="000000"/>
                            </a:solidFill>
                            <a:latin typeface="Cambria Math" panose="02040503050406030204" pitchFamily="18" charset="0"/>
                            <a:ea typeface="Cambria Math" panose="02040503050406030204" pitchFamily="18" charset="0"/>
                          </a:rPr>
                          <m:t>𝜆</m:t>
                        </m:r>
                      </m:e>
                      <m:sub>
                        <m:r>
                          <a:rPr lang="en-GB" altLang="en-US" sz="1800" b="0" i="1" dirty="0" smtClean="0">
                            <a:solidFill>
                              <a:srgbClr val="000000"/>
                            </a:solidFill>
                            <a:latin typeface="Cambria Math" panose="02040503050406030204" pitchFamily="18" charset="0"/>
                            <a:ea typeface="Cambria Math" panose="02040503050406030204" pitchFamily="18" charset="0"/>
                          </a:rPr>
                          <m:t>2</m:t>
                        </m:r>
                      </m:sub>
                    </m:sSub>
                    <m:r>
                      <a:rPr lang="en-GB" altLang="en-US" sz="1800" b="0" i="1" dirty="0" smtClean="0">
                        <a:solidFill>
                          <a:srgbClr val="000000"/>
                        </a:solidFill>
                        <a:latin typeface="Cambria Math" panose="02040503050406030204" pitchFamily="18" charset="0"/>
                        <a:ea typeface="Cambria Math"/>
                      </a:rPr>
                      <m:t>𝑦</m:t>
                    </m:r>
                  </m:oMath>
                </a14:m>
                <a:r>
                  <a:rPr lang="en-GB" altLang="en-US" sz="1800" i="0" dirty="0">
                    <a:solidFill>
                      <a:srgbClr val="000000"/>
                    </a:solidFill>
                    <a:latin typeface="+mj-lt"/>
                    <a:ea typeface="Cambria Math"/>
                  </a:rPr>
                  <a:t> with </a:t>
                </a:r>
                <a14:m>
                  <m:oMath xmlns:m="http://schemas.openxmlformats.org/officeDocument/2006/math">
                    <m:sSub>
                      <m:sSubPr>
                        <m:ctrlPr>
                          <a:rPr lang="en-GB" altLang="en-US" sz="1800" i="1" smtClean="0">
                            <a:solidFill>
                              <a:srgbClr val="000000"/>
                            </a:solidFill>
                            <a:latin typeface="Cambria Math"/>
                            <a:ea typeface="Cambria Math"/>
                          </a:rPr>
                        </m:ctrlPr>
                      </m:sSubPr>
                      <m:e>
                        <m:r>
                          <a:rPr lang="en-GB" altLang="en-US" sz="1800" i="1" smtClean="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ea typeface="Cambria Math"/>
                          </a:rPr>
                          <m:t>1</m:t>
                        </m:r>
                      </m:sub>
                    </m:sSub>
                    <m:sSub>
                      <m:sSubPr>
                        <m:ctrlPr>
                          <a:rPr lang="en-GB" altLang="en-US" sz="1800" i="1" smtClean="0">
                            <a:solidFill>
                              <a:srgbClr val="000000"/>
                            </a:solidFill>
                            <a:latin typeface="Cambria Math"/>
                            <a:ea typeface="Cambria Math"/>
                          </a:rPr>
                        </m:ctrlPr>
                      </m:sSubPr>
                      <m:e>
                        <m:r>
                          <a:rPr lang="en-GB" altLang="en-US" sz="1800" i="1" smtClean="0">
                            <a:solidFill>
                              <a:srgbClr val="000000"/>
                            </a:solidFill>
                            <a:latin typeface="Cambria Math" panose="02040503050406030204" pitchFamily="18" charset="0"/>
                            <a:ea typeface="Cambria Math" panose="02040503050406030204" pitchFamily="18" charset="0"/>
                          </a:rPr>
                          <m:t>≠</m:t>
                        </m:r>
                        <m:r>
                          <a:rPr lang="en-GB" altLang="en-US" sz="1800" i="1" smtClean="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ea typeface="Cambria Math"/>
                          </a:rPr>
                          <m:t>2</m:t>
                        </m:r>
                      </m:sub>
                    </m:sSub>
                  </m:oMath>
                </a14:m>
                <a:r>
                  <a:rPr lang="en-GB" altLang="en-US" sz="1800" i="0" dirty="0">
                    <a:solidFill>
                      <a:srgbClr val="000000"/>
                    </a:solidFill>
                    <a:latin typeface="+mj-lt"/>
                    <a:ea typeface="Cambria Math"/>
                  </a:rPr>
                  <a:t>.</a:t>
                </a:r>
              </a:p>
              <a:p>
                <a:pPr marL="1588" eaLnBrk="1" hangingPunct="1">
                  <a:defRPr/>
                </a:pPr>
                <a:endParaRPr lang="en-GB" altLang="en-US" sz="1800" i="0" dirty="0">
                  <a:solidFill>
                    <a:srgbClr val="000000"/>
                  </a:solidFill>
                  <a:latin typeface="+mj-lt"/>
                  <a:ea typeface="Cambria Math"/>
                </a:endParaRPr>
              </a:p>
              <a:p>
                <a:pPr marL="1588" algn="just" eaLnBrk="1" hangingPunct="1">
                  <a:defRPr/>
                </a:pPr>
                <a14:m>
                  <m:oMathPara xmlns:m="http://schemas.openxmlformats.org/officeDocument/2006/math">
                    <m:oMathParaPr>
                      <m:jc m:val="centerGroup"/>
                    </m:oMathParaPr>
                    <m:oMath xmlns:m="http://schemas.openxmlformats.org/officeDocument/2006/math">
                      <m:sSup>
                        <m:sSupPr>
                          <m:ctrlPr>
                            <a:rPr lang="en-US" altLang="en-US" sz="1800" i="1" smtClean="0">
                              <a:solidFill>
                                <a:srgbClr val="000000"/>
                              </a:solidFill>
                              <a:latin typeface="Cambria Math"/>
                              <a:ea typeface="Cambria Math"/>
                            </a:rPr>
                          </m:ctrlPr>
                        </m:sSupPr>
                        <m:e>
                          <m:d>
                            <m:dPr>
                              <m:ctrlPr>
                                <a:rPr lang="en-US" altLang="en-US" sz="1800" i="1" smtClean="0">
                                  <a:solidFill>
                                    <a:srgbClr val="000000"/>
                                  </a:solidFill>
                                  <a:latin typeface="Cambria Math"/>
                                  <a:ea typeface="Cambria Math"/>
                                </a:rPr>
                              </m:ctrlPr>
                            </m:dPr>
                            <m:e>
                              <m:sSub>
                                <m:sSubPr>
                                  <m:ctrlPr>
                                    <a:rPr lang="en-US" altLang="en-US" sz="1800" i="1" smtClean="0">
                                      <a:solidFill>
                                        <a:srgbClr val="000000"/>
                                      </a:solidFill>
                                      <a:latin typeface="Cambria Math"/>
                                      <a:ea typeface="Cambria Math"/>
                                    </a:rPr>
                                  </m:ctrlPr>
                                </m:sSubPr>
                                <m:e>
                                  <m:r>
                                    <a:rPr lang="en-US" altLang="en-US" sz="1800" i="1" smtClean="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ea typeface="Cambria Math"/>
                                    </a:rPr>
                                    <m:t>1</m:t>
                                  </m:r>
                                </m:sub>
                              </m:sSub>
                              <m:r>
                                <a:rPr lang="en-GB" altLang="en-US" sz="1800" b="0" i="1" smtClean="0">
                                  <a:solidFill>
                                    <a:srgbClr val="000000"/>
                                  </a:solidFill>
                                  <a:latin typeface="Cambria Math" panose="02040503050406030204" pitchFamily="18" charset="0"/>
                                  <a:ea typeface="Cambria Math"/>
                                </a:rPr>
                                <m:t>𝑥</m:t>
                              </m:r>
                            </m:e>
                          </m:d>
                        </m:e>
                        <m:sup>
                          <m:r>
                            <a:rPr lang="en-GB" altLang="en-US" sz="1800" b="0" i="1" smtClean="0">
                              <a:solidFill>
                                <a:srgbClr val="000000"/>
                              </a:solidFill>
                              <a:latin typeface="Cambria Math" panose="02040503050406030204" pitchFamily="18" charset="0"/>
                              <a:ea typeface="Cambria Math"/>
                            </a:rPr>
                            <m:t>𝑇</m:t>
                          </m:r>
                        </m:sup>
                      </m:sSup>
                      <m:r>
                        <a:rPr lang="en-GB" altLang="en-US" sz="1800" b="0" i="1" smtClean="0">
                          <a:solidFill>
                            <a:srgbClr val="000000"/>
                          </a:solidFill>
                          <a:latin typeface="Cambria Math" panose="02040503050406030204" pitchFamily="18" charset="0"/>
                          <a:ea typeface="Cambria Math"/>
                        </a:rPr>
                        <m:t>𝑦</m:t>
                      </m:r>
                      <m:r>
                        <a:rPr lang="en-GB" altLang="en-US" sz="1800" b="0" i="1" smtClean="0">
                          <a:solidFill>
                            <a:srgbClr val="000000"/>
                          </a:solidFill>
                          <a:latin typeface="Cambria Math" panose="02040503050406030204" pitchFamily="18" charset="0"/>
                          <a:ea typeface="Cambria Math"/>
                        </a:rPr>
                        <m:t>=</m:t>
                      </m:r>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panose="02040503050406030204" pitchFamily="18" charset="0"/>
                              <a:ea typeface="Cambria Math"/>
                            </a:rPr>
                            <m:t>𝑥</m:t>
                          </m:r>
                        </m:e>
                        <m:sup>
                          <m:r>
                            <a:rPr lang="en-GB" altLang="en-US" sz="1800">
                              <a:solidFill>
                                <a:srgbClr val="000000"/>
                              </a:solidFill>
                              <a:latin typeface="Cambria Math" panose="02040503050406030204" pitchFamily="18" charset="0"/>
                              <a:ea typeface="Cambria Math"/>
                            </a:rPr>
                            <m:t>𝑇</m:t>
                          </m:r>
                        </m:sup>
                      </m:sSup>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ea typeface="Cambria Math" panose="02040503050406030204" pitchFamily="18" charset="0"/>
                            </a:rPr>
                            <m:t>1</m:t>
                          </m:r>
                        </m:sub>
                      </m:sSub>
                      <m:r>
                        <a:rPr lang="en-GB" altLang="en-US" sz="1800" b="0" i="1" smtClean="0">
                          <a:solidFill>
                            <a:srgbClr val="000000"/>
                          </a:solidFill>
                          <a:latin typeface="Cambria Math" panose="02040503050406030204" pitchFamily="18" charset="0"/>
                          <a:ea typeface="Cambria Math"/>
                        </a:rPr>
                        <m:t>𝑦</m:t>
                      </m:r>
                      <m:r>
                        <a:rPr lang="en-GB" altLang="en-US" sz="1800" b="0" i="1" smtClean="0">
                          <a:solidFill>
                            <a:srgbClr val="000000"/>
                          </a:solidFill>
                          <a:latin typeface="Cambria Math" panose="02040503050406030204" pitchFamily="18" charset="0"/>
                          <a:ea typeface="Cambria Math"/>
                        </a:rPr>
                        <m:t>=</m:t>
                      </m:r>
                      <m:sSup>
                        <m:sSupPr>
                          <m:ctrlPr>
                            <a:rPr lang="en-US" altLang="en-US" sz="1800" i="1">
                              <a:solidFill>
                                <a:srgbClr val="000000"/>
                              </a:solidFill>
                              <a:latin typeface="Cambria Math"/>
                              <a:ea typeface="Cambria Math"/>
                            </a:rPr>
                          </m:ctrlPr>
                        </m:sSupPr>
                        <m:e>
                          <m:d>
                            <m:dPr>
                              <m:ctrlPr>
                                <a:rPr lang="en-US" altLang="en-US" sz="1800" i="1">
                                  <a:solidFill>
                                    <a:srgbClr val="000000"/>
                                  </a:solidFill>
                                  <a:latin typeface="Cambria Math"/>
                                  <a:ea typeface="Cambria Math"/>
                                </a:rPr>
                              </m:ctrlPr>
                            </m:dPr>
                            <m:e>
                              <m:r>
                                <a:rPr lang="en-GB" altLang="en-US" sz="1800" b="0" i="1" smtClean="0">
                                  <a:solidFill>
                                    <a:srgbClr val="000000"/>
                                  </a:solidFill>
                                  <a:latin typeface="Cambria Math" panose="02040503050406030204" pitchFamily="18" charset="0"/>
                                  <a:ea typeface="Cambria Math"/>
                                </a:rPr>
                                <m:t>𝐴</m:t>
                              </m:r>
                              <m:r>
                                <a:rPr lang="en-GB" altLang="en-US" sz="1800">
                                  <a:solidFill>
                                    <a:srgbClr val="000000"/>
                                  </a:solidFill>
                                  <a:latin typeface="Cambria Math" panose="02040503050406030204" pitchFamily="18" charset="0"/>
                                  <a:ea typeface="Cambria Math"/>
                                </a:rPr>
                                <m:t>𝑥</m:t>
                              </m:r>
                            </m:e>
                          </m:d>
                        </m:e>
                        <m:sup>
                          <m:r>
                            <a:rPr lang="en-GB" altLang="en-US" sz="1800">
                              <a:solidFill>
                                <a:srgbClr val="000000"/>
                              </a:solidFill>
                              <a:latin typeface="Cambria Math" panose="02040503050406030204" pitchFamily="18" charset="0"/>
                              <a:ea typeface="Cambria Math"/>
                            </a:rPr>
                            <m:t>𝑇</m:t>
                          </m:r>
                        </m:sup>
                      </m:sSup>
                      <m:r>
                        <a:rPr lang="en-GB" altLang="en-US" sz="1800">
                          <a:solidFill>
                            <a:srgbClr val="000000"/>
                          </a:solidFill>
                          <a:latin typeface="Cambria Math" panose="02040503050406030204" pitchFamily="18" charset="0"/>
                          <a:ea typeface="Cambria Math"/>
                        </a:rPr>
                        <m:t>𝑦</m:t>
                      </m:r>
                      <m:r>
                        <a:rPr lang="en-GB" altLang="en-US" sz="1800">
                          <a:solidFill>
                            <a:srgbClr val="000000"/>
                          </a:solidFill>
                          <a:latin typeface="Cambria Math" panose="02040503050406030204" pitchFamily="18" charset="0"/>
                          <a:ea typeface="Cambria Math"/>
                        </a:rPr>
                        <m:t>=</m:t>
                      </m:r>
                      <m:sSup>
                        <m:sSupPr>
                          <m:ctrlPr>
                            <a:rPr lang="en-GB" altLang="en-US" sz="1800" i="1" smtClean="0">
                              <a:solidFill>
                                <a:srgbClr val="000000"/>
                              </a:solidFill>
                              <a:latin typeface="Cambria Math"/>
                              <a:ea typeface="Cambria Math"/>
                            </a:rPr>
                          </m:ctrlPr>
                        </m:sSupPr>
                        <m:e>
                          <m:r>
                            <a:rPr lang="en-GB" altLang="en-US" sz="1800" b="0" i="1" smtClean="0">
                              <a:solidFill>
                                <a:srgbClr val="000000"/>
                              </a:solidFill>
                              <a:latin typeface="Cambria Math" panose="02040503050406030204" pitchFamily="18" charset="0"/>
                              <a:ea typeface="Cambria Math"/>
                            </a:rPr>
                            <m:t>𝑥</m:t>
                          </m:r>
                        </m:e>
                        <m:sup>
                          <m:r>
                            <a:rPr lang="en-GB" altLang="en-US" sz="1800" b="0" i="1" smtClean="0">
                              <a:solidFill>
                                <a:srgbClr val="000000"/>
                              </a:solidFill>
                              <a:latin typeface="Cambria Math" panose="02040503050406030204" pitchFamily="18" charset="0"/>
                              <a:ea typeface="Cambria Math"/>
                            </a:rPr>
                            <m:t>𝑇</m:t>
                          </m:r>
                        </m:sup>
                      </m:sSup>
                      <m:r>
                        <a:rPr lang="en-GB" altLang="en-US" sz="1800" b="0" i="1" smtClean="0">
                          <a:solidFill>
                            <a:srgbClr val="000000"/>
                          </a:solidFill>
                          <a:latin typeface="Cambria Math" panose="02040503050406030204" pitchFamily="18" charset="0"/>
                          <a:ea typeface="Cambria Math"/>
                        </a:rPr>
                        <m:t>𝐴𝑦</m:t>
                      </m:r>
                      <m:r>
                        <a:rPr lang="en-GB" altLang="en-US" sz="1800" b="0" i="1" smtClean="0">
                          <a:solidFill>
                            <a:srgbClr val="000000"/>
                          </a:solidFill>
                          <a:latin typeface="Cambria Math" panose="02040503050406030204" pitchFamily="18" charset="0"/>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panose="02040503050406030204" pitchFamily="18" charset="0"/>
                              <a:ea typeface="Cambria Math"/>
                            </a:rPr>
                            <m:t>𝑥</m:t>
                          </m:r>
                        </m:e>
                        <m:sup>
                          <m:r>
                            <a:rPr lang="en-GB" altLang="en-US" sz="1800" b="0" i="1" smtClean="0">
                              <a:solidFill>
                                <a:srgbClr val="000000"/>
                              </a:solidFill>
                              <a:latin typeface="Cambria Math" panose="02040503050406030204" pitchFamily="18" charset="0"/>
                              <a:ea typeface="Cambria Math"/>
                            </a:rPr>
                            <m:t>𝑇</m:t>
                          </m:r>
                        </m:sup>
                      </m:sSup>
                      <m:sSub>
                        <m:sSubPr>
                          <m:ctrlPr>
                            <a:rPr lang="en-GB" altLang="en-US" sz="1800" b="0" i="1" smtClean="0">
                              <a:solidFill>
                                <a:srgbClr val="000000"/>
                              </a:solidFill>
                              <a:latin typeface="Cambria Math"/>
                              <a:ea typeface="Cambria Math"/>
                            </a:rPr>
                          </m:ctrlPr>
                        </m:sSubPr>
                        <m:e>
                          <m:r>
                            <a:rPr lang="en-GB" altLang="en-US" sz="1800" b="0" i="1" smtClean="0">
                              <a:solidFill>
                                <a:srgbClr val="000000"/>
                              </a:solidFill>
                              <a:latin typeface="Cambria Math" panose="02040503050406030204" pitchFamily="18" charset="0"/>
                              <a:ea typeface="Cambria Math" panose="02040503050406030204" pitchFamily="18" charset="0"/>
                            </a:rPr>
                            <m:t>𝜆</m:t>
                          </m:r>
                        </m:e>
                        <m:sub>
                          <m:r>
                            <a:rPr lang="en-GB" altLang="en-US" sz="1800" b="0" i="1" smtClean="0">
                              <a:solidFill>
                                <a:srgbClr val="000000"/>
                              </a:solidFill>
                              <a:latin typeface="Cambria Math" panose="02040503050406030204" pitchFamily="18" charset="0"/>
                              <a:ea typeface="Cambria Math"/>
                            </a:rPr>
                            <m:t>2</m:t>
                          </m:r>
                        </m:sub>
                      </m:sSub>
                      <m:r>
                        <a:rPr lang="en-GB" altLang="en-US" sz="1800" b="0" i="1" smtClean="0">
                          <a:solidFill>
                            <a:srgbClr val="000000"/>
                          </a:solidFill>
                          <a:latin typeface="Cambria Math" panose="02040503050406030204" pitchFamily="18" charset="0"/>
                          <a:ea typeface="Cambria Math"/>
                        </a:rPr>
                        <m:t>𝑦</m:t>
                      </m:r>
                    </m:oMath>
                  </m:oMathPara>
                </a14:m>
                <a:endParaRPr lang="en-GB" altLang="en-US" sz="1800" b="0" i="0" dirty="0">
                  <a:solidFill>
                    <a:srgbClr val="000000"/>
                  </a:solidFill>
                  <a:latin typeface="+mj-lt"/>
                  <a:ea typeface="Cambria Math"/>
                </a:endParaRPr>
              </a:p>
              <a:p>
                <a:pPr marL="1588" algn="just" eaLnBrk="1" hangingPunct="1">
                  <a:defRPr/>
                </a:pPr>
                <a:endParaRPr lang="en-US" altLang="en-US" sz="1800" i="0" dirty="0">
                  <a:solidFill>
                    <a:srgbClr val="000000"/>
                  </a:solidFill>
                  <a:latin typeface="+mj-lt"/>
                  <a:ea typeface="Cambria Math"/>
                </a:endParaRPr>
              </a:p>
              <a:p>
                <a:pPr marL="1588" algn="just" eaLnBrk="1" hangingPunct="1">
                  <a:defRPr/>
                </a:pPr>
                <a:r>
                  <a:rPr lang="en-US" altLang="en-US" sz="1800" i="0" dirty="0">
                    <a:solidFill>
                      <a:srgbClr val="000000"/>
                    </a:solidFill>
                    <a:latin typeface="+mj-lt"/>
                    <a:ea typeface="Cambria Math"/>
                  </a:rPr>
                  <a:t>The conditions </a:t>
                </a:r>
                <a14:m>
                  <m:oMath xmlns:m="http://schemas.openxmlformats.org/officeDocument/2006/math">
                    <m:sSup>
                      <m:sSupPr>
                        <m:ctrlPr>
                          <a:rPr lang="en-GB" altLang="en-US" sz="1800" i="1" smtClean="0">
                            <a:solidFill>
                              <a:srgbClr val="000000"/>
                            </a:solidFill>
                            <a:latin typeface="Cambria Math"/>
                            <a:ea typeface="Cambria Math"/>
                          </a:rPr>
                        </m:ctrlPr>
                      </m:sSupPr>
                      <m:e>
                        <m:r>
                          <a:rPr lang="en-GB" altLang="en-US" sz="1800">
                            <a:solidFill>
                              <a:srgbClr val="000000"/>
                            </a:solidFill>
                            <a:latin typeface="Cambria Math" panose="02040503050406030204" pitchFamily="18" charset="0"/>
                            <a:ea typeface="Cambria Math"/>
                          </a:rPr>
                          <m:t>𝑥</m:t>
                        </m:r>
                      </m:e>
                      <m:sup>
                        <m:r>
                          <a:rPr lang="en-GB" altLang="en-US" sz="1800">
                            <a:solidFill>
                              <a:srgbClr val="000000"/>
                            </a:solidFill>
                            <a:latin typeface="Cambria Math" panose="02040503050406030204" pitchFamily="18" charset="0"/>
                            <a:ea typeface="Cambria Math"/>
                          </a:rPr>
                          <m:t>𝑇</m:t>
                        </m:r>
                      </m:sup>
                    </m:sSup>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panose="02040503050406030204" pitchFamily="18" charset="0"/>
                            <a:ea typeface="Cambria Math" panose="02040503050406030204" pitchFamily="18" charset="0"/>
                          </a:rPr>
                          <m:t>𝜆</m:t>
                        </m:r>
                      </m:e>
                      <m:sub>
                        <m:r>
                          <a:rPr lang="en-GB" altLang="en-US" sz="1800">
                            <a:solidFill>
                              <a:srgbClr val="000000"/>
                            </a:solidFill>
                            <a:latin typeface="Cambria Math" panose="02040503050406030204" pitchFamily="18" charset="0"/>
                            <a:ea typeface="Cambria Math" panose="02040503050406030204" pitchFamily="18" charset="0"/>
                          </a:rPr>
                          <m:t>1</m:t>
                        </m:r>
                      </m:sub>
                    </m:sSub>
                    <m:r>
                      <a:rPr lang="en-GB" altLang="en-US" sz="1800">
                        <a:solidFill>
                          <a:srgbClr val="000000"/>
                        </a:solidFill>
                        <a:latin typeface="Cambria Math" panose="02040503050406030204" pitchFamily="18" charset="0"/>
                        <a:ea typeface="Cambria Math"/>
                      </a:rPr>
                      <m:t>𝑦</m:t>
                    </m:r>
                    <m:r>
                      <a:rPr lang="en-GB" altLang="en-US" sz="1800">
                        <a:solidFill>
                          <a:srgbClr val="000000"/>
                        </a:solidFill>
                        <a:latin typeface="Cambria Math" panose="02040503050406030204" pitchFamily="18" charset="0"/>
                        <a:ea typeface="Cambria Math"/>
                      </a:rPr>
                      <m:t>=</m:t>
                    </m:r>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panose="02040503050406030204" pitchFamily="18" charset="0"/>
                            <a:ea typeface="Cambria Math"/>
                          </a:rPr>
                          <m:t>𝑥</m:t>
                        </m:r>
                      </m:e>
                      <m:sup>
                        <m:r>
                          <a:rPr lang="en-GB" altLang="en-US" sz="1800">
                            <a:solidFill>
                              <a:srgbClr val="000000"/>
                            </a:solidFill>
                            <a:latin typeface="Cambria Math" panose="02040503050406030204" pitchFamily="18" charset="0"/>
                            <a:ea typeface="Cambria Math"/>
                          </a:rPr>
                          <m:t>𝑇</m:t>
                        </m:r>
                      </m:sup>
                    </m:sSup>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panose="02040503050406030204" pitchFamily="18" charset="0"/>
                            <a:ea typeface="Cambria Math" panose="02040503050406030204" pitchFamily="18" charset="0"/>
                          </a:rPr>
                          <m:t>𝜆</m:t>
                        </m:r>
                      </m:e>
                      <m:sub>
                        <m:r>
                          <a:rPr lang="en-GB" altLang="en-US" sz="1800">
                            <a:solidFill>
                              <a:srgbClr val="000000"/>
                            </a:solidFill>
                            <a:latin typeface="Cambria Math" panose="02040503050406030204" pitchFamily="18" charset="0"/>
                            <a:ea typeface="Cambria Math"/>
                          </a:rPr>
                          <m:t>2</m:t>
                        </m:r>
                      </m:sub>
                    </m:sSub>
                    <m:r>
                      <a:rPr lang="en-GB" altLang="en-US" sz="1800">
                        <a:solidFill>
                          <a:srgbClr val="000000"/>
                        </a:solidFill>
                        <a:latin typeface="Cambria Math" panose="02040503050406030204" pitchFamily="18" charset="0"/>
                        <a:ea typeface="Cambria Math"/>
                      </a:rPr>
                      <m:t>𝑦</m:t>
                    </m:r>
                  </m:oMath>
                </a14:m>
                <a:r>
                  <a:rPr lang="en-US" altLang="en-US" sz="1800" i="0" dirty="0">
                    <a:solidFill>
                      <a:srgbClr val="000000"/>
                    </a:solidFill>
                    <a:ea typeface="Cambria Math"/>
                  </a:rPr>
                  <a:t> and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panose="02040503050406030204" pitchFamily="18" charset="0"/>
                            <a:ea typeface="Cambria Math" panose="02040503050406030204" pitchFamily="18" charset="0"/>
                          </a:rPr>
                          <m:t>𝜆</m:t>
                        </m:r>
                      </m:e>
                      <m:sub>
                        <m:r>
                          <a:rPr lang="en-GB" altLang="en-US" sz="1800">
                            <a:solidFill>
                              <a:srgbClr val="000000"/>
                            </a:solidFill>
                            <a:latin typeface="Cambria Math" panose="02040503050406030204" pitchFamily="18" charset="0"/>
                            <a:ea typeface="Cambria Math"/>
                          </a:rPr>
                          <m:t>1</m:t>
                        </m:r>
                      </m:sub>
                    </m:sSub>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panose="02040503050406030204" pitchFamily="18" charset="0"/>
                            <a:ea typeface="Cambria Math" panose="02040503050406030204" pitchFamily="18" charset="0"/>
                          </a:rPr>
                          <m:t>≠</m:t>
                        </m:r>
                        <m:r>
                          <a:rPr lang="en-GB" altLang="en-US" sz="1800">
                            <a:solidFill>
                              <a:srgbClr val="000000"/>
                            </a:solidFill>
                            <a:latin typeface="Cambria Math" panose="02040503050406030204" pitchFamily="18" charset="0"/>
                            <a:ea typeface="Cambria Math" panose="02040503050406030204" pitchFamily="18" charset="0"/>
                          </a:rPr>
                          <m:t>𝜆</m:t>
                        </m:r>
                      </m:e>
                      <m:sub>
                        <m:r>
                          <a:rPr lang="en-GB" altLang="en-US" sz="1800">
                            <a:solidFill>
                              <a:srgbClr val="000000"/>
                            </a:solidFill>
                            <a:latin typeface="Cambria Math" panose="02040503050406030204" pitchFamily="18" charset="0"/>
                            <a:ea typeface="Cambria Math"/>
                          </a:rPr>
                          <m:t>2</m:t>
                        </m:r>
                      </m:sub>
                    </m:sSub>
                  </m:oMath>
                </a14:m>
                <a:r>
                  <a:rPr lang="en-US" altLang="en-US" sz="1800" i="0" dirty="0">
                    <a:solidFill>
                      <a:srgbClr val="000000"/>
                    </a:solidFill>
                    <a:ea typeface="Cambria Math"/>
                  </a:rPr>
                  <a:t> give </a:t>
                </a:r>
                <a14:m>
                  <m:oMath xmlns:m="http://schemas.openxmlformats.org/officeDocument/2006/math">
                    <m:sSup>
                      <m:sSupPr>
                        <m:ctrlPr>
                          <a:rPr lang="en-US" altLang="en-US" sz="1800" i="1" smtClean="0">
                            <a:solidFill>
                              <a:srgbClr val="000000"/>
                            </a:solidFill>
                            <a:latin typeface="Cambria Math"/>
                            <a:ea typeface="Cambria Math"/>
                          </a:rPr>
                        </m:ctrlPr>
                      </m:sSupPr>
                      <m:e>
                        <m:r>
                          <a:rPr lang="en-GB" altLang="en-US" sz="1800" b="0" i="1" smtClean="0">
                            <a:solidFill>
                              <a:srgbClr val="000000"/>
                            </a:solidFill>
                            <a:latin typeface="Cambria Math" panose="02040503050406030204" pitchFamily="18" charset="0"/>
                            <a:ea typeface="Cambria Math"/>
                          </a:rPr>
                          <m:t>𝑥</m:t>
                        </m:r>
                      </m:e>
                      <m:sup>
                        <m:r>
                          <a:rPr lang="en-GB" altLang="en-US" sz="1800" b="0" i="1" smtClean="0">
                            <a:solidFill>
                              <a:srgbClr val="000000"/>
                            </a:solidFill>
                            <a:latin typeface="Cambria Math" panose="02040503050406030204" pitchFamily="18" charset="0"/>
                            <a:ea typeface="Cambria Math"/>
                          </a:rPr>
                          <m:t>𝑇</m:t>
                        </m:r>
                      </m:sup>
                    </m:sSup>
                    <m:r>
                      <a:rPr lang="en-GB" altLang="en-US" sz="1800" b="0" i="1" smtClean="0">
                        <a:solidFill>
                          <a:srgbClr val="000000"/>
                        </a:solidFill>
                        <a:latin typeface="Cambria Math" panose="02040503050406030204" pitchFamily="18" charset="0"/>
                        <a:ea typeface="Cambria Math"/>
                      </a:rPr>
                      <m:t>𝑦</m:t>
                    </m:r>
                    <m:r>
                      <a:rPr lang="en-GB" altLang="en-US" sz="1800" b="0" i="1" smtClean="0">
                        <a:solidFill>
                          <a:srgbClr val="000000"/>
                        </a:solidFill>
                        <a:latin typeface="Cambria Math" panose="02040503050406030204" pitchFamily="18" charset="0"/>
                        <a:ea typeface="Cambria Math"/>
                      </a:rPr>
                      <m:t>=0</m:t>
                    </m:r>
                  </m:oMath>
                </a14:m>
                <a:r>
                  <a:rPr lang="en-US" altLang="en-US" sz="1800" i="0" dirty="0">
                    <a:solidFill>
                      <a:srgbClr val="000000"/>
                    </a:solidFill>
                    <a:ea typeface="Cambria Math"/>
                  </a:rPr>
                  <a:t>.</a:t>
                </a:r>
              </a:p>
              <a:p>
                <a:pPr marL="1588" algn="ctr" eaLnBrk="1" hangingPunct="1">
                  <a:defRPr/>
                </a:pPr>
                <a:endParaRPr lang="en-US" altLang="en-US" sz="1800" i="0" dirty="0">
                  <a:solidFill>
                    <a:srgbClr val="000000"/>
                  </a:solidFill>
                  <a:latin typeface="+mj-lt"/>
                  <a:ea typeface="Cambria Math"/>
                </a:endParaRPr>
              </a:p>
              <a:p>
                <a:pPr marL="1588" eaLnBrk="1" hangingPunct="1">
                  <a:defRPr/>
                </a:pPr>
                <a:r>
                  <a:rPr lang="en-US" altLang="en-US" sz="1800" i="0" dirty="0">
                    <a:solidFill>
                      <a:srgbClr val="000000"/>
                    </a:solidFill>
                    <a:latin typeface="+mj-lt"/>
                    <a:ea typeface="Cambria Math"/>
                  </a:rPr>
                  <a:t>The eigenvectors </a:t>
                </a:r>
                <a14:m>
                  <m:oMath xmlns:m="http://schemas.openxmlformats.org/officeDocument/2006/math">
                    <m:r>
                      <a:rPr lang="en-GB" altLang="en-US" sz="1800" b="0" i="1" smtClean="0">
                        <a:solidFill>
                          <a:srgbClr val="000000"/>
                        </a:solidFill>
                        <a:latin typeface="Cambria Math" panose="02040503050406030204" pitchFamily="18" charset="0"/>
                        <a:ea typeface="Cambria Math"/>
                      </a:rPr>
                      <m:t>𝑥</m:t>
                    </m:r>
                  </m:oMath>
                </a14:m>
                <a:r>
                  <a:rPr lang="en-US" altLang="en-US" sz="2000" i="0" dirty="0">
                    <a:solidFill>
                      <a:srgbClr val="000000"/>
                    </a:solidFill>
                    <a:latin typeface="+mj-lt"/>
                  </a:rPr>
                  <a:t> </a:t>
                </a:r>
                <a:r>
                  <a:rPr lang="en-US" altLang="en-US" sz="1800" i="0" dirty="0">
                    <a:solidFill>
                      <a:srgbClr val="000000"/>
                    </a:solidFill>
                    <a:latin typeface="+mj-lt"/>
                  </a:rPr>
                  <a:t>and </a:t>
                </a:r>
                <a14:m>
                  <m:oMath xmlns:m="http://schemas.openxmlformats.org/officeDocument/2006/math">
                    <m:r>
                      <a:rPr lang="en-GB" altLang="en-US" sz="1800" b="0" i="1" smtClean="0">
                        <a:solidFill>
                          <a:srgbClr val="000000"/>
                        </a:solidFill>
                        <a:latin typeface="Cambria Math" panose="02040503050406030204" pitchFamily="18" charset="0"/>
                      </a:rPr>
                      <m:t>𝑦</m:t>
                    </m:r>
                  </m:oMath>
                </a14:m>
                <a:r>
                  <a:rPr lang="en-US" altLang="en-US" sz="1800" i="0" dirty="0">
                    <a:solidFill>
                      <a:srgbClr val="000000"/>
                    </a:solidFill>
                    <a:latin typeface="+mj-lt"/>
                  </a:rPr>
                  <a:t> are perpendicular.</a:t>
                </a:r>
              </a:p>
              <a:p>
                <a:pPr marL="525463" indent="-342900" eaLnBrk="1" hangingPunct="1">
                  <a:buFont typeface="Arial" panose="020B0604020202020204" pitchFamily="34" charset="0"/>
                  <a:buChar char="•"/>
                  <a:defRPr/>
                </a:pPr>
                <a:endParaRPr lang="en-US" altLang="en-US" sz="2000" i="0" dirty="0">
                  <a:solidFill>
                    <a:srgbClr val="000000"/>
                  </a:solidFill>
                  <a:latin typeface="+mj-lt"/>
                </a:endParaRPr>
              </a:p>
              <a:p>
                <a:pPr marL="525463" indent="-342900" eaLnBrk="1" hangingPunct="1">
                  <a:buFont typeface="Arial" panose="020B0604020202020204" pitchFamily="34" charset="0"/>
                  <a:buChar char="•"/>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650" t="-1580" r="-2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3607729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r>
              <a:rPr lang="en-US" altLang="en-US" sz="2800" dirty="0">
                <a:solidFill>
                  <a:srgbClr val="C00000"/>
                </a:solidFill>
              </a:rPr>
              <a:t>Complex matrices. Complex symmetric matrices.</a:t>
            </a:r>
            <a:endParaRPr lang="en-GB" altLang="en-US" dirty="0"/>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85750" indent="-285750" eaLnBrk="1" hangingPunct="1">
                  <a:buFont typeface="Arial" panose="020B0604020202020204" pitchFamily="34" charset="0"/>
                  <a:buChar char="•"/>
                  <a:defRPr/>
                </a:pPr>
                <a:r>
                  <a:rPr lang="en-US" altLang="en-US" sz="1800" i="0" dirty="0">
                    <a:solidFill>
                      <a:srgbClr val="000000"/>
                    </a:solidFill>
                    <a:latin typeface="+mj-lt"/>
                  </a:rPr>
                  <a:t>Let us find which complex matrices have real eigenvalues and orthogonal eigenvectors.</a:t>
                </a:r>
              </a:p>
              <a:p>
                <a:pPr marL="285750" indent="-285750" eaLnBrk="1" hangingPunct="1">
                  <a:buFont typeface="Arial" panose="020B0604020202020204" pitchFamily="34" charset="0"/>
                  <a:buChar char="•"/>
                  <a:defRPr/>
                </a:pPr>
                <a:r>
                  <a:rPr lang="en-US" altLang="en-US" sz="1800" i="0" dirty="0">
                    <a:solidFill>
                      <a:srgbClr val="000000"/>
                    </a:solidFill>
                    <a:latin typeface="+mj-lt"/>
                  </a:rPr>
                  <a:t>Consider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oMath>
                </a14:m>
                <a:r>
                  <a:rPr lang="en-GB" altLang="en-US" sz="1800" b="0" i="0" dirty="0">
                    <a:solidFill>
                      <a:srgbClr val="000000"/>
                    </a:solidFill>
                    <a:latin typeface="+mj-lt"/>
                    <a:ea typeface="Cambria Math"/>
                  </a:rPr>
                  <a:t> with </a:t>
                </a:r>
                <a14:m>
                  <m:oMath xmlns:m="http://schemas.openxmlformats.org/officeDocument/2006/math">
                    <m:r>
                      <a:rPr lang="en-GB" altLang="en-US" sz="1800" b="0" i="1" smtClean="0">
                        <a:solidFill>
                          <a:srgbClr val="000000"/>
                        </a:solidFill>
                        <a:latin typeface="Cambria Math"/>
                        <a:ea typeface="Cambria Math"/>
                      </a:rPr>
                      <m:t>𝐴</m:t>
                    </m:r>
                  </m:oMath>
                </a14:m>
                <a:r>
                  <a:rPr lang="en-GB" altLang="en-US" sz="1800" b="0" i="0" dirty="0">
                    <a:solidFill>
                      <a:srgbClr val="000000"/>
                    </a:solidFill>
                    <a:latin typeface="+mj-lt"/>
                    <a:ea typeface="Cambria Math"/>
                  </a:rPr>
                  <a:t> possibly complex.</a:t>
                </a:r>
              </a:p>
              <a:p>
                <a:pPr marL="266700" indent="-265113" eaLnBrk="1" hangingPunct="1">
                  <a:buFont typeface="Arial" panose="020B0604020202020204" pitchFamily="34" charset="0"/>
                  <a:buChar char="•"/>
                  <a:tabLst>
                    <a:tab pos="1790700" algn="l"/>
                  </a:tabLst>
                  <a:defRPr/>
                </a:pPr>
                <a:r>
                  <a:rPr lang="en-GB" altLang="en-US" sz="1800" b="0" i="0" dirty="0">
                    <a:solidFill>
                      <a:srgbClr val="000000"/>
                    </a:solidFill>
                    <a:latin typeface="+mj-lt"/>
                    <a:ea typeface="Cambria Math"/>
                  </a:rPr>
                  <a:t>If we take complex conjugate in both sides we get</a:t>
                </a:r>
              </a:p>
              <a:p>
                <a:pPr marL="266700" indent="-265113" eaLnBrk="1" hangingPunct="1">
                  <a:tabLst>
                    <a:tab pos="1790700" algn="l"/>
                  </a:tabLst>
                  <a:defRPr/>
                </a:pPr>
                <a14:m>
                  <m:oMathPara xmlns:m="http://schemas.openxmlformats.org/officeDocument/2006/math">
                    <m:oMathParaPr>
                      <m:jc m:val="centerGroup"/>
                    </m:oMathParaPr>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rPr>
                            <m:t>𝐴𝑥</m:t>
                          </m:r>
                          <m:r>
                            <a:rPr lang="en-GB" altLang="en-US" sz="1800">
                              <a:solidFill>
                                <a:srgbClr val="000000"/>
                              </a:solidFill>
                              <a:latin typeface="Cambria Math"/>
                            </a:rPr>
                            <m:t>)</m:t>
                          </m:r>
                        </m:e>
                        <m:sup>
                          <m:r>
                            <a:rPr lang="en-US" altLang="en-US" sz="1800">
                              <a:solidFill>
                                <a:srgbClr val="000000"/>
                              </a:solidFill>
                              <a:latin typeface="Cambria Math"/>
                              <a:ea typeface="Cambria Math"/>
                            </a:rPr>
                            <m:t>∗</m:t>
                          </m:r>
                        </m:sup>
                      </m:sSup>
                      <m:r>
                        <a:rPr lang="en-GB" altLang="en-US" sz="1800">
                          <a:solidFill>
                            <a:srgbClr val="000000"/>
                          </a:solidFill>
                          <a:latin typeface="Cambria Math"/>
                        </a:rPr>
                        <m:t>=</m:t>
                      </m:r>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m:t>
                          </m:r>
                          <m:r>
                            <a:rPr lang="en-GB" altLang="en-US" sz="1800">
                              <a:solidFill>
                                <a:srgbClr val="000000"/>
                              </a:solidFill>
                              <a:latin typeface="Cambria Math"/>
                            </a:rPr>
                            <m:t>𝐴</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m:t>
                          </m:r>
                          <m:r>
                            <a:rPr lang="en-GB"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ea typeface="Cambria Math"/>
                            </a:rPr>
                            <m:t>𝑥</m:t>
                          </m:r>
                        </m:e>
                        <m:sup>
                          <m:r>
                            <a:rPr lang="en-US" altLang="en-US" sz="1800">
                              <a:solidFill>
                                <a:srgbClr val="000000"/>
                              </a:solidFill>
                              <a:latin typeface="Cambria Math"/>
                              <a:ea typeface="Cambria Math"/>
                            </a:rPr>
                            <m:t>∗</m:t>
                          </m:r>
                        </m:sup>
                      </m:sSup>
                    </m:oMath>
                  </m:oMathPara>
                </a14:m>
                <a:endParaRPr lang="en-GB" altLang="en-US" sz="1800" i="0" dirty="0">
                  <a:solidFill>
                    <a:srgbClr val="000000"/>
                  </a:solidFill>
                  <a:latin typeface="+mj-lt"/>
                  <a:ea typeface="Cambria Math"/>
                </a:endParaRPr>
              </a:p>
              <a:p>
                <a:pPr marL="266700" indent="-265113" eaLnBrk="1" hangingPunct="1">
                  <a:buFont typeface="Arial" panose="020B0604020202020204" pitchFamily="34" charset="0"/>
                  <a:buChar char="•"/>
                  <a:tabLst>
                    <a:tab pos="1790700" algn="l"/>
                  </a:tabLst>
                  <a:defRPr/>
                </a:pPr>
                <a:r>
                  <a:rPr lang="en-GB" altLang="en-US" sz="1800" i="0" dirty="0">
                    <a:solidFill>
                      <a:srgbClr val="000000"/>
                    </a:solidFill>
                    <a:latin typeface="+mj-lt"/>
                    <a:ea typeface="Cambria Math"/>
                  </a:rPr>
                  <a:t>If we take transpose in both sides we get </a:t>
                </a:r>
                <a:endParaRPr lang="en-US" altLang="en-US" sz="1800" i="0" dirty="0">
                  <a:solidFill>
                    <a:srgbClr val="000000"/>
                  </a:solidFill>
                  <a:latin typeface="+mj-lt"/>
                </a:endParaRPr>
              </a:p>
              <a:p>
                <a:pPr marL="266700" indent="-265113" algn="ctr" eaLnBrk="1" hangingPunct="1">
                  <a:defRPr/>
                </a:pPr>
                <a14:m>
                  <m:oMathPara xmlns:m="http://schemas.openxmlformats.org/officeDocument/2006/math">
                    <m:oMathParaPr>
                      <m:jc m:val="centerGroup"/>
                    </m:oMathParaPr>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sSup>
                        <m:sSupPr>
                          <m:ctrlPr>
                            <a:rPr lang="en-GB" altLang="en-US" sz="1800" i="1">
                              <a:solidFill>
                                <a:srgbClr val="000000"/>
                              </a:solidFill>
                              <a:latin typeface="Cambria Math"/>
                              <a:ea typeface="Cambria Math"/>
                            </a:rPr>
                          </m:ctrlPr>
                        </m:sSupPr>
                        <m:e>
                          <m:sSup>
                            <m:sSupPr>
                              <m:ctrlPr>
                                <a:rPr lang="en-GB"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𝐴</m:t>
                              </m:r>
                            </m:e>
                            <m:sup>
                              <m:r>
                                <a:rPr lang="en-GB" altLang="en-US" sz="1800" i="1" smtClean="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oMath>
                  </m:oMathPara>
                </a14:m>
                <a:endParaRPr lang="en-GB" altLang="en-US" sz="1800" i="0" dirty="0">
                  <a:solidFill>
                    <a:srgbClr val="000000"/>
                  </a:solidFill>
                  <a:latin typeface="+mj-lt"/>
                  <a:ea typeface="Cambria Math"/>
                </a:endParaRPr>
              </a:p>
              <a:p>
                <a:pPr marL="287337" indent="-285750" eaLnBrk="1" hangingPunct="1">
                  <a:buFont typeface="Arial" panose="020B0604020202020204" pitchFamily="34" charset="0"/>
                  <a:buChar char="•"/>
                  <a:defRPr/>
                </a:pPr>
                <a:r>
                  <a:rPr lang="en-US" altLang="en-US" sz="1800" i="0" dirty="0">
                    <a:solidFill>
                      <a:srgbClr val="000000"/>
                    </a:solidFill>
                    <a:latin typeface="+mj-lt"/>
                    <a:ea typeface="Cambria Math"/>
                  </a:rPr>
                  <a:t>We now multiply both sides from the right with </a:t>
                </a:r>
                <a14:m>
                  <m:oMath xmlns:m="http://schemas.openxmlformats.org/officeDocument/2006/math">
                    <m:r>
                      <a:rPr lang="en-GB" altLang="en-US" sz="1800">
                        <a:solidFill>
                          <a:srgbClr val="000000"/>
                        </a:solidFill>
                        <a:latin typeface="Cambria Math"/>
                        <a:ea typeface="Cambria Math"/>
                      </a:rPr>
                      <m:t>𝑥</m:t>
                    </m:r>
                  </m:oMath>
                </a14:m>
                <a:r>
                  <a:rPr lang="en-US" altLang="en-US" sz="1800" i="0" dirty="0">
                    <a:solidFill>
                      <a:srgbClr val="000000"/>
                    </a:solidFill>
                    <a:latin typeface="+mj-lt"/>
                    <a:ea typeface="Cambria Math"/>
                  </a:rPr>
                  <a:t> we get</a:t>
                </a:r>
              </a:p>
              <a:p>
                <a:pPr marL="266700" indent="-265113" eaLnBrk="1" hangingPunct="1">
                  <a:defRPr/>
                </a:pPr>
                <a14:m>
                  <m:oMathPara xmlns:m="http://schemas.openxmlformats.org/officeDocument/2006/math">
                    <m:oMathParaPr>
                      <m:jc m:val="center"/>
                    </m:oMathParaPr>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sSup>
                        <m:sSupPr>
                          <m:ctrlPr>
                            <a:rPr lang="en-GB" altLang="en-US" sz="1800" i="1">
                              <a:solidFill>
                                <a:srgbClr val="000000"/>
                              </a:solidFill>
                              <a:latin typeface="Cambria Math"/>
                              <a:ea typeface="Cambria Math"/>
                            </a:rPr>
                          </m:ctrlPr>
                        </m:sSupPr>
                        <m:e>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𝐴</m:t>
                              </m:r>
                            </m:e>
                            <m:sup>
                              <m:r>
                                <a:rPr lang="en-GB"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oMath>
                  </m:oMathPara>
                </a14:m>
                <a:endParaRPr lang="en-US" altLang="en-US" sz="1800" i="0" dirty="0">
                  <a:solidFill>
                    <a:srgbClr val="000000"/>
                  </a:solidFill>
                  <a:latin typeface="+mj-lt"/>
                  <a:ea typeface="Cambria Math"/>
                </a:endParaRPr>
              </a:p>
              <a:p>
                <a:pPr marL="287337" indent="-285750" eaLnBrk="1" hangingPunct="1">
                  <a:buFont typeface="Arial" panose="020B0604020202020204" pitchFamily="34" charset="0"/>
                  <a:buChar char="•"/>
                  <a:defRPr/>
                </a:pPr>
                <a:r>
                  <a:rPr lang="en-US" altLang="en-US" sz="1800" i="0" dirty="0">
                    <a:solidFill>
                      <a:srgbClr val="000000"/>
                    </a:solidFill>
                    <a:latin typeface="+mj-lt"/>
                    <a:ea typeface="Cambria Math"/>
                  </a:rPr>
                  <a:t>We take now </a:t>
                </a:r>
                <a14:m>
                  <m:oMath xmlns:m="http://schemas.openxmlformats.org/officeDocument/2006/math">
                    <m:r>
                      <a:rPr lang="en-GB" altLang="en-US" sz="1800">
                        <a:solidFill>
                          <a:srgbClr val="000000"/>
                        </a:solidFill>
                        <a:latin typeface="Cambria Math"/>
                      </a:rPr>
                      <m:t>𝐴𝑥</m:t>
                    </m:r>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𝑥</m:t>
                    </m:r>
                  </m:oMath>
                </a14:m>
                <a:r>
                  <a:rPr lang="en-US" altLang="en-US" sz="1800" i="0" dirty="0">
                    <a:solidFill>
                      <a:srgbClr val="000000"/>
                    </a:solidFill>
                    <a:latin typeface="+mj-lt"/>
                    <a:ea typeface="Cambria Math"/>
                  </a:rPr>
                  <a:t>. We now multiply both sides from the left with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oMath>
                </a14:m>
                <a:r>
                  <a:rPr lang="en-US" altLang="en-US" sz="1800" i="0" dirty="0">
                    <a:solidFill>
                      <a:srgbClr val="000000"/>
                    </a:solidFill>
                    <a:latin typeface="+mj-lt"/>
                    <a:ea typeface="Cambria Math"/>
                  </a:rPr>
                  <a:t> and we get</a:t>
                </a:r>
              </a:p>
              <a:p>
                <a:pPr marL="266700" indent="-265113" algn="ctr" eaLnBrk="1" hangingPunct="1">
                  <a:defRPr/>
                </a:pP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𝐴𝑥</m:t>
                    </m:r>
                    <m:r>
                      <a:rPr lang="en-GB" altLang="en-US" sz="180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r>
                          <a:rPr lang="en-US" altLang="en-US" sz="1800">
                            <a:solidFill>
                              <a:srgbClr val="000000"/>
                            </a:solidFill>
                            <a:latin typeface="Cambria Math"/>
                            <a:ea typeface="Cambria Math"/>
                          </a:rPr>
                          <m:t>𝜆</m:t>
                        </m:r>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oMath>
                </a14:m>
                <a:r>
                  <a:rPr lang="en-GB" altLang="en-US" sz="1800" dirty="0">
                    <a:solidFill>
                      <a:srgbClr val="000000"/>
                    </a:solidFill>
                    <a:latin typeface="+mj-lt"/>
                    <a:ea typeface="Cambria Math"/>
                  </a:rPr>
                  <a:t>.</a:t>
                </a:r>
              </a:p>
              <a:p>
                <a:pPr marL="287337" indent="-285750" eaLnBrk="1" hangingPunct="1">
                  <a:buFont typeface="Arial" panose="020B0604020202020204" pitchFamily="34" charset="0"/>
                  <a:buChar char="•"/>
                  <a:defRPr/>
                </a:pPr>
                <a:r>
                  <a:rPr lang="en-US" altLang="en-US" sz="1800" i="0" dirty="0">
                    <a:solidFill>
                      <a:srgbClr val="000000"/>
                    </a:solidFill>
                    <a:latin typeface="+mj-lt"/>
                  </a:rPr>
                  <a:t>From the above we see that if </a:t>
                </a:r>
                <a14:m>
                  <m:oMath xmlns:m="http://schemas.openxmlformats.org/officeDocument/2006/math">
                    <m:sSup>
                      <m:sSupPr>
                        <m:ctrlPr>
                          <a:rPr lang="en-GB" altLang="en-US" sz="1800" i="1">
                            <a:solidFill>
                              <a:srgbClr val="000000"/>
                            </a:solidFill>
                            <a:latin typeface="Cambria Math"/>
                            <a:ea typeface="Cambria Math"/>
                          </a:rPr>
                        </m:ctrlPr>
                      </m:sSupPr>
                      <m:e>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𝐴</m:t>
                            </m:r>
                          </m:e>
                          <m:sup>
                            <m:r>
                              <a:rPr lang="en-GB"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𝐴</m:t>
                    </m:r>
                  </m:oMath>
                </a14:m>
                <a:r>
                  <a:rPr lang="en-US" altLang="en-US" sz="1800" i="0" dirty="0">
                    <a:solidFill>
                      <a:srgbClr val="000000"/>
                    </a:solidFill>
                    <a:latin typeface="+mj-lt"/>
                  </a:rPr>
                  <a:t>  then </a:t>
                </a:r>
                <a14:m>
                  <m:oMath xmlns:m="http://schemas.openxmlformats.org/officeDocument/2006/math">
                    <m:sSup>
                      <m:sSupPr>
                        <m:ctrlPr>
                          <a:rPr lang="en-US" altLang="en-US" sz="1800" i="1">
                            <a:solidFill>
                              <a:srgbClr val="000000"/>
                            </a:solidFill>
                            <a:latin typeface="Cambria Math"/>
                            <a:ea typeface="Cambria Math"/>
                          </a:rPr>
                        </m:ctrlPr>
                      </m:sSupPr>
                      <m:e>
                        <m:r>
                          <a:rPr lang="en-US" altLang="en-US" sz="1800">
                            <a:solidFill>
                              <a:srgbClr val="000000"/>
                            </a:solidFill>
                            <a:latin typeface="Cambria Math"/>
                            <a:ea typeface="Cambria Math"/>
                          </a:rPr>
                          <m:t>𝜆</m:t>
                        </m:r>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m:t>
                    </m:r>
                  </m:oMath>
                </a14:m>
                <a:r>
                  <a:rPr lang="en-US" altLang="en-US" sz="1800" dirty="0">
                    <a:solidFill>
                      <a:srgbClr val="000000"/>
                    </a:solidFill>
                    <a:latin typeface="+mj-lt"/>
                    <a:ea typeface="Cambria Math"/>
                  </a:rPr>
                  <a:t>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US" altLang="en-US" sz="1800">
                                <a:solidFill>
                                  <a:srgbClr val="000000"/>
                                </a:solidFill>
                                <a:latin typeface="Cambria Math"/>
                                <a:ea typeface="Cambria Math"/>
                              </a:rPr>
                              <m:t>𝜆</m:t>
                            </m:r>
                          </m:e>
                          <m:sup>
                            <m:r>
                              <a:rPr lang="en-US" altLang="en-US" sz="1800">
                                <a:solidFill>
                                  <a:srgbClr val="000000"/>
                                </a:solidFill>
                                <a:latin typeface="Cambria Math"/>
                                <a:ea typeface="Cambria Math"/>
                              </a:rPr>
                              <m:t>∗</m:t>
                            </m:r>
                          </m:sup>
                        </m:sSup>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oMath>
                </a14:m>
                <a:r>
                  <a:rPr lang="en-US" altLang="en-US" sz="1800" i="0" dirty="0">
                    <a:solidFill>
                      <a:srgbClr val="000000"/>
                    </a:solidFill>
                    <a:latin typeface="+mj-lt"/>
                  </a:rPr>
                  <a:t> and since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rPr>
                            </m:ctrlPr>
                          </m:sSupPr>
                          <m:e>
                            <m:r>
                              <a:rPr lang="en-GB" altLang="en-US" sz="1800">
                                <a:solidFill>
                                  <a:srgbClr val="000000"/>
                                </a:solidFill>
                                <a:latin typeface="Cambria Math"/>
                              </a:rPr>
                              <m:t>𝑥</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≠0</m:t>
                    </m:r>
                  </m:oMath>
                </a14:m>
                <a:r>
                  <a:rPr lang="en-US" altLang="en-US" sz="1800" i="0" dirty="0">
                    <a:solidFill>
                      <a:srgbClr val="000000"/>
                    </a:solidFill>
                    <a:latin typeface="+mj-lt"/>
                  </a:rPr>
                  <a:t>, we see that </a:t>
                </a:r>
                <a14:m>
                  <m:oMath xmlns:m="http://schemas.openxmlformats.org/officeDocument/2006/math">
                    <m:r>
                      <a:rPr lang="el-GR" altLang="en-US" sz="1800">
                        <a:solidFill>
                          <a:srgbClr val="000000"/>
                        </a:solidFill>
                        <a:latin typeface="Cambria Math"/>
                        <a:ea typeface="Cambria Math"/>
                      </a:rPr>
                      <m:t>𝜆</m:t>
                    </m:r>
                    <m:r>
                      <a:rPr lang="en-GB" altLang="en-US" sz="1800">
                        <a:solidFill>
                          <a:srgbClr val="000000"/>
                        </a:solidFill>
                        <a:latin typeface="Cambria Math"/>
                        <a:ea typeface="Cambria Math"/>
                      </a:rPr>
                      <m:t>=</m:t>
                    </m:r>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𝜆</m:t>
                        </m:r>
                      </m:e>
                      <m:sup>
                        <m:r>
                          <a:rPr lang="en-GB" altLang="en-US" sz="1800">
                            <a:solidFill>
                              <a:srgbClr val="000000"/>
                            </a:solidFill>
                            <a:latin typeface="Cambria Math"/>
                            <a:ea typeface="Cambria Math"/>
                          </a:rPr>
                          <m:t>∗</m:t>
                        </m:r>
                      </m:sup>
                    </m:sSup>
                  </m:oMath>
                </a14:m>
                <a:r>
                  <a:rPr lang="en-US" altLang="en-US" sz="1800" i="0" dirty="0">
                    <a:solidFill>
                      <a:srgbClr val="000000"/>
                    </a:solidFill>
                    <a:latin typeface="+mj-lt"/>
                  </a:rPr>
                  <a:t>.</a:t>
                </a:r>
              </a:p>
              <a:p>
                <a:pPr marL="287337" indent="-285750" eaLnBrk="1" hangingPunct="1">
                  <a:buFont typeface="Arial" panose="020B0604020202020204" pitchFamily="34" charset="0"/>
                  <a:buChar char="•"/>
                  <a:defRPr/>
                </a:pPr>
                <a:r>
                  <a:rPr lang="en-US" altLang="en-US" sz="1800" i="0" dirty="0">
                    <a:solidFill>
                      <a:srgbClr val="000000"/>
                    </a:solidFill>
                    <a:latin typeface="+mj-lt"/>
                  </a:rPr>
                  <a:t>If </a:t>
                </a:r>
                <a14:m>
                  <m:oMath xmlns:m="http://schemas.openxmlformats.org/officeDocument/2006/math">
                    <m:sSup>
                      <m:sSupPr>
                        <m:ctrlPr>
                          <a:rPr lang="en-GB" altLang="en-US" sz="1800" i="1">
                            <a:solidFill>
                              <a:srgbClr val="000000"/>
                            </a:solidFill>
                            <a:latin typeface="Cambria Math"/>
                            <a:ea typeface="Cambria Math"/>
                          </a:rPr>
                        </m:ctrlPr>
                      </m:sSupPr>
                      <m:e>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𝐴</m:t>
                            </m:r>
                          </m:e>
                          <m:sup>
                            <m:r>
                              <a:rPr lang="en-GB"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𝐴</m:t>
                    </m:r>
                  </m:oMath>
                </a14:m>
                <a:r>
                  <a:rPr lang="en-US" altLang="en-US" sz="1800" i="0" dirty="0">
                    <a:solidFill>
                      <a:srgbClr val="000000"/>
                    </a:solidFill>
                  </a:rPr>
                  <a:t> the matrix is called </a:t>
                </a:r>
                <a:r>
                  <a:rPr lang="en-US" altLang="en-US" sz="1800" b="1" i="0" dirty="0">
                    <a:solidFill>
                      <a:srgbClr val="C00000"/>
                    </a:solidFill>
                  </a:rPr>
                  <a:t>Hermitian</a:t>
                </a:r>
                <a:r>
                  <a:rPr lang="en-US" altLang="en-US" sz="1800" i="0" dirty="0">
                    <a:solidFill>
                      <a:srgbClr val="000000"/>
                    </a:solidFill>
                  </a:rPr>
                  <a:t>.</a:t>
                </a:r>
                <a:endParaRPr lang="en-US" altLang="en-US" sz="1800" i="0" dirty="0">
                  <a:solidFill>
                    <a:srgbClr val="000000"/>
                  </a:solidFill>
                  <a:latin typeface="+mj-lt"/>
                </a:endParaRPr>
              </a:p>
              <a:p>
                <a:pPr marL="182563" eaLnBrk="1" hangingPunct="1">
                  <a:tabLst>
                    <a:tab pos="1790700" algn="l"/>
                  </a:tabLst>
                  <a:defRPr/>
                </a:pPr>
                <a:endParaRPr lang="en-GB" altLang="en-US" sz="2000" dirty="0">
                  <a:solidFill>
                    <a:srgbClr val="000000"/>
                  </a:solidFill>
                  <a:latin typeface="Cambria Math"/>
                  <a:ea typeface="Cambria Math"/>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506" t="-1580" r="-15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75791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27584" y="702593"/>
            <a:ext cx="7543800" cy="638175"/>
          </a:xfrm>
        </p:spPr>
        <p:txBody>
          <a:bodyPr/>
          <a:lstStyle/>
          <a:p>
            <a:pPr algn="ctr" eaLnBrk="1" hangingPunct="1">
              <a:defRPr/>
            </a:pPr>
            <a:r>
              <a:rPr lang="en-US" altLang="en-US" sz="2800" dirty="0">
                <a:solidFill>
                  <a:srgbClr val="C00000"/>
                </a:solidFill>
              </a:rPr>
              <a:t>Complex vectors and matrices</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28043"/>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ea typeface="Cambria Math"/>
                  </a:rPr>
                  <a:t>Consider a complex column vector </a:t>
                </a:r>
                <a14:m>
                  <m:oMath xmlns:m="http://schemas.openxmlformats.org/officeDocument/2006/math">
                    <m:sSup>
                      <m:sSupPr>
                        <m:ctrlPr>
                          <a:rPr lang="en-US"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𝑧</m:t>
                        </m:r>
                        <m:r>
                          <a:rPr lang="en-GB" altLang="en-US" sz="1800" b="0" i="1" smtClean="0">
                            <a:solidFill>
                              <a:srgbClr val="000000"/>
                            </a:solidFill>
                            <a:latin typeface="Cambria Math"/>
                            <a:ea typeface="Cambria Math"/>
                          </a:rPr>
                          <m:t>=</m:t>
                        </m:r>
                        <m:d>
                          <m:dPr>
                            <m:begChr m:val="["/>
                            <m:endChr m:val="]"/>
                            <m:ctrlPr>
                              <a:rPr lang="en-US" altLang="en-US" sz="1800" i="1">
                                <a:solidFill>
                                  <a:srgbClr val="000000"/>
                                </a:solidFill>
                                <a:latin typeface="Cambria Math"/>
                                <a:ea typeface="Cambria Math"/>
                              </a:rPr>
                            </m:ctrlPr>
                          </m:dPr>
                          <m:e>
                            <m:m>
                              <m:mPr>
                                <m:mcs>
                                  <m:mc>
                                    <m:mcPr>
                                      <m:count m:val="3"/>
                                      <m:mcJc m:val="center"/>
                                    </m:mcPr>
                                  </m:mc>
                                </m:mcs>
                                <m:ctrlPr>
                                  <a:rPr lang="en-US" altLang="en-US" sz="1800" i="1">
                                    <a:solidFill>
                                      <a:srgbClr val="000000"/>
                                    </a:solidFill>
                                    <a:latin typeface="Cambria Math"/>
                                    <a:ea typeface="Cambria Math"/>
                                  </a:rPr>
                                </m:ctrlPr>
                              </m:mPr>
                              <m:mr>
                                <m:e>
                                  <m:sSub>
                                    <m:sSubPr>
                                      <m:ctrlPr>
                                        <a:rPr lang="en-US"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𝑧</m:t>
                                      </m:r>
                                    </m:e>
                                    <m:sub>
                                      <m:r>
                                        <a:rPr lang="en-GB" altLang="en-US" sz="1800">
                                          <a:solidFill>
                                            <a:srgbClr val="000000"/>
                                          </a:solidFill>
                                          <a:latin typeface="Cambria Math"/>
                                          <a:ea typeface="Cambria Math"/>
                                        </a:rPr>
                                        <m:t>1</m:t>
                                      </m:r>
                                    </m:sub>
                                  </m:sSub>
                                </m:e>
                                <m:e>
                                  <m:sSub>
                                    <m:sSubPr>
                                      <m:ctrlPr>
                                        <a:rPr lang="en-US"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𝑧</m:t>
                                      </m:r>
                                    </m:e>
                                    <m:sub>
                                      <m:r>
                                        <a:rPr lang="en-GB" altLang="en-US" sz="1800">
                                          <a:solidFill>
                                            <a:srgbClr val="000000"/>
                                          </a:solidFill>
                                          <a:latin typeface="Cambria Math"/>
                                          <a:ea typeface="Cambria Math"/>
                                        </a:rPr>
                                        <m:t>2</m:t>
                                      </m:r>
                                    </m:sub>
                                  </m:sSub>
                                </m:e>
                                <m:e>
                                  <m:m>
                                    <m:mPr>
                                      <m:mcs>
                                        <m:mc>
                                          <m:mcPr>
                                            <m:count m:val="2"/>
                                            <m:mcJc m:val="center"/>
                                          </m:mcPr>
                                        </m:mc>
                                      </m:mcs>
                                      <m:ctrlPr>
                                        <a:rPr lang="en-US" altLang="en-US" sz="1800" i="1">
                                          <a:solidFill>
                                            <a:srgbClr val="000000"/>
                                          </a:solidFill>
                                          <a:latin typeface="Cambria Math"/>
                                          <a:ea typeface="Cambria Math"/>
                                        </a:rPr>
                                      </m:ctrlPr>
                                    </m:mPr>
                                    <m:mr>
                                      <m:e>
                                        <m:r>
                                          <m:rPr>
                                            <m:brk m:alnAt="7"/>
                                          </m:rPr>
                                          <a:rPr lang="en-US" altLang="en-US" sz="1800">
                                            <a:solidFill>
                                              <a:srgbClr val="000000"/>
                                            </a:solidFill>
                                            <a:latin typeface="Cambria Math"/>
                                            <a:ea typeface="Cambria Math"/>
                                          </a:rPr>
                                          <m:t>…</m:t>
                                        </m:r>
                                      </m:e>
                                      <m:e>
                                        <m:sSub>
                                          <m:sSubPr>
                                            <m:ctrlPr>
                                              <a:rPr lang="en-US"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𝑧</m:t>
                                            </m:r>
                                          </m:e>
                                          <m:sub>
                                            <m:r>
                                              <a:rPr lang="en-GB" altLang="en-US" sz="1800">
                                                <a:solidFill>
                                                  <a:srgbClr val="000000"/>
                                                </a:solidFill>
                                                <a:latin typeface="Cambria Math"/>
                                                <a:ea typeface="Cambria Math"/>
                                              </a:rPr>
                                              <m:t>𝑛</m:t>
                                            </m:r>
                                          </m:sub>
                                        </m:sSub>
                                      </m:e>
                                    </m:mr>
                                  </m:m>
                                </m:e>
                              </m:mr>
                            </m:m>
                          </m:e>
                        </m:d>
                      </m:e>
                      <m:sup>
                        <m:r>
                          <a:rPr lang="en-GB" altLang="en-US" sz="1800" b="0" i="1" smtClean="0">
                            <a:solidFill>
                              <a:srgbClr val="000000"/>
                            </a:solidFill>
                            <a:latin typeface="Cambria Math"/>
                            <a:ea typeface="Cambria Math"/>
                          </a:rPr>
                          <m:t>𝑇</m:t>
                        </m:r>
                      </m:sup>
                    </m:sSup>
                  </m:oMath>
                </a14:m>
                <a:r>
                  <a:rPr lang="en-US" altLang="en-US" sz="1800" i="0" dirty="0">
                    <a:solidFill>
                      <a:srgbClr val="000000"/>
                    </a:solidFill>
                    <a:latin typeface="+mj-lt"/>
                    <a:ea typeface="Cambria Math"/>
                  </a:rPr>
                  <a:t>.</a:t>
                </a: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ea typeface="Cambria Math"/>
                  </a:rPr>
                  <a:t>Its length is </a:t>
                </a:r>
                <a14:m>
                  <m:oMath xmlns:m="http://schemas.openxmlformats.org/officeDocument/2006/math">
                    <m:sSup>
                      <m:sSupPr>
                        <m:ctrlPr>
                          <a:rPr lang="en-US" altLang="en-US" sz="1800" i="1" smtClean="0">
                            <a:solidFill>
                              <a:srgbClr val="000000"/>
                            </a:solidFill>
                            <a:latin typeface="Cambria Math"/>
                            <a:ea typeface="Cambria Math"/>
                          </a:rPr>
                        </m:ctrlPr>
                      </m:sSupPr>
                      <m:e>
                        <m:sSup>
                          <m:sSupPr>
                            <m:ctrlPr>
                              <a:rPr lang="en-US"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𝑧</m:t>
                            </m:r>
                          </m:e>
                          <m:sup>
                            <m:r>
                              <a:rPr lang="en-US" altLang="en-US" sz="1800" i="1" smtClean="0">
                                <a:solidFill>
                                  <a:srgbClr val="000000"/>
                                </a:solidFill>
                                <a:latin typeface="Cambria Math"/>
                                <a:ea typeface="Cambria Math"/>
                              </a:rPr>
                              <m:t>∗</m:t>
                            </m:r>
                          </m:sup>
                        </m:sSup>
                      </m:e>
                      <m:sup>
                        <m:r>
                          <a:rPr lang="en-GB" altLang="en-US" sz="1800" b="0" i="1" smtClean="0">
                            <a:solidFill>
                              <a:srgbClr val="000000"/>
                            </a:solidFill>
                            <a:latin typeface="Cambria Math"/>
                            <a:ea typeface="Cambria Math"/>
                          </a:rPr>
                          <m:t>𝑇</m:t>
                        </m:r>
                      </m:sup>
                    </m:sSup>
                    <m:r>
                      <a:rPr lang="en-GB" altLang="en-US" sz="1800" b="0" i="1" smtClean="0">
                        <a:solidFill>
                          <a:srgbClr val="000000"/>
                        </a:solidFill>
                        <a:latin typeface="Cambria Math"/>
                        <a:ea typeface="Cambria Math"/>
                      </a:rPr>
                      <m:t>𝑧</m:t>
                    </m:r>
                    <m:r>
                      <a:rPr lang="en-GB" altLang="en-US" sz="1800" b="0" i="1" smtClean="0">
                        <a:solidFill>
                          <a:srgbClr val="000000"/>
                        </a:solidFill>
                        <a:latin typeface="Cambria Math"/>
                        <a:ea typeface="Cambria Math"/>
                      </a:rPr>
                      <m:t>=</m:t>
                    </m:r>
                    <m:nary>
                      <m:naryPr>
                        <m:chr m:val="∑"/>
                        <m:ctrlPr>
                          <a:rPr lang="en-GB" altLang="en-US" sz="1800" b="0" i="1" smtClean="0">
                            <a:solidFill>
                              <a:srgbClr val="000000"/>
                            </a:solidFill>
                            <a:latin typeface="Cambria Math"/>
                            <a:ea typeface="Cambria Math"/>
                          </a:rPr>
                        </m:ctrlPr>
                      </m:naryPr>
                      <m:sub>
                        <m:r>
                          <m:rPr>
                            <m:brk m:alnAt="23"/>
                          </m:rPr>
                          <a:rPr lang="en-GB" altLang="en-US" sz="1800" b="0" i="1" smtClean="0">
                            <a:solidFill>
                              <a:srgbClr val="000000"/>
                            </a:solidFill>
                            <a:latin typeface="Cambria Math"/>
                            <a:ea typeface="Cambria Math"/>
                          </a:rPr>
                          <m:t>𝑖</m:t>
                        </m:r>
                        <m:r>
                          <a:rPr lang="en-GB" altLang="en-US" sz="1800" b="0" i="1" smtClean="0">
                            <a:solidFill>
                              <a:srgbClr val="000000"/>
                            </a:solidFill>
                            <a:latin typeface="Cambria Math"/>
                            <a:ea typeface="Cambria Math"/>
                          </a:rPr>
                          <m:t>=1</m:t>
                        </m:r>
                      </m:sub>
                      <m:sup>
                        <m:r>
                          <a:rPr lang="en-GB" altLang="en-US" sz="1800" b="0" i="1" smtClean="0">
                            <a:solidFill>
                              <a:srgbClr val="000000"/>
                            </a:solidFill>
                            <a:latin typeface="Cambria Math"/>
                            <a:ea typeface="Cambria Math"/>
                          </a:rPr>
                          <m:t>𝑛</m:t>
                        </m:r>
                      </m:sup>
                      <m:e>
                        <m:sSup>
                          <m:sSupPr>
                            <m:ctrlPr>
                              <a:rPr lang="en-GB" altLang="en-US" sz="1800" b="0" i="1" smtClean="0">
                                <a:solidFill>
                                  <a:srgbClr val="000000"/>
                                </a:solidFill>
                                <a:latin typeface="Cambria Math"/>
                                <a:ea typeface="Cambria Math"/>
                              </a:rPr>
                            </m:ctrlPr>
                          </m:sSupPr>
                          <m:e>
                            <m:d>
                              <m:dPr>
                                <m:begChr m:val="|"/>
                                <m:endChr m:val="|"/>
                                <m:ctrlPr>
                                  <a:rPr lang="en-GB" altLang="en-US" sz="1800" b="0" i="1" smtClean="0">
                                    <a:solidFill>
                                      <a:srgbClr val="000000"/>
                                    </a:solidFill>
                                    <a:latin typeface="Cambria Math"/>
                                    <a:ea typeface="Cambria Math"/>
                                  </a:rPr>
                                </m:ctrlPr>
                              </m:dPr>
                              <m:e>
                                <m:sSub>
                                  <m:sSubPr>
                                    <m:ctrlPr>
                                      <a:rPr lang="en-GB" altLang="en-US" sz="1800" b="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𝑧</m:t>
                                    </m:r>
                                  </m:e>
                                  <m:sub>
                                    <m:r>
                                      <a:rPr lang="en-GB" altLang="en-US" sz="1800" b="0" i="1" smtClean="0">
                                        <a:solidFill>
                                          <a:srgbClr val="000000"/>
                                        </a:solidFill>
                                        <a:latin typeface="Cambria Math"/>
                                        <a:ea typeface="Cambria Math"/>
                                      </a:rPr>
                                      <m:t>𝑖</m:t>
                                    </m:r>
                                  </m:sub>
                                </m:sSub>
                              </m:e>
                            </m:d>
                          </m:e>
                          <m:sup>
                            <m:r>
                              <a:rPr lang="en-GB" altLang="en-US" sz="1800" b="0" i="1" smtClean="0">
                                <a:solidFill>
                                  <a:srgbClr val="000000"/>
                                </a:solidFill>
                                <a:latin typeface="Cambria Math"/>
                                <a:ea typeface="Cambria Math"/>
                              </a:rPr>
                              <m:t>2</m:t>
                            </m:r>
                          </m:sup>
                        </m:sSup>
                      </m:e>
                    </m:nary>
                    <m:r>
                      <a:rPr lang="en-GB" altLang="en-US" sz="1800" b="0" i="1" smtClean="0">
                        <a:solidFill>
                          <a:srgbClr val="000000"/>
                        </a:solidFill>
                        <a:latin typeface="Cambria Math"/>
                        <a:ea typeface="Cambria Math"/>
                      </a:rPr>
                      <m:t>.</m:t>
                    </m:r>
                  </m:oMath>
                </a14:m>
                <a:endParaRPr lang="en-US" altLang="en-US" sz="1800" i="0" dirty="0">
                  <a:solidFill>
                    <a:srgbClr val="000000"/>
                  </a:solidFill>
                  <a:latin typeface="+mj-lt"/>
                  <a:ea typeface="Cambria Math"/>
                </a:endParaRP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ea typeface="Cambria Math"/>
                  </a:rPr>
                  <a:t>As already mentioned, when we both transpose and conjugate we can use the symbol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ea typeface="Cambria Math"/>
                              </a:rPr>
                            </m:ctrlPr>
                          </m:sSupPr>
                          <m:e>
                            <m:sSup>
                              <m:sSupPr>
                                <m:ctrlPr>
                                  <a:rPr lang="en-US" altLang="en-US" sz="180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𝑧</m:t>
                                </m:r>
                              </m:e>
                              <m:sup>
                                <m:r>
                                  <a:rPr lang="en-GB" altLang="en-US" sz="1800" b="0" i="1" smtClean="0">
                                    <a:solidFill>
                                      <a:srgbClr val="000000"/>
                                    </a:solidFill>
                                    <a:latin typeface="Cambria Math"/>
                                    <a:ea typeface="Cambria Math"/>
                                  </a:rPr>
                                  <m:t>𝐻</m:t>
                                </m:r>
                              </m:sup>
                            </m:sSup>
                            <m:r>
                              <a:rPr lang="en-GB" altLang="en-US" sz="1800" b="0" i="1" smtClean="0">
                                <a:solidFill>
                                  <a:srgbClr val="000000"/>
                                </a:solidFill>
                                <a:latin typeface="Cambria Math"/>
                                <a:ea typeface="Cambria Math"/>
                              </a:rPr>
                              <m:t>=</m:t>
                            </m:r>
                            <m:r>
                              <a:rPr lang="en-GB" altLang="en-US" sz="1800">
                                <a:solidFill>
                                  <a:srgbClr val="000000"/>
                                </a:solidFill>
                                <a:latin typeface="Cambria Math"/>
                                <a:ea typeface="Cambria Math"/>
                              </a:rPr>
                              <m:t>𝑧</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oMath>
                </a14:m>
                <a:r>
                  <a:rPr lang="en-US" altLang="en-US" sz="1800" i="0" dirty="0">
                    <a:solidFill>
                      <a:srgbClr val="000000"/>
                    </a:solidFill>
                    <a:latin typeface="+mj-lt"/>
                    <a:ea typeface="Cambria Math"/>
                  </a:rPr>
                  <a:t> (</a:t>
                </a:r>
                <a:r>
                  <a:rPr lang="en-US" altLang="en-US" sz="1800" i="0" dirty="0" err="1">
                    <a:solidFill>
                      <a:srgbClr val="000000"/>
                    </a:solidFill>
                    <a:latin typeface="+mj-lt"/>
                    <a:ea typeface="Cambria Math"/>
                  </a:rPr>
                  <a:t>Hermitian</a:t>
                </a:r>
                <a:r>
                  <a:rPr lang="en-US" altLang="en-US" sz="1800" i="0" dirty="0">
                    <a:solidFill>
                      <a:srgbClr val="000000"/>
                    </a:solidFill>
                    <a:latin typeface="+mj-lt"/>
                    <a:ea typeface="Cambria Math"/>
                  </a:rPr>
                  <a:t>).</a:t>
                </a: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ea typeface="Cambria Math"/>
                  </a:rPr>
                  <a:t>The inner product of two complex vectors is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ea typeface="Cambria Math"/>
                              </a:rPr>
                            </m:ctrlPr>
                          </m:sSupPr>
                          <m:e>
                            <m:r>
                              <a:rPr lang="en-GB" altLang="en-US" sz="1800" b="0" i="1" smtClean="0">
                                <a:solidFill>
                                  <a:srgbClr val="000000"/>
                                </a:solidFill>
                                <a:latin typeface="Cambria Math"/>
                                <a:ea typeface="Cambria Math"/>
                              </a:rPr>
                              <m:t>𝑦</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sSup>
                      <m:sSupPr>
                        <m:ctrlPr>
                          <a:rPr lang="en-US" altLang="en-US" sz="1800" i="1">
                            <a:solidFill>
                              <a:srgbClr val="000000"/>
                            </a:solidFill>
                            <a:latin typeface="Cambria Math"/>
                            <a:ea typeface="Cambria Math"/>
                          </a:rPr>
                        </m:ctrlPr>
                      </m:sSupPr>
                      <m:e>
                        <m:r>
                          <a:rPr lang="en-GB" altLang="en-US" sz="1800" b="0" i="1" smtClean="0">
                            <a:solidFill>
                              <a:srgbClr val="000000"/>
                            </a:solidFill>
                            <a:latin typeface="Cambria Math"/>
                            <a:ea typeface="Cambria Math"/>
                          </a:rPr>
                          <m:t>𝑦</m:t>
                        </m:r>
                      </m:e>
                      <m:sup>
                        <m:r>
                          <a:rPr lang="en-GB" altLang="en-US" sz="1800">
                            <a:solidFill>
                              <a:srgbClr val="000000"/>
                            </a:solidFill>
                            <a:latin typeface="Cambria Math"/>
                            <a:ea typeface="Cambria Math"/>
                          </a:rPr>
                          <m:t>𝐻</m:t>
                        </m:r>
                      </m:sup>
                    </m:sSup>
                    <m:r>
                      <a:rPr lang="en-GB" altLang="en-US" sz="1800" b="0" i="1" smtClean="0">
                        <a:solidFill>
                          <a:srgbClr val="000000"/>
                        </a:solidFill>
                        <a:latin typeface="Cambria Math"/>
                        <a:ea typeface="Cambria Math"/>
                      </a:rPr>
                      <m:t>𝑥</m:t>
                    </m:r>
                  </m:oMath>
                </a14:m>
                <a:r>
                  <a:rPr lang="en-US" altLang="en-US" sz="1800" i="0" dirty="0">
                    <a:solidFill>
                      <a:srgbClr val="000000"/>
                    </a:solidFill>
                    <a:latin typeface="+mj-lt"/>
                    <a:ea typeface="Cambria Math"/>
                  </a:rPr>
                  <a:t>.</a:t>
                </a: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ea typeface="Cambria Math"/>
                  </a:rPr>
                  <a:t>For complex matrices the symmetry is defined as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ea typeface="Cambria Math"/>
                              </a:rPr>
                            </m:ctrlPr>
                          </m:sSupPr>
                          <m:e>
                            <m:r>
                              <a:rPr lang="en-GB" altLang="en-US" sz="1800" b="0" i="1" smtClean="0">
                                <a:solidFill>
                                  <a:srgbClr val="000000"/>
                                </a:solidFill>
                                <a:latin typeface="Cambria Math"/>
                                <a:ea typeface="Cambria Math"/>
                              </a:rPr>
                              <m:t>𝐴</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𝐴</m:t>
                    </m:r>
                  </m:oMath>
                </a14:m>
                <a:r>
                  <a:rPr lang="en-US" altLang="en-US" sz="1800" i="0" dirty="0">
                    <a:solidFill>
                      <a:srgbClr val="000000"/>
                    </a:solidFill>
                    <a:latin typeface="+mj-lt"/>
                    <a:ea typeface="Cambria Math"/>
                  </a:rPr>
                  <a:t>. As already mentioned, these are called Hermitian matrices.</a:t>
                </a: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ea typeface="Cambria Math"/>
                  </a:rPr>
                  <a:t>They have real eigenvalues and perpendicular eigenvectors. If these are complex we check their length using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ea typeface="Cambria Math"/>
                              </a:rPr>
                            </m:ctrlPr>
                          </m:sSupPr>
                          <m:e>
                            <m:sSub>
                              <m:sSubPr>
                                <m:ctrlPr>
                                  <a:rPr lang="en-US" altLang="en-US" sz="180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𝑞</m:t>
                                </m:r>
                              </m:e>
                              <m:sub>
                                <m:r>
                                  <a:rPr lang="en-GB" altLang="en-US" sz="1800" b="0" i="1" smtClean="0">
                                    <a:solidFill>
                                      <a:srgbClr val="000000"/>
                                    </a:solidFill>
                                    <a:latin typeface="Cambria Math"/>
                                    <a:ea typeface="Cambria Math"/>
                                  </a:rPr>
                                  <m:t>𝑖</m:t>
                                </m:r>
                              </m:sub>
                            </m:sSub>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sSub>
                      <m:sSubPr>
                        <m:ctrlPr>
                          <a:rPr lang="en-GB" altLang="en-US" sz="180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𝑞</m:t>
                        </m:r>
                      </m:e>
                      <m:sub>
                        <m:r>
                          <a:rPr lang="en-GB" altLang="en-US" sz="1800" b="0" i="1" smtClean="0">
                            <a:solidFill>
                              <a:srgbClr val="000000"/>
                            </a:solidFill>
                            <a:latin typeface="Cambria Math"/>
                            <a:ea typeface="Cambria Math"/>
                          </a:rPr>
                          <m:t>𝑖</m:t>
                        </m:r>
                      </m:sub>
                    </m:sSub>
                  </m:oMath>
                </a14:m>
                <a:r>
                  <a:rPr lang="en-US" altLang="en-US" sz="1800" i="0" dirty="0">
                    <a:solidFill>
                      <a:srgbClr val="000000"/>
                    </a:solidFill>
                    <a:latin typeface="+mj-lt"/>
                    <a:ea typeface="Cambria Math"/>
                  </a:rPr>
                  <a:t> and also </a:t>
                </a:r>
                <a14:m>
                  <m:oMath xmlns:m="http://schemas.openxmlformats.org/officeDocument/2006/math">
                    <m:sSup>
                      <m:sSupPr>
                        <m:ctrlPr>
                          <a:rPr lang="en-US" altLang="en-US" sz="1800" i="1">
                            <a:solidFill>
                              <a:srgbClr val="000000"/>
                            </a:solidFill>
                            <a:latin typeface="Cambria Math"/>
                            <a:ea typeface="Cambria Math"/>
                          </a:rPr>
                        </m:ctrlPr>
                      </m:sSupPr>
                      <m:e>
                        <m:sSup>
                          <m:sSupPr>
                            <m:ctrlPr>
                              <a:rPr lang="en-US" altLang="en-US" sz="1800" i="1">
                                <a:solidFill>
                                  <a:srgbClr val="000000"/>
                                </a:solidFill>
                                <a:latin typeface="Cambria Math"/>
                                <a:ea typeface="Cambria Math"/>
                              </a:rPr>
                            </m:ctrlPr>
                          </m:sSupPr>
                          <m:e>
                            <m:r>
                              <a:rPr lang="en-GB" altLang="en-US" sz="1800" b="0" i="1" smtClean="0">
                                <a:solidFill>
                                  <a:srgbClr val="000000"/>
                                </a:solidFill>
                                <a:latin typeface="Cambria Math"/>
                                <a:ea typeface="Cambria Math"/>
                              </a:rPr>
                              <m:t>𝑄</m:t>
                            </m:r>
                          </m:e>
                          <m:sup>
                            <m:r>
                              <a:rPr lang="en-US" altLang="en-US" sz="1800">
                                <a:solidFill>
                                  <a:srgbClr val="000000"/>
                                </a:solidFill>
                                <a:latin typeface="Cambria Math"/>
                                <a:ea typeface="Cambria Math"/>
                              </a:rPr>
                              <m:t>∗</m:t>
                            </m:r>
                          </m:sup>
                        </m:sSup>
                      </m:e>
                      <m:sup>
                        <m:r>
                          <a:rPr lang="en-GB" altLang="en-US" sz="1800">
                            <a:solidFill>
                              <a:srgbClr val="000000"/>
                            </a:solidFill>
                            <a:latin typeface="Cambria Math"/>
                            <a:ea typeface="Cambria Math"/>
                          </a:rPr>
                          <m:t>𝑇</m:t>
                        </m:r>
                      </m:sup>
                    </m:sSup>
                    <m:r>
                      <a:rPr lang="en-GB" altLang="en-US" sz="1800" b="0" i="1" smtClean="0">
                        <a:solidFill>
                          <a:srgbClr val="000000"/>
                        </a:solidFill>
                        <a:latin typeface="Cambria Math"/>
                        <a:ea typeface="Cambria Math"/>
                      </a:rPr>
                      <m:t>𝑄</m:t>
                    </m:r>
                    <m:r>
                      <a:rPr lang="en-GB" altLang="en-US" sz="1800" b="0" i="0" smtClean="0">
                        <a:solidFill>
                          <a:srgbClr val="000000"/>
                        </a:solidFill>
                        <a:latin typeface="Cambria Math"/>
                        <a:ea typeface="Cambria Math"/>
                      </a:rPr>
                      <m:t>=</m:t>
                    </m:r>
                    <m:r>
                      <a:rPr lang="en-GB" altLang="en-US" sz="1800" b="0" i="1" smtClean="0">
                        <a:solidFill>
                          <a:srgbClr val="000000"/>
                        </a:solidFill>
                        <a:latin typeface="Cambria Math"/>
                        <a:ea typeface="Cambria Math"/>
                      </a:rPr>
                      <m:t>𝐼</m:t>
                    </m:r>
                    <m:r>
                      <a:rPr lang="en-GB" altLang="en-US" sz="1800" b="0" i="1" smtClean="0">
                        <a:solidFill>
                          <a:srgbClr val="000000"/>
                        </a:solidFill>
                        <a:latin typeface="Cambria Math"/>
                        <a:ea typeface="Cambria Math"/>
                      </a:rPr>
                      <m:t>.</m:t>
                    </m:r>
                  </m:oMath>
                </a14:m>
                <a:endParaRPr lang="en-US" altLang="en-US" sz="1800" dirty="0">
                  <a:solidFill>
                    <a:srgbClr val="000000"/>
                  </a:solidFill>
                  <a:latin typeface="+mj-lt"/>
                  <a:ea typeface="Cambria Math"/>
                </a:endParaRPr>
              </a:p>
              <a:p>
                <a:pPr marL="266700" eaLnBrk="1" hangingPunct="1">
                  <a:tabLst>
                    <a:tab pos="1790700" algn="l"/>
                  </a:tabLst>
                  <a:defRPr/>
                </a:pPr>
                <a:r>
                  <a:rPr lang="en-US" altLang="en-US" sz="1800" b="1" i="0" dirty="0">
                    <a:solidFill>
                      <a:srgbClr val="000000"/>
                    </a:solidFill>
                    <a:latin typeface="+mj-lt"/>
                    <a:ea typeface="Cambria Math"/>
                  </a:rPr>
                  <a:t>Example: </a:t>
                </a:r>
                <a:r>
                  <a:rPr lang="en-US" altLang="en-US" sz="1800" i="0" dirty="0">
                    <a:solidFill>
                      <a:srgbClr val="000000"/>
                    </a:solidFill>
                    <a:latin typeface="+mj-lt"/>
                    <a:ea typeface="Cambria Math"/>
                  </a:rPr>
                  <a:t>Consider the matrix</a:t>
                </a:r>
              </a:p>
              <a:p>
                <a:pPr marL="266700" eaLnBrk="1" hangingPunct="1">
                  <a:tabLst>
                    <a:tab pos="1790700" algn="l"/>
                  </a:tabLst>
                  <a:defRPr/>
                </a:pPr>
                <a14:m>
                  <m:oMathPara xmlns:m="http://schemas.openxmlformats.org/officeDocument/2006/math">
                    <m:oMathParaPr>
                      <m:jc m:val="centerGroup"/>
                    </m:oMathParaPr>
                    <m:oMath xmlns:m="http://schemas.openxmlformats.org/officeDocument/2006/math">
                      <m:r>
                        <a:rPr lang="en-GB" altLang="en-US" sz="1800">
                          <a:solidFill>
                            <a:srgbClr val="000000"/>
                          </a:solidFill>
                          <a:latin typeface="Cambria Math"/>
                          <a:ea typeface="Cambria Math"/>
                        </a:rPr>
                        <m:t>𝐴</m:t>
                      </m:r>
                      <m:r>
                        <a:rPr lang="en-GB" altLang="en-US" sz="1800">
                          <a:solidFill>
                            <a:srgbClr val="000000"/>
                          </a:solidFill>
                          <a:latin typeface="Cambria Math"/>
                          <a:ea typeface="Cambria Math"/>
                        </a:rPr>
                        <m:t>=</m:t>
                      </m:r>
                      <m:d>
                        <m:dPr>
                          <m:begChr m:val="["/>
                          <m:endChr m:val="]"/>
                          <m:ctrlPr>
                            <a:rPr lang="en-GB" altLang="en-US" sz="1800" i="1">
                              <a:solidFill>
                                <a:srgbClr val="000000"/>
                              </a:solidFill>
                              <a:latin typeface="Cambria Math"/>
                              <a:ea typeface="Cambria Math"/>
                            </a:rPr>
                          </m:ctrlPr>
                        </m:dPr>
                        <m:e>
                          <m:m>
                            <m:mPr>
                              <m:mcs>
                                <m:mc>
                                  <m:mcPr>
                                    <m:count m:val="2"/>
                                    <m:mcJc m:val="center"/>
                                  </m:mcPr>
                                </m:mc>
                              </m:mcs>
                              <m:ctrlPr>
                                <a:rPr lang="en-GB" altLang="en-US" sz="1800" i="1">
                                  <a:solidFill>
                                    <a:srgbClr val="000000"/>
                                  </a:solidFill>
                                  <a:latin typeface="Cambria Math"/>
                                  <a:ea typeface="Cambria Math"/>
                                </a:rPr>
                              </m:ctrlPr>
                            </m:mPr>
                            <m:mr>
                              <m:e>
                                <m:r>
                                  <m:rPr>
                                    <m:brk m:alnAt="7"/>
                                  </m:rPr>
                                  <a:rPr lang="en-GB" altLang="en-US" sz="1800" b="0" i="1" smtClean="0">
                                    <a:solidFill>
                                      <a:srgbClr val="000000"/>
                                    </a:solidFill>
                                    <a:latin typeface="Cambria Math"/>
                                    <a:ea typeface="Cambria Math"/>
                                  </a:rPr>
                                  <m:t>2</m:t>
                                </m:r>
                              </m:e>
                              <m:e>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𝑖</m:t>
                                </m:r>
                              </m:e>
                            </m:mr>
                            <m:mr>
                              <m:e>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𝑖</m:t>
                                </m:r>
                              </m:e>
                              <m:e>
                                <m:r>
                                  <a:rPr lang="en-GB" altLang="en-US" sz="1800" b="0" i="1" smtClean="0">
                                    <a:solidFill>
                                      <a:srgbClr val="000000"/>
                                    </a:solidFill>
                                    <a:latin typeface="Cambria Math"/>
                                    <a:ea typeface="Cambria Math"/>
                                  </a:rPr>
                                  <m:t>5</m:t>
                                </m:r>
                              </m:e>
                            </m:mr>
                          </m:m>
                        </m:e>
                      </m:d>
                    </m:oMath>
                  </m:oMathPara>
                </a14:m>
                <a:endParaRPr lang="en-US" altLang="en-US" sz="1800" i="0" dirty="0">
                  <a:solidFill>
                    <a:srgbClr val="000000"/>
                  </a:solidFill>
                  <a:latin typeface="+mj-lt"/>
                  <a:ea typeface="Cambria Math"/>
                </a:endParaRPr>
              </a:p>
              <a:p>
                <a:pPr marL="266700" eaLnBrk="1" hangingPunct="1">
                  <a:tabLst>
                    <a:tab pos="1790700" algn="l"/>
                  </a:tabLst>
                  <a:defRPr/>
                </a:pPr>
                <a:r>
                  <a:rPr lang="en-US" altLang="en-US" sz="1800" i="0" dirty="0">
                    <a:solidFill>
                      <a:srgbClr val="000000"/>
                    </a:solidFill>
                    <a:latin typeface="+mj-lt"/>
                    <a:ea typeface="Cambria Math"/>
                  </a:rPr>
                  <a:t>Eigenvalues are found from:</a:t>
                </a:r>
              </a:p>
              <a:p>
                <a:pPr marL="266700" eaLnBrk="1" hangingPunct="1">
                  <a:tabLst>
                    <a:tab pos="1790700" algn="l"/>
                  </a:tabLst>
                  <a:defRPr/>
                </a:pPr>
                <a14:m>
                  <m:oMathPara xmlns:m="http://schemas.openxmlformats.org/officeDocument/2006/math">
                    <m:oMathParaPr>
                      <m:jc m:val="centerGroup"/>
                    </m:oMathParaPr>
                    <m:oMath xmlns:m="http://schemas.openxmlformats.org/officeDocument/2006/math">
                      <m:d>
                        <m:dPr>
                          <m:ctrlPr>
                            <a:rPr lang="en-GB" altLang="en-US" sz="1800" b="0" i="1" smtClean="0">
                              <a:solidFill>
                                <a:srgbClr val="000000"/>
                              </a:solidFill>
                              <a:latin typeface="Cambria Math"/>
                              <a:ea typeface="Cambria Math"/>
                            </a:rPr>
                          </m:ctrlPr>
                        </m:dPr>
                        <m:e>
                          <m:r>
                            <a:rPr lang="en-GB" altLang="en-US" sz="1800" b="0" i="1" smtClean="0">
                              <a:solidFill>
                                <a:srgbClr val="000000"/>
                              </a:solidFill>
                              <a:latin typeface="Cambria Math"/>
                              <a:ea typeface="Cambria Math"/>
                            </a:rPr>
                            <m:t>2−</m:t>
                          </m:r>
                          <m:r>
                            <a:rPr lang="en-GB" altLang="en-US" sz="1800" b="0" i="1" smtClean="0">
                              <a:solidFill>
                                <a:srgbClr val="000000"/>
                              </a:solidFill>
                              <a:latin typeface="Cambria Math"/>
                              <a:ea typeface="Cambria Math"/>
                            </a:rPr>
                            <m:t>𝜆</m:t>
                          </m:r>
                        </m:e>
                      </m:d>
                      <m:d>
                        <m:dPr>
                          <m:ctrlPr>
                            <a:rPr lang="en-GB" altLang="en-US" sz="1800" b="0" i="1" smtClean="0">
                              <a:solidFill>
                                <a:srgbClr val="000000"/>
                              </a:solidFill>
                              <a:latin typeface="Cambria Math"/>
                              <a:ea typeface="Cambria Math"/>
                            </a:rPr>
                          </m:ctrlPr>
                        </m:dPr>
                        <m:e>
                          <m:r>
                            <a:rPr lang="en-GB" altLang="en-US" sz="1800" b="0" i="1" smtClean="0">
                              <a:solidFill>
                                <a:srgbClr val="000000"/>
                              </a:solidFill>
                              <a:latin typeface="Cambria Math"/>
                              <a:ea typeface="Cambria Math"/>
                            </a:rPr>
                            <m:t>5−</m:t>
                          </m:r>
                          <m:r>
                            <a:rPr lang="en-GB" altLang="en-US" sz="1800" b="0" i="1" smtClean="0">
                              <a:solidFill>
                                <a:srgbClr val="000000"/>
                              </a:solidFill>
                              <a:latin typeface="Cambria Math"/>
                              <a:ea typeface="Cambria Math"/>
                            </a:rPr>
                            <m:t>𝜆</m:t>
                          </m:r>
                        </m:e>
                      </m:d>
                      <m:r>
                        <a:rPr lang="en-GB" altLang="en-US" sz="1800" b="0" i="1" smtClean="0">
                          <a:solidFill>
                            <a:srgbClr val="000000"/>
                          </a:solidFill>
                          <a:latin typeface="Cambria Math"/>
                          <a:ea typeface="Cambria Math"/>
                        </a:rPr>
                        <m:t>−</m:t>
                      </m:r>
                      <m:d>
                        <m:dPr>
                          <m:ctrlPr>
                            <a:rPr lang="en-GB" altLang="en-US" sz="1800" b="0" i="1" smtClean="0">
                              <a:solidFill>
                                <a:srgbClr val="000000"/>
                              </a:solidFill>
                              <a:latin typeface="Cambria Math"/>
                              <a:ea typeface="Cambria Math"/>
                            </a:rPr>
                          </m:ctrlPr>
                        </m:dPr>
                        <m:e>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𝑖</m:t>
                          </m:r>
                        </m:e>
                      </m:d>
                      <m:d>
                        <m:dPr>
                          <m:ctrlPr>
                            <a:rPr lang="en-GB" altLang="en-US" sz="1800" b="0" i="1" smtClean="0">
                              <a:solidFill>
                                <a:srgbClr val="000000"/>
                              </a:solidFill>
                              <a:latin typeface="Cambria Math"/>
                              <a:ea typeface="Cambria Math"/>
                            </a:rPr>
                          </m:ctrlPr>
                        </m:dPr>
                        <m:e>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𝑖</m:t>
                          </m:r>
                        </m:e>
                      </m:d>
                      <m:r>
                        <a:rPr lang="en-GB" altLang="en-US" sz="1800" b="0" i="1" smtClean="0">
                          <a:solidFill>
                            <a:srgbClr val="000000"/>
                          </a:solidFill>
                          <a:latin typeface="Cambria Math"/>
                          <a:ea typeface="Cambria Math"/>
                        </a:rPr>
                        <m:t>=0</m:t>
                      </m:r>
                    </m:oMath>
                  </m:oMathPara>
                </a14:m>
                <a:endParaRPr lang="en-GB" altLang="en-US" sz="1800" b="0" i="1" dirty="0">
                  <a:solidFill>
                    <a:srgbClr val="000000"/>
                  </a:solidFill>
                  <a:latin typeface="Cambria Math"/>
                  <a:ea typeface="Cambria Math"/>
                </a:endParaRPr>
              </a:p>
              <a:p>
                <a:pPr marL="266700" eaLnBrk="1" hangingPunct="1">
                  <a:tabLst>
                    <a:tab pos="1790700" algn="l"/>
                  </a:tabLst>
                  <a:defRPr/>
                </a:pPr>
                <a14:m>
                  <m:oMathPara xmlns:m="http://schemas.openxmlformats.org/officeDocument/2006/math">
                    <m:oMathParaPr>
                      <m:jc m:val="centerGroup"/>
                    </m:oMathParaPr>
                    <m:oMath xmlns:m="http://schemas.openxmlformats.org/officeDocument/2006/math">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𝜆</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−7</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+10−</m:t>
                      </m:r>
                      <m:d>
                        <m:dPr>
                          <m:ctrlPr>
                            <a:rPr lang="en-GB" altLang="en-US" sz="1800" b="0" i="1" smtClean="0">
                              <a:solidFill>
                                <a:srgbClr val="000000"/>
                              </a:solidFill>
                              <a:latin typeface="Cambria Math"/>
                              <a:ea typeface="Cambria Math"/>
                            </a:rPr>
                          </m:ctrlPr>
                        </m:dPr>
                        <m:e>
                          <m:r>
                            <a:rPr lang="en-GB" altLang="en-US" sz="1800" b="0" i="1" smtClean="0">
                              <a:solidFill>
                                <a:srgbClr val="000000"/>
                              </a:solidFill>
                              <a:latin typeface="Cambria Math"/>
                              <a:ea typeface="Cambria Math"/>
                            </a:rPr>
                            <m:t>9−3</m:t>
                          </m:r>
                          <m:r>
                            <a:rPr lang="en-GB" altLang="en-US" sz="1800" b="0" i="1" smtClean="0">
                              <a:solidFill>
                                <a:srgbClr val="000000"/>
                              </a:solidFill>
                              <a:latin typeface="Cambria Math"/>
                              <a:ea typeface="Cambria Math"/>
                            </a:rPr>
                            <m:t>𝑖</m:t>
                          </m:r>
                          <m:r>
                            <a:rPr lang="en-GB" altLang="en-US" sz="1800" b="0" i="1" smtClean="0">
                              <a:solidFill>
                                <a:srgbClr val="000000"/>
                              </a:solidFill>
                              <a:latin typeface="Cambria Math"/>
                              <a:ea typeface="Cambria Math"/>
                            </a:rPr>
                            <m:t>+3</m:t>
                          </m:r>
                          <m:r>
                            <a:rPr lang="en-GB" altLang="en-US" sz="1800" b="0" i="1" smtClean="0">
                              <a:solidFill>
                                <a:srgbClr val="000000"/>
                              </a:solidFill>
                              <a:latin typeface="Cambria Math"/>
                              <a:ea typeface="Cambria Math"/>
                            </a:rPr>
                            <m:t>𝑖</m:t>
                          </m:r>
                          <m:r>
                            <a:rPr lang="en-GB" altLang="en-US" sz="1800" b="0" i="0" smtClean="0">
                              <a:solidFill>
                                <a:srgbClr val="000000"/>
                              </a:solidFill>
                              <a:latin typeface="Cambria Math"/>
                              <a:ea typeface="Cambria Math"/>
                            </a:rPr>
                            <m:t>−</m:t>
                          </m:r>
                          <m:sSup>
                            <m:sSupPr>
                              <m:ctrlPr>
                                <a:rPr lang="en-US" altLang="en-US" sz="1800" i="1" dirty="0" smtClean="0">
                                  <a:solidFill>
                                    <a:srgbClr val="000000"/>
                                  </a:solidFill>
                                  <a:latin typeface="Cambria Math"/>
                                  <a:ea typeface="Cambria Math"/>
                                </a:rPr>
                              </m:ctrlPr>
                            </m:sSupPr>
                            <m:e>
                              <m:r>
                                <a:rPr lang="en-GB" altLang="en-US" sz="1800" b="0" i="1" dirty="0" smtClean="0">
                                  <a:solidFill>
                                    <a:srgbClr val="000000"/>
                                  </a:solidFill>
                                  <a:latin typeface="Cambria Math"/>
                                  <a:ea typeface="Cambria Math"/>
                                </a:rPr>
                                <m:t>𝑖</m:t>
                              </m:r>
                            </m:e>
                            <m:sup>
                              <m:r>
                                <a:rPr lang="en-GB" altLang="en-US" sz="1800" b="0" i="1" dirty="0" smtClean="0">
                                  <a:solidFill>
                                    <a:srgbClr val="000000"/>
                                  </a:solidFill>
                                  <a:latin typeface="Cambria Math"/>
                                  <a:ea typeface="Cambria Math"/>
                                </a:rPr>
                                <m:t>2</m:t>
                              </m:r>
                            </m:sup>
                          </m:sSup>
                        </m:e>
                      </m:d>
                      <m:r>
                        <a:rPr lang="en-GB" altLang="en-US" sz="1800" b="0" i="1" dirty="0" smtClean="0">
                          <a:solidFill>
                            <a:srgbClr val="000000"/>
                          </a:solidFill>
                          <a:latin typeface="Cambria Math"/>
                          <a:ea typeface="Cambria Math"/>
                        </a:rPr>
                        <m:t>=0⇒</m:t>
                      </m:r>
                      <m:r>
                        <a:rPr lang="en-GB" altLang="en-US" sz="1800" b="0" i="1" dirty="0" smtClean="0">
                          <a:solidFill>
                            <a:srgbClr val="000000"/>
                          </a:solidFill>
                          <a:latin typeface="Cambria Math"/>
                          <a:ea typeface="Cambria Math"/>
                        </a:rPr>
                        <m:t>𝜆</m:t>
                      </m:r>
                      <m:d>
                        <m:dPr>
                          <m:ctrlPr>
                            <a:rPr lang="en-GB" altLang="en-US" sz="1800" b="0" i="1" dirty="0" smtClean="0">
                              <a:solidFill>
                                <a:srgbClr val="000000"/>
                              </a:solidFill>
                              <a:latin typeface="Cambria Math"/>
                              <a:ea typeface="Cambria Math"/>
                            </a:rPr>
                          </m:ctrlPr>
                        </m:dPr>
                        <m:e>
                          <m:r>
                            <a:rPr lang="en-GB" altLang="en-US" sz="1800" b="0" i="1" dirty="0" smtClean="0">
                              <a:solidFill>
                                <a:srgbClr val="000000"/>
                              </a:solidFill>
                              <a:latin typeface="Cambria Math"/>
                              <a:ea typeface="Cambria Math"/>
                            </a:rPr>
                            <m:t>𝜆</m:t>
                          </m:r>
                          <m:r>
                            <a:rPr lang="en-GB" altLang="en-US" sz="1800" b="0" i="1" dirty="0" smtClean="0">
                              <a:solidFill>
                                <a:srgbClr val="000000"/>
                              </a:solidFill>
                              <a:latin typeface="Cambria Math"/>
                              <a:ea typeface="Cambria Math"/>
                            </a:rPr>
                            <m:t>−7</m:t>
                          </m:r>
                        </m:e>
                      </m:d>
                      <m:r>
                        <a:rPr lang="en-GB" altLang="en-US" sz="1800" b="0" i="1" dirty="0" smtClean="0">
                          <a:solidFill>
                            <a:srgbClr val="000000"/>
                          </a:solidFill>
                          <a:latin typeface="Cambria Math"/>
                          <a:ea typeface="Cambria Math"/>
                        </a:rPr>
                        <m:t>=0</m:t>
                      </m:r>
                    </m:oMath>
                  </m:oMathPara>
                </a14:m>
                <a:endParaRPr lang="en-US" altLang="en-US" sz="1800" i="0" dirty="0">
                  <a:solidFill>
                    <a:srgbClr val="000000"/>
                  </a:solidFill>
                  <a:latin typeface="+mj-lt"/>
                  <a:ea typeface="Cambria Math"/>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28043"/>
                <a:ext cx="8496944" cy="5013325"/>
              </a:xfrm>
              <a:prstGeom prst="rect">
                <a:avLst/>
              </a:prstGeom>
              <a:blipFill>
                <a:blip r:embed="rId3"/>
                <a:stretch>
                  <a:fillRect l="-1506" t="-2309" r="-23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114864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04" y="3618631"/>
            <a:ext cx="3635300" cy="305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b="1" i="0" dirty="0">
                    <a:solidFill>
                      <a:srgbClr val="000000"/>
                    </a:solidFill>
                    <a:latin typeface="+mj-lt"/>
                  </a:rPr>
                  <a:t>Problem:</a:t>
                </a:r>
                <a:r>
                  <a:rPr lang="en-US" altLang="en-US" sz="1800" i="0" dirty="0">
                    <a:solidFill>
                      <a:srgbClr val="000000"/>
                    </a:solidFill>
                    <a:latin typeface="+mj-lt"/>
                  </a:rPr>
                  <a:t> What are the eigenvectors </a:t>
                </a:r>
                <a14:m>
                  <m:oMath xmlns:m="http://schemas.openxmlformats.org/officeDocument/2006/math">
                    <m:sSup>
                      <m:sSupPr>
                        <m:ctrlPr>
                          <a:rPr lang="en-US" altLang="en-US" sz="1800" i="1" smtClean="0">
                            <a:solidFill>
                              <a:srgbClr val="000000"/>
                            </a:solidFill>
                            <a:latin typeface="Cambria Math"/>
                          </a:rPr>
                        </m:ctrlPr>
                      </m:sSupPr>
                      <m:e>
                        <m:r>
                          <a:rPr lang="en-GB" altLang="en-US" sz="1800" b="0" i="1" smtClean="0">
                            <a:solidFill>
                              <a:srgbClr val="000000"/>
                            </a:solidFill>
                            <a:latin typeface="Cambria Math"/>
                          </a:rPr>
                          <m:t>𝑥</m:t>
                        </m:r>
                      </m:e>
                      <m:sup>
                        <m:r>
                          <a:rPr lang="en-GB" altLang="en-US" sz="1800" b="0" i="1" smtClean="0">
                            <a:solidFill>
                              <a:srgbClr val="000000"/>
                            </a:solidFill>
                            <a:latin typeface="Cambria Math"/>
                          </a:rPr>
                          <m:t>′</m:t>
                        </m:r>
                      </m:sup>
                    </m:sSup>
                  </m:oMath>
                </a14:m>
                <a:r>
                  <a:rPr lang="en-US" altLang="en-US" sz="1800" i="0" dirty="0">
                    <a:solidFill>
                      <a:srgbClr val="000000"/>
                    </a:solidFill>
                    <a:latin typeface="+mj-lt"/>
                  </a:rPr>
                  <a:t> and eigenvalues </a:t>
                </a:r>
                <a14:m>
                  <m:oMath xmlns:m="http://schemas.openxmlformats.org/officeDocument/2006/math">
                    <m:sSup>
                      <m:sSupPr>
                        <m:ctrlPr>
                          <a:rPr lang="en-US" altLang="en-US" sz="1800" i="1" smtClean="0">
                            <a:solidFill>
                              <a:srgbClr val="000000"/>
                            </a:solidFill>
                            <a:latin typeface="Cambria Math"/>
                          </a:rPr>
                        </m:ctrlPr>
                      </m:sSupPr>
                      <m:e>
                        <m:r>
                          <a:rPr lang="en-US" altLang="en-US" sz="1800" i="1" smtClean="0">
                            <a:solidFill>
                              <a:srgbClr val="000000"/>
                            </a:solidFill>
                            <a:latin typeface="Cambria Math"/>
                            <a:ea typeface="Cambria Math"/>
                          </a:rPr>
                          <m:t>𝜆</m:t>
                        </m:r>
                      </m:e>
                      <m:sup>
                        <m:r>
                          <a:rPr lang="en-GB" altLang="en-US" sz="1800" b="0" i="1" smtClean="0">
                            <a:solidFill>
                              <a:srgbClr val="000000"/>
                            </a:solidFill>
                            <a:latin typeface="Cambria Math"/>
                          </a:rPr>
                          <m:t>′</m:t>
                        </m:r>
                      </m:sup>
                    </m:sSup>
                  </m:oMath>
                </a14:m>
                <a:r>
                  <a:rPr lang="en-US" altLang="en-US" sz="1800" i="0" dirty="0">
                    <a:solidFill>
                      <a:srgbClr val="000000"/>
                    </a:solidFill>
                    <a:latin typeface="+mj-lt"/>
                  </a:rPr>
                  <a:t> of a projection matrix </a:t>
                </a:r>
                <a14:m>
                  <m:oMath xmlns:m="http://schemas.openxmlformats.org/officeDocument/2006/math">
                    <m:r>
                      <a:rPr lang="en-GB" altLang="en-US" sz="1800" b="0" i="1" smtClean="0">
                        <a:solidFill>
                          <a:srgbClr val="000000"/>
                        </a:solidFill>
                        <a:latin typeface="Cambria Math"/>
                      </a:rPr>
                      <m:t>𝑃</m:t>
                    </m:r>
                    <m:r>
                      <a:rPr lang="en-GB" altLang="en-US" sz="1800" b="0" i="1" smtClean="0">
                        <a:solidFill>
                          <a:srgbClr val="000000"/>
                        </a:solidFill>
                        <a:latin typeface="Cambria Math"/>
                      </a:rPr>
                      <m:t>?</m:t>
                    </m:r>
                  </m:oMath>
                </a14:m>
                <a:r>
                  <a:rPr lang="en-US" altLang="en-US" sz="1800" i="0" dirty="0">
                    <a:solidFill>
                      <a:srgbClr val="000000"/>
                    </a:solidFill>
                    <a:latin typeface="+mj-lt"/>
                  </a:rPr>
                  <a:t> In the figure, consider the matrix </a:t>
                </a:r>
                <a14:m>
                  <m:oMath xmlns:m="http://schemas.openxmlformats.org/officeDocument/2006/math">
                    <m:r>
                      <a:rPr lang="en-GB" altLang="en-US" sz="1800" b="0" i="1" smtClean="0">
                        <a:solidFill>
                          <a:srgbClr val="000000"/>
                        </a:solidFill>
                        <a:latin typeface="Cambria Math"/>
                      </a:rPr>
                      <m:t>𝑃</m:t>
                    </m:r>
                  </m:oMath>
                </a14:m>
                <a:r>
                  <a:rPr lang="en-US" altLang="en-US" sz="1800" i="0" dirty="0">
                    <a:solidFill>
                      <a:srgbClr val="000000"/>
                    </a:solidFill>
                    <a:latin typeface="+mj-lt"/>
                  </a:rPr>
                  <a:t> which projects vector </a:t>
                </a:r>
                <a14:m>
                  <m:oMath xmlns:m="http://schemas.openxmlformats.org/officeDocument/2006/math">
                    <m:r>
                      <a:rPr lang="en-GB" altLang="en-US" sz="1800" b="0" i="1" smtClean="0">
                        <a:solidFill>
                          <a:srgbClr val="000000"/>
                        </a:solidFill>
                        <a:latin typeface="Cambria Math"/>
                      </a:rPr>
                      <m:t>𝑏</m:t>
                    </m:r>
                  </m:oMath>
                </a14:m>
                <a:r>
                  <a:rPr lang="en-US" altLang="en-US" sz="1800" i="0" dirty="0">
                    <a:solidFill>
                      <a:srgbClr val="000000"/>
                    </a:solidFill>
                    <a:latin typeface="+mj-lt"/>
                  </a:rPr>
                  <a:t> onto vector </a:t>
                </a:r>
                <a14:m>
                  <m:oMath xmlns:m="http://schemas.openxmlformats.org/officeDocument/2006/math">
                    <m:r>
                      <a:rPr lang="en-GB" altLang="en-US" sz="1800" b="0" i="1" smtClean="0">
                        <a:solidFill>
                          <a:srgbClr val="000000"/>
                        </a:solidFill>
                        <a:latin typeface="Cambria Math"/>
                      </a:rPr>
                      <m:t>𝑝</m:t>
                    </m:r>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eaLnBrk="1" hangingPunct="1">
                  <a:tabLst>
                    <a:tab pos="1438275" algn="l"/>
                  </a:tabLst>
                  <a:defRPr/>
                </a:pPr>
                <a:r>
                  <a:rPr lang="en-US" altLang="en-US" sz="1800" b="1" i="0" dirty="0">
                    <a:solidFill>
                      <a:srgbClr val="000000"/>
                    </a:solidFill>
                    <a:latin typeface="+mj-lt"/>
                  </a:rPr>
                  <a:t>Question:	</a:t>
                </a:r>
                <a:r>
                  <a:rPr lang="en-US" altLang="en-US" sz="1800" i="0" dirty="0">
                    <a:solidFill>
                      <a:srgbClr val="000000"/>
                    </a:solidFill>
                    <a:latin typeface="+mj-lt"/>
                  </a:rPr>
                  <a:t>Is </a:t>
                </a:r>
                <a14:m>
                  <m:oMath xmlns:m="http://schemas.openxmlformats.org/officeDocument/2006/math">
                    <m:r>
                      <a:rPr lang="en-GB" altLang="en-US" sz="1800" b="0" i="1" smtClean="0">
                        <a:solidFill>
                          <a:srgbClr val="000000"/>
                        </a:solidFill>
                        <a:latin typeface="Cambria Math"/>
                      </a:rPr>
                      <m:t>𝑏</m:t>
                    </m:r>
                  </m:oMath>
                </a14:m>
                <a:r>
                  <a:rPr lang="en-US" altLang="en-US" sz="1800" i="0" dirty="0">
                    <a:solidFill>
                      <a:srgbClr val="000000"/>
                    </a:solidFill>
                    <a:latin typeface="+mj-lt"/>
                  </a:rPr>
                  <a:t> an eigenvector of </a:t>
                </a:r>
                <a14:m>
                  <m:oMath xmlns:m="http://schemas.openxmlformats.org/officeDocument/2006/math">
                    <m:r>
                      <a:rPr lang="en-GB" altLang="en-US" sz="1800" b="0" i="1" smtClean="0">
                        <a:solidFill>
                          <a:srgbClr val="000000"/>
                        </a:solidFill>
                        <a:latin typeface="Cambria Math"/>
                      </a:rPr>
                      <m:t>𝑃</m:t>
                    </m:r>
                  </m:oMath>
                </a14:m>
                <a:r>
                  <a:rPr lang="en-US" altLang="en-US" sz="1800" i="0" dirty="0">
                    <a:solidFill>
                      <a:srgbClr val="000000"/>
                    </a:solidFill>
                    <a:latin typeface="+mj-lt"/>
                  </a:rPr>
                  <a:t>?</a:t>
                </a:r>
              </a:p>
              <a:p>
                <a:pPr marL="266700" eaLnBrk="1" hangingPunct="1">
                  <a:tabLst>
                    <a:tab pos="1438275" algn="l"/>
                  </a:tabLst>
                  <a:defRPr/>
                </a:pPr>
                <a:r>
                  <a:rPr lang="en-US" altLang="en-US" sz="1800" b="1" i="0" dirty="0">
                    <a:solidFill>
                      <a:srgbClr val="000000"/>
                    </a:solidFill>
                    <a:latin typeface="+mj-lt"/>
                  </a:rPr>
                  <a:t>Answer: </a:t>
                </a:r>
                <a:r>
                  <a:rPr lang="en-US" altLang="en-US" sz="1800" i="0" dirty="0">
                    <a:solidFill>
                      <a:srgbClr val="000000"/>
                    </a:solidFill>
                    <a:latin typeface="+mj-lt"/>
                  </a:rPr>
                  <a:t>	No, because </a:t>
                </a:r>
                <a14:m>
                  <m:oMath xmlns:m="http://schemas.openxmlformats.org/officeDocument/2006/math">
                    <m:r>
                      <a:rPr lang="en-GB" altLang="en-US" sz="1800" b="0" i="1" smtClean="0">
                        <a:solidFill>
                          <a:srgbClr val="000000"/>
                        </a:solidFill>
                        <a:latin typeface="Cambria Math"/>
                      </a:rPr>
                      <m:t>𝑏</m:t>
                    </m:r>
                  </m:oMath>
                </a14:m>
                <a:r>
                  <a:rPr lang="en-US" altLang="en-US" sz="1800" i="0" dirty="0">
                    <a:solidFill>
                      <a:srgbClr val="000000"/>
                    </a:solidFill>
                    <a:latin typeface="+mj-lt"/>
                  </a:rPr>
                  <a:t> and </a:t>
                </a:r>
                <a14:m>
                  <m:oMath xmlns:m="http://schemas.openxmlformats.org/officeDocument/2006/math">
                    <m:r>
                      <a:rPr lang="en-GB" altLang="en-US" sz="1800" b="0" i="1" smtClean="0">
                        <a:solidFill>
                          <a:srgbClr val="000000"/>
                        </a:solidFill>
                        <a:latin typeface="Cambria Math"/>
                      </a:rPr>
                      <m:t>𝑃𝑏</m:t>
                    </m:r>
                  </m:oMath>
                </a14:m>
                <a:r>
                  <a:rPr lang="en-US" altLang="en-US" sz="1800" i="0" dirty="0">
                    <a:solidFill>
                      <a:srgbClr val="000000"/>
                    </a:solidFill>
                    <a:latin typeface="+mj-lt"/>
                  </a:rPr>
                  <a:t> lie in different directions.</a:t>
                </a:r>
              </a:p>
              <a:p>
                <a:pPr marL="266700" eaLnBrk="1" hangingPunct="1">
                  <a:tabLst>
                    <a:tab pos="1438275" algn="l"/>
                  </a:tabLst>
                  <a:defRPr/>
                </a:pPr>
                <a:endParaRPr lang="en-US" altLang="en-US" sz="800" i="0" dirty="0">
                  <a:solidFill>
                    <a:srgbClr val="000000"/>
                  </a:solidFill>
                  <a:latin typeface="+mj-lt"/>
                </a:endParaRPr>
              </a:p>
              <a:p>
                <a:pPr marL="266700" eaLnBrk="1" hangingPunct="1">
                  <a:tabLst>
                    <a:tab pos="1438275" algn="l"/>
                  </a:tabLst>
                  <a:defRPr/>
                </a:pPr>
                <a:r>
                  <a:rPr lang="en-US" altLang="en-US" sz="1800" b="1" i="0" dirty="0">
                    <a:solidFill>
                      <a:srgbClr val="000000"/>
                    </a:solidFill>
                    <a:latin typeface="+mj-lt"/>
                  </a:rPr>
                  <a:t>Question:	</a:t>
                </a:r>
                <a:r>
                  <a:rPr lang="en-US" altLang="en-US" sz="1800" i="0" dirty="0">
                    <a:solidFill>
                      <a:srgbClr val="000000"/>
                    </a:solidFill>
                    <a:latin typeface="+mj-lt"/>
                  </a:rPr>
                  <a:t>What vectors are eigenvectors of </a:t>
                </a:r>
                <a14:m>
                  <m:oMath xmlns:m="http://schemas.openxmlformats.org/officeDocument/2006/math">
                    <m:r>
                      <a:rPr lang="en-GB" altLang="en-US" sz="1800">
                        <a:solidFill>
                          <a:srgbClr val="000000"/>
                        </a:solidFill>
                        <a:latin typeface="Cambria Math"/>
                      </a:rPr>
                      <m:t>𝑃</m:t>
                    </m:r>
                  </m:oMath>
                </a14:m>
                <a:r>
                  <a:rPr lang="en-US" altLang="en-US" sz="1800" i="0" dirty="0">
                    <a:solidFill>
                      <a:srgbClr val="000000"/>
                    </a:solidFill>
                    <a:latin typeface="+mj-lt"/>
                  </a:rPr>
                  <a:t>?</a:t>
                </a:r>
              </a:p>
              <a:p>
                <a:pPr marL="266700" eaLnBrk="1" hangingPunct="1">
                  <a:tabLst>
                    <a:tab pos="1438275" algn="l"/>
                  </a:tabLst>
                  <a:defRPr/>
                </a:pPr>
                <a:r>
                  <a:rPr lang="en-US" altLang="en-US" sz="1800" b="1" i="0" dirty="0">
                    <a:solidFill>
                      <a:srgbClr val="000000"/>
                    </a:solidFill>
                    <a:latin typeface="+mj-lt"/>
                  </a:rPr>
                  <a:t>Answer: </a:t>
                </a:r>
                <a:r>
                  <a:rPr lang="en-US" altLang="en-US" sz="1800" i="0" dirty="0">
                    <a:solidFill>
                      <a:srgbClr val="000000"/>
                    </a:solidFill>
                    <a:latin typeface="+mj-lt"/>
                  </a:rPr>
                  <a:t>	Vectors </a:t>
                </a:r>
                <a14:m>
                  <m:oMath xmlns:m="http://schemas.openxmlformats.org/officeDocument/2006/math">
                    <m:r>
                      <a:rPr lang="en-GB" altLang="en-US" sz="1800" b="0" i="1" smtClean="0">
                        <a:solidFill>
                          <a:srgbClr val="000000"/>
                        </a:solidFill>
                        <a:latin typeface="Cambria Math"/>
                      </a:rPr>
                      <m:t>𝑥</m:t>
                    </m:r>
                    <m:r>
                      <a:rPr lang="en-GB" altLang="en-US" sz="1800" b="0" i="1" smtClean="0">
                        <a:solidFill>
                          <a:srgbClr val="000000"/>
                        </a:solidFill>
                        <a:latin typeface="Cambria Math"/>
                      </a:rPr>
                      <m:t> </m:t>
                    </m:r>
                  </m:oMath>
                </a14:m>
                <a:r>
                  <a:rPr lang="en-US" altLang="en-US" sz="1800" i="0" dirty="0">
                    <a:solidFill>
                      <a:srgbClr val="000000"/>
                    </a:solidFill>
                    <a:latin typeface="+mj-lt"/>
                  </a:rPr>
                  <a:t>which lie on the projection plane already.</a:t>
                </a:r>
              </a:p>
              <a:p>
                <a:pPr marL="1438275" eaLnBrk="1" hangingPunct="1">
                  <a:tabLst>
                    <a:tab pos="1885950" algn="l"/>
                  </a:tabLst>
                  <a:defRPr/>
                </a:pPr>
                <a:r>
                  <a:rPr lang="en-GB" altLang="en-US" sz="1800" b="0" i="0" dirty="0">
                    <a:solidFill>
                      <a:srgbClr val="000000"/>
                    </a:solidFill>
                    <a:latin typeface="+mj-lt"/>
                  </a:rPr>
                  <a:t>In that case </a:t>
                </a:r>
                <a14:m>
                  <m:oMath xmlns:m="http://schemas.openxmlformats.org/officeDocument/2006/math">
                    <m:r>
                      <a:rPr lang="en-GB" altLang="en-US" sz="1800" b="0" i="1" smtClean="0">
                        <a:solidFill>
                          <a:srgbClr val="000000"/>
                        </a:solidFill>
                        <a:latin typeface="Cambria Math"/>
                      </a:rPr>
                      <m:t>𝑃𝑥</m:t>
                    </m:r>
                    <m:r>
                      <a:rPr lang="en-GB" altLang="en-US" sz="1800" b="0" i="1" smtClean="0">
                        <a:solidFill>
                          <a:srgbClr val="000000"/>
                        </a:solidFill>
                        <a:latin typeface="Cambria Math"/>
                      </a:rPr>
                      <m:t>=</m:t>
                    </m:r>
                    <m:r>
                      <a:rPr lang="en-GB" altLang="en-US" sz="1800" b="0" i="1" smtClean="0">
                        <a:solidFill>
                          <a:srgbClr val="000000"/>
                        </a:solidFill>
                        <a:latin typeface="Cambria Math"/>
                      </a:rPr>
                      <m:t>𝑥</m:t>
                    </m:r>
                  </m:oMath>
                </a14:m>
                <a:r>
                  <a:rPr lang="en-US" altLang="en-US" sz="1800" i="0" dirty="0">
                    <a:solidFill>
                      <a:srgbClr val="000000"/>
                    </a:solidFill>
                    <a:latin typeface="+mj-lt"/>
                  </a:rPr>
                  <a:t> and therefore</a:t>
                </a:r>
              </a:p>
              <a:p>
                <a:pPr marL="1438275" eaLnBrk="1" hangingPunct="1">
                  <a:tabLst>
                    <a:tab pos="1885950" algn="l"/>
                  </a:tabLst>
                  <a:defRPr/>
                </a:pP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is an eigenvector with eigenvalue 1.</a:t>
                </a:r>
              </a:p>
              <a:p>
                <a:pPr marL="544513" eaLnBrk="1" hangingPunct="1">
                  <a:tabLst>
                    <a:tab pos="542925" algn="l"/>
                  </a:tabLst>
                  <a:defRPr/>
                </a:pPr>
                <a:endParaRPr lang="en-US" altLang="en-US" sz="18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rotWithShape="1">
                <a:blip r:embed="rId4"/>
                <a:stretch>
                  <a:fillRect l="-1481" t="-4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323528" y="702593"/>
            <a:ext cx="8496944" cy="638175"/>
          </a:xfrm>
        </p:spPr>
        <p:txBody>
          <a:bodyPr/>
          <a:lstStyle/>
          <a:p>
            <a:pPr algn="ctr" eaLnBrk="1" hangingPunct="1">
              <a:defRPr/>
            </a:pPr>
            <a:r>
              <a:rPr lang="en-US" altLang="en-US" sz="2800" dirty="0">
                <a:solidFill>
                  <a:srgbClr val="C00000"/>
                </a:solidFill>
              </a:rPr>
              <a:t>Eigenvectors and eigenvalues of a projection matrix</a:t>
            </a:r>
          </a:p>
        </p:txBody>
      </p:sp>
    </p:spTree>
    <p:extLst>
      <p:ext uri="{BB962C8B-B14F-4D97-AF65-F5344CB8AC3E}">
        <p14:creationId xmlns:p14="http://schemas.microsoft.com/office/powerpoint/2010/main" val="237718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838200" y="702593"/>
            <a:ext cx="7543800" cy="638175"/>
          </a:xfrm>
        </p:spPr>
        <p:txBody>
          <a:bodyPr/>
          <a:lstStyle/>
          <a:p>
            <a:pPr algn="ctr" eaLnBrk="1" hangingPunct="1">
              <a:defRPr/>
            </a:pPr>
            <a:r>
              <a:rPr lang="en-US" altLang="en-US" sz="2800" dirty="0">
                <a:solidFill>
                  <a:srgbClr val="C00000"/>
                </a:solidFill>
              </a:rPr>
              <a:t>Eigenvalue sign</a:t>
            </a:r>
          </a:p>
        </p:txBody>
      </p:sp>
      <p:sp>
        <p:nvSpPr>
          <p:cNvPr id="5" name="Rectangle 4"/>
          <p:cNvSpPr>
            <a:spLocks noGrp="1" noChangeArrowheads="1"/>
          </p:cNvSpPr>
          <p:nvPr/>
        </p:nvSpPr>
        <p:spPr bwMode="auto">
          <a:xfrm>
            <a:off x="323528" y="1700808"/>
            <a:ext cx="8496944"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We proved that:</a:t>
            </a:r>
          </a:p>
          <a:p>
            <a:pPr eaLnBrk="1" hangingPunct="1">
              <a:defRPr/>
            </a:pPr>
            <a:endParaRPr lang="en-US" altLang="en-US" sz="1800" i="0" dirty="0">
              <a:solidFill>
                <a:srgbClr val="000000"/>
              </a:solidFill>
              <a:latin typeface="+mj-lt"/>
            </a:endParaRPr>
          </a:p>
          <a:p>
            <a:pPr marL="539750" indent="-276225" eaLnBrk="1" hangingPunct="1">
              <a:buFont typeface="Wingdings" panose="05000000000000000000" pitchFamily="2" charset="2"/>
              <a:buChar char="§"/>
              <a:defRPr/>
            </a:pPr>
            <a:r>
              <a:rPr lang="en-US" altLang="en-US" sz="1800" i="0" dirty="0">
                <a:solidFill>
                  <a:srgbClr val="000000"/>
                </a:solidFill>
                <a:latin typeface="+mj-lt"/>
              </a:rPr>
              <a:t>The eigenvalues of a symmetric matrix, either real or complex, are real.</a:t>
            </a:r>
          </a:p>
          <a:p>
            <a:pPr marL="539750" indent="-276225" eaLnBrk="1" hangingPunct="1">
              <a:buFont typeface="Wingdings" panose="05000000000000000000" pitchFamily="2" charset="2"/>
              <a:buChar char="§"/>
              <a:defRPr/>
            </a:pPr>
            <a:endParaRPr lang="en-US" altLang="en-US" sz="1800" i="0" dirty="0">
              <a:solidFill>
                <a:srgbClr val="000000"/>
              </a:solidFill>
              <a:latin typeface="+mj-lt"/>
            </a:endParaRPr>
          </a:p>
          <a:p>
            <a:pPr marL="539750" indent="-276225" eaLnBrk="1" hangingPunct="1">
              <a:buFont typeface="Wingdings" panose="05000000000000000000" pitchFamily="2" charset="2"/>
              <a:buChar char="§"/>
              <a:defRPr/>
            </a:pPr>
            <a:r>
              <a:rPr lang="en-US" altLang="en-US" sz="1800" i="0" dirty="0">
                <a:solidFill>
                  <a:srgbClr val="000000"/>
                </a:solidFill>
                <a:latin typeface="+mj-lt"/>
              </a:rPr>
              <a:t>The eigenvectors of a symmetric matrix can be chosen to be orthogonal.</a:t>
            </a:r>
          </a:p>
          <a:p>
            <a:pPr marL="539750" indent="-276225" eaLnBrk="1" hangingPunct="1">
              <a:buFont typeface="Wingdings" panose="05000000000000000000" pitchFamily="2" charset="2"/>
              <a:buChar char="§"/>
              <a:defRPr/>
            </a:pPr>
            <a:endParaRPr lang="en-US" altLang="en-US" sz="1800" i="0" dirty="0">
              <a:solidFill>
                <a:srgbClr val="000000"/>
              </a:solidFill>
              <a:latin typeface="+mj-lt"/>
            </a:endParaRPr>
          </a:p>
          <a:p>
            <a:pPr marL="539750" indent="-276225" eaLnBrk="1" hangingPunct="1">
              <a:buFont typeface="Wingdings" panose="05000000000000000000" pitchFamily="2" charset="2"/>
              <a:buChar char="§"/>
              <a:defRPr/>
            </a:pPr>
            <a:r>
              <a:rPr lang="en-US" altLang="en-US" sz="1800" i="0" dirty="0">
                <a:solidFill>
                  <a:srgbClr val="000000"/>
                </a:solidFill>
                <a:latin typeface="+mj-lt"/>
              </a:rPr>
              <a:t>The eigenvectors of a symmetric matrix that correspond to different eigenvalues are orthogonal.</a:t>
            </a:r>
          </a:p>
          <a:p>
            <a:pPr eaLnBrk="1" hangingPunct="1">
              <a:defRPr/>
            </a:pP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r>
              <a:rPr lang="en-US" altLang="en-US" sz="1800" b="1" i="0" dirty="0">
                <a:solidFill>
                  <a:srgbClr val="C00000"/>
                </a:solidFill>
                <a:latin typeface="+mj-lt"/>
              </a:rPr>
              <a:t>Do not forget the definition of symmetry for complex matrices.</a:t>
            </a: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a:p>
            <a:pPr marL="266700" indent="-266700" eaLnBrk="1" hangingPunct="1">
              <a:buFont typeface="Arial" panose="020B0604020202020204" pitchFamily="34" charset="0"/>
              <a:buChar char="•"/>
              <a:tabLst>
                <a:tab pos="1790700" algn="l"/>
              </a:tabLst>
              <a:defRPr/>
            </a:pPr>
            <a:r>
              <a:rPr lang="en-US" altLang="en-US" sz="1800" i="0" dirty="0">
                <a:solidFill>
                  <a:srgbClr val="000000"/>
                </a:solidFill>
                <a:latin typeface="+mj-lt"/>
                <a:ea typeface="Cambria Math"/>
              </a:rPr>
              <a:t>It can be proven that the signs of the pivots are the same as the signs of the eigenvalues.</a:t>
            </a:r>
          </a:p>
          <a:p>
            <a:pPr marL="266700" indent="-266700" eaLnBrk="1" hangingPunct="1">
              <a:buFont typeface="Arial" panose="020B0604020202020204" pitchFamily="34" charset="0"/>
              <a:buChar char="•"/>
              <a:tabLst>
                <a:tab pos="1790700" algn="l"/>
              </a:tabLst>
              <a:defRPr/>
            </a:pPr>
            <a:endParaRPr lang="en-US" altLang="en-US" sz="800" i="0" dirty="0">
              <a:solidFill>
                <a:srgbClr val="000000"/>
              </a:solidFill>
              <a:latin typeface="+mj-lt"/>
              <a:ea typeface="Cambria Math"/>
            </a:endParaRPr>
          </a:p>
          <a:p>
            <a:pPr marL="266700" indent="-266700" eaLnBrk="1" hangingPunct="1">
              <a:buFont typeface="Arial" panose="020B0604020202020204" pitchFamily="34" charset="0"/>
              <a:buChar char="•"/>
              <a:tabLst>
                <a:tab pos="1790700" algn="l"/>
              </a:tabLst>
              <a:defRPr/>
            </a:pPr>
            <a:r>
              <a:rPr lang="en-US" altLang="en-US" sz="1800" b="0" i="0" dirty="0">
                <a:solidFill>
                  <a:srgbClr val="000000"/>
                </a:solidFill>
                <a:latin typeface="+mj-lt"/>
                <a:ea typeface="Cambria Math"/>
              </a:rPr>
              <a:t>Just to remind you:</a:t>
            </a:r>
          </a:p>
          <a:p>
            <a:pPr marL="266700" eaLnBrk="1" hangingPunct="1">
              <a:tabLst>
                <a:tab pos="1790700" algn="l"/>
              </a:tabLst>
              <a:defRPr/>
            </a:pPr>
            <a:r>
              <a:rPr lang="en-US" altLang="en-US" sz="1800" i="0" dirty="0">
                <a:solidFill>
                  <a:srgbClr val="000000"/>
                </a:solidFill>
                <a:latin typeface="+mj-lt"/>
                <a:ea typeface="Cambria Math"/>
              </a:rPr>
              <a:t>Product of pivots=Product of eigenvalues=Determinant</a:t>
            </a:r>
          </a:p>
          <a:p>
            <a:pPr marL="542925" indent="-361950" eaLnBrk="1" hangingPunct="1">
              <a:buFont typeface="Arial" panose="020B0604020202020204" pitchFamily="34" charset="0"/>
              <a:buChar char="•"/>
              <a:tabLst>
                <a:tab pos="1790700" algn="l"/>
              </a:tabLst>
              <a:defRPr/>
            </a:pPr>
            <a:endParaRPr lang="en-GB" altLang="en-US" sz="2000" b="0" i="0" dirty="0">
              <a:solidFill>
                <a:srgbClr val="000000"/>
              </a:solidFill>
              <a:latin typeface="+mj-lt"/>
              <a:ea typeface="Cambria Math"/>
            </a:endParaRPr>
          </a:p>
          <a:p>
            <a:pPr marL="182563" eaLnBrk="1" hangingPunct="1">
              <a:tabLst>
                <a:tab pos="1790700" algn="l"/>
              </a:tabLst>
              <a:defRPr/>
            </a:pPr>
            <a:endParaRPr lang="en-GB" altLang="en-US" sz="2000" dirty="0">
              <a:solidFill>
                <a:srgbClr val="000000"/>
              </a:solidFill>
              <a:latin typeface="Cambria Math"/>
              <a:ea typeface="Cambria Math"/>
            </a:endParaRPr>
          </a:p>
        </p:txBody>
      </p:sp>
    </p:spTree>
    <p:extLst>
      <p:ext uri="{BB962C8B-B14F-4D97-AF65-F5344CB8AC3E}">
        <p14:creationId xmlns:p14="http://schemas.microsoft.com/office/powerpoint/2010/main" val="317100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789040"/>
            <a:ext cx="3635300" cy="305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5"/>
          <p:cNvSpPr>
            <a:spLocks noGrp="1" noChangeArrowheads="1"/>
          </p:cNvSpPr>
          <p:nvPr>
            <p:ph type="title"/>
          </p:nvPr>
        </p:nvSpPr>
        <p:spPr>
          <a:xfrm>
            <a:off x="251520" y="702593"/>
            <a:ext cx="8640960" cy="638175"/>
          </a:xfrm>
        </p:spPr>
        <p:txBody>
          <a:bodyPr/>
          <a:lstStyle/>
          <a:p>
            <a:pPr algn="ctr" eaLnBrk="1" hangingPunct="1">
              <a:defRPr/>
            </a:pPr>
            <a:r>
              <a:rPr lang="en-US" altLang="en-US" sz="2800" dirty="0">
                <a:solidFill>
                  <a:srgbClr val="C00000"/>
                </a:solidFill>
              </a:rPr>
              <a:t>Eigenvectors and eigenvalues of a projection matrix (cont.)</a:t>
            </a:r>
          </a:p>
        </p:txBody>
      </p:sp>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j-lt"/>
                  </a:rPr>
                  <a:t>The eigenvectors of </a:t>
                </a:r>
                <a14:m>
                  <m:oMath xmlns:m="http://schemas.openxmlformats.org/officeDocument/2006/math">
                    <m:r>
                      <a:rPr lang="en-GB" altLang="en-US" sz="1800">
                        <a:solidFill>
                          <a:srgbClr val="000000"/>
                        </a:solidFill>
                        <a:latin typeface="Cambria Math"/>
                      </a:rPr>
                      <m:t>𝑃</m:t>
                    </m:r>
                  </m:oMath>
                </a14:m>
                <a:r>
                  <a:rPr lang="en-US" altLang="en-US" sz="1800" i="0" dirty="0">
                    <a:solidFill>
                      <a:srgbClr val="000000"/>
                    </a:solidFill>
                    <a:latin typeface="+mj-lt"/>
                  </a:rPr>
                  <a:t> are vectors </a:t>
                </a:r>
                <a14:m>
                  <m:oMath xmlns:m="http://schemas.openxmlformats.org/officeDocument/2006/math">
                    <m:r>
                      <a:rPr lang="en-GB" altLang="en-US" sz="1800" b="0" i="1" smtClean="0">
                        <a:solidFill>
                          <a:srgbClr val="000000"/>
                        </a:solidFill>
                        <a:latin typeface="Cambria Math"/>
                      </a:rPr>
                      <m:t>𝑥</m:t>
                    </m:r>
                    <m:r>
                      <a:rPr lang="en-GB" altLang="en-US" sz="1800" b="0" i="1" smtClean="0">
                        <a:solidFill>
                          <a:srgbClr val="000000"/>
                        </a:solidFill>
                        <a:latin typeface="Cambria Math"/>
                      </a:rPr>
                      <m:t> </m:t>
                    </m:r>
                  </m:oMath>
                </a14:m>
                <a:r>
                  <a:rPr lang="en-US" altLang="en-US" sz="1800" i="0" dirty="0">
                    <a:solidFill>
                      <a:srgbClr val="000000"/>
                    </a:solidFill>
                    <a:latin typeface="+mj-lt"/>
                  </a:rPr>
                  <a:t>which lie on the projection plane already. </a:t>
                </a:r>
                <a:r>
                  <a:rPr lang="en-GB" altLang="en-US" sz="1800" b="0" i="0" dirty="0">
                    <a:solidFill>
                      <a:srgbClr val="000000"/>
                    </a:solidFill>
                    <a:latin typeface="+mj-lt"/>
                  </a:rPr>
                  <a:t>In that case </a:t>
                </a:r>
                <a14:m>
                  <m:oMath xmlns:m="http://schemas.openxmlformats.org/officeDocument/2006/math">
                    <m:r>
                      <a:rPr lang="en-GB" altLang="en-US" sz="1800" b="0" i="1" smtClean="0">
                        <a:solidFill>
                          <a:srgbClr val="000000"/>
                        </a:solidFill>
                        <a:latin typeface="Cambria Math"/>
                      </a:rPr>
                      <m:t>𝑃𝑥</m:t>
                    </m:r>
                    <m:r>
                      <a:rPr lang="en-GB" altLang="en-US" sz="1800" b="0" i="1" smtClean="0">
                        <a:solidFill>
                          <a:srgbClr val="000000"/>
                        </a:solidFill>
                        <a:latin typeface="Cambria Math"/>
                      </a:rPr>
                      <m:t>=</m:t>
                    </m:r>
                    <m:r>
                      <a:rPr lang="en-GB" altLang="en-US" sz="1800" b="0" i="1" smtClean="0">
                        <a:solidFill>
                          <a:srgbClr val="000000"/>
                        </a:solidFill>
                        <a:latin typeface="Cambria Math"/>
                      </a:rPr>
                      <m:t>𝑥</m:t>
                    </m:r>
                  </m:oMath>
                </a14:m>
                <a:r>
                  <a:rPr lang="en-US" altLang="en-US" sz="1800" i="0" dirty="0">
                    <a:solidFill>
                      <a:srgbClr val="000000"/>
                    </a:solidFill>
                    <a:latin typeface="+mj-lt"/>
                  </a:rPr>
                  <a:t> and therefore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is an eigenvector with eigenvalue 1.</a:t>
                </a:r>
              </a:p>
              <a:p>
                <a:pPr marL="266700" indent="-266700" eaLnBrk="1" hangingPunct="1">
                  <a:buFont typeface="Arial" panose="020B0604020202020204" pitchFamily="34" charset="0"/>
                  <a:buChar char="•"/>
                  <a:defRPr/>
                </a:pPr>
                <a:r>
                  <a:rPr lang="en-US" altLang="en-US" sz="1800" i="0" dirty="0">
                    <a:solidFill>
                      <a:srgbClr val="000000"/>
                    </a:solidFill>
                    <a:latin typeface="+mj-lt"/>
                  </a:rPr>
                  <a:t>We can find 2 independent eigenvectors of </a:t>
                </a:r>
                <a14:m>
                  <m:oMath xmlns:m="http://schemas.openxmlformats.org/officeDocument/2006/math">
                    <m:r>
                      <a:rPr lang="en-GB" altLang="en-US" sz="1800">
                        <a:solidFill>
                          <a:srgbClr val="000000"/>
                        </a:solidFill>
                        <a:latin typeface="Cambria Math"/>
                      </a:rPr>
                      <m:t>𝑃</m:t>
                    </m:r>
                  </m:oMath>
                </a14:m>
                <a:r>
                  <a:rPr lang="en-US" altLang="en-US" sz="1800" i="0" dirty="0">
                    <a:solidFill>
                      <a:srgbClr val="000000"/>
                    </a:solidFill>
                    <a:latin typeface="+mj-lt"/>
                  </a:rPr>
                  <a:t> which lie on the projection plane both associated with an eigenvalue of 1.</a:t>
                </a: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a:p>
                <a:pPr marL="1438275" indent="-1171575" eaLnBrk="1" hangingPunct="1">
                  <a:tabLst>
                    <a:tab pos="1438275" algn="l"/>
                  </a:tabLst>
                  <a:defRPr/>
                </a:pPr>
                <a:r>
                  <a:rPr lang="en-US" altLang="en-US" sz="1800" b="1" i="0" dirty="0">
                    <a:solidFill>
                      <a:srgbClr val="000000"/>
                    </a:solidFill>
                    <a:latin typeface="+mj-lt"/>
                  </a:rPr>
                  <a:t>Problem:</a:t>
                </a:r>
                <a:r>
                  <a:rPr lang="en-US" altLang="en-US" sz="1800" i="0" dirty="0">
                    <a:solidFill>
                      <a:srgbClr val="000000"/>
                    </a:solidFill>
                    <a:latin typeface="+mj-lt"/>
                  </a:rPr>
                  <a:t>	In the 3D space we can find 3 independent vectors. Can you find a third eigenvector of </a:t>
                </a:r>
                <a14:m>
                  <m:oMath xmlns:m="http://schemas.openxmlformats.org/officeDocument/2006/math">
                    <m:r>
                      <a:rPr lang="en-GB" altLang="en-US" sz="1800" b="0" i="1" smtClean="0">
                        <a:solidFill>
                          <a:srgbClr val="000000"/>
                        </a:solidFill>
                        <a:latin typeface="Cambria Math"/>
                      </a:rPr>
                      <m:t>𝑃</m:t>
                    </m:r>
                  </m:oMath>
                </a14:m>
                <a:r>
                  <a:rPr lang="en-US" altLang="en-US" sz="1800" i="0" dirty="0">
                    <a:solidFill>
                      <a:srgbClr val="000000"/>
                    </a:solidFill>
                    <a:latin typeface="+mj-lt"/>
                  </a:rPr>
                  <a:t> that is perpendicular to the eigenvectors of </a:t>
                </a:r>
                <a14:m>
                  <m:oMath xmlns:m="http://schemas.openxmlformats.org/officeDocument/2006/math">
                    <m:r>
                      <a:rPr lang="en-GB" altLang="en-US" sz="1800" b="0" i="1" smtClean="0">
                        <a:solidFill>
                          <a:srgbClr val="000000"/>
                        </a:solidFill>
                        <a:latin typeface="Cambria Math"/>
                      </a:rPr>
                      <m:t>𝑃</m:t>
                    </m:r>
                  </m:oMath>
                </a14:m>
                <a:r>
                  <a:rPr lang="en-US" altLang="en-US" sz="1800" i="0" dirty="0">
                    <a:solidFill>
                      <a:srgbClr val="000000"/>
                    </a:solidFill>
                    <a:latin typeface="+mj-lt"/>
                  </a:rPr>
                  <a:t> that lie on the projection plane? </a:t>
                </a:r>
              </a:p>
              <a:p>
                <a:pPr marL="266700" eaLnBrk="1" hangingPunct="1">
                  <a:tabLst>
                    <a:tab pos="1438275" algn="l"/>
                  </a:tabLst>
                  <a:defRPr/>
                </a:pPr>
                <a:r>
                  <a:rPr lang="en-US" altLang="en-US" sz="1800" b="1" i="0" dirty="0">
                    <a:solidFill>
                      <a:srgbClr val="000000"/>
                    </a:solidFill>
                    <a:latin typeface="+mj-lt"/>
                  </a:rPr>
                  <a:t>Answer:	</a:t>
                </a:r>
                <a:r>
                  <a:rPr lang="en-US" altLang="en-US" sz="1800" i="0" dirty="0">
                    <a:solidFill>
                      <a:srgbClr val="000000"/>
                    </a:solidFill>
                    <a:latin typeface="+mj-lt"/>
                  </a:rPr>
                  <a:t>YES! Any vector </a:t>
                </a:r>
                <a14:m>
                  <m:oMath xmlns:m="http://schemas.openxmlformats.org/officeDocument/2006/math">
                    <m:r>
                      <a:rPr lang="en-GB" altLang="en-US" sz="1800" b="0" i="1" smtClean="0">
                        <a:solidFill>
                          <a:srgbClr val="000000"/>
                        </a:solidFill>
                        <a:latin typeface="Cambria Math"/>
                      </a:rPr>
                      <m:t>𝑒</m:t>
                    </m:r>
                  </m:oMath>
                </a14:m>
                <a:r>
                  <a:rPr lang="en-US" altLang="en-US" sz="1800" i="0" dirty="0">
                    <a:solidFill>
                      <a:srgbClr val="000000"/>
                    </a:solidFill>
                    <a:latin typeface="+mj-lt"/>
                  </a:rPr>
                  <a:t> perpendicular to the plane.</a:t>
                </a:r>
              </a:p>
              <a:p>
                <a:pPr marL="1438275" eaLnBrk="1" hangingPunct="1">
                  <a:tabLst>
                    <a:tab pos="1438275" algn="l"/>
                  </a:tabLst>
                  <a:defRPr/>
                </a:pPr>
                <a:r>
                  <a:rPr lang="en-US" altLang="en-US" sz="1800" i="0" dirty="0">
                    <a:solidFill>
                      <a:srgbClr val="000000"/>
                    </a:solidFill>
                    <a:latin typeface="+mj-lt"/>
                  </a:rPr>
                  <a:t>In that case </a:t>
                </a:r>
                <a14:m>
                  <m:oMath xmlns:m="http://schemas.openxmlformats.org/officeDocument/2006/math">
                    <m:r>
                      <a:rPr lang="en-GB" altLang="en-US" sz="1800" b="0" i="1" smtClean="0">
                        <a:solidFill>
                          <a:srgbClr val="000000"/>
                        </a:solidFill>
                        <a:latin typeface="Cambria Math"/>
                      </a:rPr>
                      <m:t>𝑃𝑒</m:t>
                    </m:r>
                    <m:r>
                      <a:rPr lang="en-GB" altLang="en-US" sz="1800" b="0" i="1" smtClean="0">
                        <a:solidFill>
                          <a:srgbClr val="000000"/>
                        </a:solidFill>
                        <a:latin typeface="Cambria Math"/>
                      </a:rPr>
                      <m:t>=</m:t>
                    </m:r>
                    <m:r>
                      <a:rPr lang="en-GB" altLang="en-US" sz="1800" b="1" i="1" smtClean="0">
                        <a:solidFill>
                          <a:srgbClr val="000000"/>
                        </a:solidFill>
                        <a:latin typeface="Cambria Math" panose="02040503050406030204" pitchFamily="18" charset="0"/>
                      </a:rPr>
                      <m:t>𝟎</m:t>
                    </m:r>
                    <m:r>
                      <a:rPr lang="en-GB" altLang="en-US" sz="1800" b="0" i="1" smtClean="0">
                        <a:solidFill>
                          <a:srgbClr val="000000"/>
                        </a:solidFill>
                        <a:latin typeface="Cambria Math" panose="02040503050406030204" pitchFamily="18" charset="0"/>
                      </a:rPr>
                      <m:t>=</m:t>
                    </m:r>
                    <m:r>
                      <a:rPr lang="en-GB" altLang="en-US" sz="1800" b="0" i="1" smtClean="0">
                        <a:solidFill>
                          <a:srgbClr val="000000"/>
                        </a:solidFill>
                        <a:latin typeface="Cambria Math"/>
                      </a:rPr>
                      <m:t>0</m:t>
                    </m:r>
                    <m:r>
                      <a:rPr lang="en-GB" altLang="en-US" sz="1800" b="0" i="1" smtClean="0">
                        <a:solidFill>
                          <a:srgbClr val="000000"/>
                        </a:solidFill>
                        <a:latin typeface="Cambria Math"/>
                      </a:rPr>
                      <m:t>𝑒</m:t>
                    </m:r>
                  </m:oMath>
                </a14:m>
                <a:r>
                  <a:rPr lang="en-US" altLang="en-US" sz="1800" i="0" dirty="0">
                    <a:solidFill>
                      <a:srgbClr val="000000"/>
                    </a:solidFill>
                    <a:latin typeface="+mj-lt"/>
                  </a:rPr>
                  <a:t>. Therefore,</a:t>
                </a:r>
              </a:p>
              <a:p>
                <a:pPr marL="1438275" eaLnBrk="1" hangingPunct="1">
                  <a:tabLst>
                    <a:tab pos="1438275" algn="l"/>
                  </a:tabLst>
                  <a:defRPr/>
                </a:pPr>
                <a:r>
                  <a:rPr lang="en-US" altLang="en-US" sz="1800" i="0" dirty="0">
                    <a:solidFill>
                      <a:srgbClr val="000000"/>
                    </a:solidFill>
                    <a:latin typeface="+mj-lt"/>
                  </a:rPr>
                  <a:t>the eigenvalues of </a:t>
                </a:r>
                <a14:m>
                  <m:oMath xmlns:m="http://schemas.openxmlformats.org/officeDocument/2006/math">
                    <m:r>
                      <a:rPr lang="en-GB" altLang="en-US" sz="1800" b="0" i="1" smtClean="0">
                        <a:solidFill>
                          <a:srgbClr val="000000"/>
                        </a:solidFill>
                        <a:latin typeface="Cambria Math"/>
                      </a:rPr>
                      <m:t>𝑃</m:t>
                    </m:r>
                  </m:oMath>
                </a14:m>
                <a:r>
                  <a:rPr lang="en-US" altLang="en-US" sz="1800" i="0" dirty="0">
                    <a:solidFill>
                      <a:srgbClr val="000000"/>
                    </a:solidFill>
                    <a:latin typeface="+mj-lt"/>
                  </a:rPr>
                  <a:t> are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=0</m:t>
                    </m:r>
                  </m:oMath>
                </a14:m>
                <a:r>
                  <a:rPr lang="en-US" altLang="en-US" sz="1800" i="0" dirty="0">
                    <a:solidFill>
                      <a:srgbClr val="000000"/>
                    </a:solidFill>
                    <a:latin typeface="+mj-lt"/>
                  </a:rPr>
                  <a:t> and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m:t>
                    </m:r>
                  </m:oMath>
                </a14:m>
                <a:r>
                  <a:rPr lang="en-US" altLang="en-US" sz="1800" i="0" dirty="0">
                    <a:solidFill>
                      <a:srgbClr val="000000"/>
                    </a:solidFill>
                    <a:latin typeface="+mj-lt"/>
                  </a:rPr>
                  <a:t>.</a:t>
                </a:r>
              </a:p>
              <a:p>
                <a:pPr marL="544513" eaLnBrk="1" hangingPunct="1">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4"/>
                <a:stretch>
                  <a:fillRect l="-1481" t="-1580" r="-22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Tree>
    <p:extLst>
      <p:ext uri="{BB962C8B-B14F-4D97-AF65-F5344CB8AC3E}">
        <p14:creationId xmlns:p14="http://schemas.microsoft.com/office/powerpoint/2010/main" val="409896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latin typeface="+mn-lt"/>
                  </a:rPr>
                  <a:t>Consider the permutation matrix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0</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0</m:t>
                              </m:r>
                            </m:e>
                          </m:mr>
                        </m:m>
                      </m:e>
                    </m:d>
                  </m:oMath>
                </a14:m>
                <a:r>
                  <a:rPr lang="en-US" altLang="en-US" sz="1800" i="0" dirty="0">
                    <a:solidFill>
                      <a:srgbClr val="000000"/>
                    </a:solidFill>
                    <a:latin typeface="+mn-lt"/>
                  </a:rPr>
                  <a:t>.</a:t>
                </a:r>
              </a:p>
              <a:p>
                <a:pPr marL="266700" indent="-266700" eaLnBrk="1" hangingPunct="1">
                  <a:buFont typeface="Arial" panose="020B0604020202020204" pitchFamily="34" charset="0"/>
                  <a:buChar char="•"/>
                  <a:defRPr/>
                </a:pPr>
                <a:endParaRPr lang="en-US" altLang="en-US" sz="800" i="0" dirty="0">
                  <a:solidFill>
                    <a:srgbClr val="000000"/>
                  </a:solidFill>
                  <a:latin typeface="+mn-lt"/>
                </a:endParaRPr>
              </a:p>
              <a:p>
                <a:pPr marL="266700" eaLnBrk="1" hangingPunct="1">
                  <a:tabLst>
                    <a:tab pos="1438275" algn="l"/>
                  </a:tabLst>
                  <a:defRPr/>
                </a:pPr>
                <a:r>
                  <a:rPr lang="en-US" altLang="en-US" sz="1800" b="1" i="0" dirty="0">
                    <a:solidFill>
                      <a:srgbClr val="000000"/>
                    </a:solidFill>
                    <a:latin typeface="+mn-lt"/>
                  </a:rPr>
                  <a:t>Problem:</a:t>
                </a:r>
                <a:r>
                  <a:rPr lang="en-US" altLang="en-US" sz="1800" i="0" dirty="0">
                    <a:solidFill>
                      <a:srgbClr val="000000"/>
                    </a:solidFill>
                    <a:latin typeface="+mn-lt"/>
                  </a:rPr>
                  <a:t>	Can you give an eigenvector of the above matrix? Or can you think of a vector that if permuted is still a multiple of itself?</a:t>
                </a:r>
              </a:p>
              <a:p>
                <a:pPr marL="266700" eaLnBrk="1" hangingPunct="1">
                  <a:tabLst>
                    <a:tab pos="1438275" algn="l"/>
                  </a:tabLst>
                  <a:defRPr/>
                </a:pPr>
                <a:r>
                  <a:rPr lang="en-US" altLang="en-US" sz="1800" b="1" i="0" dirty="0">
                    <a:solidFill>
                      <a:srgbClr val="000000"/>
                    </a:solidFill>
                    <a:latin typeface="+mn-lt"/>
                  </a:rPr>
                  <a:t>Answer:	</a:t>
                </a:r>
                <a:r>
                  <a:rPr lang="en-US" altLang="en-US" sz="1800" i="0" dirty="0">
                    <a:solidFill>
                      <a:srgbClr val="000000"/>
                    </a:solidFill>
                    <a:latin typeface="+mn-lt"/>
                  </a:rPr>
                  <a:t>YES. It is the vector </a:t>
                </a:r>
                <a14:m>
                  <m:oMath xmlns:m="http://schemas.openxmlformats.org/officeDocument/2006/math">
                    <m:d>
                      <m:dPr>
                        <m:begChr m:val="["/>
                        <m:endChr m:val="]"/>
                        <m:ctrlPr>
                          <a:rPr lang="en-US" altLang="en-US" sz="1800" i="1" smtClean="0">
                            <a:solidFill>
                              <a:srgbClr val="000000"/>
                            </a:solidFill>
                            <a:latin typeface="Cambria Math"/>
                          </a:rPr>
                        </m:ctrlPr>
                      </m:dPr>
                      <m:e>
                        <m:m>
                          <m:mPr>
                            <m:mcs>
                              <m:mc>
                                <m:mcPr>
                                  <m:count m:val="1"/>
                                  <m:mcJc m:val="center"/>
                                </m:mcPr>
                              </m:mc>
                            </m:mcs>
                            <m:ctrlPr>
                              <a:rPr lang="en-US" altLang="en-US" sz="1800" i="1" smtClean="0">
                                <a:solidFill>
                                  <a:srgbClr val="000000"/>
                                </a:solidFill>
                                <a:latin typeface="Cambria Math"/>
                              </a:rPr>
                            </m:ctrlPr>
                          </m:mPr>
                          <m:mr>
                            <m:e>
                              <m:r>
                                <m:rPr>
                                  <m:brk m:alnAt="7"/>
                                </m:rP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mr>
                        </m:m>
                      </m:e>
                    </m:d>
                  </m:oMath>
                </a14:m>
                <a:r>
                  <a:rPr lang="en-US" altLang="en-US" sz="1800" i="0" dirty="0">
                    <a:solidFill>
                      <a:srgbClr val="000000"/>
                    </a:solidFill>
                    <a:latin typeface="+mn-lt"/>
                  </a:rPr>
                  <a:t> and the corresponding eigenvalue is </a:t>
                </a:r>
                <a14:m>
                  <m:oMath xmlns:m="http://schemas.openxmlformats.org/officeDocument/2006/math">
                    <m:r>
                      <a:rPr lang="en-US" altLang="en-US" sz="180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m:t>
                    </m:r>
                  </m:oMath>
                </a14:m>
                <a:r>
                  <a:rPr lang="en-US" altLang="en-US" sz="1800" i="0" dirty="0">
                    <a:solidFill>
                      <a:srgbClr val="000000"/>
                    </a:solidFill>
                    <a:latin typeface="+mn-lt"/>
                  </a:rPr>
                  <a:t>. And furthermore, the vector </a:t>
                </a:r>
                <a14:m>
                  <m:oMath xmlns:m="http://schemas.openxmlformats.org/officeDocument/2006/math">
                    <m:d>
                      <m:dPr>
                        <m:begChr m:val="["/>
                        <m:endChr m:val="]"/>
                        <m:ctrlPr>
                          <a:rPr lang="en-US" altLang="en-US" sz="1800" i="1">
                            <a:solidFill>
                              <a:srgbClr val="000000"/>
                            </a:solidFill>
                            <a:latin typeface="Cambria Math"/>
                          </a:rPr>
                        </m:ctrlPr>
                      </m:dPr>
                      <m:e>
                        <m:m>
                          <m:mPr>
                            <m:mcs>
                              <m:mc>
                                <m:mcPr>
                                  <m:count m:val="1"/>
                                  <m:mcJc m:val="center"/>
                                </m:mcPr>
                              </m:mc>
                            </m:mcs>
                            <m:ctrlPr>
                              <a:rPr lang="en-US" altLang="en-US" sz="1800" i="1">
                                <a:solidFill>
                                  <a:srgbClr val="000000"/>
                                </a:solidFill>
                                <a:latin typeface="Cambria Math"/>
                              </a:rPr>
                            </m:ctrlPr>
                          </m:mPr>
                          <m:mr>
                            <m:e>
                              <m:r>
                                <m:rPr>
                                  <m:brk m:alnAt="7"/>
                                </m:rPr>
                                <a:rPr lang="en-GB" altLang="en-US" sz="1800" b="0" i="1" smtClean="0">
                                  <a:solidFill>
                                    <a:srgbClr val="000000"/>
                                  </a:solidFill>
                                  <a:latin typeface="Cambria Math"/>
                                </a:rPr>
                                <m:t>−</m:t>
                              </m:r>
                              <m:r>
                                <m:rPr>
                                  <m:brk m:alnAt="7"/>
                                </m:rPr>
                                <a:rPr lang="en-GB" altLang="en-US" sz="1800">
                                  <a:solidFill>
                                    <a:srgbClr val="000000"/>
                                  </a:solidFill>
                                  <a:latin typeface="Cambria Math"/>
                                </a:rPr>
                                <m:t>1</m:t>
                              </m:r>
                            </m:e>
                          </m:mr>
                          <m:mr>
                            <m:e>
                              <m:r>
                                <a:rPr lang="en-GB" altLang="en-US" sz="1800">
                                  <a:solidFill>
                                    <a:srgbClr val="000000"/>
                                  </a:solidFill>
                                  <a:latin typeface="Cambria Math"/>
                                </a:rPr>
                                <m:t>1</m:t>
                              </m:r>
                            </m:e>
                          </m:mr>
                        </m:m>
                      </m:e>
                    </m:d>
                  </m:oMath>
                </a14:m>
                <a:r>
                  <a:rPr lang="en-US" altLang="en-US" sz="1800" i="0" dirty="0">
                    <a:solidFill>
                      <a:srgbClr val="000000"/>
                    </a:solidFill>
                    <a:latin typeface="+mn-lt"/>
                  </a:rPr>
                  <a:t> with eigenvalue </a:t>
                </a:r>
                <a14:m>
                  <m:oMath xmlns:m="http://schemas.openxmlformats.org/officeDocument/2006/math">
                    <m:r>
                      <a:rPr lang="en-US" altLang="en-US" sz="1800">
                        <a:solidFill>
                          <a:srgbClr val="000000"/>
                        </a:solidFill>
                        <a:latin typeface="Cambria Math"/>
                        <a:ea typeface="Cambria Math"/>
                      </a:rPr>
                      <m:t>𝜆</m:t>
                    </m:r>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m:t>
                    </m:r>
                    <m:r>
                      <a:rPr lang="en-GB" altLang="en-US" sz="1800">
                        <a:solidFill>
                          <a:srgbClr val="000000"/>
                        </a:solidFill>
                        <a:latin typeface="Cambria Math"/>
                        <a:ea typeface="Cambria Math"/>
                      </a:rPr>
                      <m:t>1</m:t>
                    </m:r>
                    <m:r>
                      <a:rPr lang="en-GB" altLang="en-US" sz="1800" b="0" i="1" smtClean="0">
                        <a:solidFill>
                          <a:srgbClr val="000000"/>
                        </a:solidFill>
                        <a:latin typeface="Cambria Math"/>
                        <a:ea typeface="Cambria Math"/>
                      </a:rPr>
                      <m:t>.</m:t>
                    </m:r>
                  </m:oMath>
                </a14:m>
                <a:endParaRPr lang="en-US" altLang="en-US" sz="1800" i="0" dirty="0">
                  <a:solidFill>
                    <a:srgbClr val="000000"/>
                  </a:solidFill>
                  <a:latin typeface="+mn-lt"/>
                </a:endParaRPr>
              </a:p>
              <a:p>
                <a:pPr marL="266700" eaLnBrk="1" hangingPunct="1">
                  <a:tabLst>
                    <a:tab pos="1438275" algn="l"/>
                  </a:tabLst>
                  <a:defRPr/>
                </a:pPr>
                <a:endParaRPr lang="en-US" altLang="en-US" sz="800" i="0" dirty="0">
                  <a:solidFill>
                    <a:srgbClr val="000000"/>
                  </a:solidFill>
                  <a:latin typeface="+mn-lt"/>
                </a:endParaRPr>
              </a:p>
              <a:p>
                <a:pPr marL="266700" indent="-266700" eaLnBrk="1" hangingPunct="1">
                  <a:buFont typeface="Arial" panose="020B0604020202020204" pitchFamily="34" charset="0"/>
                  <a:buChar char="•"/>
                  <a:defRPr/>
                </a:pPr>
                <a14:m>
                  <m:oMath xmlns:m="http://schemas.openxmlformats.org/officeDocument/2006/math">
                    <m:r>
                      <a:rPr lang="en-GB" altLang="en-US" sz="1800">
                        <a:solidFill>
                          <a:srgbClr val="000000"/>
                        </a:solidFill>
                        <a:latin typeface="Cambria Math"/>
                      </a:rPr>
                      <m:t>𝑛</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𝑛</m:t>
                    </m:r>
                  </m:oMath>
                </a14:m>
                <a:r>
                  <a:rPr lang="en-US" altLang="en-US" sz="1800" i="0" dirty="0">
                    <a:solidFill>
                      <a:srgbClr val="000000"/>
                    </a:solidFill>
                    <a:latin typeface="+mn-lt"/>
                  </a:rPr>
                  <a:t> matrices will have </a:t>
                </a:r>
                <a14:m>
                  <m:oMath xmlns:m="http://schemas.openxmlformats.org/officeDocument/2006/math">
                    <m:r>
                      <a:rPr lang="en-GB" altLang="en-US" sz="1800">
                        <a:solidFill>
                          <a:srgbClr val="000000"/>
                        </a:solidFill>
                        <a:latin typeface="Cambria Math"/>
                      </a:rPr>
                      <m:t>𝑛</m:t>
                    </m:r>
                  </m:oMath>
                </a14:m>
                <a:r>
                  <a:rPr lang="en-US" altLang="en-US" sz="1800" i="0" dirty="0">
                    <a:solidFill>
                      <a:srgbClr val="000000"/>
                    </a:solidFill>
                    <a:latin typeface="+mn-lt"/>
                  </a:rPr>
                  <a:t> eigenvalues.</a:t>
                </a:r>
              </a:p>
              <a:p>
                <a:pPr marL="266700" indent="-266700" eaLnBrk="1" hangingPunct="1">
                  <a:buFont typeface="Arial" panose="020B0604020202020204" pitchFamily="34" charset="0"/>
                  <a:buChar char="•"/>
                  <a:defRPr/>
                </a:pPr>
                <a:r>
                  <a:rPr lang="en-US" altLang="en-US" sz="1800" i="0" dirty="0">
                    <a:solidFill>
                      <a:srgbClr val="000000"/>
                    </a:solidFill>
                    <a:latin typeface="+mn-lt"/>
                  </a:rPr>
                  <a:t>It is not easy to find them.</a:t>
                </a:r>
              </a:p>
              <a:p>
                <a:pPr marL="266700" indent="-266700" eaLnBrk="1" hangingPunct="1">
                  <a:buFont typeface="Arial" panose="020B0604020202020204" pitchFamily="34" charset="0"/>
                  <a:buChar char="•"/>
                  <a:defRPr/>
                </a:pPr>
                <a:r>
                  <a:rPr lang="en-US" altLang="en-US" sz="1800" b="1" i="0" dirty="0">
                    <a:solidFill>
                      <a:srgbClr val="C00000"/>
                    </a:solidFill>
                    <a:latin typeface="+mn-lt"/>
                  </a:rPr>
                  <a:t>The sum of the eigenvalues, called the </a:t>
                </a:r>
                <a:r>
                  <a:rPr lang="en-US" altLang="en-US" sz="1800" b="1" i="0" u="sng" dirty="0">
                    <a:solidFill>
                      <a:srgbClr val="C00000"/>
                    </a:solidFill>
                    <a:latin typeface="+mn-lt"/>
                  </a:rPr>
                  <a:t>trace</a:t>
                </a:r>
                <a:r>
                  <a:rPr lang="en-US" altLang="en-US" sz="1800" b="1" i="0" dirty="0">
                    <a:solidFill>
                      <a:srgbClr val="C00000"/>
                    </a:solidFill>
                    <a:latin typeface="+mn-lt"/>
                  </a:rPr>
                  <a:t> of a matrix, equals the sum of the diagonal elements of the matrix.</a:t>
                </a:r>
              </a:p>
              <a:p>
                <a:pPr marL="266700" indent="-266700" eaLnBrk="1" hangingPunct="1">
                  <a:buFont typeface="Arial" panose="020B0604020202020204" pitchFamily="34" charset="0"/>
                  <a:buChar char="•"/>
                  <a:defRPr/>
                </a:pPr>
                <a:r>
                  <a:rPr lang="en-US" altLang="en-US" sz="1800" b="1" i="0" dirty="0">
                    <a:solidFill>
                      <a:srgbClr val="C00000"/>
                    </a:solidFill>
                  </a:rPr>
                  <a:t>The product of the eigenvalues equals the determinant of the matrix.</a:t>
                </a:r>
                <a:endParaRPr lang="en-US" altLang="en-US" sz="1800" b="1" i="0" dirty="0">
                  <a:solidFill>
                    <a:srgbClr val="C00000"/>
                  </a:solidFill>
                  <a:latin typeface="+mn-lt"/>
                </a:endParaRPr>
              </a:p>
              <a:p>
                <a:pPr marL="266700" indent="-266700" eaLnBrk="1" hangingPunct="1">
                  <a:buFont typeface="Arial" panose="020B0604020202020204" pitchFamily="34" charset="0"/>
                  <a:buChar char="•"/>
                  <a:defRPr/>
                </a:pPr>
                <a:r>
                  <a:rPr lang="en-US" altLang="en-US" sz="1800" i="0" dirty="0">
                    <a:solidFill>
                      <a:srgbClr val="000000"/>
                    </a:solidFill>
                    <a:latin typeface="+mn-lt"/>
                  </a:rPr>
                  <a:t>Therefore, in the previous example, once I found an eigenvalue </a:t>
                </a:r>
                <a14:m>
                  <m:oMath xmlns:m="http://schemas.openxmlformats.org/officeDocument/2006/math">
                    <m:r>
                      <a:rPr lang="en-US" altLang="en-US" sz="1800">
                        <a:solidFill>
                          <a:srgbClr val="000000"/>
                        </a:solidFill>
                        <a:latin typeface="Cambria Math"/>
                        <a:ea typeface="Cambria Math"/>
                      </a:rPr>
                      <m:t>𝜆</m:t>
                    </m:r>
                    <m:r>
                      <a:rPr lang="en-GB" altLang="en-US" sz="1800">
                        <a:solidFill>
                          <a:srgbClr val="000000"/>
                        </a:solidFill>
                        <a:latin typeface="Cambria Math"/>
                        <a:ea typeface="Cambria Math"/>
                      </a:rPr>
                      <m:t>=1,</m:t>
                    </m:r>
                    <m:r>
                      <a:rPr lang="en-GB" altLang="en-US" sz="1800" i="0">
                        <a:solidFill>
                          <a:srgbClr val="000000"/>
                        </a:solidFill>
                        <a:latin typeface="Cambria Math"/>
                        <a:ea typeface="Cambria Math"/>
                      </a:rPr>
                      <m:t> </m:t>
                    </m:r>
                  </m:oMath>
                </a14:m>
                <a:r>
                  <a:rPr lang="en-US" altLang="en-US" sz="1800" i="0" dirty="0">
                    <a:solidFill>
                      <a:srgbClr val="000000"/>
                    </a:solidFill>
                    <a:latin typeface="+mn-lt"/>
                  </a:rPr>
                  <a:t>I should know that there is another eigenvalue </a:t>
                </a:r>
                <a14:m>
                  <m:oMath xmlns:m="http://schemas.openxmlformats.org/officeDocument/2006/math">
                    <m:r>
                      <a:rPr lang="en-US" altLang="en-US" sz="1800">
                        <a:solidFill>
                          <a:srgbClr val="000000"/>
                        </a:solidFill>
                        <a:latin typeface="Cambria Math"/>
                        <a:ea typeface="Cambria Math"/>
                      </a:rPr>
                      <m:t>𝜆</m:t>
                    </m:r>
                    <m:r>
                      <a:rPr lang="en-GB" altLang="en-US" sz="1800">
                        <a:solidFill>
                          <a:srgbClr val="000000"/>
                        </a:solidFill>
                        <a:latin typeface="Cambria Math"/>
                        <a:ea typeface="Cambria Math"/>
                      </a:rPr>
                      <m:t>=−1.</m:t>
                    </m:r>
                  </m:oMath>
                </a14:m>
                <a:endParaRPr lang="en-US" altLang="en-US" sz="1800" i="0" dirty="0">
                  <a:solidFill>
                    <a:srgbClr val="000000"/>
                  </a:solidFill>
                  <a:latin typeface="+mn-lt"/>
                </a:endParaRPr>
              </a:p>
              <a:p>
                <a:pPr marL="544513" eaLnBrk="1" hangingPunct="1">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r="-23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323528" y="702593"/>
            <a:ext cx="8424936" cy="638175"/>
          </a:xfrm>
        </p:spPr>
        <p:txBody>
          <a:bodyPr/>
          <a:lstStyle/>
          <a:p>
            <a:pPr algn="ctr" eaLnBrk="1" hangingPunct="1">
              <a:defRPr/>
            </a:pPr>
            <a:r>
              <a:rPr lang="en-US" altLang="en-US" sz="2800" dirty="0">
                <a:solidFill>
                  <a:srgbClr val="C00000"/>
                </a:solidFill>
              </a:rPr>
              <a:t>Eigenvectors and eigenvalues of a permutation matrix</a:t>
            </a:r>
          </a:p>
        </p:txBody>
      </p:sp>
    </p:spTree>
    <p:extLst>
      <p:ext uri="{BB962C8B-B14F-4D97-AF65-F5344CB8AC3E}">
        <p14:creationId xmlns:p14="http://schemas.microsoft.com/office/powerpoint/2010/main" val="74639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323528" y="1772816"/>
                <a:ext cx="8496944"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GB" altLang="en-US" sz="1800" b="0" i="0" dirty="0">
                    <a:solidFill>
                      <a:srgbClr val="000000"/>
                    </a:solidFill>
                  </a:rPr>
                  <a:t>Consider an eigenvector </a:t>
                </a:r>
                <a14:m>
                  <m:oMath xmlns:m="http://schemas.openxmlformats.org/officeDocument/2006/math">
                    <m:r>
                      <a:rPr lang="en-GB" altLang="en-US" sz="1800" b="0" i="1" smtClean="0">
                        <a:solidFill>
                          <a:srgbClr val="000000"/>
                        </a:solidFill>
                        <a:latin typeface="Cambria Math"/>
                      </a:rPr>
                      <m:t>𝑥</m:t>
                    </m:r>
                  </m:oMath>
                </a14:m>
                <a:r>
                  <a:rPr lang="en-GB" altLang="en-US" sz="1800" b="0" dirty="0">
                    <a:solidFill>
                      <a:srgbClr val="000000"/>
                    </a:solidFill>
                  </a:rPr>
                  <a:t> </a:t>
                </a:r>
                <a:r>
                  <a:rPr lang="en-GB" altLang="en-US" sz="1800" b="0" i="0" dirty="0">
                    <a:solidFill>
                      <a:srgbClr val="000000"/>
                    </a:solidFill>
                  </a:rPr>
                  <a:t>of matrix </a:t>
                </a:r>
                <a14:m>
                  <m:oMath xmlns:m="http://schemas.openxmlformats.org/officeDocument/2006/math">
                    <m:r>
                      <a:rPr lang="en-GB" altLang="en-US" sz="1800" b="0" i="1" smtClean="0">
                        <a:solidFill>
                          <a:srgbClr val="000000"/>
                        </a:solidFill>
                        <a:latin typeface="Cambria Math"/>
                      </a:rPr>
                      <m:t>𝐴</m:t>
                    </m:r>
                  </m:oMath>
                </a14:m>
                <a:r>
                  <a:rPr lang="en-GB" altLang="en-US" sz="1800" b="0" dirty="0">
                    <a:solidFill>
                      <a:srgbClr val="000000"/>
                    </a:solidFill>
                  </a:rPr>
                  <a:t>. </a:t>
                </a:r>
                <a:r>
                  <a:rPr lang="en-GB" altLang="en-US" sz="1800" b="0" i="0" dirty="0">
                    <a:solidFill>
                      <a:srgbClr val="000000"/>
                    </a:solidFill>
                  </a:rPr>
                  <a:t>In that case </a:t>
                </a:r>
                <a14:m>
                  <m:oMath xmlns:m="http://schemas.openxmlformats.org/officeDocument/2006/math">
                    <m:r>
                      <a:rPr lang="en-GB" altLang="en-US" sz="1800" b="0" i="1" smtClean="0">
                        <a:solidFill>
                          <a:srgbClr val="000000"/>
                        </a:solidFill>
                        <a:latin typeface="Cambria Math"/>
                      </a:rPr>
                      <m:t>𝐴𝑥</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𝐴𝑥</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r>
                      <a:rPr lang="en-GB" altLang="en-US" sz="1800" b="1" i="1" smtClean="0">
                        <a:solidFill>
                          <a:srgbClr val="000000"/>
                        </a:solidFill>
                        <a:latin typeface="Cambria Math"/>
                        <a:ea typeface="Cambria Math"/>
                      </a:rPr>
                      <m:t>𝟎</m:t>
                    </m:r>
                  </m:oMath>
                </a14:m>
                <a:r>
                  <a:rPr lang="en-US" altLang="en-US" sz="1800" i="0" dirty="0">
                    <a:solidFill>
                      <a:srgbClr val="000000"/>
                    </a:solidFill>
                    <a:latin typeface="+mj-lt"/>
                  </a:rPr>
                  <a:t> (</a:t>
                </a:r>
                <a14:m>
                  <m:oMath xmlns:m="http://schemas.openxmlformats.org/officeDocument/2006/math">
                    <m:r>
                      <a:rPr lang="en-GB" altLang="en-US" sz="1800" b="1" i="1" dirty="0" smtClean="0">
                        <a:solidFill>
                          <a:srgbClr val="000000"/>
                        </a:solidFill>
                        <a:latin typeface="Cambria Math"/>
                      </a:rPr>
                      <m:t>𝟎</m:t>
                    </m:r>
                  </m:oMath>
                </a14:m>
                <a:r>
                  <a:rPr lang="en-US" altLang="en-US" sz="1800" i="0" dirty="0">
                    <a:solidFill>
                      <a:srgbClr val="000000"/>
                    </a:solidFill>
                    <a:latin typeface="+mj-lt"/>
                  </a:rPr>
                  <a:t> is the zero vector). Therefore, </a:t>
                </a:r>
                <a14:m>
                  <m:oMath xmlns:m="http://schemas.openxmlformats.org/officeDocument/2006/math">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𝐼</m:t>
                        </m:r>
                      </m:e>
                    </m:d>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r>
                      <a:rPr lang="en-GB" altLang="en-US" sz="1800" b="1" i="1" smtClean="0">
                        <a:solidFill>
                          <a:srgbClr val="000000"/>
                        </a:solidFill>
                        <a:latin typeface="Cambria Math"/>
                        <a:ea typeface="Cambria Math"/>
                      </a:rPr>
                      <m:t>𝟎</m:t>
                    </m:r>
                  </m:oMath>
                </a14:m>
                <a:r>
                  <a:rPr lang="en-US" altLang="en-US" sz="1800" i="0" dirty="0">
                    <a:solidFill>
                      <a:srgbClr val="000000"/>
                    </a:solidFill>
                    <a:latin typeface="+mj-lt"/>
                  </a:rPr>
                  <a:t>.</a:t>
                </a:r>
              </a:p>
              <a:p>
                <a:pPr marL="266700" eaLnBrk="1" hangingPunct="1">
                  <a:defRPr/>
                </a:pPr>
                <a:r>
                  <a:rPr lang="en-US" altLang="en-US" sz="1800" i="0" dirty="0">
                    <a:solidFill>
                      <a:srgbClr val="000000"/>
                    </a:solidFill>
                    <a:latin typeface="+mj-lt"/>
                  </a:rPr>
                  <a:t>In order for the above set of equations to have a non-zero solution, the </a:t>
                </a:r>
                <a:r>
                  <a:rPr lang="en-US" altLang="en-US" sz="1800" i="0" dirty="0" err="1">
                    <a:solidFill>
                      <a:srgbClr val="000000"/>
                    </a:solidFill>
                    <a:latin typeface="+mj-lt"/>
                  </a:rPr>
                  <a:t>nullspace</a:t>
                </a:r>
                <a:r>
                  <a:rPr lang="en-US" altLang="en-US" sz="1800" i="0" dirty="0">
                    <a:solidFill>
                      <a:srgbClr val="000000"/>
                    </a:solidFill>
                    <a:latin typeface="+mj-lt"/>
                  </a:rPr>
                  <a:t> of </a:t>
                </a:r>
                <a14:m>
                  <m:oMath xmlns:m="http://schemas.openxmlformats.org/officeDocument/2006/math">
                    <m:r>
                      <a:rPr lang="en-GB" altLang="en-US" sz="1800">
                        <a:solidFill>
                          <a:srgbClr val="000000"/>
                        </a:solidFill>
                        <a:latin typeface="Cambria Math"/>
                      </a:rPr>
                      <m:t>(</m:t>
                    </m:r>
                    <m:r>
                      <a:rPr lang="en-GB" altLang="en-US" sz="1800">
                        <a:solidFill>
                          <a:srgbClr val="000000"/>
                        </a:solidFill>
                        <a:latin typeface="Cambria Math"/>
                      </a:rPr>
                      <m:t>𝐴</m:t>
                    </m:r>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r>
                      <a:rPr lang="en-GB" altLang="en-US" sz="1800">
                        <a:solidFill>
                          <a:srgbClr val="000000"/>
                        </a:solidFill>
                        <a:latin typeface="Cambria Math"/>
                        <a:ea typeface="Cambria Math"/>
                      </a:rPr>
                      <m:t>)</m:t>
                    </m:r>
                  </m:oMath>
                </a14:m>
                <a:r>
                  <a:rPr lang="en-US" altLang="en-US" sz="1800" i="0" dirty="0">
                    <a:solidFill>
                      <a:srgbClr val="000000"/>
                    </a:solidFill>
                  </a:rPr>
                  <a:t> must be non-zero, i.e., </a:t>
                </a:r>
                <a:r>
                  <a:rPr lang="en-US" altLang="en-US" sz="1800" i="0" dirty="0">
                    <a:solidFill>
                      <a:srgbClr val="000000"/>
                    </a:solidFill>
                    <a:latin typeface="+mj-lt"/>
                  </a:rPr>
                  <a:t>the matrix </a:t>
                </a:r>
                <a14:m>
                  <m:oMath xmlns:m="http://schemas.openxmlformats.org/officeDocument/2006/math">
                    <m:r>
                      <a:rPr lang="en-GB" altLang="en-US" sz="1800" b="0" i="1" smtClean="0">
                        <a:solidFill>
                          <a:srgbClr val="000000"/>
                        </a:solidFill>
                        <a:latin typeface="Cambria Math"/>
                      </a:rPr>
                      <m:t>(</m:t>
                    </m:r>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𝐼</m:t>
                    </m:r>
                    <m:r>
                      <a:rPr lang="en-GB" altLang="en-US" sz="1800" b="0" i="1" smtClean="0">
                        <a:solidFill>
                          <a:srgbClr val="000000"/>
                        </a:solidFill>
                        <a:latin typeface="Cambria Math"/>
                        <a:ea typeface="Cambria Math"/>
                      </a:rPr>
                      <m:t>)</m:t>
                    </m:r>
                  </m:oMath>
                </a14:m>
                <a:r>
                  <a:rPr lang="en-US" altLang="en-US" sz="1800" i="0" dirty="0">
                    <a:solidFill>
                      <a:srgbClr val="000000"/>
                    </a:solidFill>
                    <a:latin typeface="+mj-lt"/>
                  </a:rPr>
                  <a:t> must be singular. Therefore, </a:t>
                </a:r>
                <a14:m>
                  <m:oMath xmlns:m="http://schemas.openxmlformats.org/officeDocument/2006/math">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det</m:t>
                        </m:r>
                      </m:fName>
                      <m:e>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𝐼</m:t>
                            </m:r>
                          </m:e>
                        </m:d>
                      </m:e>
                    </m:func>
                    <m:r>
                      <a:rPr lang="en-GB" altLang="en-US" sz="1800" b="0" i="1" smtClean="0">
                        <a:solidFill>
                          <a:srgbClr val="000000"/>
                        </a:solidFill>
                        <a:latin typeface="Cambria Math"/>
                        <a:ea typeface="Cambria Math"/>
                      </a:rPr>
                      <m:t>=0</m:t>
                    </m:r>
                  </m:oMath>
                </a14:m>
                <a:r>
                  <a:rPr lang="en-US" altLang="en-US" sz="1800" i="0" dirty="0">
                    <a:solidFill>
                      <a:srgbClr val="000000"/>
                    </a:solidFill>
                    <a:latin typeface="+mj-lt"/>
                  </a:rPr>
                  <a:t>.</a:t>
                </a:r>
              </a:p>
              <a:p>
                <a:pPr marL="266700" eaLnBrk="1" hangingPunct="1">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I now have an equation for </a:t>
                </a:r>
                <a14:m>
                  <m:oMath xmlns:m="http://schemas.openxmlformats.org/officeDocument/2006/math">
                    <m:r>
                      <a:rPr lang="en-US" altLang="en-US" sz="1800" i="1" smtClean="0">
                        <a:solidFill>
                          <a:srgbClr val="000000"/>
                        </a:solidFill>
                        <a:latin typeface="Cambria Math"/>
                        <a:ea typeface="Cambria Math"/>
                      </a:rPr>
                      <m:t>𝜆</m:t>
                    </m:r>
                    <m:r>
                      <a:rPr lang="en-GB" altLang="en-US" sz="1800" b="0" i="0" smtClean="0">
                        <a:solidFill>
                          <a:srgbClr val="000000"/>
                        </a:solidFill>
                        <a:latin typeface="Cambria Math"/>
                        <a:ea typeface="Cambria Math"/>
                      </a:rPr>
                      <m:t>.</m:t>
                    </m:r>
                  </m:oMath>
                </a14:m>
                <a:r>
                  <a:rPr lang="en-US" altLang="en-US" sz="1800" i="0" dirty="0">
                    <a:solidFill>
                      <a:srgbClr val="000000"/>
                    </a:solidFill>
                    <a:latin typeface="+mj-lt"/>
                  </a:rPr>
                  <a:t> It is called the </a:t>
                </a:r>
                <a:r>
                  <a:rPr lang="en-US" altLang="en-US" sz="1800" b="1" i="0" dirty="0">
                    <a:solidFill>
                      <a:srgbClr val="C00000"/>
                    </a:solidFill>
                    <a:latin typeface="+mj-lt"/>
                  </a:rPr>
                  <a:t>characteristic equation</a:t>
                </a:r>
                <a:r>
                  <a:rPr lang="en-US" altLang="en-US" sz="1800" i="0" dirty="0">
                    <a:solidFill>
                      <a:srgbClr val="000000"/>
                    </a:solidFill>
                    <a:latin typeface="+mj-lt"/>
                  </a:rPr>
                  <a:t>, or the </a:t>
                </a:r>
                <a:r>
                  <a:rPr lang="en-US" altLang="en-US" sz="1800" b="1" i="0" dirty="0">
                    <a:solidFill>
                      <a:srgbClr val="C00000"/>
                    </a:solidFill>
                    <a:latin typeface="+mj-lt"/>
                  </a:rPr>
                  <a:t>eigenvalue equation</a:t>
                </a:r>
                <a:r>
                  <a:rPr lang="en-US" altLang="en-US" sz="1800" i="0" dirty="0">
                    <a:solidFill>
                      <a:srgbClr val="000000"/>
                    </a:solidFill>
                    <a:latin typeface="+mj-lt"/>
                  </a:rPr>
                  <a:t>. From the roots of this equation we can find the eigenvalues.</a:t>
                </a:r>
              </a:p>
              <a:p>
                <a:pPr marL="266700" indent="-266700" eaLnBrk="1" hangingPunct="1">
                  <a:buFont typeface="Arial" panose="020B0604020202020204" pitchFamily="34" charset="0"/>
                  <a:buChar char="•"/>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I might have repeated </a:t>
                </a:r>
                <a14:m>
                  <m:oMath xmlns:m="http://schemas.openxmlformats.org/officeDocument/2006/math">
                    <m:r>
                      <a:rPr lang="en-US" altLang="en-US" sz="1800" i="1" smtClean="0">
                        <a:solidFill>
                          <a:srgbClr val="000000"/>
                        </a:solidFill>
                        <a:latin typeface="Cambria Math"/>
                        <a:ea typeface="Cambria Math"/>
                      </a:rPr>
                      <m:t>𝜆</m:t>
                    </m:r>
                  </m:oMath>
                </a14:m>
                <a:r>
                  <a:rPr lang="en-US" altLang="en-US" sz="1800" i="0" dirty="0">
                    <a:solidFill>
                      <a:srgbClr val="000000"/>
                    </a:solidFill>
                    <a:latin typeface="+mj-lt"/>
                  </a:rPr>
                  <a:t>s. </a:t>
                </a:r>
                <a:r>
                  <a:rPr lang="en-US" altLang="en-US" sz="1800" b="1" i="0" dirty="0">
                    <a:solidFill>
                      <a:srgbClr val="C00000"/>
                    </a:solidFill>
                    <a:latin typeface="+mj-lt"/>
                  </a:rPr>
                  <a:t>This might cause problems but I will deal with it later.</a:t>
                </a:r>
              </a:p>
              <a:p>
                <a:pPr marL="266700" indent="-266700" eaLnBrk="1" hangingPunct="1">
                  <a:buFont typeface="Arial" panose="020B0604020202020204" pitchFamily="34" charset="0"/>
                  <a:buChar char="•"/>
                  <a:defRPr/>
                </a:pPr>
                <a:endParaRPr lang="en-US" altLang="en-US" sz="800" b="1" i="0" dirty="0">
                  <a:solidFill>
                    <a:srgbClr val="C00000"/>
                  </a:solidFill>
                  <a:latin typeface="+mj-lt"/>
                </a:endParaRPr>
              </a:p>
              <a:p>
                <a:pPr marL="266700" indent="-266700" eaLnBrk="1" hangingPunct="1">
                  <a:buFont typeface="Arial" panose="020B0604020202020204" pitchFamily="34" charset="0"/>
                  <a:buChar char="•"/>
                  <a:defRPr/>
                </a:pPr>
                <a:r>
                  <a:rPr lang="en-US" altLang="en-US" sz="1800" i="0" dirty="0">
                    <a:solidFill>
                      <a:srgbClr val="000000"/>
                    </a:solidFill>
                    <a:latin typeface="+mj-lt"/>
                  </a:rPr>
                  <a:t>After I find </a:t>
                </a:r>
                <a14:m>
                  <m:oMath xmlns:m="http://schemas.openxmlformats.org/officeDocument/2006/math">
                    <m:r>
                      <a:rPr lang="en-US" altLang="en-US" sz="1800" i="1" smtClean="0">
                        <a:solidFill>
                          <a:srgbClr val="000000"/>
                        </a:solidFill>
                        <a:latin typeface="Cambria Math"/>
                        <a:ea typeface="Cambria Math"/>
                      </a:rPr>
                      <m:t>𝜆</m:t>
                    </m:r>
                  </m:oMath>
                </a14:m>
                <a:r>
                  <a:rPr lang="en-US" altLang="en-US" sz="1800" i="0" dirty="0">
                    <a:solidFill>
                      <a:srgbClr val="000000"/>
                    </a:solidFill>
                    <a:latin typeface="+mj-lt"/>
                  </a:rPr>
                  <a:t>, I can find </a:t>
                </a:r>
                <a14:m>
                  <m:oMath xmlns:m="http://schemas.openxmlformats.org/officeDocument/2006/math">
                    <m:r>
                      <a:rPr lang="en-GB" altLang="en-US" sz="1800" b="0" i="1" smtClean="0">
                        <a:solidFill>
                          <a:srgbClr val="000000"/>
                        </a:solidFill>
                        <a:latin typeface="Cambria Math"/>
                      </a:rPr>
                      <m:t>𝑥</m:t>
                    </m:r>
                  </m:oMath>
                </a14:m>
                <a:r>
                  <a:rPr lang="en-US" altLang="en-US" sz="1800" i="0" dirty="0">
                    <a:solidFill>
                      <a:srgbClr val="000000"/>
                    </a:solidFill>
                    <a:latin typeface="+mj-lt"/>
                  </a:rPr>
                  <a:t> from </a:t>
                </a:r>
                <a14:m>
                  <m:oMath xmlns:m="http://schemas.openxmlformats.org/officeDocument/2006/math">
                    <m:d>
                      <m:dPr>
                        <m:ctrlPr>
                          <a:rPr lang="en-GB" altLang="en-US" sz="1800" i="1">
                            <a:solidFill>
                              <a:srgbClr val="000000"/>
                            </a:solidFill>
                            <a:latin typeface="Cambria Math"/>
                          </a:rPr>
                        </m:ctrlPr>
                      </m:dPr>
                      <m:e>
                        <m:r>
                          <a:rPr lang="en-GB" altLang="en-US" sz="1800">
                            <a:solidFill>
                              <a:srgbClr val="000000"/>
                            </a:solidFill>
                            <a:latin typeface="Cambria Math"/>
                          </a:rPr>
                          <m:t>𝐴</m:t>
                        </m:r>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e>
                    </m:d>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m:t>
                    </m:r>
                    <m:r>
                      <a:rPr lang="en-GB" altLang="en-US" sz="1800" b="1" i="1">
                        <a:solidFill>
                          <a:srgbClr val="000000"/>
                        </a:solidFill>
                        <a:latin typeface="Cambria Math"/>
                        <a:ea typeface="Cambria Math"/>
                      </a:rPr>
                      <m:t>𝟎</m:t>
                    </m:r>
                  </m:oMath>
                </a14:m>
                <a:r>
                  <a:rPr lang="en-US" altLang="en-US" sz="1800" i="0" dirty="0">
                    <a:solidFill>
                      <a:srgbClr val="000000"/>
                    </a:solidFill>
                    <a:latin typeface="+mj-lt"/>
                  </a:rPr>
                  <a:t>. Basically, I will be looking for the </a:t>
                </a:r>
                <a:r>
                  <a:rPr lang="en-US" altLang="en-US" sz="1800" i="0" dirty="0" err="1">
                    <a:solidFill>
                      <a:srgbClr val="000000"/>
                    </a:solidFill>
                    <a:latin typeface="+mj-lt"/>
                  </a:rPr>
                  <a:t>nullspace</a:t>
                </a:r>
                <a:r>
                  <a:rPr lang="en-US" altLang="en-US" sz="1800" i="0" dirty="0">
                    <a:solidFill>
                      <a:srgbClr val="000000"/>
                    </a:solidFill>
                    <a:latin typeface="+mj-lt"/>
                  </a:rPr>
                  <a:t> of </a:t>
                </a:r>
                <a14:m>
                  <m:oMath xmlns:m="http://schemas.openxmlformats.org/officeDocument/2006/math">
                    <m:d>
                      <m:dPr>
                        <m:ctrlPr>
                          <a:rPr lang="en-GB" altLang="en-US" sz="1800" i="1">
                            <a:solidFill>
                              <a:srgbClr val="000000"/>
                            </a:solidFill>
                            <a:latin typeface="Cambria Math"/>
                          </a:rPr>
                        </m:ctrlPr>
                      </m:dPr>
                      <m:e>
                        <m:r>
                          <a:rPr lang="en-GB" altLang="en-US" sz="1800">
                            <a:solidFill>
                              <a:srgbClr val="000000"/>
                            </a:solidFill>
                            <a:latin typeface="Cambria Math"/>
                          </a:rPr>
                          <m:t>𝐴</m:t>
                        </m:r>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e>
                    </m:d>
                  </m:oMath>
                </a14:m>
                <a:r>
                  <a:rPr lang="en-US" altLang="en-US" sz="1800" i="0" dirty="0">
                    <a:solidFill>
                      <a:srgbClr val="000000"/>
                    </a:solidFill>
                    <a:latin typeface="+mj-lt"/>
                  </a:rPr>
                  <a:t>.</a:t>
                </a:r>
              </a:p>
              <a:p>
                <a:pPr marL="266700" indent="-266700" eaLnBrk="1" hangingPunct="1">
                  <a:buFont typeface="Arial" panose="020B0604020202020204" pitchFamily="34" charset="0"/>
                  <a:buChar char="•"/>
                  <a:defRPr/>
                </a:pPr>
                <a:r>
                  <a:rPr lang="en-US" altLang="en-US" sz="1800" i="0" dirty="0">
                    <a:solidFill>
                      <a:srgbClr val="000000"/>
                    </a:solidFill>
                  </a:rPr>
                  <a:t>The eigenvalues of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 </m:t>
                    </m:r>
                  </m:oMath>
                </a14:m>
                <a:r>
                  <a:rPr lang="en-US" altLang="en-US" sz="1800" i="0" dirty="0">
                    <a:solidFill>
                      <a:srgbClr val="000000"/>
                    </a:solidFill>
                  </a:rPr>
                  <a:t> are obtained through the equation </a:t>
                </a:r>
                <a14:m>
                  <m:oMath xmlns:m="http://schemas.openxmlformats.org/officeDocument/2006/math">
                    <m:func>
                      <m:funcPr>
                        <m:ctrlPr>
                          <a:rPr lang="en-GB" altLang="en-US" sz="1800" i="1">
                            <a:solidFill>
                              <a:srgbClr val="000000"/>
                            </a:solidFill>
                            <a:latin typeface="Cambria Math"/>
                          </a:rPr>
                        </m:ctrlPr>
                      </m:funcPr>
                      <m:fName>
                        <m:r>
                          <m:rPr>
                            <m:sty m:val="p"/>
                          </m:rPr>
                          <a:rPr lang="en-GB" altLang="en-US" sz="1800" i="0">
                            <a:solidFill>
                              <a:srgbClr val="000000"/>
                            </a:solidFill>
                            <a:latin typeface="Cambria Math"/>
                          </a:rPr>
                          <m:t>det</m:t>
                        </m:r>
                      </m:fName>
                      <m:e>
                        <m:d>
                          <m:dPr>
                            <m:ctrlPr>
                              <a:rPr lang="en-GB" altLang="en-US" sz="1800" i="1">
                                <a:solidFill>
                                  <a:srgbClr val="000000"/>
                                </a:solidFill>
                                <a:latin typeface="Cambria Math"/>
                              </a:rPr>
                            </m:ctrlPr>
                          </m:dPr>
                          <m:e>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e>
                        </m:d>
                      </m:e>
                    </m:func>
                    <m:r>
                      <a:rPr lang="en-GB" altLang="en-US" sz="1800">
                        <a:solidFill>
                          <a:srgbClr val="000000"/>
                        </a:solidFill>
                        <a:latin typeface="Cambria Math"/>
                        <a:ea typeface="Cambria Math"/>
                      </a:rPr>
                      <m:t>=0</m:t>
                    </m:r>
                  </m:oMath>
                </a14:m>
                <a:r>
                  <a:rPr lang="en-US" altLang="en-US" sz="1800" i="0" dirty="0">
                    <a:solidFill>
                      <a:srgbClr val="000000"/>
                    </a:solidFill>
                  </a:rPr>
                  <a:t>. But: </a:t>
                </a:r>
                <a14:m>
                  <m:oMath xmlns:m="http://schemas.openxmlformats.org/officeDocument/2006/math">
                    <m:func>
                      <m:funcPr>
                        <m:ctrlPr>
                          <a:rPr lang="en-GB" altLang="en-US" sz="1800" i="1">
                            <a:solidFill>
                              <a:srgbClr val="000000"/>
                            </a:solidFill>
                            <a:latin typeface="Cambria Math"/>
                          </a:rPr>
                        </m:ctrlPr>
                      </m:funcPr>
                      <m:fName>
                        <m:r>
                          <m:rPr>
                            <m:sty m:val="p"/>
                          </m:rPr>
                          <a:rPr lang="en-GB" altLang="en-US" sz="1800" i="0">
                            <a:solidFill>
                              <a:srgbClr val="000000"/>
                            </a:solidFill>
                            <a:latin typeface="Cambria Math"/>
                          </a:rPr>
                          <m:t>det</m:t>
                        </m:r>
                      </m:fName>
                      <m:e>
                        <m:d>
                          <m:dPr>
                            <m:ctrlPr>
                              <a:rPr lang="en-GB" altLang="en-US" sz="1800" i="1">
                                <a:solidFill>
                                  <a:srgbClr val="000000"/>
                                </a:solidFill>
                                <a:latin typeface="Cambria Math"/>
                              </a:rPr>
                            </m:ctrlPr>
                          </m:dPr>
                          <m:e>
                            <m:sSup>
                              <m:sSupPr>
                                <m:ctrlPr>
                                  <a:rPr lang="en-GB"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e>
                        </m:d>
                      </m:e>
                    </m:func>
                    <m:r>
                      <a:rPr lang="en-GB" altLang="en-US" sz="1800">
                        <a:solidFill>
                          <a:srgbClr val="000000"/>
                        </a:solidFill>
                        <a:latin typeface="Cambria Math"/>
                        <a:ea typeface="Cambria Math"/>
                      </a:rPr>
                      <m:t>=</m:t>
                    </m:r>
                    <m:func>
                      <m:funcPr>
                        <m:ctrlPr>
                          <a:rPr lang="en-GB" altLang="en-US" sz="1800" i="1">
                            <a:solidFill>
                              <a:srgbClr val="000000"/>
                            </a:solidFill>
                            <a:latin typeface="Cambria Math"/>
                            <a:ea typeface="Cambria Math"/>
                          </a:rPr>
                        </m:ctrlPr>
                      </m:funcPr>
                      <m:fName>
                        <m:r>
                          <m:rPr>
                            <m:sty m:val="p"/>
                          </m:rPr>
                          <a:rPr lang="en-GB" altLang="en-US" sz="1800" i="0">
                            <a:solidFill>
                              <a:srgbClr val="000000"/>
                            </a:solidFill>
                            <a:latin typeface="Cambria Math"/>
                            <a:ea typeface="Cambria Math"/>
                          </a:rPr>
                          <m:t>det</m:t>
                        </m:r>
                      </m:fName>
                      <m:e>
                        <m:d>
                          <m:dPr>
                            <m:ctrlPr>
                              <a:rPr lang="en-GB" altLang="en-US" sz="1800" i="1">
                                <a:solidFill>
                                  <a:srgbClr val="000000"/>
                                </a:solidFill>
                                <a:latin typeface="Cambria Math"/>
                                <a:ea typeface="Cambria Math"/>
                              </a:rPr>
                            </m:ctrlPr>
                          </m:dPr>
                          <m:e>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𝐴</m:t>
                                </m:r>
                              </m:e>
                              <m:sup>
                                <m:r>
                                  <a:rPr lang="en-GB" altLang="en-US" sz="1800">
                                    <a:solidFill>
                                      <a:srgbClr val="000000"/>
                                    </a:solidFill>
                                    <a:latin typeface="Cambria Math"/>
                                    <a:ea typeface="Cambria Math"/>
                                  </a:rPr>
                                  <m:t>𝑇</m:t>
                                </m:r>
                              </m:sup>
                            </m:sSup>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𝜆</m:t>
                            </m:r>
                            <m:sSup>
                              <m:sSupPr>
                                <m:ctrlPr>
                                  <a:rPr lang="en-GB" altLang="en-US" sz="1800" i="1">
                                    <a:solidFill>
                                      <a:srgbClr val="000000"/>
                                    </a:solidFill>
                                    <a:latin typeface="Cambria Math"/>
                                    <a:ea typeface="Cambria Math"/>
                                  </a:rPr>
                                </m:ctrlPr>
                              </m:sSupPr>
                              <m:e>
                                <m:r>
                                  <a:rPr lang="en-GB" altLang="en-US" sz="1800">
                                    <a:solidFill>
                                      <a:srgbClr val="000000"/>
                                    </a:solidFill>
                                    <a:latin typeface="Cambria Math"/>
                                    <a:ea typeface="Cambria Math"/>
                                  </a:rPr>
                                  <m:t>𝐼</m:t>
                                </m:r>
                              </m:e>
                              <m:sup>
                                <m:r>
                                  <a:rPr lang="en-GB" altLang="en-US" sz="1800">
                                    <a:solidFill>
                                      <a:srgbClr val="000000"/>
                                    </a:solidFill>
                                    <a:latin typeface="Cambria Math"/>
                                    <a:ea typeface="Cambria Math"/>
                                  </a:rPr>
                                  <m:t>𝑇</m:t>
                                </m:r>
                              </m:sup>
                            </m:sSup>
                          </m:e>
                        </m:d>
                      </m:e>
                    </m:func>
                    <m:r>
                      <a:rPr lang="en-GB" altLang="en-US" sz="1800">
                        <a:solidFill>
                          <a:srgbClr val="000000"/>
                        </a:solidFill>
                        <a:latin typeface="Cambria Math"/>
                        <a:ea typeface="Cambria Math"/>
                      </a:rPr>
                      <m:t>=</m:t>
                    </m:r>
                    <m:func>
                      <m:funcPr>
                        <m:ctrlPr>
                          <a:rPr lang="en-GB" altLang="en-US" sz="1800" i="1">
                            <a:solidFill>
                              <a:srgbClr val="000000"/>
                            </a:solidFill>
                            <a:latin typeface="Cambria Math"/>
                            <a:ea typeface="Cambria Math"/>
                          </a:rPr>
                        </m:ctrlPr>
                      </m:funcPr>
                      <m:fName>
                        <m:r>
                          <m:rPr>
                            <m:sty m:val="p"/>
                          </m:rPr>
                          <a:rPr lang="en-GB" altLang="en-US" sz="1800" i="0">
                            <a:solidFill>
                              <a:srgbClr val="000000"/>
                            </a:solidFill>
                            <a:latin typeface="Cambria Math"/>
                            <a:ea typeface="Cambria Math"/>
                          </a:rPr>
                          <m:t>det</m:t>
                        </m:r>
                      </m:fName>
                      <m:e>
                        <m:d>
                          <m:dPr>
                            <m:begChr m:val="["/>
                            <m:endChr m:val="]"/>
                            <m:ctrlPr>
                              <a:rPr lang="en-GB" altLang="en-US" sz="1800" i="1">
                                <a:solidFill>
                                  <a:srgbClr val="000000"/>
                                </a:solidFill>
                                <a:latin typeface="Cambria Math"/>
                                <a:ea typeface="Cambria Math"/>
                              </a:rPr>
                            </m:ctrlPr>
                          </m:dPr>
                          <m:e>
                            <m:sSup>
                              <m:sSupPr>
                                <m:ctrlPr>
                                  <a:rPr lang="en-GB" altLang="en-US" sz="1800" i="1">
                                    <a:solidFill>
                                      <a:srgbClr val="000000"/>
                                    </a:solidFill>
                                    <a:latin typeface="Cambria Math"/>
                                    <a:ea typeface="Cambria Math"/>
                                  </a:rPr>
                                </m:ctrlPr>
                              </m:sSupPr>
                              <m:e>
                                <m:d>
                                  <m:dPr>
                                    <m:ctrlPr>
                                      <a:rPr lang="en-GB" altLang="en-US" sz="1800" i="1">
                                        <a:solidFill>
                                          <a:srgbClr val="000000"/>
                                        </a:solidFill>
                                        <a:latin typeface="Cambria Math"/>
                                        <a:ea typeface="Cambria Math"/>
                                      </a:rPr>
                                    </m:ctrlPr>
                                  </m:dPr>
                                  <m:e>
                                    <m:r>
                                      <a:rPr lang="en-GB" altLang="en-US" sz="1800">
                                        <a:solidFill>
                                          <a:srgbClr val="000000"/>
                                        </a:solidFill>
                                        <a:latin typeface="Cambria Math"/>
                                        <a:ea typeface="Cambria Math"/>
                                      </a:rPr>
                                      <m:t>𝐴</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e>
                                </m:d>
                              </m:e>
                              <m:sup>
                                <m:r>
                                  <a:rPr lang="en-GB" altLang="en-US" sz="1800">
                                    <a:solidFill>
                                      <a:srgbClr val="000000"/>
                                    </a:solidFill>
                                    <a:latin typeface="Cambria Math"/>
                                    <a:ea typeface="Cambria Math"/>
                                  </a:rPr>
                                  <m:t>𝑇</m:t>
                                </m:r>
                              </m:sup>
                            </m:sSup>
                          </m:e>
                        </m:d>
                      </m:e>
                    </m:func>
                    <m:r>
                      <a:rPr lang="en-GB" altLang="en-US" sz="1800">
                        <a:solidFill>
                          <a:srgbClr val="000000"/>
                        </a:solidFill>
                        <a:latin typeface="Cambria Math"/>
                        <a:ea typeface="Cambria Math"/>
                      </a:rPr>
                      <m:t>=</m:t>
                    </m:r>
                    <m:r>
                      <m:rPr>
                        <m:sty m:val="p"/>
                      </m:rPr>
                      <a:rPr lang="en-GB" altLang="en-US" sz="1800" i="0">
                        <a:solidFill>
                          <a:srgbClr val="000000"/>
                        </a:solidFill>
                        <a:latin typeface="Cambria Math"/>
                        <a:ea typeface="Cambria Math"/>
                      </a:rPr>
                      <m:t>det</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𝐴</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r>
                      <a:rPr lang="en-GB" altLang="en-US" sz="1800">
                        <a:solidFill>
                          <a:srgbClr val="000000"/>
                        </a:solidFill>
                        <a:latin typeface="Cambria Math"/>
                        <a:ea typeface="Cambria Math"/>
                      </a:rPr>
                      <m:t>)</m:t>
                    </m:r>
                  </m:oMath>
                </a14:m>
                <a:r>
                  <a:rPr lang="en-US" altLang="en-US" sz="1800" i="0" dirty="0">
                    <a:solidFill>
                      <a:srgbClr val="000000"/>
                    </a:solidFill>
                  </a:rPr>
                  <a:t>.</a:t>
                </a:r>
              </a:p>
              <a:p>
                <a:pPr marL="266700" indent="-266700" eaLnBrk="1" hangingPunct="1">
                  <a:buFont typeface="Arial" panose="020B0604020202020204" pitchFamily="34" charset="0"/>
                  <a:buChar char="•"/>
                  <a:defRPr/>
                </a:pPr>
                <a:r>
                  <a:rPr lang="en-US" altLang="en-US" sz="1800" i="0" dirty="0">
                    <a:solidFill>
                      <a:srgbClr val="000000"/>
                    </a:solidFill>
                  </a:rPr>
                  <a:t>Therefore, the eigenvalues of </a:t>
                </a:r>
                <a14:m>
                  <m:oMath xmlns:m="http://schemas.openxmlformats.org/officeDocument/2006/math">
                    <m:sSup>
                      <m:sSupPr>
                        <m:ctrlPr>
                          <a:rPr lang="en-US" altLang="en-US" sz="1800" i="1">
                            <a:solidFill>
                              <a:srgbClr val="000000"/>
                            </a:solidFill>
                            <a:latin typeface="Cambria Math"/>
                          </a:rPr>
                        </m:ctrlPr>
                      </m:sSupPr>
                      <m:e>
                        <m:r>
                          <a:rPr lang="en-GB" altLang="en-US" sz="1800">
                            <a:solidFill>
                              <a:srgbClr val="000000"/>
                            </a:solidFill>
                            <a:latin typeface="Cambria Math"/>
                          </a:rPr>
                          <m:t>𝐴</m:t>
                        </m:r>
                      </m:e>
                      <m:sup>
                        <m:r>
                          <a:rPr lang="en-GB" altLang="en-US" sz="1800">
                            <a:solidFill>
                              <a:srgbClr val="000000"/>
                            </a:solidFill>
                            <a:latin typeface="Cambria Math"/>
                          </a:rPr>
                          <m:t>𝑇</m:t>
                        </m:r>
                      </m:sup>
                    </m:sSup>
                    <m:r>
                      <a:rPr lang="en-GB" altLang="en-US" sz="1800">
                        <a:solidFill>
                          <a:srgbClr val="000000"/>
                        </a:solidFill>
                        <a:latin typeface="Cambria Math"/>
                      </a:rPr>
                      <m:t> </m:t>
                    </m:r>
                  </m:oMath>
                </a14:m>
                <a:r>
                  <a:rPr lang="en-US" altLang="en-US" sz="1800" i="0" dirty="0">
                    <a:solidFill>
                      <a:srgbClr val="000000"/>
                    </a:solidFill>
                  </a:rPr>
                  <a:t>are the same as the eigenvalues of </a:t>
                </a:r>
                <a14:m>
                  <m:oMath xmlns:m="http://schemas.openxmlformats.org/officeDocument/2006/math">
                    <m:r>
                      <a:rPr lang="en-GB" altLang="en-US" sz="1800" b="0" i="1" smtClean="0">
                        <a:solidFill>
                          <a:srgbClr val="000000"/>
                        </a:solidFill>
                        <a:latin typeface="Cambria Math" panose="02040503050406030204" pitchFamily="18" charset="0"/>
                      </a:rPr>
                      <m:t>𝐴</m:t>
                    </m:r>
                  </m:oMath>
                </a14:m>
                <a:r>
                  <a:rPr lang="en-US" altLang="en-US" sz="1800" i="0" dirty="0">
                    <a:solidFill>
                      <a:srgbClr val="000000"/>
                    </a:solidFill>
                  </a:rPr>
                  <a:t>.</a:t>
                </a:r>
              </a:p>
              <a:p>
                <a:pPr algn="ctr" eaLnBrk="1" hangingPunct="1">
                  <a:defRPr/>
                </a:pPr>
                <a:endParaRPr lang="en-US" altLang="en-US" sz="1800" i="0" dirty="0">
                  <a:solidFill>
                    <a:srgbClr val="000000"/>
                  </a:solidFill>
                </a:endParaRPr>
              </a:p>
              <a:p>
                <a:pPr algn="ctr" eaLnBrk="1" hangingPunct="1">
                  <a:defRPr/>
                </a:pPr>
                <a:endParaRPr lang="en-US" altLang="en-US" sz="1800" i="0" dirty="0">
                  <a:solidFill>
                    <a:srgbClr val="000000"/>
                  </a:solidFill>
                </a:endParaRPr>
              </a:p>
              <a:p>
                <a:pPr marL="266700" indent="-266700" eaLnBrk="1" hangingPunct="1">
                  <a:buFont typeface="Arial" panose="020B0604020202020204" pitchFamily="34" charset="0"/>
                  <a:buChar char="•"/>
                  <a:defRPr/>
                </a:pPr>
                <a:endParaRPr lang="en-US" altLang="en-US" sz="1800" i="0" dirty="0">
                  <a:solidFill>
                    <a:srgbClr val="000000"/>
                  </a:solidFill>
                  <a:latin typeface="+mj-lt"/>
                </a:endParaRPr>
              </a:p>
              <a:p>
                <a:pPr marL="266700" indent="-266700" eaLnBrk="1" hangingPunct="1">
                  <a:buFont typeface="Arial" panose="020B0604020202020204" pitchFamily="34" charset="0"/>
                  <a:buChar char="•"/>
                  <a:defRPr/>
                </a:pPr>
                <a:endParaRPr lang="en-US" altLang="en-US" sz="2000" i="0" dirty="0">
                  <a:solidFill>
                    <a:srgbClr val="000000"/>
                  </a:solidFill>
                </a:endParaRPr>
              </a:p>
              <a:p>
                <a:pPr marL="361950" indent="-179388" eaLnBrk="1" hangingPunct="1">
                  <a:buFont typeface="Arial" panose="020B0604020202020204" pitchFamily="34" charset="0"/>
                  <a:buChar char="•"/>
                  <a:defRPr/>
                </a:pPr>
                <a:endParaRPr lang="en-US" altLang="en-US" sz="2000" i="0" dirty="0">
                  <a:solidFill>
                    <a:srgbClr val="000000"/>
                  </a:solidFill>
                </a:endParaRPr>
              </a:p>
              <a:p>
                <a:pPr marL="544513" eaLnBrk="1" hangingPunct="1">
                  <a:defRPr/>
                </a:pPr>
                <a:endParaRPr lang="en-US" altLang="en-US" sz="2000" i="0" dirty="0">
                  <a:solidFill>
                    <a:srgbClr val="000000"/>
                  </a:solidFill>
                </a:endParaRP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323528" y="1772816"/>
                <a:ext cx="8496944" cy="5013325"/>
              </a:xfrm>
              <a:prstGeom prst="rect">
                <a:avLst/>
              </a:prstGeom>
              <a:blipFill>
                <a:blip r:embed="rId3"/>
                <a:stretch>
                  <a:fillRect l="-1506" t="-1582" r="-933" b="-2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70" name="Rectangle 5"/>
              <p:cNvSpPr>
                <a:spLocks noGrp="1" noChangeArrowheads="1"/>
              </p:cNvSpPr>
              <p:nvPr>
                <p:ph type="title"/>
              </p:nvPr>
            </p:nvSpPr>
            <p:spPr>
              <a:xfrm>
                <a:off x="755576" y="702593"/>
                <a:ext cx="7543800" cy="638175"/>
              </a:xfrm>
            </p:spPr>
            <p:txBody>
              <a:bodyPr/>
              <a:lstStyle/>
              <a:p>
                <a:pPr algn="ctr" eaLnBrk="1" hangingPunct="1">
                  <a:defRPr/>
                </a:pPr>
                <a:r>
                  <a:rPr lang="en-US" altLang="en-US" sz="2800" dirty="0">
                    <a:solidFill>
                      <a:srgbClr val="C00000"/>
                    </a:solidFill>
                  </a:rPr>
                  <a:t>Problem: Solve </a:t>
                </a:r>
                <a14:m>
                  <m:oMath xmlns:m="http://schemas.openxmlformats.org/officeDocument/2006/math">
                    <m:r>
                      <a:rPr lang="en-GB" altLang="en-US" sz="2800" i="1">
                        <a:solidFill>
                          <a:srgbClr val="C00000"/>
                        </a:solidFill>
                        <a:latin typeface="Cambria Math"/>
                      </a:rPr>
                      <m:t>𝐴𝑥</m:t>
                    </m:r>
                    <m:r>
                      <a:rPr lang="en-GB" altLang="en-US" sz="2800" i="1">
                        <a:solidFill>
                          <a:srgbClr val="C00000"/>
                        </a:solidFill>
                        <a:latin typeface="Cambria Math"/>
                      </a:rPr>
                      <m:t>=</m:t>
                    </m:r>
                    <m:r>
                      <a:rPr lang="en-GB" altLang="en-US" sz="2800" i="1">
                        <a:solidFill>
                          <a:srgbClr val="C00000"/>
                        </a:solidFill>
                        <a:latin typeface="Cambria Math"/>
                        <a:ea typeface="Cambria Math"/>
                      </a:rPr>
                      <m:t>𝜆</m:t>
                    </m:r>
                    <m:r>
                      <a:rPr lang="en-GB" altLang="en-US" sz="2800" i="1">
                        <a:solidFill>
                          <a:srgbClr val="C00000"/>
                        </a:solidFill>
                        <a:latin typeface="Cambria Math"/>
                        <a:ea typeface="Cambria Math"/>
                      </a:rPr>
                      <m:t>𝑥</m:t>
                    </m:r>
                  </m:oMath>
                </a14:m>
                <a:endParaRPr lang="en-US" altLang="en-US" sz="2800" dirty="0">
                  <a:solidFill>
                    <a:srgbClr val="C00000"/>
                  </a:solidFill>
                </a:endParaRPr>
              </a:p>
            </p:txBody>
          </p:sp>
        </mc:Choice>
        <mc:Fallback xmlns="">
          <p:sp>
            <p:nvSpPr>
              <p:cNvPr id="7170" name="Rectangle 5"/>
              <p:cNvSpPr>
                <a:spLocks noGrp="1" noRot="1" noChangeAspect="1" noMove="1" noResize="1" noEditPoints="1" noAdjustHandles="1" noChangeArrowheads="1" noChangeShapeType="1" noTextEdit="1"/>
              </p:cNvSpPr>
              <p:nvPr>
                <p:ph type="title"/>
              </p:nvPr>
            </p:nvSpPr>
            <p:spPr>
              <a:xfrm>
                <a:off x="755576" y="702593"/>
                <a:ext cx="7543800" cy="638175"/>
              </a:xfrm>
              <a:blipFill rotWithShape="1">
                <a:blip r:embed="rId4"/>
                <a:stretch>
                  <a:fillRect b="-32381"/>
                </a:stretch>
              </a:blipFill>
            </p:spPr>
            <p:txBody>
              <a:bodyPr/>
              <a:lstStyle/>
              <a:p>
                <a:r>
                  <a:rPr lang="en-GB">
                    <a:noFill/>
                  </a:rPr>
                  <a:t> </a:t>
                </a:r>
              </a:p>
            </p:txBody>
          </p:sp>
        </mc:Fallback>
      </mc:AlternateContent>
    </p:spTree>
    <p:extLst>
      <p:ext uri="{BB962C8B-B14F-4D97-AF65-F5344CB8AC3E}">
        <p14:creationId xmlns:p14="http://schemas.microsoft.com/office/powerpoint/2010/main" val="354464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tabLst>
                    <a:tab pos="266700" algn="l"/>
                    <a:tab pos="1619250" algn="l"/>
                  </a:tabLst>
                  <a:defRPr/>
                </a:pPr>
                <a:r>
                  <a:rPr lang="en-US" altLang="en-US" sz="1800" i="0" dirty="0">
                    <a:solidFill>
                      <a:srgbClr val="000000"/>
                    </a:solidFill>
                    <a:latin typeface="+mj-lt"/>
                  </a:rPr>
                  <a:t>Consider the matrix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3</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3</m:t>
                              </m:r>
                            </m:e>
                          </m:mr>
                        </m:m>
                      </m:e>
                    </m:d>
                  </m:oMath>
                </a14:m>
                <a:r>
                  <a:rPr lang="en-US" altLang="en-US" sz="1800" i="0" dirty="0">
                    <a:solidFill>
                      <a:srgbClr val="000000"/>
                    </a:solidFill>
                    <a:latin typeface="+mj-lt"/>
                  </a:rPr>
                  <a:t>. </a:t>
                </a:r>
                <a:r>
                  <a:rPr lang="en-US" altLang="en-US" sz="1800" b="1" i="0" dirty="0">
                    <a:solidFill>
                      <a:srgbClr val="C00000"/>
                    </a:solidFill>
                    <a:latin typeface="+mj-lt"/>
                  </a:rPr>
                  <a:t>A symmetric matrix always has real eigenvalues.</a:t>
                </a:r>
              </a:p>
              <a:p>
                <a:pPr marL="266700" indent="-266700" eaLnBrk="1" hangingPunct="1">
                  <a:buFont typeface="Arial" panose="020B0604020202020204" pitchFamily="34" charset="0"/>
                  <a:buChar char="•"/>
                  <a:tabLst>
                    <a:tab pos="266700" algn="l"/>
                    <a:tab pos="161925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266700" algn="l"/>
                    <a:tab pos="1619250" algn="l"/>
                  </a:tabLst>
                  <a:defRPr/>
                </a:pPr>
                <a:r>
                  <a:rPr lang="en-US" altLang="en-US" sz="1800" i="0" dirty="0">
                    <a:solidFill>
                      <a:srgbClr val="000000"/>
                    </a:solidFill>
                    <a:latin typeface="+mj-lt"/>
                  </a:rPr>
                  <a:t>Furthermore, </a:t>
                </a:r>
                <a:r>
                  <a:rPr lang="en-US" altLang="en-US" sz="1800" b="1" i="0" dirty="0">
                    <a:solidFill>
                      <a:srgbClr val="C00000"/>
                    </a:solidFill>
                    <a:latin typeface="+mj-lt"/>
                  </a:rPr>
                  <a:t>the eigenvectors of a symmetric matrix can be chosen to be orthogonal.</a:t>
                </a:r>
              </a:p>
              <a:p>
                <a:pPr marL="266700" indent="-266700" eaLnBrk="1" hangingPunct="1">
                  <a:buFont typeface="Arial" panose="020B0604020202020204" pitchFamily="34" charset="0"/>
                  <a:buChar char="•"/>
                  <a:tabLst>
                    <a:tab pos="266700" algn="l"/>
                    <a:tab pos="161925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266700" algn="l"/>
                    <a:tab pos="1619250" algn="l"/>
                  </a:tabLst>
                  <a:defRPr/>
                </a:pPr>
                <a14:m>
                  <m:oMath xmlns:m="http://schemas.openxmlformats.org/officeDocument/2006/math">
                    <m:func>
                      <m:funcPr>
                        <m:ctrlPr>
                          <a:rPr lang="en-GB" altLang="en-US" sz="1800" b="0" i="1" smtClean="0">
                            <a:solidFill>
                              <a:srgbClr val="000000"/>
                            </a:solidFill>
                            <a:latin typeface="Cambria Math"/>
                          </a:rPr>
                        </m:ctrlPr>
                      </m:funcPr>
                      <m:fName>
                        <m:r>
                          <m:rPr>
                            <m:sty m:val="p"/>
                          </m:rPr>
                          <a:rPr lang="en-GB" altLang="en-US" sz="1800" b="0" i="0" smtClean="0">
                            <a:solidFill>
                              <a:srgbClr val="000000"/>
                            </a:solidFill>
                            <a:latin typeface="Cambria Math"/>
                          </a:rPr>
                          <m:t>det</m:t>
                        </m:r>
                      </m:fName>
                      <m:e>
                        <m:d>
                          <m:dPr>
                            <m:ctrlPr>
                              <a:rPr lang="en-GB" altLang="en-US" sz="1800" b="0" i="1" smtClean="0">
                                <a:solidFill>
                                  <a:srgbClr val="000000"/>
                                </a:solidFill>
                                <a:latin typeface="Cambria Math"/>
                              </a:rPr>
                            </m:ctrlPr>
                          </m:dPr>
                          <m:e>
                            <m:r>
                              <a:rPr lang="en-GB" altLang="en-US" sz="1800" b="0" i="1" smtClean="0">
                                <a:solidFill>
                                  <a:srgbClr val="000000"/>
                                </a:solidFill>
                                <a:latin typeface="Cambria Math"/>
                              </a:rPr>
                              <m:t>𝐴</m:t>
                            </m:r>
                            <m:r>
                              <a:rPr lang="en-GB" altLang="en-US" sz="1800" b="0" i="1" smtClean="0">
                                <a:solidFill>
                                  <a:srgbClr val="000000"/>
                                </a:solidFill>
                                <a:latin typeface="Cambria Math"/>
                              </a:rPr>
                              <m:t>−</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𝐼</m:t>
                            </m:r>
                          </m:e>
                        </m:d>
                      </m:e>
                    </m:func>
                    <m:r>
                      <a:rPr lang="en-GB" altLang="en-US" sz="1800" b="0" i="1" smtClean="0">
                        <a:solidFill>
                          <a:srgbClr val="000000"/>
                        </a:solidFill>
                        <a:latin typeface="Cambria Math"/>
                        <a:ea typeface="Cambria Math"/>
                      </a:rPr>
                      <m:t>=</m:t>
                    </m:r>
                    <m:sSup>
                      <m:sSupPr>
                        <m:ctrlPr>
                          <a:rPr lang="en-GB" altLang="en-US" sz="1800" i="1">
                            <a:solidFill>
                              <a:srgbClr val="000000"/>
                            </a:solidFill>
                            <a:latin typeface="Cambria Math"/>
                            <a:ea typeface="Cambria Math"/>
                          </a:rPr>
                        </m:ctrlPr>
                      </m:sSupPr>
                      <m:e>
                        <m:d>
                          <m:dPr>
                            <m:ctrlPr>
                              <a:rPr lang="en-GB" altLang="en-US" sz="1800" i="1">
                                <a:solidFill>
                                  <a:srgbClr val="000000"/>
                                </a:solidFill>
                                <a:latin typeface="Cambria Math"/>
                                <a:ea typeface="Cambria Math"/>
                              </a:rPr>
                            </m:ctrlPr>
                          </m:dPr>
                          <m:e>
                            <m:r>
                              <a:rPr lang="en-GB" altLang="en-US" sz="1800" b="0" i="1" smtClean="0">
                                <a:solidFill>
                                  <a:srgbClr val="000000"/>
                                </a:solidFill>
                                <a:latin typeface="Cambria Math"/>
                                <a:ea typeface="Cambria Math"/>
                              </a:rPr>
                              <m:t>3</m:t>
                            </m:r>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𝜆</m:t>
                            </m:r>
                          </m:e>
                        </m:d>
                      </m:e>
                      <m:sup>
                        <m:r>
                          <a:rPr lang="en-GB" altLang="en-US" sz="1800">
                            <a:solidFill>
                              <a:srgbClr val="000000"/>
                            </a:solidFill>
                            <a:latin typeface="Cambria Math"/>
                            <a:ea typeface="Cambria Math"/>
                          </a:rPr>
                          <m:t>2</m:t>
                        </m:r>
                      </m:sup>
                    </m:sSup>
                    <m:r>
                      <a:rPr lang="en-GB" altLang="en-US" sz="1800" b="0" i="1" smtClean="0">
                        <a:solidFill>
                          <a:srgbClr val="000000"/>
                        </a:solidFill>
                        <a:latin typeface="Cambria Math"/>
                        <a:ea typeface="Cambria Math"/>
                      </a:rPr>
                      <m:t>−1=0⇒3−</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=±1⇒</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=3±1⇒</m:t>
                    </m:r>
                    <m:sSub>
                      <m:sSubPr>
                        <m:ctrlPr>
                          <a:rPr lang="en-GB" altLang="en-US" sz="1800" b="0" i="1" smtClean="0">
                            <a:solidFill>
                              <a:srgbClr val="000000"/>
                            </a:solidFill>
                            <a:latin typeface="Cambria Math"/>
                            <a:ea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ea typeface="Cambria Math"/>
                          </a:rPr>
                          <m:t>1</m:t>
                        </m:r>
                      </m:sub>
                    </m:sSub>
                    <m:r>
                      <a:rPr lang="en-GB" altLang="en-US" sz="1800" b="0" i="1" smtClean="0">
                        <a:solidFill>
                          <a:srgbClr val="000000"/>
                        </a:solidFill>
                        <a:latin typeface="Cambria Math"/>
                        <a:ea typeface="Cambria Math"/>
                      </a:rPr>
                      <m:t>=4,  </m:t>
                    </m:r>
                    <m:sSub>
                      <m:sSubPr>
                        <m:ctrlPr>
                          <a:rPr lang="en-GB" altLang="en-US" sz="1800" i="1" smtClean="0">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2</m:t>
                    </m:r>
                  </m:oMath>
                </a14:m>
                <a:r>
                  <a:rPr lang="en-US" altLang="en-US" sz="1800" i="0" dirty="0">
                    <a:solidFill>
                      <a:srgbClr val="000000"/>
                    </a:solidFill>
                    <a:latin typeface="+mj-lt"/>
                  </a:rPr>
                  <a:t>.</a:t>
                </a:r>
              </a:p>
              <a:p>
                <a:pPr marL="266700" eaLnBrk="1" hangingPunct="1">
                  <a:tabLst>
                    <a:tab pos="266700" algn="l"/>
                    <a:tab pos="1619250" algn="l"/>
                  </a:tabLst>
                  <a:defRPr/>
                </a:pPr>
                <a:r>
                  <a:rPr lang="en-US" altLang="en-US" sz="1800" i="0" dirty="0">
                    <a:solidFill>
                      <a:srgbClr val="000000"/>
                    </a:solidFill>
                    <a:latin typeface="+mj-lt"/>
                  </a:rPr>
                  <a:t>Or </a:t>
                </a:r>
                <a14:m>
                  <m:oMath xmlns:m="http://schemas.openxmlformats.org/officeDocument/2006/math">
                    <m:func>
                      <m:funcPr>
                        <m:ctrlPr>
                          <a:rPr lang="en-GB" altLang="en-US" sz="1800" i="1">
                            <a:solidFill>
                              <a:srgbClr val="000000"/>
                            </a:solidFill>
                            <a:latin typeface="Cambria Math"/>
                          </a:rPr>
                        </m:ctrlPr>
                      </m:funcPr>
                      <m:fName>
                        <m:r>
                          <m:rPr>
                            <m:sty m:val="p"/>
                          </m:rPr>
                          <a:rPr lang="en-GB" altLang="en-US" sz="1800" i="0">
                            <a:solidFill>
                              <a:srgbClr val="000000"/>
                            </a:solidFill>
                            <a:latin typeface="Cambria Math"/>
                          </a:rPr>
                          <m:t>det</m:t>
                        </m:r>
                      </m:fName>
                      <m:e>
                        <m:d>
                          <m:dPr>
                            <m:ctrlPr>
                              <a:rPr lang="en-GB" altLang="en-US" sz="1800" i="1">
                                <a:solidFill>
                                  <a:srgbClr val="000000"/>
                                </a:solidFill>
                                <a:latin typeface="Cambria Math"/>
                              </a:rPr>
                            </m:ctrlPr>
                          </m:dPr>
                          <m:e>
                            <m:r>
                              <a:rPr lang="en-GB" altLang="en-US" sz="1800">
                                <a:solidFill>
                                  <a:srgbClr val="000000"/>
                                </a:solidFill>
                                <a:latin typeface="Cambria Math"/>
                              </a:rPr>
                              <m:t>𝐴</m:t>
                            </m:r>
                            <m:r>
                              <a:rPr lang="en-GB" altLang="en-US" sz="1800">
                                <a:solidFill>
                                  <a:srgbClr val="000000"/>
                                </a:solidFill>
                                <a:latin typeface="Cambria Math"/>
                              </a:rPr>
                              <m:t>−</m:t>
                            </m:r>
                            <m:r>
                              <a:rPr lang="en-GB" altLang="en-US" sz="1800">
                                <a:solidFill>
                                  <a:srgbClr val="000000"/>
                                </a:solidFill>
                                <a:latin typeface="Cambria Math"/>
                                <a:ea typeface="Cambria Math"/>
                              </a:rPr>
                              <m:t>𝜆</m:t>
                            </m:r>
                            <m:r>
                              <a:rPr lang="en-GB" altLang="en-US" sz="1800">
                                <a:solidFill>
                                  <a:srgbClr val="000000"/>
                                </a:solidFill>
                                <a:latin typeface="Cambria Math"/>
                                <a:ea typeface="Cambria Math"/>
                              </a:rPr>
                              <m:t>𝐼</m:t>
                            </m:r>
                          </m:e>
                        </m:d>
                      </m:e>
                    </m:func>
                    <m:r>
                      <a:rPr lang="en-GB" altLang="en-US" sz="1800" b="0" i="1" smtClean="0">
                        <a:solidFill>
                          <a:srgbClr val="000000"/>
                        </a:solidFill>
                        <a:latin typeface="Cambria Math"/>
                        <a:ea typeface="Cambria Math"/>
                      </a:rPr>
                      <m:t>=</m:t>
                    </m:r>
                    <m:sSup>
                      <m:sSupPr>
                        <m:ctrlPr>
                          <a:rPr lang="en-GB" altLang="en-US" sz="1800" b="0" i="1" smtClean="0">
                            <a:solidFill>
                              <a:srgbClr val="000000"/>
                            </a:solidFill>
                            <a:latin typeface="Cambria Math"/>
                            <a:ea typeface="Cambria Math"/>
                          </a:rPr>
                        </m:ctrlPr>
                      </m:sSupPr>
                      <m:e>
                        <m:r>
                          <a:rPr lang="en-GB" altLang="en-US" sz="1800" b="0" i="1" smtClean="0">
                            <a:solidFill>
                              <a:srgbClr val="000000"/>
                            </a:solidFill>
                            <a:latin typeface="Cambria Math"/>
                            <a:ea typeface="Cambria Math"/>
                          </a:rPr>
                          <m:t>𝜆</m:t>
                        </m:r>
                      </m:e>
                      <m:sup>
                        <m:r>
                          <a:rPr lang="en-GB" altLang="en-US" sz="1800" b="0" i="1" smtClean="0">
                            <a:solidFill>
                              <a:srgbClr val="000000"/>
                            </a:solidFill>
                            <a:latin typeface="Cambria Math"/>
                            <a:ea typeface="Cambria Math"/>
                          </a:rPr>
                          <m:t>2</m:t>
                        </m:r>
                      </m:sup>
                    </m:sSup>
                    <m:r>
                      <a:rPr lang="en-GB" altLang="en-US" sz="1800" b="0" i="1" smtClean="0">
                        <a:solidFill>
                          <a:srgbClr val="000000"/>
                        </a:solidFill>
                        <a:latin typeface="Cambria Math"/>
                        <a:ea typeface="Cambria Math"/>
                      </a:rPr>
                      <m:t>−6</m:t>
                    </m:r>
                    <m:r>
                      <a:rPr lang="en-GB" altLang="en-US" sz="1800" b="0" i="1" smtClean="0">
                        <a:solidFill>
                          <a:srgbClr val="000000"/>
                        </a:solidFill>
                        <a:latin typeface="Cambria Math"/>
                        <a:ea typeface="Cambria Math"/>
                      </a:rPr>
                      <m:t>𝜆</m:t>
                    </m:r>
                    <m:r>
                      <a:rPr lang="en-GB" altLang="en-US" sz="1800" b="0" i="1" smtClean="0">
                        <a:solidFill>
                          <a:srgbClr val="000000"/>
                        </a:solidFill>
                        <a:latin typeface="Cambria Math"/>
                        <a:ea typeface="Cambria Math"/>
                      </a:rPr>
                      <m:t>+8=0</m:t>
                    </m:r>
                  </m:oMath>
                </a14:m>
                <a:r>
                  <a:rPr lang="en-US" altLang="en-US" sz="1800" i="0" dirty="0">
                    <a:solidFill>
                      <a:srgbClr val="000000"/>
                    </a:solidFill>
                    <a:latin typeface="+mj-lt"/>
                  </a:rPr>
                  <a:t>. Note that </a:t>
                </a:r>
                <a14:m>
                  <m:oMath xmlns:m="http://schemas.openxmlformats.org/officeDocument/2006/math">
                    <m:r>
                      <a:rPr lang="en-GB" altLang="en-US" sz="1800" b="0" i="1" smtClean="0">
                        <a:solidFill>
                          <a:srgbClr val="000000"/>
                        </a:solidFill>
                        <a:latin typeface="Cambria Math"/>
                      </a:rPr>
                      <m:t>6=</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1</m:t>
                        </m:r>
                      </m:sub>
                    </m:sSub>
                    <m:r>
                      <a:rPr lang="en-GB" altLang="en-US" sz="1800" b="0" i="1" smtClean="0">
                        <a:solidFill>
                          <a:srgbClr val="000000"/>
                        </a:solidFill>
                        <a:latin typeface="Cambria Math"/>
                      </a:rPr>
                      <m:t>+</m:t>
                    </m:r>
                    <m:sSub>
                      <m:sSubPr>
                        <m:ctrlPr>
                          <a:rPr lang="en-GB" altLang="en-US" sz="1800" b="0" i="1" smtClean="0">
                            <a:solidFill>
                              <a:srgbClr val="000000"/>
                            </a:solidFill>
                            <a:latin typeface="Cambria Math"/>
                          </a:rPr>
                        </m:ctrlPr>
                      </m:sSubPr>
                      <m:e>
                        <m:r>
                          <a:rPr lang="en-GB" altLang="en-US" sz="1800" b="0" i="1" smtClean="0">
                            <a:solidFill>
                              <a:srgbClr val="000000"/>
                            </a:solidFill>
                            <a:latin typeface="Cambria Math"/>
                            <a:ea typeface="Cambria Math"/>
                          </a:rPr>
                          <m:t>𝜆</m:t>
                        </m:r>
                      </m:e>
                      <m:sub>
                        <m:r>
                          <a:rPr lang="en-GB" altLang="en-US" sz="1800" b="0" i="1" smtClean="0">
                            <a:solidFill>
                              <a:srgbClr val="000000"/>
                            </a:solidFill>
                            <a:latin typeface="Cambria Math"/>
                          </a:rPr>
                          <m:t>2</m:t>
                        </m:r>
                      </m:sub>
                    </m:sSub>
                  </m:oMath>
                </a14:m>
                <a:r>
                  <a:rPr lang="en-US" altLang="en-US" sz="1800" i="0" dirty="0">
                    <a:solidFill>
                      <a:srgbClr val="000000"/>
                    </a:solidFill>
                    <a:latin typeface="+mj-lt"/>
                  </a:rPr>
                  <a:t> and </a:t>
                </a:r>
                <a14:m>
                  <m:oMath xmlns:m="http://schemas.openxmlformats.org/officeDocument/2006/math">
                    <m:r>
                      <a:rPr lang="en-GB" altLang="en-US" sz="1800" dirty="0" smtClean="0">
                        <a:solidFill>
                          <a:srgbClr val="000000"/>
                        </a:solidFill>
                        <a:latin typeface="Cambria Math"/>
                      </a:rPr>
                      <m:t>8</m:t>
                    </m:r>
                    <m:r>
                      <a:rPr lang="en-GB" altLang="en-US" sz="1800" b="0" i="1" dirty="0" smtClean="0">
                        <a:solidFill>
                          <a:srgbClr val="000000"/>
                        </a:solidFill>
                        <a:latin typeface="Cambria Math"/>
                      </a:rPr>
                      <m:t>=</m:t>
                    </m:r>
                    <m:r>
                      <m:rPr>
                        <m:sty m:val="p"/>
                      </m:rPr>
                      <a:rPr lang="en-GB" altLang="en-US" sz="1800" b="0" i="0" dirty="0" smtClean="0">
                        <a:solidFill>
                          <a:srgbClr val="000000"/>
                        </a:solidFill>
                        <a:latin typeface="Cambria Math"/>
                      </a:rPr>
                      <m:t>det</m:t>
                    </m:r>
                    <m:r>
                      <a:rPr lang="en-GB" altLang="en-US" sz="1800" b="0" i="1" dirty="0" smtClean="0">
                        <a:solidFill>
                          <a:srgbClr val="000000"/>
                        </a:solidFill>
                        <a:latin typeface="Cambria Math"/>
                      </a:rPr>
                      <m:t>(</m:t>
                    </m:r>
                    <m:r>
                      <a:rPr lang="en-GB" altLang="en-US" sz="1800" b="0" i="1" dirty="0" smtClean="0">
                        <a:solidFill>
                          <a:srgbClr val="000000"/>
                        </a:solidFill>
                        <a:latin typeface="Cambria Math"/>
                      </a:rPr>
                      <m:t>𝐴</m:t>
                    </m:r>
                    <m:r>
                      <a:rPr lang="en-GB" altLang="en-US" sz="1800" b="0" i="1" dirty="0" smtClean="0">
                        <a:solidFill>
                          <a:srgbClr val="000000"/>
                        </a:solidFill>
                        <a:latin typeface="Cambria Math"/>
                      </a:rPr>
                      <m:t>)</m:t>
                    </m:r>
                    <m:r>
                      <a:rPr lang="en-GB" altLang="en-US" sz="1800">
                        <a:solidFill>
                          <a:srgbClr val="000000"/>
                        </a:solidFill>
                        <a:latin typeface="Cambria Math"/>
                      </a:rPr>
                      <m:t>=</m:t>
                    </m:r>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1</m:t>
                        </m:r>
                      </m:sub>
                    </m:sSub>
                    <m:sSub>
                      <m:sSubPr>
                        <m:ctrlPr>
                          <a:rPr lang="en-GB" altLang="en-US" sz="1800" i="1">
                            <a:solidFill>
                              <a:srgbClr val="000000"/>
                            </a:solidFill>
                            <a:latin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rPr>
                          <m:t>2</m:t>
                        </m:r>
                      </m:sub>
                    </m:sSub>
                  </m:oMath>
                </a14:m>
                <a:r>
                  <a:rPr lang="en-US" altLang="en-US" sz="1800" i="0" dirty="0">
                    <a:solidFill>
                      <a:srgbClr val="000000"/>
                    </a:solidFill>
                    <a:latin typeface="+mj-lt"/>
                  </a:rPr>
                  <a:t>.</a:t>
                </a:r>
              </a:p>
              <a:p>
                <a:pPr marL="266700" eaLnBrk="1" hangingPunct="1">
                  <a:tabLst>
                    <a:tab pos="266700" algn="l"/>
                    <a:tab pos="161925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266700" algn="l"/>
                    <a:tab pos="1619250" algn="l"/>
                  </a:tabLst>
                  <a:defRPr/>
                </a:pPr>
                <a:r>
                  <a:rPr lang="en-US" altLang="en-US" sz="1800" i="0" dirty="0">
                    <a:solidFill>
                      <a:srgbClr val="000000"/>
                    </a:solidFill>
                    <a:latin typeface="+mj-lt"/>
                  </a:rPr>
                  <a:t>Find the eigenvector for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=4</m:t>
                    </m:r>
                  </m:oMath>
                </a14:m>
                <a:r>
                  <a:rPr lang="en-US" altLang="en-US" sz="1800" i="0" dirty="0">
                    <a:solidFill>
                      <a:srgbClr val="000000"/>
                    </a:solidFill>
                    <a:latin typeface="+mj-lt"/>
                  </a:rPr>
                  <a:t>.</a:t>
                </a:r>
              </a:p>
              <a:p>
                <a:pPr marL="266700" indent="-266700" eaLnBrk="1" hangingPunct="1">
                  <a:tabLst>
                    <a:tab pos="266700" algn="l"/>
                    <a:tab pos="1619250" algn="l"/>
                  </a:tabLst>
                  <a:defRPr/>
                </a:pPr>
                <a14:m>
                  <m:oMathPara xmlns:m="http://schemas.openxmlformats.org/officeDocument/2006/math">
                    <m:oMathParaPr>
                      <m:jc m:val="left"/>
                    </m:oMathParaPr>
                    <m:oMath xmlns:m="http://schemas.openxmlformats.org/officeDocument/2006/math">
                      <m:r>
                        <a:rPr lang="en-GB" altLang="en-US" sz="1800">
                          <a:solidFill>
                            <a:srgbClr val="000000"/>
                          </a:solidFill>
                          <a:latin typeface="Cambria Math"/>
                        </a:rPr>
                        <m:t>𝐴</m:t>
                      </m:r>
                      <m:r>
                        <a:rPr lang="en-GB" altLang="en-US" sz="1800" b="0" i="1" smtClean="0">
                          <a:solidFill>
                            <a:srgbClr val="000000"/>
                          </a:solidFill>
                          <a:latin typeface="Cambria Math"/>
                        </a:rPr>
                        <m:t>−4</m:t>
                      </m:r>
                      <m:r>
                        <a:rPr lang="en-GB" altLang="en-US" sz="1800" b="0" i="1" smtClean="0">
                          <a:solidFill>
                            <a:srgbClr val="000000"/>
                          </a:solidFill>
                          <a:latin typeface="Cambria Math"/>
                        </a:rPr>
                        <m:t>𝐼</m:t>
                      </m:r>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m:t>
                                </m:r>
                                <m:r>
                                  <a:rPr lang="en-GB" altLang="en-US" sz="1800" b="0" i="1" smtClean="0">
                                    <a:solidFill>
                                      <a:srgbClr val="000000"/>
                                    </a:solidFill>
                                    <a:latin typeface="Cambria Math"/>
                                  </a:rPr>
                                  <m:t>1</m:t>
                                </m:r>
                              </m:e>
                              <m:e>
                                <m:r>
                                  <a:rPr lang="en-GB" altLang="en-US" sz="1800">
                                    <a:solidFill>
                                      <a:srgbClr val="000000"/>
                                    </a:solidFill>
                                    <a:latin typeface="Cambria Math"/>
                                  </a:rPr>
                                  <m:t>1</m:t>
                                </m:r>
                              </m:e>
                            </m:mr>
                            <m:mr>
                              <m:e>
                                <m:r>
                                  <a:rPr lang="en-GB" altLang="en-US" sz="1800">
                                    <a:solidFill>
                                      <a:srgbClr val="000000"/>
                                    </a:solidFill>
                                    <a:latin typeface="Cambria Math"/>
                                  </a:rPr>
                                  <m:t>1</m:t>
                                </m:r>
                              </m:e>
                              <m:e>
                                <m:r>
                                  <a:rPr lang="en-GB" altLang="en-US" sz="1800" b="0" i="1" smtClean="0">
                                    <a:solidFill>
                                      <a:srgbClr val="000000"/>
                                    </a:solidFill>
                                    <a:latin typeface="Cambria Math"/>
                                  </a:rPr>
                                  <m:t>−1</m:t>
                                </m:r>
                              </m:e>
                            </m:mr>
                          </m:m>
                        </m:e>
                      </m:d>
                      <m:r>
                        <a:rPr lang="en-GB" altLang="en-US" sz="1800" i="1" smtClean="0">
                          <a:solidFill>
                            <a:srgbClr val="000000"/>
                          </a:solidFill>
                          <a:latin typeface="Cambria Math"/>
                          <a:ea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m:t>
                                </m:r>
                                <m:r>
                                  <a:rPr lang="en-GB" altLang="en-US" sz="1800">
                                    <a:solidFill>
                                      <a:srgbClr val="000000"/>
                                    </a:solidFill>
                                    <a:latin typeface="Cambria Math"/>
                                  </a:rPr>
                                  <m:t>1</m:t>
                                </m:r>
                              </m:e>
                              <m:e>
                                <m:r>
                                  <a:rPr lang="en-GB" altLang="en-US" sz="1800">
                                    <a:solidFill>
                                      <a:srgbClr val="000000"/>
                                    </a:solidFill>
                                    <a:latin typeface="Cambria Math"/>
                                  </a:rPr>
                                  <m:t>1</m:t>
                                </m:r>
                              </m:e>
                            </m:mr>
                            <m:mr>
                              <m:e>
                                <m:r>
                                  <a:rPr lang="en-GB" altLang="en-US" sz="1800">
                                    <a:solidFill>
                                      <a:srgbClr val="000000"/>
                                    </a:solidFill>
                                    <a:latin typeface="Cambria Math"/>
                                  </a:rPr>
                                  <m:t>1</m:t>
                                </m:r>
                              </m:e>
                              <m:e>
                                <m:r>
                                  <a:rPr lang="en-GB" altLang="en-US" sz="1800">
                                    <a:solidFill>
                                      <a:srgbClr val="000000"/>
                                    </a:solidFill>
                                    <a:latin typeface="Cambria Math"/>
                                  </a:rPr>
                                  <m:t>−1</m:t>
                                </m:r>
                              </m:e>
                            </m:mr>
                          </m:m>
                        </m:e>
                      </m:d>
                      <m:d>
                        <m:dPr>
                          <m:begChr m:val="["/>
                          <m:endChr m:val="]"/>
                          <m:ctrlPr>
                            <a:rPr lang="en-GB" altLang="en-US" sz="1800" i="1" smtClean="0">
                              <a:solidFill>
                                <a:srgbClr val="000000"/>
                              </a:solidFill>
                              <a:latin typeface="Cambria Math"/>
                            </a:rPr>
                          </m:ctrlPr>
                        </m:dPr>
                        <m:e>
                          <m:m>
                            <m:mPr>
                              <m:mcs>
                                <m:mc>
                                  <m:mcPr>
                                    <m:count m:val="1"/>
                                    <m:mcJc m:val="center"/>
                                  </m:mcPr>
                                </m:mc>
                              </m:mcs>
                              <m:ctrlPr>
                                <a:rPr lang="en-GB" altLang="en-US" sz="1800" i="1" smtClean="0">
                                  <a:solidFill>
                                    <a:srgbClr val="000000"/>
                                  </a:solidFill>
                                  <a:latin typeface="Cambria Math"/>
                                </a:rPr>
                              </m:ctrlPr>
                            </m:mPr>
                            <m:mr>
                              <m:e>
                                <m:r>
                                  <m:rPr>
                                    <m:brk m:alnAt="7"/>
                                  </m:rPr>
                                  <a:rPr lang="en-GB" altLang="en-US" sz="1800" b="0" i="1" smtClean="0">
                                    <a:solidFill>
                                      <a:srgbClr val="000000"/>
                                    </a:solidFill>
                                    <a:latin typeface="Cambria Math"/>
                                  </a:rPr>
                                  <m:t>𝑥</m:t>
                                </m:r>
                              </m:e>
                            </m:mr>
                            <m:mr>
                              <m:e>
                                <m:r>
                                  <a:rPr lang="en-GB" altLang="en-US" sz="1800" b="0" i="1" smtClean="0">
                                    <a:solidFill>
                                      <a:srgbClr val="000000"/>
                                    </a:solidFill>
                                    <a:latin typeface="Cambria Math"/>
                                  </a:rPr>
                                  <m:t>𝑦</m:t>
                                </m:r>
                              </m:e>
                            </m:mr>
                          </m:m>
                        </m:e>
                      </m:d>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1"/>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0</m:t>
                                </m:r>
                              </m:e>
                            </m:mr>
                            <m:mr>
                              <m:e>
                                <m:r>
                                  <a:rPr lang="en-GB" altLang="en-US" sz="1800" b="0" i="1" smtClean="0">
                                    <a:solidFill>
                                      <a:srgbClr val="000000"/>
                                    </a:solidFill>
                                    <a:latin typeface="Cambria Math"/>
                                  </a:rPr>
                                  <m:t>0</m:t>
                                </m:r>
                              </m:e>
                            </m:mr>
                          </m:m>
                        </m:e>
                      </m:d>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𝑥</m:t>
                      </m:r>
                      <m:r>
                        <a:rPr lang="en-GB" altLang="en-US" sz="1800" b="0" i="1" smtClean="0">
                          <a:solidFill>
                            <a:srgbClr val="000000"/>
                          </a:solidFill>
                          <a:latin typeface="Cambria Math"/>
                          <a:ea typeface="Cambria Math"/>
                        </a:rPr>
                        <m:t>=</m:t>
                      </m:r>
                      <m:r>
                        <a:rPr lang="en-GB" altLang="en-US" sz="1800" b="0" i="1" smtClean="0">
                          <a:solidFill>
                            <a:srgbClr val="000000"/>
                          </a:solidFill>
                          <a:latin typeface="Cambria Math"/>
                          <a:ea typeface="Cambria Math"/>
                        </a:rPr>
                        <m:t>𝑦</m:t>
                      </m:r>
                    </m:oMath>
                  </m:oMathPara>
                </a14:m>
                <a:endParaRPr lang="en-US" altLang="en-US" sz="1800" i="0" dirty="0">
                  <a:solidFill>
                    <a:srgbClr val="000000"/>
                  </a:solidFill>
                  <a:latin typeface="+mj-lt"/>
                </a:endParaRPr>
              </a:p>
              <a:p>
                <a:pPr marL="266700" indent="-266700" eaLnBrk="1" hangingPunct="1">
                  <a:tabLst>
                    <a:tab pos="266700" algn="l"/>
                    <a:tab pos="1619250" algn="l"/>
                  </a:tabLst>
                  <a:defRPr/>
                </a:pPr>
                <a:endParaRPr lang="en-US" altLang="en-US" sz="800" i="0" dirty="0">
                  <a:solidFill>
                    <a:srgbClr val="000000"/>
                  </a:solidFill>
                  <a:latin typeface="+mj-lt"/>
                </a:endParaRPr>
              </a:p>
              <a:p>
                <a:pPr marL="266700" indent="-266700" eaLnBrk="1" hangingPunct="1">
                  <a:buFont typeface="Arial" panose="020B0604020202020204" pitchFamily="34" charset="0"/>
                  <a:buChar char="•"/>
                  <a:tabLst>
                    <a:tab pos="266700" algn="l"/>
                    <a:tab pos="1619250" algn="l"/>
                  </a:tabLst>
                  <a:defRPr/>
                </a:pPr>
                <a:r>
                  <a:rPr lang="en-US" altLang="en-US" sz="1800" i="0" dirty="0">
                    <a:solidFill>
                      <a:srgbClr val="000000"/>
                    </a:solidFill>
                    <a:latin typeface="+mj-lt"/>
                  </a:rPr>
                  <a:t>Find the eigenvector for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2</m:t>
                    </m:r>
                  </m:oMath>
                </a14:m>
                <a:r>
                  <a:rPr lang="en-US" altLang="en-US" sz="1800" i="0" dirty="0">
                    <a:solidFill>
                      <a:srgbClr val="000000"/>
                    </a:solidFill>
                    <a:latin typeface="+mj-lt"/>
                  </a:rPr>
                  <a:t>.</a:t>
                </a:r>
              </a:p>
              <a:p>
                <a:pPr marL="266700" indent="-266700" eaLnBrk="1" hangingPunct="1">
                  <a:tabLst>
                    <a:tab pos="266700" algn="l"/>
                    <a:tab pos="1619250" algn="l"/>
                  </a:tabLst>
                  <a:defRPr/>
                </a:pPr>
                <a14:m>
                  <m:oMathPara xmlns:m="http://schemas.openxmlformats.org/officeDocument/2006/math">
                    <m:oMathParaPr>
                      <m:jc m:val="left"/>
                    </m:oMathParaPr>
                    <m:oMath xmlns:m="http://schemas.openxmlformats.org/officeDocument/2006/math">
                      <m:r>
                        <a:rPr lang="en-GB" altLang="en-US" sz="1800">
                          <a:solidFill>
                            <a:srgbClr val="000000"/>
                          </a:solidFill>
                          <a:latin typeface="Cambria Math"/>
                        </a:rPr>
                        <m:t>𝐴</m:t>
                      </m:r>
                      <m:r>
                        <a:rPr lang="en-GB" altLang="en-US" sz="1800">
                          <a:solidFill>
                            <a:srgbClr val="000000"/>
                          </a:solidFill>
                          <a:latin typeface="Cambria Math"/>
                        </a:rPr>
                        <m:t>−</m:t>
                      </m:r>
                      <m:r>
                        <a:rPr lang="en-GB" altLang="en-US" sz="1800" b="0" i="1" smtClean="0">
                          <a:solidFill>
                            <a:srgbClr val="000000"/>
                          </a:solidFill>
                          <a:latin typeface="Cambria Math"/>
                        </a:rPr>
                        <m:t>2</m:t>
                      </m:r>
                      <m:r>
                        <a:rPr lang="en-GB" altLang="en-US" sz="1800">
                          <a:solidFill>
                            <a:srgbClr val="000000"/>
                          </a:solidFill>
                          <a:latin typeface="Cambria Math"/>
                        </a:rPr>
                        <m:t>𝐼</m:t>
                      </m:r>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a:rPr lang="en-GB" altLang="en-US" sz="1800">
                                    <a:solidFill>
                                      <a:srgbClr val="000000"/>
                                    </a:solidFill>
                                    <a:latin typeface="Cambria Math"/>
                                  </a:rPr>
                                  <m:t>1</m:t>
                                </m:r>
                              </m:e>
                              <m:e>
                                <m:r>
                                  <a:rPr lang="en-GB" altLang="en-US" sz="1800">
                                    <a:solidFill>
                                      <a:srgbClr val="000000"/>
                                    </a:solidFill>
                                    <a:latin typeface="Cambria Math"/>
                                  </a:rPr>
                                  <m:t>1</m:t>
                                </m:r>
                              </m:e>
                            </m:mr>
                            <m:mr>
                              <m:e>
                                <m:r>
                                  <a:rPr lang="en-GB" altLang="en-US" sz="1800">
                                    <a:solidFill>
                                      <a:srgbClr val="000000"/>
                                    </a:solidFill>
                                    <a:latin typeface="Cambria Math"/>
                                  </a:rPr>
                                  <m:t>1</m:t>
                                </m:r>
                              </m:e>
                              <m:e>
                                <m:r>
                                  <a:rPr lang="en-GB" altLang="en-US" sz="1800">
                                    <a:solidFill>
                                      <a:srgbClr val="000000"/>
                                    </a:solidFill>
                                    <a:latin typeface="Cambria Math"/>
                                  </a:rPr>
                                  <m:t>1</m:t>
                                </m:r>
                              </m:e>
                            </m:mr>
                          </m:m>
                        </m:e>
                      </m:d>
                      <m:r>
                        <a:rPr lang="en-GB" altLang="en-US" sz="1800">
                          <a:solidFill>
                            <a:srgbClr val="000000"/>
                          </a:solidFill>
                          <a:latin typeface="Cambria Math"/>
                          <a:ea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a:rPr lang="en-GB" altLang="en-US" sz="1800">
                                    <a:solidFill>
                                      <a:srgbClr val="000000"/>
                                    </a:solidFill>
                                    <a:latin typeface="Cambria Math"/>
                                  </a:rPr>
                                  <m:t>1</m:t>
                                </m:r>
                              </m:e>
                              <m:e>
                                <m:r>
                                  <a:rPr lang="en-GB" altLang="en-US" sz="1800">
                                    <a:solidFill>
                                      <a:srgbClr val="000000"/>
                                    </a:solidFill>
                                    <a:latin typeface="Cambria Math"/>
                                  </a:rPr>
                                  <m:t>1</m:t>
                                </m:r>
                              </m:e>
                            </m:mr>
                            <m:mr>
                              <m:e>
                                <m:r>
                                  <a:rPr lang="en-GB" altLang="en-US" sz="1800">
                                    <a:solidFill>
                                      <a:srgbClr val="000000"/>
                                    </a:solidFill>
                                    <a:latin typeface="Cambria Math"/>
                                  </a:rPr>
                                  <m:t>1</m:t>
                                </m:r>
                              </m:e>
                              <m:e>
                                <m:r>
                                  <a:rPr lang="en-GB" altLang="en-US" sz="1800">
                                    <a:solidFill>
                                      <a:srgbClr val="000000"/>
                                    </a:solidFill>
                                    <a:latin typeface="Cambria Math"/>
                                  </a:rPr>
                                  <m:t>1</m:t>
                                </m:r>
                              </m:e>
                            </m:mr>
                          </m:m>
                        </m:e>
                      </m:d>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𝑥</m:t>
                                </m:r>
                              </m:e>
                            </m:mr>
                            <m:mr>
                              <m:e>
                                <m:r>
                                  <a:rPr lang="en-GB" altLang="en-US" sz="1800">
                                    <a:solidFill>
                                      <a:srgbClr val="000000"/>
                                    </a:solidFill>
                                    <a:latin typeface="Cambria Math"/>
                                  </a:rPr>
                                  <m:t>𝑦</m:t>
                                </m:r>
                              </m:e>
                            </m:mr>
                          </m:m>
                        </m:e>
                      </m:d>
                      <m:r>
                        <a:rPr lang="en-GB" altLang="en-US" sz="180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0</m:t>
                                </m:r>
                              </m:e>
                            </m:mr>
                            <m:mr>
                              <m:e>
                                <m:r>
                                  <a:rPr lang="en-GB" altLang="en-US" sz="1800">
                                    <a:solidFill>
                                      <a:srgbClr val="000000"/>
                                    </a:solidFill>
                                    <a:latin typeface="Cambria Math"/>
                                  </a:rPr>
                                  <m:t>0</m:t>
                                </m:r>
                              </m:e>
                            </m:mr>
                          </m:m>
                        </m:e>
                      </m:d>
                      <m:r>
                        <a:rPr lang="en-GB" altLang="en-US" sz="1800">
                          <a:solidFill>
                            <a:srgbClr val="000000"/>
                          </a:solidFill>
                          <a:latin typeface="Cambria Math"/>
                          <a:ea typeface="Cambria Math"/>
                        </a:rPr>
                        <m:t>⇒</m:t>
                      </m:r>
                      <m:r>
                        <a:rPr lang="en-GB" altLang="en-US" sz="1800">
                          <a:solidFill>
                            <a:srgbClr val="000000"/>
                          </a:solidFill>
                          <a:latin typeface="Cambria Math"/>
                          <a:ea typeface="Cambria Math"/>
                        </a:rPr>
                        <m:t>𝑥</m:t>
                      </m:r>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m:t>
                      </m:r>
                      <m:r>
                        <a:rPr lang="en-GB" altLang="en-US" sz="1800">
                          <a:solidFill>
                            <a:srgbClr val="000000"/>
                          </a:solidFill>
                          <a:latin typeface="Cambria Math"/>
                          <a:ea typeface="Cambria Math"/>
                        </a:rPr>
                        <m:t>𝑦</m:t>
                      </m:r>
                    </m:oMath>
                  </m:oMathPara>
                </a14:m>
                <a:endParaRPr lang="en-US" altLang="en-US" sz="1800" i="0" dirty="0">
                  <a:solidFill>
                    <a:srgbClr val="000000"/>
                  </a:solidFill>
                  <a:latin typeface="+mj-lt"/>
                </a:endParaRPr>
              </a:p>
              <a:p>
                <a:pPr marL="266700" indent="-266700" eaLnBrk="1" hangingPunct="1">
                  <a:tabLst>
                    <a:tab pos="266700" algn="l"/>
                    <a:tab pos="1619250" algn="l"/>
                  </a:tabLst>
                  <a:defRPr/>
                </a:pPr>
                <a:endParaRPr lang="en-US" altLang="en-US" sz="800" i="0" dirty="0">
                  <a:solidFill>
                    <a:srgbClr val="000000"/>
                  </a:solidFill>
                  <a:latin typeface="+mj-lt"/>
                </a:endParaRPr>
              </a:p>
              <a:p>
                <a:pPr marL="266700" lvl="1" indent="-266700" eaLnBrk="1" hangingPunct="1">
                  <a:buFont typeface="Arial" panose="020B0604020202020204" pitchFamily="34" charset="0"/>
                  <a:buChar char="•"/>
                  <a:tabLst>
                    <a:tab pos="266700" algn="l"/>
                    <a:tab pos="1619250" algn="l"/>
                  </a:tabLst>
                  <a:defRPr/>
                </a:pPr>
                <a:r>
                  <a:rPr lang="en-US" altLang="en-US" sz="1800" i="0" dirty="0">
                    <a:solidFill>
                      <a:srgbClr val="000000"/>
                    </a:solidFill>
                    <a:latin typeface="+mj-lt"/>
                  </a:rPr>
                  <a:t>Notice that there are </a:t>
                </a:r>
                <a:r>
                  <a:rPr lang="en-US" altLang="en-US" sz="1800" b="1" i="0" dirty="0">
                    <a:solidFill>
                      <a:srgbClr val="C00000"/>
                    </a:solidFill>
                    <a:latin typeface="+mj-lt"/>
                  </a:rPr>
                  <a:t>families of eigenvectors</a:t>
                </a:r>
                <a:r>
                  <a:rPr lang="en-US" altLang="en-US" sz="1800" i="0" dirty="0">
                    <a:solidFill>
                      <a:srgbClr val="000000"/>
                    </a:solidFill>
                    <a:latin typeface="+mj-lt"/>
                  </a:rPr>
                  <a:t>, not single eigenvectors.</a:t>
                </a: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70" name="Rectangle 5"/>
              <p:cNvSpPr>
                <a:spLocks noGrp="1" noChangeArrowheads="1"/>
              </p:cNvSpPr>
              <p:nvPr>
                <p:ph type="title"/>
              </p:nvPr>
            </p:nvSpPr>
            <p:spPr>
              <a:xfrm>
                <a:off x="772616" y="702593"/>
                <a:ext cx="7543800" cy="638175"/>
              </a:xfrm>
            </p:spPr>
            <p:txBody>
              <a:bodyPr/>
              <a:lstStyle/>
              <a:p>
                <a:pPr algn="ctr" eaLnBrk="1" hangingPunct="1">
                  <a:defRPr/>
                </a:pPr>
                <a:r>
                  <a:rPr lang="en-US" altLang="en-US" sz="2800" dirty="0">
                    <a:solidFill>
                      <a:srgbClr val="C00000"/>
                    </a:solidFill>
                  </a:rPr>
                  <a:t>Solve </a:t>
                </a:r>
                <a14:m>
                  <m:oMath xmlns:m="http://schemas.openxmlformats.org/officeDocument/2006/math">
                    <m:r>
                      <a:rPr lang="en-GB" altLang="en-US" sz="2800">
                        <a:solidFill>
                          <a:srgbClr val="C00000"/>
                        </a:solidFill>
                        <a:latin typeface="Cambria Math"/>
                      </a:rPr>
                      <m:t>𝐴𝑥</m:t>
                    </m:r>
                    <m:r>
                      <a:rPr lang="en-GB" altLang="en-US" sz="2800">
                        <a:solidFill>
                          <a:srgbClr val="C00000"/>
                        </a:solidFill>
                        <a:latin typeface="Cambria Math"/>
                      </a:rPr>
                      <m:t>=</m:t>
                    </m:r>
                    <m:r>
                      <a:rPr lang="en-GB" altLang="en-US" sz="2800">
                        <a:solidFill>
                          <a:srgbClr val="C00000"/>
                        </a:solidFill>
                        <a:latin typeface="Cambria Math"/>
                        <a:ea typeface="Cambria Math"/>
                      </a:rPr>
                      <m:t>𝜆</m:t>
                    </m:r>
                    <m:r>
                      <a:rPr lang="en-GB" altLang="en-US" sz="2800">
                        <a:solidFill>
                          <a:srgbClr val="C00000"/>
                        </a:solidFill>
                        <a:latin typeface="Cambria Math"/>
                        <a:ea typeface="Cambria Math"/>
                      </a:rPr>
                      <m:t>𝑥</m:t>
                    </m:r>
                  </m:oMath>
                </a14:m>
                <a:r>
                  <a:rPr lang="en-US" altLang="en-US" sz="2800" dirty="0">
                    <a:solidFill>
                      <a:srgbClr val="C00000"/>
                    </a:solidFill>
                  </a:rPr>
                  <a:t>. An example.</a:t>
                </a:r>
              </a:p>
            </p:txBody>
          </p:sp>
        </mc:Choice>
        <mc:Fallback xmlns="">
          <p:sp>
            <p:nvSpPr>
              <p:cNvPr id="7170" name="Rectangle 5"/>
              <p:cNvSpPr>
                <a:spLocks noGrp="1" noRot="1" noChangeAspect="1" noMove="1" noResize="1" noEditPoints="1" noAdjustHandles="1" noChangeArrowheads="1" noChangeShapeType="1" noTextEdit="1"/>
              </p:cNvSpPr>
              <p:nvPr>
                <p:ph type="title"/>
              </p:nvPr>
            </p:nvSpPr>
            <p:spPr>
              <a:xfrm>
                <a:off x="772616" y="702593"/>
                <a:ext cx="7543800" cy="638175"/>
              </a:xfrm>
              <a:blipFill rotWithShape="1">
                <a:blip r:embed="rId4"/>
                <a:stretch>
                  <a:fillRect b="-32381"/>
                </a:stretch>
              </a:blipFill>
            </p:spPr>
            <p:txBody>
              <a:bodyPr/>
              <a:lstStyle/>
              <a:p>
                <a:r>
                  <a:rPr lang="en-GB">
                    <a:noFill/>
                  </a:rPr>
                  <a:t> </a:t>
                </a:r>
              </a:p>
            </p:txBody>
          </p:sp>
        </mc:Fallback>
      </mc:AlternateContent>
    </p:spTree>
    <p:extLst>
      <p:ext uri="{BB962C8B-B14F-4D97-AF65-F5344CB8AC3E}">
        <p14:creationId xmlns:p14="http://schemas.microsoft.com/office/powerpoint/2010/main" val="93469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a:spLocks noGrp="1" noChangeArrowheads="1"/>
              </p:cNvSpPr>
              <p:nvPr/>
            </p:nvSpPr>
            <p:spPr bwMode="auto">
              <a:xfrm>
                <a:off x="251520" y="1728043"/>
                <a:ext cx="8640960" cy="5013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266700" indent="-266700" eaLnBrk="1" hangingPunct="1">
                  <a:buFont typeface="Arial" panose="020B0604020202020204" pitchFamily="34" charset="0"/>
                  <a:buChar char="•"/>
                  <a:defRPr/>
                </a:pPr>
                <a:r>
                  <a:rPr lang="en-US" altLang="en-US" sz="1800" i="0" dirty="0">
                    <a:solidFill>
                      <a:srgbClr val="000000"/>
                    </a:solidFill>
                  </a:rPr>
                  <a:t>Consider the matrix </a:t>
                </a:r>
                <a14:m>
                  <m:oMath xmlns:m="http://schemas.openxmlformats.org/officeDocument/2006/math">
                    <m:r>
                      <a:rPr lang="en-GB" altLang="en-US" sz="1800" b="0" i="1" smtClean="0">
                        <a:solidFill>
                          <a:srgbClr val="000000"/>
                        </a:solidFill>
                        <a:latin typeface="Cambria Math"/>
                      </a:rPr>
                      <m:t>𝐴</m:t>
                    </m:r>
                    <m:r>
                      <a:rPr lang="en-GB" altLang="en-US" sz="1800" b="0" i="1" smtClean="0">
                        <a:solidFill>
                          <a:srgbClr val="000000"/>
                        </a:solidFill>
                        <a:latin typeface="Cambria Math"/>
                      </a:rPr>
                      <m:t>=</m:t>
                    </m:r>
                    <m:d>
                      <m:dPr>
                        <m:begChr m:val="["/>
                        <m:endChr m:val="]"/>
                        <m:ctrlPr>
                          <a:rPr lang="en-GB" altLang="en-US" sz="1800" b="0" i="1" smtClean="0">
                            <a:solidFill>
                              <a:srgbClr val="000000"/>
                            </a:solidFill>
                            <a:latin typeface="Cambria Math"/>
                          </a:rPr>
                        </m:ctrlPr>
                      </m:dPr>
                      <m:e>
                        <m:m>
                          <m:mPr>
                            <m:mcs>
                              <m:mc>
                                <m:mcPr>
                                  <m:count m:val="2"/>
                                  <m:mcJc m:val="center"/>
                                </m:mcPr>
                              </m:mc>
                            </m:mcs>
                            <m:ctrlPr>
                              <a:rPr lang="en-GB" altLang="en-US" sz="1800" b="0" i="1" smtClean="0">
                                <a:solidFill>
                                  <a:srgbClr val="000000"/>
                                </a:solidFill>
                                <a:latin typeface="Cambria Math"/>
                              </a:rPr>
                            </m:ctrlPr>
                          </m:mPr>
                          <m:mr>
                            <m:e>
                              <m:r>
                                <m:rPr>
                                  <m:brk m:alnAt="7"/>
                                </m:rPr>
                                <a:rPr lang="en-GB" altLang="en-US" sz="1800" b="0" i="1" smtClean="0">
                                  <a:solidFill>
                                    <a:srgbClr val="000000"/>
                                  </a:solidFill>
                                  <a:latin typeface="Cambria Math"/>
                                </a:rPr>
                                <m:t>3</m:t>
                              </m:r>
                            </m:e>
                            <m:e>
                              <m:r>
                                <a:rPr lang="en-GB" altLang="en-US" sz="1800" b="0" i="1" smtClean="0">
                                  <a:solidFill>
                                    <a:srgbClr val="000000"/>
                                  </a:solidFill>
                                  <a:latin typeface="Cambria Math"/>
                                </a:rPr>
                                <m:t>1</m:t>
                              </m:r>
                            </m:e>
                          </m:mr>
                          <m:mr>
                            <m:e>
                              <m:r>
                                <a:rPr lang="en-GB" altLang="en-US" sz="1800" b="0" i="1" smtClean="0">
                                  <a:solidFill>
                                    <a:srgbClr val="000000"/>
                                  </a:solidFill>
                                  <a:latin typeface="Cambria Math"/>
                                </a:rPr>
                                <m:t>1</m:t>
                              </m:r>
                            </m:e>
                            <m:e>
                              <m:r>
                                <a:rPr lang="en-GB" altLang="en-US" sz="1800" b="0" i="1" smtClean="0">
                                  <a:solidFill>
                                    <a:srgbClr val="000000"/>
                                  </a:solidFill>
                                  <a:latin typeface="Cambria Math"/>
                                </a:rPr>
                                <m:t>3</m:t>
                              </m:r>
                            </m:e>
                          </m:mr>
                        </m:m>
                      </m:e>
                    </m:d>
                  </m:oMath>
                </a14:m>
                <a:r>
                  <a:rPr lang="en-US" altLang="en-US" sz="1800" i="0" dirty="0">
                    <a:solidFill>
                      <a:srgbClr val="000000"/>
                    </a:solidFill>
                  </a:rPr>
                  <a:t>. As shown it has eigenvectors </a:t>
                </a:r>
                <a14:m>
                  <m:oMath xmlns:m="http://schemas.openxmlformats.org/officeDocument/2006/math">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𝑥</m:t>
                              </m:r>
                            </m:e>
                          </m:mr>
                          <m:mr>
                            <m:e>
                              <m:r>
                                <a:rPr lang="en-GB" altLang="en-US" sz="1800" b="0" i="1" smtClean="0">
                                  <a:solidFill>
                                    <a:srgbClr val="000000"/>
                                  </a:solidFill>
                                  <a:latin typeface="Cambria Math"/>
                                </a:rPr>
                                <m:t>𝑥</m:t>
                              </m:r>
                            </m:e>
                          </m:mr>
                        </m:m>
                      </m:e>
                    </m:d>
                  </m:oMath>
                </a14:m>
                <a:r>
                  <a:rPr lang="en-US" altLang="en-US" sz="1800" i="0" dirty="0">
                    <a:solidFill>
                      <a:srgbClr val="000000"/>
                    </a:solidFill>
                  </a:rPr>
                  <a:t> and </a:t>
                </a:r>
                <a14:m>
                  <m:oMath xmlns:m="http://schemas.openxmlformats.org/officeDocument/2006/math">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m:t>
                              </m:r>
                              <m:r>
                                <m:rPr>
                                  <m:brk m:alnAt="7"/>
                                </m:rPr>
                                <a:rPr lang="en-GB" altLang="en-US" sz="1800">
                                  <a:solidFill>
                                    <a:srgbClr val="000000"/>
                                  </a:solidFill>
                                  <a:latin typeface="Cambria Math"/>
                                </a:rPr>
                                <m:t>𝑥</m:t>
                              </m:r>
                            </m:e>
                          </m:mr>
                          <m:mr>
                            <m:e>
                              <m:r>
                                <a:rPr lang="en-GB" altLang="en-US" sz="1800" b="0" i="1" smtClean="0">
                                  <a:solidFill>
                                    <a:srgbClr val="000000"/>
                                  </a:solidFill>
                                  <a:latin typeface="Cambria Math"/>
                                </a:rPr>
                                <m:t>𝑥</m:t>
                              </m:r>
                            </m:e>
                          </m:mr>
                        </m:m>
                      </m:e>
                    </m:d>
                  </m:oMath>
                </a14:m>
                <a:r>
                  <a:rPr lang="en-US" altLang="en-US" sz="1800" i="0" dirty="0">
                    <a:solidFill>
                      <a:srgbClr val="000000"/>
                    </a:solidFill>
                  </a:rPr>
                  <a:t> with eigenvalues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=4</m:t>
                    </m:r>
                  </m:oMath>
                </a14:m>
                <a:r>
                  <a:rPr lang="en-US" altLang="en-US" sz="1800" i="0" dirty="0">
                    <a:solidFill>
                      <a:srgbClr val="000000"/>
                    </a:solidFill>
                  </a:rPr>
                  <a:t> and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b="0" i="1" smtClean="0">
                            <a:solidFill>
                              <a:srgbClr val="000000"/>
                            </a:solidFill>
                            <a:latin typeface="Cambria Math"/>
                            <a:ea typeface="Cambria Math"/>
                          </a:rPr>
                          <m:t>2</m:t>
                        </m:r>
                      </m:sub>
                    </m:sSub>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2</m:t>
                    </m:r>
                  </m:oMath>
                </a14:m>
                <a:r>
                  <a:rPr lang="en-US" altLang="en-US" sz="1800" i="0" dirty="0">
                    <a:solidFill>
                      <a:srgbClr val="000000"/>
                    </a:solidFill>
                  </a:rPr>
                  <a:t>.</a:t>
                </a:r>
              </a:p>
              <a:p>
                <a:pPr marL="266700" indent="-266700" eaLnBrk="1" hangingPunct="1">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i="0" dirty="0">
                    <a:solidFill>
                      <a:srgbClr val="000000"/>
                    </a:solidFill>
                  </a:rPr>
                  <a:t>Consider the matrix </a:t>
                </a:r>
                <a14:m>
                  <m:oMath xmlns:m="http://schemas.openxmlformats.org/officeDocument/2006/math">
                    <m:r>
                      <a:rPr lang="en-GB" altLang="en-US" sz="1800" i="1" dirty="0" smtClean="0">
                        <a:solidFill>
                          <a:srgbClr val="000000"/>
                        </a:solidFill>
                        <a:latin typeface="Cambria Math"/>
                      </a:rPr>
                      <m:t>𝐵</m:t>
                    </m:r>
                    <m:r>
                      <a:rPr lang="en-GB" altLang="en-US" sz="1800" b="0" i="1" dirty="0" smtClean="0">
                        <a:solidFill>
                          <a:srgbClr val="000000"/>
                        </a:solidFill>
                        <a:latin typeface="Cambria Math"/>
                      </a:rPr>
                      <m:t>=</m:t>
                    </m:r>
                    <m:d>
                      <m:dPr>
                        <m:begChr m:val="["/>
                        <m:endChr m:val="]"/>
                        <m:ctrlPr>
                          <a:rPr lang="en-GB" altLang="en-US" sz="1800" i="1">
                            <a:solidFill>
                              <a:srgbClr val="000000"/>
                            </a:solidFill>
                            <a:latin typeface="Cambria Math"/>
                          </a:rPr>
                        </m:ctrlPr>
                      </m:dPr>
                      <m:e>
                        <m:m>
                          <m:mPr>
                            <m:mcs>
                              <m:mc>
                                <m:mcPr>
                                  <m:count m:val="2"/>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0</m:t>
                              </m:r>
                            </m:e>
                            <m:e>
                              <m:r>
                                <a:rPr lang="en-GB" altLang="en-US" sz="1800">
                                  <a:solidFill>
                                    <a:srgbClr val="000000"/>
                                  </a:solidFill>
                                  <a:latin typeface="Cambria Math"/>
                                </a:rPr>
                                <m:t>1</m:t>
                              </m:r>
                            </m:e>
                          </m:mr>
                          <m:mr>
                            <m:e>
                              <m:r>
                                <a:rPr lang="en-GB" altLang="en-US" sz="1800">
                                  <a:solidFill>
                                    <a:srgbClr val="000000"/>
                                  </a:solidFill>
                                  <a:latin typeface="Cambria Math"/>
                                </a:rPr>
                                <m:t>1</m:t>
                              </m:r>
                            </m:e>
                            <m:e>
                              <m:r>
                                <a:rPr lang="en-GB" altLang="en-US" sz="1800" b="0" i="1" smtClean="0">
                                  <a:solidFill>
                                    <a:srgbClr val="000000"/>
                                  </a:solidFill>
                                  <a:latin typeface="Cambria Math"/>
                                </a:rPr>
                                <m:t>0</m:t>
                              </m:r>
                            </m:e>
                          </m:mr>
                        </m:m>
                      </m:e>
                    </m:d>
                  </m:oMath>
                </a14:m>
                <a:r>
                  <a:rPr lang="en-US" altLang="en-US" sz="1800" i="0" dirty="0">
                    <a:solidFill>
                      <a:srgbClr val="000000"/>
                    </a:solidFill>
                  </a:rPr>
                  <a:t>, also with eigenvectors </a:t>
                </a:r>
                <a14:m>
                  <m:oMath xmlns:m="http://schemas.openxmlformats.org/officeDocument/2006/math">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a:solidFill>
                                    <a:srgbClr val="000000"/>
                                  </a:solidFill>
                                  <a:latin typeface="Cambria Math"/>
                                </a:rPr>
                                <m:t>𝑥</m:t>
                              </m:r>
                            </m:e>
                          </m:mr>
                          <m:mr>
                            <m:e>
                              <m:r>
                                <a:rPr lang="en-GB" altLang="en-US" sz="1800">
                                  <a:solidFill>
                                    <a:srgbClr val="000000"/>
                                  </a:solidFill>
                                  <a:latin typeface="Cambria Math"/>
                                </a:rPr>
                                <m:t>𝑥</m:t>
                              </m:r>
                            </m:e>
                          </m:mr>
                        </m:m>
                      </m:e>
                    </m:d>
                  </m:oMath>
                </a14:m>
                <a:r>
                  <a:rPr lang="en-US" altLang="en-US" sz="1800" i="0" dirty="0">
                    <a:solidFill>
                      <a:srgbClr val="000000"/>
                    </a:solidFill>
                  </a:rPr>
                  <a:t> and </a:t>
                </a:r>
                <a14:m>
                  <m:oMath xmlns:m="http://schemas.openxmlformats.org/officeDocument/2006/math">
                    <m:d>
                      <m:dPr>
                        <m:begChr m:val="["/>
                        <m:endChr m:val="]"/>
                        <m:ctrlPr>
                          <a:rPr lang="en-GB" altLang="en-US" sz="1800" i="1">
                            <a:solidFill>
                              <a:srgbClr val="000000"/>
                            </a:solidFill>
                            <a:latin typeface="Cambria Math"/>
                          </a:rPr>
                        </m:ctrlPr>
                      </m:dPr>
                      <m:e>
                        <m:m>
                          <m:mPr>
                            <m:mcs>
                              <m:mc>
                                <m:mcPr>
                                  <m:count m:val="1"/>
                                  <m:mcJc m:val="center"/>
                                </m:mcPr>
                              </m:mc>
                            </m:mcs>
                            <m:ctrlPr>
                              <a:rPr lang="en-GB" altLang="en-US" sz="1800" i="1">
                                <a:solidFill>
                                  <a:srgbClr val="000000"/>
                                </a:solidFill>
                                <a:latin typeface="Cambria Math"/>
                              </a:rPr>
                            </m:ctrlPr>
                          </m:mPr>
                          <m:mr>
                            <m:e>
                              <m:r>
                                <m:rPr>
                                  <m:brk m:alnAt="7"/>
                                </m:rPr>
                                <a:rPr lang="en-GB" altLang="en-US" sz="1800" b="0" i="1" smtClean="0">
                                  <a:solidFill>
                                    <a:srgbClr val="000000"/>
                                  </a:solidFill>
                                  <a:latin typeface="Cambria Math"/>
                                </a:rPr>
                                <m:t>−</m:t>
                              </m:r>
                              <m:r>
                                <m:rPr>
                                  <m:brk m:alnAt="7"/>
                                </m:rPr>
                                <a:rPr lang="en-GB" altLang="en-US" sz="1800">
                                  <a:solidFill>
                                    <a:srgbClr val="000000"/>
                                  </a:solidFill>
                                  <a:latin typeface="Cambria Math"/>
                                </a:rPr>
                                <m:t>𝑥</m:t>
                              </m:r>
                            </m:e>
                          </m:mr>
                          <m:mr>
                            <m:e>
                              <m:r>
                                <a:rPr lang="en-GB" altLang="en-US" sz="1800">
                                  <a:solidFill>
                                    <a:srgbClr val="000000"/>
                                  </a:solidFill>
                                  <a:latin typeface="Cambria Math"/>
                                </a:rPr>
                                <m:t>𝑥</m:t>
                              </m:r>
                            </m:e>
                          </m:mr>
                        </m:m>
                      </m:e>
                    </m:d>
                  </m:oMath>
                </a14:m>
                <a:r>
                  <a:rPr lang="en-US" altLang="en-US" sz="1800" i="0" dirty="0">
                    <a:solidFill>
                      <a:srgbClr val="000000"/>
                    </a:solidFill>
                  </a:rPr>
                  <a:t> and eigenvalues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1</m:t>
                        </m:r>
                      </m:sub>
                    </m:sSub>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1</m:t>
                    </m:r>
                  </m:oMath>
                </a14:m>
                <a:r>
                  <a:rPr lang="en-US" altLang="en-US" sz="1800" i="0" dirty="0">
                    <a:solidFill>
                      <a:srgbClr val="000000"/>
                    </a:solidFill>
                  </a:rPr>
                  <a:t> and </a:t>
                </a:r>
                <a14:m>
                  <m:oMath xmlns:m="http://schemas.openxmlformats.org/officeDocument/2006/math">
                    <m:sSub>
                      <m:sSubPr>
                        <m:ctrlPr>
                          <a:rPr lang="en-GB" altLang="en-US" sz="1800" i="1">
                            <a:solidFill>
                              <a:srgbClr val="000000"/>
                            </a:solidFill>
                            <a:latin typeface="Cambria Math"/>
                            <a:ea typeface="Cambria Math"/>
                          </a:rPr>
                        </m:ctrlPr>
                      </m:sSubPr>
                      <m:e>
                        <m:r>
                          <a:rPr lang="en-GB" altLang="en-US" sz="1800">
                            <a:solidFill>
                              <a:srgbClr val="000000"/>
                            </a:solidFill>
                            <a:latin typeface="Cambria Math"/>
                            <a:ea typeface="Cambria Math"/>
                          </a:rPr>
                          <m:t>𝜆</m:t>
                        </m:r>
                      </m:e>
                      <m:sub>
                        <m:r>
                          <a:rPr lang="en-GB" altLang="en-US" sz="1800">
                            <a:solidFill>
                              <a:srgbClr val="000000"/>
                            </a:solidFill>
                            <a:latin typeface="Cambria Math"/>
                            <a:ea typeface="Cambria Math"/>
                          </a:rPr>
                          <m:t>2</m:t>
                        </m:r>
                      </m:sub>
                    </m:sSub>
                    <m:r>
                      <a:rPr lang="en-GB" altLang="en-US" sz="1800">
                        <a:solidFill>
                          <a:srgbClr val="000000"/>
                        </a:solidFill>
                        <a:latin typeface="Cambria Math"/>
                        <a:ea typeface="Cambria Math"/>
                      </a:rPr>
                      <m:t>=</m:t>
                    </m:r>
                    <m:r>
                      <a:rPr lang="en-GB" altLang="en-US" sz="1800" b="0" i="1" smtClean="0">
                        <a:solidFill>
                          <a:srgbClr val="000000"/>
                        </a:solidFill>
                        <a:latin typeface="Cambria Math"/>
                        <a:ea typeface="Cambria Math"/>
                      </a:rPr>
                      <m:t>−1</m:t>
                    </m:r>
                  </m:oMath>
                </a14:m>
                <a:r>
                  <a:rPr lang="en-US" altLang="en-US" sz="1800" i="0" dirty="0">
                    <a:solidFill>
                      <a:srgbClr val="000000"/>
                    </a:solidFill>
                  </a:rPr>
                  <a:t>.</a:t>
                </a:r>
              </a:p>
              <a:p>
                <a:pPr marL="266700" indent="-266700" eaLnBrk="1" hangingPunct="1">
                  <a:buFont typeface="Arial" panose="020B0604020202020204" pitchFamily="34" charset="0"/>
                  <a:buChar char="•"/>
                  <a:defRPr/>
                </a:pPr>
                <a:endParaRPr lang="en-US" altLang="en-US" sz="1800" i="0" dirty="0">
                  <a:solidFill>
                    <a:srgbClr val="000000"/>
                  </a:solidFill>
                </a:endParaRPr>
              </a:p>
              <a:p>
                <a:pPr marL="266700" indent="-266700" eaLnBrk="1" hangingPunct="1">
                  <a:buFont typeface="Arial" panose="020B0604020202020204" pitchFamily="34" charset="0"/>
                  <a:buChar char="•"/>
                  <a:defRPr/>
                </a:pPr>
                <a:r>
                  <a:rPr lang="en-US" altLang="en-US" sz="1800" b="1" i="0" dirty="0">
                    <a:solidFill>
                      <a:srgbClr val="C00000"/>
                    </a:solidFill>
                  </a:rPr>
                  <a:t>We observe that </a:t>
                </a:r>
                <a14:m>
                  <m:oMath xmlns:m="http://schemas.openxmlformats.org/officeDocument/2006/math">
                    <m:r>
                      <a:rPr lang="en-GB" altLang="en-US" sz="1800" b="1" i="1" smtClean="0">
                        <a:solidFill>
                          <a:srgbClr val="C00000"/>
                        </a:solidFill>
                        <a:latin typeface="Cambria Math"/>
                      </a:rPr>
                      <m:t>𝑨</m:t>
                    </m:r>
                    <m:r>
                      <a:rPr lang="en-GB" altLang="en-US" sz="1800" b="1" i="1" smtClean="0">
                        <a:solidFill>
                          <a:srgbClr val="C00000"/>
                        </a:solidFill>
                        <a:latin typeface="Cambria Math"/>
                      </a:rPr>
                      <m:t>=</m:t>
                    </m:r>
                    <m:r>
                      <a:rPr lang="en-GB" altLang="en-US" sz="1800" b="1" i="1" smtClean="0">
                        <a:solidFill>
                          <a:srgbClr val="C00000"/>
                        </a:solidFill>
                        <a:latin typeface="Cambria Math"/>
                      </a:rPr>
                      <m:t>𝑩</m:t>
                    </m:r>
                    <m:r>
                      <a:rPr lang="en-GB" altLang="en-US" sz="1800" b="1" i="1" smtClean="0">
                        <a:solidFill>
                          <a:srgbClr val="C00000"/>
                        </a:solidFill>
                        <a:latin typeface="Cambria Math"/>
                      </a:rPr>
                      <m:t>+</m:t>
                    </m:r>
                    <m:r>
                      <a:rPr lang="en-GB" altLang="en-US" sz="1800" b="1" i="1" smtClean="0">
                        <a:solidFill>
                          <a:srgbClr val="C00000"/>
                        </a:solidFill>
                        <a:latin typeface="Cambria Math"/>
                      </a:rPr>
                      <m:t>𝟑</m:t>
                    </m:r>
                    <m:r>
                      <a:rPr lang="en-GB" altLang="en-US" sz="1800" b="1" i="1" smtClean="0">
                        <a:solidFill>
                          <a:srgbClr val="C00000"/>
                        </a:solidFill>
                        <a:latin typeface="Cambria Math"/>
                      </a:rPr>
                      <m:t>𝑰</m:t>
                    </m:r>
                  </m:oMath>
                </a14:m>
                <a:r>
                  <a:rPr lang="en-US" altLang="en-US" sz="1800" b="1" i="0" dirty="0">
                    <a:solidFill>
                      <a:srgbClr val="C00000"/>
                    </a:solidFill>
                  </a:rPr>
                  <a:t>. The eigenvalues of </a:t>
                </a:r>
                <a14:m>
                  <m:oMath xmlns:m="http://schemas.openxmlformats.org/officeDocument/2006/math">
                    <m:r>
                      <a:rPr lang="en-GB" altLang="en-US" sz="1800" b="1" i="1" smtClean="0">
                        <a:solidFill>
                          <a:srgbClr val="C00000"/>
                        </a:solidFill>
                        <a:latin typeface="Cambria Math"/>
                      </a:rPr>
                      <m:t>𝑨</m:t>
                    </m:r>
                  </m:oMath>
                </a14:m>
                <a:r>
                  <a:rPr lang="en-US" altLang="en-US" sz="1800" b="1" i="0" dirty="0">
                    <a:solidFill>
                      <a:srgbClr val="C00000"/>
                    </a:solidFill>
                  </a:rPr>
                  <a:t> are obtained from the eigenvalues of </a:t>
                </a:r>
                <a14:m>
                  <m:oMath xmlns:m="http://schemas.openxmlformats.org/officeDocument/2006/math">
                    <m:r>
                      <a:rPr lang="en-GB" altLang="en-US" sz="1800" b="1" i="1" smtClean="0">
                        <a:solidFill>
                          <a:srgbClr val="C00000"/>
                        </a:solidFill>
                        <a:latin typeface="Cambria Math"/>
                      </a:rPr>
                      <m:t>𝑩</m:t>
                    </m:r>
                  </m:oMath>
                </a14:m>
                <a:r>
                  <a:rPr lang="en-US" altLang="en-US" sz="1800" b="1" i="0" dirty="0">
                    <a:solidFill>
                      <a:srgbClr val="C00000"/>
                    </a:solidFill>
                  </a:rPr>
                  <a:t> if we increase them by 3.</a:t>
                </a:r>
              </a:p>
              <a:p>
                <a:pPr marL="266700" indent="-266700" eaLnBrk="1" hangingPunct="1">
                  <a:buFont typeface="Arial" panose="020B0604020202020204" pitchFamily="34" charset="0"/>
                  <a:buChar char="•"/>
                  <a:defRPr/>
                </a:pPr>
                <a:endParaRPr lang="en-US" altLang="en-US" sz="1800" b="1" i="0" dirty="0">
                  <a:solidFill>
                    <a:srgbClr val="C00000"/>
                  </a:solidFill>
                </a:endParaRPr>
              </a:p>
              <a:p>
                <a:pPr marL="266700" indent="-266700" eaLnBrk="1" hangingPunct="1">
                  <a:buFont typeface="Arial" panose="020B0604020202020204" pitchFamily="34" charset="0"/>
                  <a:buChar char="•"/>
                  <a:defRPr/>
                </a:pPr>
                <a:r>
                  <a:rPr lang="en-US" altLang="en-US" sz="1800" b="1" i="0" dirty="0">
                    <a:solidFill>
                      <a:srgbClr val="C00000"/>
                    </a:solidFill>
                  </a:rPr>
                  <a:t>The eigenvectors of </a:t>
                </a:r>
                <a14:m>
                  <m:oMath xmlns:m="http://schemas.openxmlformats.org/officeDocument/2006/math">
                    <m:r>
                      <a:rPr lang="en-GB" altLang="en-US" sz="1800" b="1" i="1" smtClean="0">
                        <a:solidFill>
                          <a:srgbClr val="C00000"/>
                        </a:solidFill>
                        <a:latin typeface="Cambria Math"/>
                      </a:rPr>
                      <m:t>𝑨</m:t>
                    </m:r>
                  </m:oMath>
                </a14:m>
                <a:r>
                  <a:rPr lang="en-US" altLang="en-US" sz="1800" b="1" i="0" dirty="0">
                    <a:solidFill>
                      <a:srgbClr val="C00000"/>
                    </a:solidFill>
                  </a:rPr>
                  <a:t> and </a:t>
                </a:r>
                <a14:m>
                  <m:oMath xmlns:m="http://schemas.openxmlformats.org/officeDocument/2006/math">
                    <m:r>
                      <a:rPr lang="en-GB" altLang="en-US" sz="1800" b="1" i="1" smtClean="0">
                        <a:solidFill>
                          <a:srgbClr val="C00000"/>
                        </a:solidFill>
                        <a:latin typeface="Cambria Math"/>
                      </a:rPr>
                      <m:t>𝑩</m:t>
                    </m:r>
                  </m:oMath>
                </a14:m>
                <a:r>
                  <a:rPr lang="en-US" altLang="en-US" sz="1800" b="1" i="0" dirty="0">
                    <a:solidFill>
                      <a:srgbClr val="C00000"/>
                    </a:solidFill>
                  </a:rPr>
                  <a:t> are the same.</a:t>
                </a:r>
              </a:p>
              <a:p>
                <a:pPr marL="544513" eaLnBrk="1" hangingPunct="1">
                  <a:tabLst>
                    <a:tab pos="542925" algn="l"/>
                  </a:tabLst>
                  <a:defRPr/>
                </a:pPr>
                <a:endParaRPr lang="en-US" altLang="en-US" sz="2000" i="0" dirty="0">
                  <a:solidFill>
                    <a:srgbClr val="000000"/>
                  </a:solidFill>
                  <a:latin typeface="+mj-lt"/>
                </a:endParaRPr>
              </a:p>
              <a:p>
                <a:pPr marL="544513" eaLnBrk="1" hangingPunct="1">
                  <a:defRPr/>
                </a:pPr>
                <a:endParaRPr lang="en-US" altLang="en-US" sz="2000" i="0" dirty="0">
                  <a:solidFill>
                    <a:srgbClr val="000000"/>
                  </a:solidFill>
                  <a:latin typeface="+mj-lt"/>
                </a:endParaRPr>
              </a:p>
            </p:txBody>
          </p:sp>
        </mc:Choice>
        <mc:Fallback xmlns="">
          <p:sp>
            <p:nvSpPr>
              <p:cNvPr id="5" name="Rectangle 4"/>
              <p:cNvSpPr>
                <a:spLocks noGrp="1" noRot="1" noChangeAspect="1" noMove="1" noResize="1" noEditPoints="1" noAdjustHandles="1" noChangeArrowheads="1" noChangeShapeType="1" noTextEdit="1"/>
              </p:cNvSpPr>
              <p:nvPr/>
            </p:nvSpPr>
            <p:spPr bwMode="auto">
              <a:xfrm>
                <a:off x="251520" y="1728043"/>
                <a:ext cx="8640960" cy="5013325"/>
              </a:xfrm>
              <a:prstGeom prst="rect">
                <a:avLst/>
              </a:prstGeom>
              <a:blipFill>
                <a:blip r:embed="rId3"/>
                <a:stretch>
                  <a:fillRect l="-14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7170" name="Rectangle 5"/>
          <p:cNvSpPr>
            <a:spLocks noGrp="1" noChangeArrowheads="1"/>
          </p:cNvSpPr>
          <p:nvPr>
            <p:ph type="title"/>
          </p:nvPr>
        </p:nvSpPr>
        <p:spPr>
          <a:xfrm>
            <a:off x="827584" y="692696"/>
            <a:ext cx="7543800" cy="638175"/>
          </a:xfrm>
        </p:spPr>
        <p:txBody>
          <a:bodyPr/>
          <a:lstStyle/>
          <a:p>
            <a:pPr algn="ctr" eaLnBrk="1" hangingPunct="1">
              <a:defRPr/>
            </a:pPr>
            <a:r>
              <a:rPr lang="en-US" altLang="en-US" sz="2800" dirty="0">
                <a:solidFill>
                  <a:srgbClr val="C00000"/>
                </a:solidFill>
              </a:rPr>
              <a:t>Compare the two matrices given previously</a:t>
            </a:r>
          </a:p>
        </p:txBody>
      </p:sp>
    </p:spTree>
    <p:extLst>
      <p:ext uri="{BB962C8B-B14F-4D97-AF65-F5344CB8AC3E}">
        <p14:creationId xmlns:p14="http://schemas.microsoft.com/office/powerpoint/2010/main" val="3586935706"/>
      </p:ext>
    </p:extLst>
  </p:cSld>
  <p:clrMapOvr>
    <a:masterClrMapping/>
  </p:clrMapOvr>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15129</TotalTime>
  <Words>7213</Words>
  <Application>Microsoft Office PowerPoint</Application>
  <PresentationFormat>On-screen Show (4:3)</PresentationFormat>
  <Paragraphs>539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Standarddesign</vt:lpstr>
      <vt:lpstr>Maths for Signals and Systems Linear Algebra in Engineering  Lectures 10-12, Tuesday 1st and Friday 4th November2016</vt:lpstr>
      <vt:lpstr>In this set of lectures we will talk about:</vt:lpstr>
      <vt:lpstr>Eigenvectors and eigenvalues</vt:lpstr>
      <vt:lpstr>Eigenvectors and eigenvalues of a projection matrix</vt:lpstr>
      <vt:lpstr>Eigenvectors and eigenvalues of a projection matrix (cont.)</vt:lpstr>
      <vt:lpstr>Eigenvectors and eigenvalues of a permutation matrix</vt:lpstr>
      <vt:lpstr>Problem: Solve Ax=λx</vt:lpstr>
      <vt:lpstr>Solve Ax=λx. An example.</vt:lpstr>
      <vt:lpstr>Compare the two matrices given previously</vt:lpstr>
      <vt:lpstr>Generalization of the above observation</vt:lpstr>
      <vt:lpstr>Example</vt:lpstr>
      <vt:lpstr>Example</vt:lpstr>
      <vt:lpstr>Matrix diagonalization The case of independent eigenvectors</vt:lpstr>
      <vt:lpstr>Matrix diagonalization: Eigenvalues of A^k</vt:lpstr>
      <vt:lpstr>Application of matrix diagonalization cont. A first order system which evolves with time</vt:lpstr>
      <vt:lpstr> Application of matrix diagonalization cont. Fibonacci example: Convert a second order scalar problem into a first order system</vt:lpstr>
      <vt:lpstr>Application of matrix diagonalization cont. Fibonacci example cont. Convert a second order scalar problem into a first order system</vt:lpstr>
      <vt:lpstr> Applications of matrix diagonalization cont. First order differential equations du/dt=Au</vt:lpstr>
      <vt:lpstr>Applications of matrix diagonalization cont. First order differential equations du/dt=Au</vt:lpstr>
      <vt:lpstr>Applications of matrix diagonalization cont. First order differential equations du/dt=Au</vt:lpstr>
      <vt:lpstr>Applications of matrix diagonalization cont. First order differential equations du/dt=Au</vt:lpstr>
      <vt:lpstr>Applications of matrix diagonalization cont. Second order homogeneous differential equations</vt:lpstr>
      <vt:lpstr>Applications of matrix diagonalization cont. Higher order homogeneous differential equations</vt:lpstr>
      <vt:lpstr>Diagonal matrix exponentials</vt:lpstr>
      <vt:lpstr>Matrix exponentials e^At</vt:lpstr>
      <vt:lpstr>Stochastic matrices</vt:lpstr>
      <vt:lpstr>Stochastic matrices. Types.</vt:lpstr>
      <vt:lpstr>Products of stochastic matrices. Stochastic vectors.</vt:lpstr>
      <vt:lpstr>Stochastic matrices and their eigenvalues</vt:lpstr>
      <vt:lpstr>Stochastic matrices and their eigenvalues cont.</vt:lpstr>
      <vt:lpstr>An application of stochastic matrices: First order systems</vt:lpstr>
      <vt:lpstr>Application of stochastic matrices (cont.)</vt:lpstr>
      <vt:lpstr>Application of stochastic matrices (cont.)</vt:lpstr>
      <vt:lpstr>Symmetric matrices</vt:lpstr>
      <vt:lpstr>Real symmetric matrices</vt:lpstr>
      <vt:lpstr>Real symmetric matrices cont.</vt:lpstr>
      <vt:lpstr>Real symmetric matrices cont.</vt:lpstr>
      <vt:lpstr>Complex matrices. Complex symmetric matrices.</vt:lpstr>
      <vt:lpstr>Complex vectors and matrices</vt:lpstr>
      <vt:lpstr>Eigenvalue sign</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Seipp, Karsten</dc:creator>
  <cp:lastModifiedBy>Stathaki, Tania</cp:lastModifiedBy>
  <cp:revision>612</cp:revision>
  <cp:lastPrinted>2014-11-11T09:03:30Z</cp:lastPrinted>
  <dcterms:modified xsi:type="dcterms:W3CDTF">2016-11-04T13:36:48Z</dcterms:modified>
</cp:coreProperties>
</file>