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0" r:id="rId2"/>
    <p:sldId id="301" r:id="rId3"/>
    <p:sldId id="305" r:id="rId4"/>
    <p:sldId id="313" r:id="rId5"/>
    <p:sldId id="268" r:id="rId6"/>
    <p:sldId id="315" r:id="rId7"/>
    <p:sldId id="318" r:id="rId8"/>
    <p:sldId id="316" r:id="rId9"/>
    <p:sldId id="270" r:id="rId10"/>
    <p:sldId id="271" r:id="rId11"/>
    <p:sldId id="273" r:id="rId12"/>
    <p:sldId id="274" r:id="rId13"/>
    <p:sldId id="275" r:id="rId14"/>
    <p:sldId id="304" r:id="rId15"/>
    <p:sldId id="276" r:id="rId16"/>
    <p:sldId id="278" r:id="rId17"/>
    <p:sldId id="280" r:id="rId18"/>
    <p:sldId id="281" r:id="rId19"/>
    <p:sldId id="309" r:id="rId20"/>
    <p:sldId id="310" r:id="rId21"/>
    <p:sldId id="311" r:id="rId22"/>
    <p:sldId id="282" r:id="rId23"/>
    <p:sldId id="283" r:id="rId24"/>
    <p:sldId id="284" r:id="rId25"/>
    <p:sldId id="285" r:id="rId26"/>
    <p:sldId id="322" r:id="rId27"/>
    <p:sldId id="286" r:id="rId28"/>
    <p:sldId id="306" r:id="rId29"/>
    <p:sldId id="307" r:id="rId30"/>
    <p:sldId id="308" r:id="rId31"/>
    <p:sldId id="317" r:id="rId32"/>
    <p:sldId id="314" r:id="rId33"/>
    <p:sldId id="312" r:id="rId34"/>
    <p:sldId id="319" r:id="rId35"/>
    <p:sldId id="320" r:id="rId36"/>
    <p:sldId id="321" r:id="rId37"/>
    <p:sldId id="323" r:id="rId38"/>
    <p:sldId id="324" r:id="rId39"/>
    <p:sldId id="325" r:id="rId40"/>
    <p:sldId id="326" r:id="rId41"/>
    <p:sldId id="327" r:id="rId42"/>
    <p:sldId id="329" r:id="rId43"/>
    <p:sldId id="328" r:id="rId44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CC0033"/>
    <a:srgbClr val="002C5B"/>
    <a:srgbClr val="020202"/>
    <a:srgbClr val="003E8B"/>
    <a:srgbClr val="008A63"/>
    <a:srgbClr val="EE990A"/>
    <a:srgbClr val="6E6E6F"/>
    <a:srgbClr val="511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0107" autoAdjust="0"/>
  </p:normalViewPr>
  <p:slideViewPr>
    <p:cSldViewPr>
      <p:cViewPr varScale="1">
        <p:scale>
          <a:sx n="69" d="100"/>
          <a:sy n="69" d="100"/>
        </p:scale>
        <p:origin x="61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1836AD-4727-4C62-BE6F-5EAC3C21C87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071477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CDEBF5-F13E-4E43-9BDC-E6F037000913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177358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CEC7E9-0ECF-4113-BB94-43E4AC78A96C}" type="slidenum">
              <a:rPr lang="da-DK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4810B2-77BF-48F0-B1D5-CBD8C8B35543}" type="slidenum">
              <a:rPr lang="da-DK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da-DK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4843B1-EB8E-4725-A352-68921B24560D}" type="slidenum">
              <a:rPr lang="da-DK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da-DK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7E6426-8612-4645-B871-6CA0647A985F}" type="slidenum">
              <a:rPr lang="da-DK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da-DK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7E6426-8612-4645-B871-6CA0647A985F}" type="slidenum">
              <a:rPr lang="da-DK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da-DK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F012DE-0285-4B17-B3EA-FB9D06A4F0E4}" type="slidenum">
              <a:rPr lang="da-DK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da-DK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82BFE2-A333-4403-B7D8-EA036BA7DCA0}" type="slidenum">
              <a:rPr lang="da-DK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da-DK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12D6CC-3D3D-45A7-B6C1-1790118BAA99}" type="slidenum">
              <a:rPr lang="da-DK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da-DK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1FB650-CA72-4752-82FA-338867D647A1}" type="slidenum">
              <a:rPr lang="da-DK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da-DK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CF96B1-B5BC-49DD-B999-A02BB1EC9902}" type="slidenum">
              <a:rPr lang="da-DK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da-DK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AB9383-C405-4B4C-A600-9402846547FB}" type="slidenum">
              <a:rPr lang="da-DK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da-DK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D19289-F75C-4312-9509-A3AA10B8DD2B}" type="slidenum">
              <a:rPr lang="en-US" altLang="en-US" smtClean="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6BAA61-7FC5-4F06-9832-F98C6F2ACAE4}" type="slidenum">
              <a:rPr lang="da-DK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da-DK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6BAA61-7FC5-4F06-9832-F98C6F2ACAE4}" type="slidenum">
              <a:rPr lang="da-DK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da-DK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15C52F-3EAF-4B56-9DFE-0FA7C24F9432}" type="slidenum">
              <a:rPr lang="da-DK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da-DK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448EB9-BFBB-4913-8C4F-9B3F566E197B}" type="slidenum">
              <a:rPr lang="da-DK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da-DK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448EB9-BFBB-4913-8C4F-9B3F566E197B}" type="slidenum">
              <a:rPr lang="da-DK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da-DK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448EB9-BFBB-4913-8C4F-9B3F566E197B}" type="slidenum">
              <a:rPr lang="da-DK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da-DK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448EB9-BFBB-4913-8C4F-9B3F566E197B}" type="slidenum">
              <a:rPr lang="da-DK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da-DK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3206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448EB9-BFBB-4913-8C4F-9B3F566E197B}" type="slidenum">
              <a:rPr lang="da-DK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da-DK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D45578-55AE-47D9-A6F0-4620565C4386}" type="slidenum">
              <a:rPr lang="da-DK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da-DK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D4D965-6649-42C5-9F62-7D33930E98EC}" type="slidenum">
              <a:rPr lang="da-DK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da-DK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FF92316-D889-499E-AA68-ABD193CF911F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50040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3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767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7795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0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9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47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4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84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60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69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da-DK" altLang="en-US"/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da-DK" altLang="en-US"/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28.png"/><Relationship Id="rId3" Type="http://schemas.openxmlformats.org/officeDocument/2006/relationships/image" Target="../media/image16.png"/><Relationship Id="rId21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image" Target="../media/image25.png"/><Relationship Id="rId10" Type="http://schemas.openxmlformats.org/officeDocument/2006/relationships/image" Target="../media/image34.png"/><Relationship Id="rId19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33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3.png"/><Relationship Id="rId3" Type="http://schemas.openxmlformats.org/officeDocument/2006/relationships/image" Target="../media/image52.png"/><Relationship Id="rId7" Type="http://schemas.openxmlformats.org/officeDocument/2006/relationships/image" Target="../media/image43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45.png"/><Relationship Id="rId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48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sp.ee.ic.ac.uk/~tani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.stathaki@imperial.ac.u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20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5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6.png"/><Relationship Id="rId9" Type="http://schemas.openxmlformats.org/officeDocument/2006/relationships/image" Target="../media/image780.png"/><Relationship Id="rId1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image" Target="../media/image93.png"/><Relationship Id="rId21" Type="http://schemas.openxmlformats.org/officeDocument/2006/relationships/image" Target="../media/image99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10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0.png"/><Relationship Id="rId20" Type="http://schemas.openxmlformats.org/officeDocument/2006/relationships/image" Target="../media/image98.png"/><Relationship Id="rId29" Type="http://schemas.openxmlformats.org/officeDocument/2006/relationships/oleObject" Target="../embeddings/oleObject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95.png"/><Relationship Id="rId11" Type="http://schemas.openxmlformats.org/officeDocument/2006/relationships/image" Target="../media/image85.png"/><Relationship Id="rId24" Type="http://schemas.openxmlformats.org/officeDocument/2006/relationships/image" Target="../media/image102.png"/><Relationship Id="rId5" Type="http://schemas.openxmlformats.org/officeDocument/2006/relationships/image" Target="../media/image94.png"/><Relationship Id="rId15" Type="http://schemas.openxmlformats.org/officeDocument/2006/relationships/image" Target="../media/image89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10" Type="http://schemas.openxmlformats.org/officeDocument/2006/relationships/image" Target="../media/image84.png"/><Relationship Id="rId19" Type="http://schemas.openxmlformats.org/officeDocument/2006/relationships/image" Target="../media/image97.png"/><Relationship Id="rId4" Type="http://schemas.openxmlformats.org/officeDocument/2006/relationships/image" Target="../media/image92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image" Target="../media/image9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7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image" Target="../media/image1160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7.png"/><Relationship Id="rId21" Type="http://schemas.openxmlformats.org/officeDocument/2006/relationships/image" Target="../media/image139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image" Target="../media/image137.png"/><Relationship Id="rId16" Type="http://schemas.openxmlformats.org/officeDocument/2006/relationships/image" Target="../media/image130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cw.mit.edu/courses/mathematics/18-06-linear-algebra-spring-201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Maths for Signals and Systems</a:t>
            </a:r>
            <a:br>
              <a:rPr lang="en-GB" altLang="en-US" b="1" dirty="0"/>
            </a:br>
            <a:r>
              <a:rPr lang="en-GB" altLang="en-US" sz="2400" b="1" dirty="0"/>
              <a:t>Linear Algebra for Engineering Applications</a:t>
            </a:r>
            <a:br>
              <a:rPr lang="en-GB" altLang="en-US" sz="2400" b="1" dirty="0"/>
            </a:br>
            <a:br>
              <a:rPr lang="en-GB" altLang="en-US" sz="2400" b="1" dirty="0"/>
            </a:br>
            <a:r>
              <a:rPr lang="en-GB" altLang="en-US" sz="2400" b="1" dirty="0">
                <a:solidFill>
                  <a:srgbClr val="008A63"/>
                </a:solidFill>
              </a:rPr>
              <a:t>Lectures 1-2, Tuesday 11</a:t>
            </a:r>
            <a:r>
              <a:rPr lang="en-GB" altLang="en-US" sz="2400" b="1" baseline="30000" dirty="0">
                <a:solidFill>
                  <a:srgbClr val="008A63"/>
                </a:solidFill>
              </a:rPr>
              <a:t>th</a:t>
            </a:r>
            <a:r>
              <a:rPr lang="en-GB" altLang="en-US" sz="2400" b="1" dirty="0">
                <a:solidFill>
                  <a:srgbClr val="008A63"/>
                </a:solidFill>
              </a:rPr>
              <a:t> October 2016</a:t>
            </a:r>
            <a:endParaRPr lang="en-GB" altLang="en-US" sz="2400" dirty="0">
              <a:solidFill>
                <a:srgbClr val="008A63"/>
              </a:solidFill>
            </a:endParaRPr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088" y="4292600"/>
            <a:ext cx="7543800" cy="1512888"/>
          </a:xfrm>
        </p:spPr>
        <p:txBody>
          <a:bodyPr/>
          <a:lstStyle/>
          <a:p>
            <a:pPr marL="0" indent="0" eaLnBrk="1" hangingPunct="1"/>
            <a:r>
              <a:rPr lang="en-US" altLang="en-US" sz="2400" b="1" dirty="0">
                <a:solidFill>
                  <a:srgbClr val="040404"/>
                </a:solidFill>
              </a:rPr>
              <a:t>DR TANIA STATHAKI</a:t>
            </a:r>
          </a:p>
          <a:p>
            <a:pPr marL="0" indent="0" eaLnBrk="1" hangingPunct="1"/>
            <a:r>
              <a:rPr lang="en-US" altLang="en-US" sz="1800" dirty="0">
                <a:solidFill>
                  <a:srgbClr val="040404"/>
                </a:solidFill>
              </a:rPr>
              <a:t>READER (ASSOCIATE PROFFESOR) IN SIGNAL PROCESSING</a:t>
            </a:r>
            <a:br>
              <a:rPr lang="en-US" altLang="en-US" sz="2000" dirty="0">
                <a:solidFill>
                  <a:srgbClr val="040404"/>
                </a:solidFill>
              </a:rPr>
            </a:br>
            <a:r>
              <a:rPr lang="en-US" altLang="en-US" dirty="0">
                <a:solidFill>
                  <a:srgbClr val="040404"/>
                </a:solidFill>
              </a:rPr>
              <a:t>IMPERIAL COLLEGE LONDON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8264" y="2197027"/>
            <a:ext cx="1606274" cy="276999"/>
          </a:xfrm>
          <a:prstGeom prst="rect">
            <a:avLst/>
          </a:prstGeom>
          <a:blipFill rotWithShape="0">
            <a:blip r:embed="rId3"/>
            <a:stretch>
              <a:fillRect b="-34783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grpSp>
        <p:nvGrpSpPr>
          <p:cNvPr id="7190" name="Group 7189"/>
          <p:cNvGrpSpPr>
            <a:grpSpLocks/>
          </p:cNvGrpSpPr>
          <p:nvPr/>
        </p:nvGrpSpPr>
        <p:grpSpPr bwMode="auto">
          <a:xfrm>
            <a:off x="1042988" y="2205038"/>
            <a:ext cx="7434262" cy="1454150"/>
            <a:chOff x="1043608" y="2420888"/>
            <a:chExt cx="7433985" cy="1454596"/>
          </a:xfrm>
        </p:grpSpPr>
        <p:cxnSp>
          <p:nvCxnSpPr>
            <p:cNvPr id="8239" name="Straight Connector 95"/>
            <p:cNvCxnSpPr>
              <a:cxnSpLocks noChangeShapeType="1"/>
            </p:cNvCxnSpPr>
            <p:nvPr/>
          </p:nvCxnSpPr>
          <p:spPr bwMode="auto">
            <a:xfrm flipH="1">
              <a:off x="1043608" y="3026203"/>
              <a:ext cx="1656184" cy="849281"/>
            </a:xfrm>
            <a:prstGeom prst="line">
              <a:avLst/>
            </a:prstGeom>
            <a:noFill/>
            <a:ln w="12700" algn="ctr">
              <a:solidFill>
                <a:srgbClr val="003E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40" name="Rectangle 92"/>
            <p:cNvSpPr>
              <a:spLocks noChangeArrowheads="1"/>
            </p:cNvSpPr>
            <p:nvPr/>
          </p:nvSpPr>
          <p:spPr bwMode="auto">
            <a:xfrm>
              <a:off x="7092280" y="2420888"/>
              <a:ext cx="1385313" cy="360040"/>
            </a:xfrm>
            <a:prstGeom prst="rect">
              <a:avLst/>
            </a:prstGeom>
            <a:noFill/>
            <a:ln w="12700" algn="ctr">
              <a:solidFill>
                <a:srgbClr val="003E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241" name="Oval 93"/>
            <p:cNvSpPr>
              <a:spLocks noChangeArrowheads="1"/>
            </p:cNvSpPr>
            <p:nvPr/>
          </p:nvSpPr>
          <p:spPr bwMode="auto">
            <a:xfrm>
              <a:off x="1723491" y="3466987"/>
              <a:ext cx="80392" cy="80424"/>
            </a:xfrm>
            <a:prstGeom prst="ellipse">
              <a:avLst/>
            </a:prstGeom>
            <a:solidFill>
              <a:srgbClr val="003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242" name="Oval 94"/>
            <p:cNvSpPr>
              <a:spLocks noChangeArrowheads="1"/>
            </p:cNvSpPr>
            <p:nvPr/>
          </p:nvSpPr>
          <p:spPr bwMode="auto">
            <a:xfrm>
              <a:off x="1434889" y="3601517"/>
              <a:ext cx="80392" cy="80424"/>
            </a:xfrm>
            <a:prstGeom prst="ellipse">
              <a:avLst/>
            </a:prstGeom>
            <a:solidFill>
              <a:srgbClr val="003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Systems of linear equations: Row formulation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95536" y="1628775"/>
            <a:ext cx="8352928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266700" indent="-266700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Consider the previous system of two equations.</a:t>
            </a:r>
          </a:p>
          <a:p>
            <a:pPr marL="266700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Each equation represents a straight line in the 2D plane.</a:t>
            </a:r>
          </a:p>
          <a:p>
            <a:pPr marL="266700" lvl="1" indent="-266700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The solution of the system is a point of the 2D plane that lies on both straight lines; therefore, it is their intersection.</a:t>
            </a:r>
          </a:p>
          <a:p>
            <a:pPr marL="266700" lvl="1" indent="-266700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In that case, where the system is depicted as a set of equations placed one after another, we have the so called </a:t>
            </a:r>
            <a:r>
              <a:rPr lang="en-US" altLang="en-US" sz="1800" b="1" i="0" dirty="0">
                <a:solidFill>
                  <a:srgbClr val="CC0033"/>
                </a:solidFill>
              </a:rPr>
              <a:t>Row Formulation </a:t>
            </a:r>
            <a:r>
              <a:rPr lang="en-US" altLang="en-US" sz="1800" i="0" dirty="0">
                <a:solidFill>
                  <a:srgbClr val="040404"/>
                </a:solidFill>
              </a:rPr>
              <a:t>of the system.</a:t>
            </a:r>
          </a:p>
          <a:p>
            <a:pPr lvl="1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20272" y="1772966"/>
            <a:ext cx="1529329" cy="276999"/>
          </a:xfrm>
          <a:prstGeom prst="rect">
            <a:avLst/>
          </a:prstGeom>
          <a:blipFill rotWithShape="0">
            <a:blip r:embed="rId4"/>
            <a:stretch>
              <a:fillRect b="-28889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grpSp>
        <p:nvGrpSpPr>
          <p:cNvPr id="8199" name="Group 53"/>
          <p:cNvGrpSpPr>
            <a:grpSpLocks/>
          </p:cNvGrpSpPr>
          <p:nvPr/>
        </p:nvGrpSpPr>
        <p:grpSpPr bwMode="auto">
          <a:xfrm>
            <a:off x="755650" y="2244725"/>
            <a:ext cx="2501900" cy="2192338"/>
            <a:chOff x="755576" y="2461172"/>
            <a:chExt cx="2501181" cy="2191964"/>
          </a:xfrm>
        </p:grpSpPr>
        <p:grpSp>
          <p:nvGrpSpPr>
            <p:cNvPr id="8210" name="Group 54"/>
            <p:cNvGrpSpPr>
              <a:grpSpLocks/>
            </p:cNvGrpSpPr>
            <p:nvPr/>
          </p:nvGrpSpPr>
          <p:grpSpPr bwMode="auto">
            <a:xfrm>
              <a:off x="755576" y="2551400"/>
              <a:ext cx="2331740" cy="2101736"/>
              <a:chOff x="755576" y="2551400"/>
              <a:chExt cx="2331740" cy="2101736"/>
            </a:xfrm>
          </p:grpSpPr>
          <p:cxnSp>
            <p:nvCxnSpPr>
              <p:cNvPr id="8213" name="Straight Arrow Connector 57"/>
              <p:cNvCxnSpPr>
                <a:cxnSpLocks noChangeShapeType="1"/>
              </p:cNvCxnSpPr>
              <p:nvPr/>
            </p:nvCxnSpPr>
            <p:spPr bwMode="auto">
              <a:xfrm>
                <a:off x="755576" y="3645024"/>
                <a:ext cx="2331740" cy="0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4" name="Straight Arrow Connector 58"/>
              <p:cNvCxnSpPr>
                <a:cxnSpLocks noChangeShapeType="1"/>
              </p:cNvCxnSpPr>
              <p:nvPr/>
            </p:nvCxnSpPr>
            <p:spPr bwMode="auto">
              <a:xfrm flipH="1" flipV="1">
                <a:off x="1899320" y="2551400"/>
                <a:ext cx="8384" cy="2101736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5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1979712" y="364502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cxnSp>
            <p:nvCxnSpPr>
              <p:cNvPr id="8216" name="Straight Connector 60"/>
              <p:cNvCxnSpPr>
                <a:cxnSpLocks noChangeShapeType="1"/>
              </p:cNvCxnSpPr>
              <p:nvPr/>
            </p:nvCxnSpPr>
            <p:spPr bwMode="auto">
              <a:xfrm>
                <a:off x="205172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7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219573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8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33975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9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248376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0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262778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1" name="Straight Connector 65"/>
              <p:cNvCxnSpPr>
                <a:cxnSpLocks noChangeShapeType="1"/>
              </p:cNvCxnSpPr>
              <p:nvPr/>
            </p:nvCxnSpPr>
            <p:spPr bwMode="auto">
              <a:xfrm>
                <a:off x="118762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2" name="Straight Connector 66"/>
              <p:cNvCxnSpPr>
                <a:cxnSpLocks noChangeShapeType="1"/>
              </p:cNvCxnSpPr>
              <p:nvPr/>
            </p:nvCxnSpPr>
            <p:spPr bwMode="auto">
              <a:xfrm>
                <a:off x="133164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3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147565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4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161967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5" name="Straight Connector 69"/>
              <p:cNvCxnSpPr>
                <a:cxnSpLocks noChangeShapeType="1"/>
              </p:cNvCxnSpPr>
              <p:nvPr/>
            </p:nvCxnSpPr>
            <p:spPr bwMode="auto">
              <a:xfrm>
                <a:off x="176368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226" name="Group 70"/>
              <p:cNvGrpSpPr>
                <a:grpSpLocks/>
              </p:cNvGrpSpPr>
              <p:nvPr/>
            </p:nvGrpSpPr>
            <p:grpSpPr bwMode="auto">
              <a:xfrm rot="-5400000">
                <a:off x="1619672" y="3140968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8234" name="Straight Connector 78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35" name="Straight Connector 79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36" name="Straight Connector 80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37" name="Straight Connector 81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38" name="Straight Connector 82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227" name="Straight Connector 71"/>
              <p:cNvCxnSpPr>
                <a:cxnSpLocks noChangeShapeType="1"/>
              </p:cNvCxnSpPr>
              <p:nvPr/>
            </p:nvCxnSpPr>
            <p:spPr bwMode="auto">
              <a:xfrm>
                <a:off x="1979713" y="45163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grpSp>
            <p:nvGrpSpPr>
              <p:cNvPr id="8228" name="Group 72"/>
              <p:cNvGrpSpPr>
                <a:grpSpLocks/>
              </p:cNvGrpSpPr>
              <p:nvPr/>
            </p:nvGrpSpPr>
            <p:grpSpPr bwMode="auto">
              <a:xfrm rot="-5400000">
                <a:off x="1619673" y="4012281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8229" name="Straight Connector 73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30" name="Straight Connector 74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31" name="Straight Connector 75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32" name="Straight Connector 76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33" name="Straight Connector 77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56" name="TextBox 5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75085" y="2461172"/>
              <a:ext cx="565348" cy="276999"/>
            </a:xfrm>
            <a:prstGeom prst="rect">
              <a:avLst/>
            </a:prstGeom>
            <a:blipFill rotWithShape="0">
              <a:blip r:embed="rId5"/>
              <a:stretch>
                <a:fillRect b="-26087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57" name="TextBox 5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691409" y="3602268"/>
              <a:ext cx="565348" cy="276999"/>
            </a:xfrm>
            <a:prstGeom prst="rect">
              <a:avLst/>
            </a:prstGeom>
            <a:blipFill rotWithShape="0">
              <a:blip r:embed="rId6"/>
              <a:stretch>
                <a:fillRect b="-2222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</p:grpSp>
      <p:grpSp>
        <p:nvGrpSpPr>
          <p:cNvPr id="7189" name="Group 7188"/>
          <p:cNvGrpSpPr>
            <a:grpSpLocks/>
          </p:cNvGrpSpPr>
          <p:nvPr/>
        </p:nvGrpSpPr>
        <p:grpSpPr bwMode="auto">
          <a:xfrm>
            <a:off x="1376363" y="1773238"/>
            <a:ext cx="7100887" cy="2592387"/>
            <a:chOff x="1376166" y="1988840"/>
            <a:chExt cx="7101427" cy="2592288"/>
          </a:xfrm>
        </p:grpSpPr>
        <p:cxnSp>
          <p:nvCxnSpPr>
            <p:cNvPr id="8206" name="Straight Connector 7174"/>
            <p:cNvCxnSpPr>
              <a:cxnSpLocks noChangeShapeType="1"/>
            </p:cNvCxnSpPr>
            <p:nvPr/>
          </p:nvCxnSpPr>
          <p:spPr bwMode="auto">
            <a:xfrm flipH="1">
              <a:off x="1376166" y="2738171"/>
              <a:ext cx="1008111" cy="1842957"/>
            </a:xfrm>
            <a:prstGeom prst="lin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7" name="Oval 84"/>
            <p:cNvSpPr>
              <a:spLocks noChangeArrowheads="1"/>
            </p:cNvSpPr>
            <p:nvPr/>
          </p:nvSpPr>
          <p:spPr bwMode="auto">
            <a:xfrm>
              <a:off x="2011240" y="3314235"/>
              <a:ext cx="80392" cy="80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208" name="Oval 7172"/>
            <p:cNvSpPr>
              <a:spLocks noChangeArrowheads="1"/>
            </p:cNvSpPr>
            <p:nvPr/>
          </p:nvSpPr>
          <p:spPr bwMode="auto">
            <a:xfrm>
              <a:off x="1859124" y="3604690"/>
              <a:ext cx="80392" cy="80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209" name="Rectangle 7179"/>
            <p:cNvSpPr>
              <a:spLocks noChangeArrowheads="1"/>
            </p:cNvSpPr>
            <p:nvPr/>
          </p:nvSpPr>
          <p:spPr bwMode="auto">
            <a:xfrm>
              <a:off x="7092280" y="1988840"/>
              <a:ext cx="1385313" cy="360040"/>
            </a:xfrm>
            <a:prstGeom prst="rect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7187" name="Group 7186"/>
          <p:cNvGrpSpPr>
            <a:grpSpLocks/>
          </p:cNvGrpSpPr>
          <p:nvPr/>
        </p:nvGrpSpPr>
        <p:grpSpPr bwMode="auto">
          <a:xfrm>
            <a:off x="1979613" y="2244725"/>
            <a:ext cx="1819275" cy="968375"/>
            <a:chOff x="1979713" y="2461172"/>
            <a:chExt cx="1819780" cy="967828"/>
          </a:xfrm>
        </p:grpSpPr>
        <p:sp>
          <p:nvSpPr>
            <p:cNvPr id="101" name="TextBox 10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807940" y="2530597"/>
              <a:ext cx="991553" cy="276999"/>
            </a:xfrm>
            <a:prstGeom prst="rect">
              <a:avLst/>
            </a:prstGeom>
            <a:blipFill rotWithShape="0">
              <a:blip r:embed="rId7"/>
              <a:stretch>
                <a:fillRect b="-8889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02" name="TextBox 10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92586" y="2813112"/>
              <a:ext cx="991553" cy="276999"/>
            </a:xfrm>
            <a:prstGeom prst="rect">
              <a:avLst/>
            </a:prstGeom>
            <a:blipFill rotWithShape="0">
              <a:blip r:embed="rId8"/>
              <a:stretch>
                <a:fillRect b="-28889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8204" name="Rectangle 7184"/>
            <p:cNvSpPr>
              <a:spLocks noChangeArrowheads="1"/>
            </p:cNvSpPr>
            <p:nvPr/>
          </p:nvSpPr>
          <p:spPr bwMode="auto">
            <a:xfrm>
              <a:off x="2879814" y="2461172"/>
              <a:ext cx="792088" cy="751804"/>
            </a:xfrm>
            <a:prstGeom prst="rect">
              <a:avLst/>
            </a:prstGeom>
            <a:noFill/>
            <a:ln w="12700" algn="ctr">
              <a:solidFill>
                <a:srgbClr val="EE99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205" name="Oval 7185"/>
            <p:cNvSpPr>
              <a:spLocks noChangeArrowheads="1"/>
            </p:cNvSpPr>
            <p:nvPr/>
          </p:nvSpPr>
          <p:spPr bwMode="auto">
            <a:xfrm>
              <a:off x="1979713" y="3284984"/>
              <a:ext cx="144015" cy="144016"/>
            </a:xfrm>
            <a:prstGeom prst="ellipse">
              <a:avLst/>
            </a:prstGeom>
            <a:noFill/>
            <a:ln w="25400" algn="ctr">
              <a:solidFill>
                <a:srgbClr val="EE99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9" name="Group 90"/>
          <p:cNvGrpSpPr>
            <a:grpSpLocks/>
          </p:cNvGrpSpPr>
          <p:nvPr/>
        </p:nvGrpSpPr>
        <p:grpSpPr bwMode="auto">
          <a:xfrm>
            <a:off x="3348038" y="3398490"/>
            <a:ext cx="2500312" cy="2190750"/>
            <a:chOff x="755576" y="2461172"/>
            <a:chExt cx="2501181" cy="2191964"/>
          </a:xfrm>
        </p:grpSpPr>
        <p:grpSp>
          <p:nvGrpSpPr>
            <p:cNvPr id="9236" name="Group 91"/>
            <p:cNvGrpSpPr>
              <a:grpSpLocks/>
            </p:cNvGrpSpPr>
            <p:nvPr/>
          </p:nvGrpSpPr>
          <p:grpSpPr bwMode="auto">
            <a:xfrm>
              <a:off x="755576" y="2551400"/>
              <a:ext cx="2331740" cy="2101736"/>
              <a:chOff x="755576" y="2551400"/>
              <a:chExt cx="2331740" cy="2101736"/>
            </a:xfrm>
          </p:grpSpPr>
          <p:cxnSp>
            <p:nvCxnSpPr>
              <p:cNvPr id="9239" name="Straight Arrow Connector 98"/>
              <p:cNvCxnSpPr>
                <a:cxnSpLocks noChangeShapeType="1"/>
              </p:cNvCxnSpPr>
              <p:nvPr/>
            </p:nvCxnSpPr>
            <p:spPr bwMode="auto">
              <a:xfrm>
                <a:off x="755576" y="3645024"/>
                <a:ext cx="2331740" cy="0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0" name="Straight Arrow Connector 99"/>
              <p:cNvCxnSpPr>
                <a:cxnSpLocks noChangeShapeType="1"/>
              </p:cNvCxnSpPr>
              <p:nvPr/>
            </p:nvCxnSpPr>
            <p:spPr bwMode="auto">
              <a:xfrm flipH="1" flipV="1">
                <a:off x="1899320" y="2551400"/>
                <a:ext cx="8384" cy="2101736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1" name="Straight Connector 102"/>
              <p:cNvCxnSpPr>
                <a:cxnSpLocks noChangeShapeType="1"/>
              </p:cNvCxnSpPr>
              <p:nvPr/>
            </p:nvCxnSpPr>
            <p:spPr bwMode="auto">
              <a:xfrm>
                <a:off x="1979712" y="364502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cxnSp>
            <p:nvCxnSpPr>
              <p:cNvPr id="9242" name="Straight Connector 103"/>
              <p:cNvCxnSpPr>
                <a:cxnSpLocks noChangeShapeType="1"/>
              </p:cNvCxnSpPr>
              <p:nvPr/>
            </p:nvCxnSpPr>
            <p:spPr bwMode="auto">
              <a:xfrm>
                <a:off x="205172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3" name="Straight Connector 104"/>
              <p:cNvCxnSpPr>
                <a:cxnSpLocks noChangeShapeType="1"/>
              </p:cNvCxnSpPr>
              <p:nvPr/>
            </p:nvCxnSpPr>
            <p:spPr bwMode="auto">
              <a:xfrm>
                <a:off x="219573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4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233975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5" name="Straight Connector 106"/>
              <p:cNvCxnSpPr>
                <a:cxnSpLocks noChangeShapeType="1"/>
              </p:cNvCxnSpPr>
              <p:nvPr/>
            </p:nvCxnSpPr>
            <p:spPr bwMode="auto">
              <a:xfrm>
                <a:off x="248376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6" name="Straight Connector 107"/>
              <p:cNvCxnSpPr>
                <a:cxnSpLocks noChangeShapeType="1"/>
              </p:cNvCxnSpPr>
              <p:nvPr/>
            </p:nvCxnSpPr>
            <p:spPr bwMode="auto">
              <a:xfrm>
                <a:off x="262778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7" name="Straight Connector 108"/>
              <p:cNvCxnSpPr>
                <a:cxnSpLocks noChangeShapeType="1"/>
              </p:cNvCxnSpPr>
              <p:nvPr/>
            </p:nvCxnSpPr>
            <p:spPr bwMode="auto">
              <a:xfrm>
                <a:off x="118762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8" name="Straight Connector 109"/>
              <p:cNvCxnSpPr>
                <a:cxnSpLocks noChangeShapeType="1"/>
              </p:cNvCxnSpPr>
              <p:nvPr/>
            </p:nvCxnSpPr>
            <p:spPr bwMode="auto">
              <a:xfrm>
                <a:off x="133164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9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147565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50" name="Straight Connector 111"/>
              <p:cNvCxnSpPr>
                <a:cxnSpLocks noChangeShapeType="1"/>
              </p:cNvCxnSpPr>
              <p:nvPr/>
            </p:nvCxnSpPr>
            <p:spPr bwMode="auto">
              <a:xfrm>
                <a:off x="161967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51" name="Straight Connector 112"/>
              <p:cNvCxnSpPr>
                <a:cxnSpLocks noChangeShapeType="1"/>
              </p:cNvCxnSpPr>
              <p:nvPr/>
            </p:nvCxnSpPr>
            <p:spPr bwMode="auto">
              <a:xfrm>
                <a:off x="176368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252" name="Group 113"/>
              <p:cNvGrpSpPr>
                <a:grpSpLocks/>
              </p:cNvGrpSpPr>
              <p:nvPr/>
            </p:nvGrpSpPr>
            <p:grpSpPr bwMode="auto">
              <a:xfrm rot="-5400000">
                <a:off x="1619672" y="3140968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9260" name="Straight Connector 121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1" name="Straight Connector 122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2" name="Straight Connector 123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3" name="Straight Connector 124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4" name="Straight Connector 125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9253" name="Straight Connector 114"/>
              <p:cNvCxnSpPr>
                <a:cxnSpLocks noChangeShapeType="1"/>
              </p:cNvCxnSpPr>
              <p:nvPr/>
            </p:nvCxnSpPr>
            <p:spPr bwMode="auto">
              <a:xfrm>
                <a:off x="1979713" y="45163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grpSp>
            <p:nvGrpSpPr>
              <p:cNvPr id="9254" name="Group 115"/>
              <p:cNvGrpSpPr>
                <a:grpSpLocks/>
              </p:cNvGrpSpPr>
              <p:nvPr/>
            </p:nvGrpSpPr>
            <p:grpSpPr bwMode="auto">
              <a:xfrm rot="-5400000">
                <a:off x="1619673" y="4012281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9255" name="Straight Connector 116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6" name="Straight Connector 117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7" name="Straight Connector 118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8" name="Straight Connector 119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9" name="Straight Connector 120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7" name="TextBox 9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75085" y="2461172"/>
              <a:ext cx="565348" cy="276999"/>
            </a:xfrm>
            <a:prstGeom prst="rect">
              <a:avLst/>
            </a:prstGeom>
            <a:blipFill rotWithShape="0">
              <a:blip r:embed="rId3"/>
              <a:stretch>
                <a:fillRect b="-28889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98" name="TextBox 9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691409" y="3602268"/>
              <a:ext cx="565348" cy="276999"/>
            </a:xfrm>
            <a:prstGeom prst="rect">
              <a:avLst/>
            </a:prstGeom>
            <a:blipFill rotWithShape="0">
              <a:blip r:embed="rId4"/>
              <a:stretch>
                <a:fillRect b="-2222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</p:grp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8264" y="2197027"/>
            <a:ext cx="1606274" cy="276999"/>
          </a:xfrm>
          <a:prstGeom prst="rect">
            <a:avLst/>
          </a:prstGeom>
          <a:blipFill rotWithShape="0">
            <a:blip r:embed="rId5"/>
            <a:stretch>
              <a:fillRect b="-34783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Systems of linear equations: Column formulation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23528" y="1556792"/>
            <a:ext cx="8496944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Have a look at the representation below:</a:t>
            </a: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 marL="266700" lvl="1" indent="-266700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The weights of each unknown are placed jointly in a column vector. The above formulation occurs.</a:t>
            </a: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0" lvl="1" indent="0">
              <a:buNone/>
              <a:defRPr/>
            </a:pPr>
            <a:endParaRPr lang="en-US" altLang="en-US" sz="2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The solution to the system of equations is </a:t>
            </a:r>
            <a:r>
              <a:rPr lang="en-US" altLang="en-US" sz="1800" b="1" i="0" u="sng" dirty="0">
                <a:solidFill>
                  <a:srgbClr val="040404"/>
                </a:solidFill>
              </a:rPr>
              <a:t>that</a:t>
            </a:r>
            <a:r>
              <a:rPr lang="en-US" altLang="en-US" sz="1800" i="0" dirty="0">
                <a:solidFill>
                  <a:srgbClr val="040404"/>
                </a:solidFill>
              </a:rPr>
              <a:t> linear combination of the two column vectors that yields the vector on the right hand side.</a:t>
            </a:r>
          </a:p>
          <a:p>
            <a:pPr marL="266700" lvl="1" indent="-266700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The above type of depiction is called </a:t>
            </a:r>
            <a:r>
              <a:rPr lang="en-US" altLang="en-US" sz="1800" b="1" i="0" dirty="0">
                <a:solidFill>
                  <a:srgbClr val="CC0033"/>
                </a:solidFill>
              </a:rPr>
              <a:t>Column Formulation</a:t>
            </a:r>
            <a:r>
              <a:rPr lang="en-US" altLang="en-US" sz="1800" i="0" dirty="0">
                <a:solidFill>
                  <a:srgbClr val="040404"/>
                </a:solidFill>
              </a:rPr>
              <a:t>.</a:t>
            </a:r>
          </a:p>
          <a:p>
            <a:pPr lvl="1">
              <a:defRPr/>
            </a:pPr>
            <a:endParaRPr lang="en-US" altLang="en-US" sz="1800" i="0" dirty="0"/>
          </a:p>
          <a:p>
            <a:pPr lvl="1">
              <a:defRPr/>
            </a:pPr>
            <a:endParaRPr lang="en-US" altLang="en-US" sz="1800" i="0" dirty="0"/>
          </a:p>
          <a:p>
            <a:pPr lvl="1">
              <a:defRPr/>
            </a:pPr>
            <a:endParaRPr lang="en-US" altLang="en-US" sz="1800" i="0" dirty="0"/>
          </a:p>
          <a:p>
            <a:pPr lvl="1"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20272" y="1772966"/>
            <a:ext cx="1529329" cy="276999"/>
          </a:xfrm>
          <a:prstGeom prst="rect">
            <a:avLst/>
          </a:prstGeom>
          <a:blipFill rotWithShape="0">
            <a:blip r:embed="rId6"/>
            <a:stretch>
              <a:fillRect b="-28889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84" name="TextBox 8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67531" y="2174991"/>
            <a:ext cx="728405" cy="461921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86" name="TextBox 8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1713" y="2284336"/>
            <a:ext cx="604653" cy="276999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88" name="TextBox 8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74145" y="2174991"/>
            <a:ext cx="901529" cy="460126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89" name="TextBox 8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1611" y="2174991"/>
            <a:ext cx="933589" cy="460126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7018" y="2222781"/>
            <a:ext cx="372025" cy="338554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67733" y="2222781"/>
            <a:ext cx="375744" cy="338554"/>
          </a:xfrm>
          <a:prstGeom prst="rect">
            <a:avLst/>
          </a:prstGeom>
          <a:blipFill rotWithShape="0">
            <a:blip r:embed="rId12"/>
            <a:stretch>
              <a:fillRect b="-7273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90" name="TextBox 8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7577" y="2255812"/>
            <a:ext cx="604653" cy="276999"/>
          </a:xfrm>
          <a:prstGeom prst="rect">
            <a:avLst/>
          </a:prstGeom>
          <a:blipFill rotWithShape="0">
            <a:blip r:embed="rId13"/>
            <a:stretch>
              <a:fillRect b="-11111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289050" y="2078038"/>
            <a:ext cx="3498850" cy="2608262"/>
            <a:chOff x="1417658" y="2790564"/>
            <a:chExt cx="3498868" cy="2608694"/>
          </a:xfrm>
        </p:grpSpPr>
        <p:cxnSp>
          <p:nvCxnSpPr>
            <p:cNvPr id="9234" name="Straight Arrow Connector 7"/>
            <p:cNvCxnSpPr>
              <a:cxnSpLocks noChangeShapeType="1"/>
            </p:cNvCxnSpPr>
            <p:nvPr/>
          </p:nvCxnSpPr>
          <p:spPr bwMode="auto">
            <a:xfrm>
              <a:off x="4620110" y="5264661"/>
              <a:ext cx="296416" cy="134597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5" name="Rectangle 127"/>
            <p:cNvSpPr>
              <a:spLocks noChangeArrowheads="1"/>
            </p:cNvSpPr>
            <p:nvPr/>
          </p:nvSpPr>
          <p:spPr bwMode="auto">
            <a:xfrm>
              <a:off x="1417658" y="2790564"/>
              <a:ext cx="497647" cy="631088"/>
            </a:xfrm>
            <a:prstGeom prst="rect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382838" y="2078038"/>
            <a:ext cx="2108200" cy="2463800"/>
            <a:chOff x="2511044" y="2799937"/>
            <a:chExt cx="2109065" cy="2464597"/>
          </a:xfrm>
        </p:grpSpPr>
        <p:cxnSp>
          <p:nvCxnSpPr>
            <p:cNvPr id="9232" name="Straight Arrow Connector 126"/>
            <p:cNvCxnSpPr>
              <a:cxnSpLocks noChangeShapeType="1"/>
            </p:cNvCxnSpPr>
            <p:nvPr/>
          </p:nvCxnSpPr>
          <p:spPr bwMode="auto">
            <a:xfrm flipH="1" flipV="1">
              <a:off x="4492863" y="4967210"/>
              <a:ext cx="127246" cy="297324"/>
            </a:xfrm>
            <a:prstGeom prst="straightConnector1">
              <a:avLst/>
            </a:prstGeom>
            <a:noFill/>
            <a:ln w="25400" algn="ctr">
              <a:solidFill>
                <a:srgbClr val="003E8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Rectangle 128"/>
            <p:cNvSpPr>
              <a:spLocks noChangeArrowheads="1"/>
            </p:cNvSpPr>
            <p:nvPr/>
          </p:nvSpPr>
          <p:spPr bwMode="auto">
            <a:xfrm>
              <a:off x="2511044" y="2799937"/>
              <a:ext cx="497647" cy="631088"/>
            </a:xfrm>
            <a:prstGeom prst="rect">
              <a:avLst/>
            </a:prstGeom>
            <a:noFill/>
            <a:ln w="12700" algn="ctr">
              <a:solidFill>
                <a:srgbClr val="003E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4067297" y="3634409"/>
            <a:ext cx="864317" cy="18509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348038" y="4005064"/>
            <a:ext cx="2160066" cy="10147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499992" y="4108951"/>
            <a:ext cx="0" cy="47217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8A6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51520" y="1484784"/>
            <a:ext cx="8568952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 i="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 marL="266700" lvl="1" indent="-266700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The solution to the system of equations is the linear combination of the two vectors above that yields the vector on the right hand side.</a:t>
            </a: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You can see in the figure a geometrical representation of the solution.</a:t>
            </a: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8264" y="2197027"/>
            <a:ext cx="1606274" cy="276999"/>
          </a:xfrm>
          <a:prstGeom prst="rect">
            <a:avLst/>
          </a:prstGeom>
          <a:blipFill rotWithShape="0">
            <a:blip r:embed="rId3"/>
            <a:stretch>
              <a:fillRect b="-34783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Systems of linear equations: Column Formulation cont.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20272" y="1772966"/>
            <a:ext cx="1529329" cy="276999"/>
          </a:xfrm>
          <a:prstGeom prst="rect">
            <a:avLst/>
          </a:prstGeom>
          <a:blipFill rotWithShape="0">
            <a:blip r:embed="rId4"/>
            <a:stretch>
              <a:fillRect b="-28889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grpSp>
        <p:nvGrpSpPr>
          <p:cNvPr id="10246" name="Group 90"/>
          <p:cNvGrpSpPr>
            <a:grpSpLocks/>
          </p:cNvGrpSpPr>
          <p:nvPr/>
        </p:nvGrpSpPr>
        <p:grpSpPr bwMode="auto">
          <a:xfrm>
            <a:off x="3348038" y="3357563"/>
            <a:ext cx="2500312" cy="2190750"/>
            <a:chOff x="755576" y="2461172"/>
            <a:chExt cx="2501181" cy="2191964"/>
          </a:xfrm>
        </p:grpSpPr>
        <p:grpSp>
          <p:nvGrpSpPr>
            <p:cNvPr id="10265" name="Group 91"/>
            <p:cNvGrpSpPr>
              <a:grpSpLocks/>
            </p:cNvGrpSpPr>
            <p:nvPr/>
          </p:nvGrpSpPr>
          <p:grpSpPr bwMode="auto">
            <a:xfrm>
              <a:off x="755576" y="2551400"/>
              <a:ext cx="2331740" cy="2101736"/>
              <a:chOff x="755576" y="2551400"/>
              <a:chExt cx="2331740" cy="2101736"/>
            </a:xfrm>
          </p:grpSpPr>
          <p:cxnSp>
            <p:nvCxnSpPr>
              <p:cNvPr id="10268" name="Straight Arrow Connector 98"/>
              <p:cNvCxnSpPr>
                <a:cxnSpLocks noChangeShapeType="1"/>
              </p:cNvCxnSpPr>
              <p:nvPr/>
            </p:nvCxnSpPr>
            <p:spPr bwMode="auto">
              <a:xfrm>
                <a:off x="755576" y="3645024"/>
                <a:ext cx="2331740" cy="0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69" name="Straight Arrow Connector 99"/>
              <p:cNvCxnSpPr>
                <a:cxnSpLocks noChangeShapeType="1"/>
              </p:cNvCxnSpPr>
              <p:nvPr/>
            </p:nvCxnSpPr>
            <p:spPr bwMode="auto">
              <a:xfrm flipH="1" flipV="1">
                <a:off x="1899320" y="2551400"/>
                <a:ext cx="8384" cy="2101736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0" name="Straight Connector 102"/>
              <p:cNvCxnSpPr>
                <a:cxnSpLocks noChangeShapeType="1"/>
              </p:cNvCxnSpPr>
              <p:nvPr/>
            </p:nvCxnSpPr>
            <p:spPr bwMode="auto">
              <a:xfrm>
                <a:off x="1979712" y="364502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cxnSp>
            <p:nvCxnSpPr>
              <p:cNvPr id="10271" name="Straight Connector 103"/>
              <p:cNvCxnSpPr>
                <a:cxnSpLocks noChangeShapeType="1"/>
              </p:cNvCxnSpPr>
              <p:nvPr/>
            </p:nvCxnSpPr>
            <p:spPr bwMode="auto">
              <a:xfrm>
                <a:off x="205172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2" name="Straight Connector 104"/>
              <p:cNvCxnSpPr>
                <a:cxnSpLocks noChangeShapeType="1"/>
              </p:cNvCxnSpPr>
              <p:nvPr/>
            </p:nvCxnSpPr>
            <p:spPr bwMode="auto">
              <a:xfrm>
                <a:off x="219573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3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233975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4" name="Straight Connector 106"/>
              <p:cNvCxnSpPr>
                <a:cxnSpLocks noChangeShapeType="1"/>
              </p:cNvCxnSpPr>
              <p:nvPr/>
            </p:nvCxnSpPr>
            <p:spPr bwMode="auto">
              <a:xfrm>
                <a:off x="248376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5" name="Straight Connector 107"/>
              <p:cNvCxnSpPr>
                <a:cxnSpLocks noChangeShapeType="1"/>
              </p:cNvCxnSpPr>
              <p:nvPr/>
            </p:nvCxnSpPr>
            <p:spPr bwMode="auto">
              <a:xfrm>
                <a:off x="262778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6" name="Straight Connector 108"/>
              <p:cNvCxnSpPr>
                <a:cxnSpLocks noChangeShapeType="1"/>
              </p:cNvCxnSpPr>
              <p:nvPr/>
            </p:nvCxnSpPr>
            <p:spPr bwMode="auto">
              <a:xfrm>
                <a:off x="118762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7" name="Straight Connector 109"/>
              <p:cNvCxnSpPr>
                <a:cxnSpLocks noChangeShapeType="1"/>
              </p:cNvCxnSpPr>
              <p:nvPr/>
            </p:nvCxnSpPr>
            <p:spPr bwMode="auto">
              <a:xfrm>
                <a:off x="133164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8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147565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9" name="Straight Connector 111"/>
              <p:cNvCxnSpPr>
                <a:cxnSpLocks noChangeShapeType="1"/>
              </p:cNvCxnSpPr>
              <p:nvPr/>
            </p:nvCxnSpPr>
            <p:spPr bwMode="auto">
              <a:xfrm>
                <a:off x="161967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80" name="Straight Connector 112"/>
              <p:cNvCxnSpPr>
                <a:cxnSpLocks noChangeShapeType="1"/>
              </p:cNvCxnSpPr>
              <p:nvPr/>
            </p:nvCxnSpPr>
            <p:spPr bwMode="auto">
              <a:xfrm>
                <a:off x="176368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281" name="Group 113"/>
              <p:cNvGrpSpPr>
                <a:grpSpLocks/>
              </p:cNvGrpSpPr>
              <p:nvPr/>
            </p:nvGrpSpPr>
            <p:grpSpPr bwMode="auto">
              <a:xfrm rot="-5400000">
                <a:off x="1619672" y="3140968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10289" name="Straight Connector 121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90" name="Straight Connector 122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91" name="Straight Connector 123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92" name="Straight Connector 124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93" name="Straight Connector 125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0282" name="Straight Connector 114"/>
              <p:cNvCxnSpPr>
                <a:cxnSpLocks noChangeShapeType="1"/>
              </p:cNvCxnSpPr>
              <p:nvPr/>
            </p:nvCxnSpPr>
            <p:spPr bwMode="auto">
              <a:xfrm>
                <a:off x="1979713" y="45163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grpSp>
            <p:nvGrpSpPr>
              <p:cNvPr id="10283" name="Group 115"/>
              <p:cNvGrpSpPr>
                <a:grpSpLocks/>
              </p:cNvGrpSpPr>
              <p:nvPr/>
            </p:nvGrpSpPr>
            <p:grpSpPr bwMode="auto">
              <a:xfrm rot="-5400000">
                <a:off x="1619673" y="4012281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10284" name="Straight Connector 116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85" name="Straight Connector 117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86" name="Straight Connector 118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87" name="Straight Connector 119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88" name="Straight Connector 120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7" name="TextBox 9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75085" y="2461172"/>
              <a:ext cx="565348" cy="276999"/>
            </a:xfrm>
            <a:prstGeom prst="rect">
              <a:avLst/>
            </a:prstGeom>
            <a:blipFill rotWithShape="0">
              <a:blip r:embed="rId5"/>
              <a:stretch>
                <a:fillRect b="-28889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98" name="TextBox 9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691409" y="3602268"/>
              <a:ext cx="565348" cy="276999"/>
            </a:xfrm>
            <a:prstGeom prst="rect">
              <a:avLst/>
            </a:prstGeom>
            <a:blipFill rotWithShape="0">
              <a:blip r:embed="rId6"/>
              <a:stretch>
                <a:fillRect b="-2222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</p:grpSp>
      <p:cxnSp>
        <p:nvCxnSpPr>
          <p:cNvPr id="10247" name="Straight Arrow Connector 7"/>
          <p:cNvCxnSpPr>
            <a:cxnSpLocks noChangeShapeType="1"/>
          </p:cNvCxnSpPr>
          <p:nvPr/>
        </p:nvCxnSpPr>
        <p:spPr bwMode="auto">
          <a:xfrm>
            <a:off x="4491038" y="4551363"/>
            <a:ext cx="296862" cy="13493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" name="TextBox 1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19859" y="6108196"/>
            <a:ext cx="728405" cy="461921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38" name="TextBox 1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24041" y="6217541"/>
            <a:ext cx="604653" cy="276999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39" name="TextBox 1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26473" y="6108196"/>
            <a:ext cx="901529" cy="460126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40" name="TextBox 1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13939" y="6108196"/>
            <a:ext cx="933589" cy="460126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41" name="Rectangle 14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09346" y="6155986"/>
            <a:ext cx="426719" cy="40011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42" name="Rectangle 14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0061" y="6155986"/>
            <a:ext cx="426720" cy="40011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43" name="TextBox 1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9905" y="6189017"/>
            <a:ext cx="604653" cy="276999"/>
          </a:xfrm>
          <a:prstGeom prst="rect">
            <a:avLst/>
          </a:prstGeom>
          <a:blipFill rotWithShape="0">
            <a:blip r:embed="rId13"/>
            <a:stretch>
              <a:fillRect b="-8696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cxnSp>
        <p:nvCxnSpPr>
          <p:cNvPr id="10255" name="Straight Arrow Connector 55"/>
          <p:cNvCxnSpPr>
            <a:cxnSpLocks noChangeShapeType="1"/>
          </p:cNvCxnSpPr>
          <p:nvPr/>
        </p:nvCxnSpPr>
        <p:spPr bwMode="auto">
          <a:xfrm flipH="1" flipV="1">
            <a:off x="4643438" y="4365625"/>
            <a:ext cx="128587" cy="296863"/>
          </a:xfrm>
          <a:prstGeom prst="straightConnector1">
            <a:avLst/>
          </a:prstGeom>
          <a:noFill/>
          <a:ln w="25400" algn="ctr">
            <a:solidFill>
              <a:srgbClr val="003E8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Straight Arrow Connector 56"/>
          <p:cNvCxnSpPr>
            <a:cxnSpLocks noChangeShapeType="1"/>
          </p:cNvCxnSpPr>
          <p:nvPr/>
        </p:nvCxnSpPr>
        <p:spPr bwMode="auto">
          <a:xfrm flipH="1" flipV="1">
            <a:off x="4516438" y="4076700"/>
            <a:ext cx="127000" cy="298450"/>
          </a:xfrm>
          <a:prstGeom prst="straightConnector1">
            <a:avLst/>
          </a:prstGeom>
          <a:noFill/>
          <a:ln w="25400" algn="ctr">
            <a:solidFill>
              <a:srgbClr val="003E8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67531" y="2174991"/>
            <a:ext cx="728405" cy="461921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4" name="TextBox 5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1713" y="2284336"/>
            <a:ext cx="604653" cy="276999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5" name="TextBox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74145" y="2174991"/>
            <a:ext cx="901529" cy="460126"/>
          </a:xfrm>
          <a:prstGeom prst="rect">
            <a:avLst/>
          </a:prstGeom>
          <a:blipFill rotWithShape="0">
            <a:blip r:embed="rId16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1611" y="2174991"/>
            <a:ext cx="933589" cy="460126"/>
          </a:xfrm>
          <a:prstGeom prst="rect">
            <a:avLst/>
          </a:prstGeom>
          <a:blipFill rotWithShape="0">
            <a:blip r:embed="rId17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9" name="Rectangle 5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7018" y="2222781"/>
            <a:ext cx="372025" cy="338554"/>
          </a:xfrm>
          <a:prstGeom prst="rect">
            <a:avLst/>
          </a:prstGeom>
          <a:blipFill rotWithShape="0">
            <a:blip r:embed="rId18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60" name="Rectangle 5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67733" y="2222781"/>
            <a:ext cx="375744" cy="338554"/>
          </a:xfrm>
          <a:prstGeom prst="rect">
            <a:avLst/>
          </a:prstGeom>
          <a:blipFill rotWithShape="0">
            <a:blip r:embed="rId19"/>
            <a:stretch>
              <a:fillRect b="-7273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61" name="TextBox 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7577" y="2255812"/>
            <a:ext cx="604653" cy="276999"/>
          </a:xfrm>
          <a:prstGeom prst="rect">
            <a:avLst/>
          </a:prstGeom>
          <a:blipFill rotWithShape="0">
            <a:blip r:embed="rId20"/>
            <a:stretch>
              <a:fillRect b="-11111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39527" y="6189016"/>
            <a:ext cx="1641540" cy="276999"/>
          </a:xfrm>
          <a:prstGeom prst="rect">
            <a:avLst/>
          </a:prstGeom>
          <a:blipFill rotWithShape="1">
            <a:blip r:embed="rId21"/>
            <a:stretch>
              <a:fillRect b="-26087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4499992" y="4108951"/>
            <a:ext cx="0" cy="47217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8A6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8264" y="2197027"/>
            <a:ext cx="1606274" cy="276999"/>
          </a:xfrm>
          <a:prstGeom prst="rect">
            <a:avLst/>
          </a:prstGeom>
          <a:blipFill rotWithShape="0">
            <a:blip r:embed="rId3"/>
            <a:stretch>
              <a:fillRect b="-34783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Systems of linear equations: Column Formulation cont.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51520" y="1556792"/>
            <a:ext cx="864096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 i="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 marL="266700" lvl="1" indent="-266700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What does the collection of ALL combinations of columns represents geometrically?</a:t>
            </a: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lvl="1" indent="-266700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All possible linear combinations of the columns form (span) the entire 2D plane!</a:t>
            </a: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20272" y="1772966"/>
            <a:ext cx="1529329" cy="276999"/>
          </a:xfrm>
          <a:prstGeom prst="rect">
            <a:avLst/>
          </a:prstGeom>
          <a:blipFill rotWithShape="0">
            <a:blip r:embed="rId4"/>
            <a:stretch>
              <a:fillRect b="-28889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84" name="TextBox 8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67531" y="2174991"/>
            <a:ext cx="728405" cy="461921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86" name="TextBox 8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1713" y="2284336"/>
            <a:ext cx="604653" cy="276999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88" name="TextBox 8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74145" y="2174991"/>
            <a:ext cx="901529" cy="460126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89" name="TextBox 8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1611" y="2174991"/>
            <a:ext cx="933589" cy="460126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7018" y="2222781"/>
            <a:ext cx="372025" cy="338554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67733" y="2222781"/>
            <a:ext cx="375744" cy="338554"/>
          </a:xfrm>
          <a:prstGeom prst="rect">
            <a:avLst/>
          </a:prstGeom>
          <a:blipFill rotWithShape="0">
            <a:blip r:embed="rId10"/>
            <a:stretch>
              <a:fillRect b="-7273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90" name="TextBox 8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7577" y="2255812"/>
            <a:ext cx="604653" cy="276999"/>
          </a:xfrm>
          <a:prstGeom prst="rect">
            <a:avLst/>
          </a:prstGeom>
          <a:blipFill rotWithShape="0">
            <a:blip r:embed="rId11"/>
            <a:stretch>
              <a:fillRect b="-11111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grpSp>
        <p:nvGrpSpPr>
          <p:cNvPr id="11277" name="Group 90"/>
          <p:cNvGrpSpPr>
            <a:grpSpLocks/>
          </p:cNvGrpSpPr>
          <p:nvPr/>
        </p:nvGrpSpPr>
        <p:grpSpPr bwMode="auto">
          <a:xfrm>
            <a:off x="3348038" y="3357563"/>
            <a:ext cx="2500312" cy="2190750"/>
            <a:chOff x="755576" y="2461172"/>
            <a:chExt cx="2501181" cy="2191964"/>
          </a:xfrm>
        </p:grpSpPr>
        <p:grpSp>
          <p:nvGrpSpPr>
            <p:cNvPr id="11284" name="Group 91"/>
            <p:cNvGrpSpPr>
              <a:grpSpLocks/>
            </p:cNvGrpSpPr>
            <p:nvPr/>
          </p:nvGrpSpPr>
          <p:grpSpPr bwMode="auto">
            <a:xfrm>
              <a:off x="755576" y="2551400"/>
              <a:ext cx="2331740" cy="2101736"/>
              <a:chOff x="755576" y="2551400"/>
              <a:chExt cx="2331740" cy="2101736"/>
            </a:xfrm>
          </p:grpSpPr>
          <p:cxnSp>
            <p:nvCxnSpPr>
              <p:cNvPr id="11287" name="Straight Arrow Connector 98"/>
              <p:cNvCxnSpPr>
                <a:cxnSpLocks noChangeShapeType="1"/>
              </p:cNvCxnSpPr>
              <p:nvPr/>
            </p:nvCxnSpPr>
            <p:spPr bwMode="auto">
              <a:xfrm>
                <a:off x="755576" y="3645024"/>
                <a:ext cx="2331740" cy="0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88" name="Straight Arrow Connector 99"/>
              <p:cNvCxnSpPr>
                <a:cxnSpLocks noChangeShapeType="1"/>
              </p:cNvCxnSpPr>
              <p:nvPr/>
            </p:nvCxnSpPr>
            <p:spPr bwMode="auto">
              <a:xfrm flipH="1" flipV="1">
                <a:off x="1899320" y="2551400"/>
                <a:ext cx="8384" cy="2101736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89" name="Straight Connector 102"/>
              <p:cNvCxnSpPr>
                <a:cxnSpLocks noChangeShapeType="1"/>
              </p:cNvCxnSpPr>
              <p:nvPr/>
            </p:nvCxnSpPr>
            <p:spPr bwMode="auto">
              <a:xfrm>
                <a:off x="1979712" y="364502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cxnSp>
            <p:nvCxnSpPr>
              <p:cNvPr id="11290" name="Straight Connector 103"/>
              <p:cNvCxnSpPr>
                <a:cxnSpLocks noChangeShapeType="1"/>
              </p:cNvCxnSpPr>
              <p:nvPr/>
            </p:nvCxnSpPr>
            <p:spPr bwMode="auto">
              <a:xfrm>
                <a:off x="205172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1" name="Straight Connector 104"/>
              <p:cNvCxnSpPr>
                <a:cxnSpLocks noChangeShapeType="1"/>
              </p:cNvCxnSpPr>
              <p:nvPr/>
            </p:nvCxnSpPr>
            <p:spPr bwMode="auto">
              <a:xfrm>
                <a:off x="219573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2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233975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3" name="Straight Connector 106"/>
              <p:cNvCxnSpPr>
                <a:cxnSpLocks noChangeShapeType="1"/>
              </p:cNvCxnSpPr>
              <p:nvPr/>
            </p:nvCxnSpPr>
            <p:spPr bwMode="auto">
              <a:xfrm>
                <a:off x="248376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4" name="Straight Connector 107"/>
              <p:cNvCxnSpPr>
                <a:cxnSpLocks noChangeShapeType="1"/>
              </p:cNvCxnSpPr>
              <p:nvPr/>
            </p:nvCxnSpPr>
            <p:spPr bwMode="auto">
              <a:xfrm>
                <a:off x="262778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5" name="Straight Connector 108"/>
              <p:cNvCxnSpPr>
                <a:cxnSpLocks noChangeShapeType="1"/>
              </p:cNvCxnSpPr>
              <p:nvPr/>
            </p:nvCxnSpPr>
            <p:spPr bwMode="auto">
              <a:xfrm>
                <a:off x="118762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6" name="Straight Connector 109"/>
              <p:cNvCxnSpPr>
                <a:cxnSpLocks noChangeShapeType="1"/>
              </p:cNvCxnSpPr>
              <p:nvPr/>
            </p:nvCxnSpPr>
            <p:spPr bwMode="auto">
              <a:xfrm>
                <a:off x="133164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7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147565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8" name="Straight Connector 111"/>
              <p:cNvCxnSpPr>
                <a:cxnSpLocks noChangeShapeType="1"/>
              </p:cNvCxnSpPr>
              <p:nvPr/>
            </p:nvCxnSpPr>
            <p:spPr bwMode="auto">
              <a:xfrm>
                <a:off x="161967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9" name="Straight Connector 112"/>
              <p:cNvCxnSpPr>
                <a:cxnSpLocks noChangeShapeType="1"/>
              </p:cNvCxnSpPr>
              <p:nvPr/>
            </p:nvCxnSpPr>
            <p:spPr bwMode="auto">
              <a:xfrm>
                <a:off x="176368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1300" name="Group 113"/>
              <p:cNvGrpSpPr>
                <a:grpSpLocks/>
              </p:cNvGrpSpPr>
              <p:nvPr/>
            </p:nvGrpSpPr>
            <p:grpSpPr bwMode="auto">
              <a:xfrm rot="-5400000">
                <a:off x="1619672" y="3140968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11308" name="Straight Connector 121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09" name="Straight Connector 122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10" name="Straight Connector 123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11" name="Straight Connector 124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12" name="Straight Connector 125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1301" name="Straight Connector 114"/>
              <p:cNvCxnSpPr>
                <a:cxnSpLocks noChangeShapeType="1"/>
              </p:cNvCxnSpPr>
              <p:nvPr/>
            </p:nvCxnSpPr>
            <p:spPr bwMode="auto">
              <a:xfrm>
                <a:off x="1979713" y="45163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grpSp>
            <p:nvGrpSpPr>
              <p:cNvPr id="11302" name="Group 115"/>
              <p:cNvGrpSpPr>
                <a:grpSpLocks/>
              </p:cNvGrpSpPr>
              <p:nvPr/>
            </p:nvGrpSpPr>
            <p:grpSpPr bwMode="auto">
              <a:xfrm rot="-5400000">
                <a:off x="1619673" y="4012281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11303" name="Straight Connector 116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04" name="Straight Connector 117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05" name="Straight Connector 118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06" name="Straight Connector 119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07" name="Straight Connector 120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7" name="TextBox 9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75085" y="2461172"/>
              <a:ext cx="565348" cy="276999"/>
            </a:xfrm>
            <a:prstGeom prst="rect">
              <a:avLst/>
            </a:prstGeom>
            <a:blipFill rotWithShape="0">
              <a:blip r:embed="rId12"/>
              <a:stretch>
                <a:fillRect b="-28889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98" name="TextBox 9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691409" y="3602268"/>
              <a:ext cx="565348" cy="276999"/>
            </a:xfrm>
            <a:prstGeom prst="rect">
              <a:avLst/>
            </a:prstGeom>
            <a:blipFill rotWithShape="0">
              <a:blip r:embed="rId13"/>
              <a:stretch>
                <a:fillRect b="-2222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</p:grpSp>
      <p:grpSp>
        <p:nvGrpSpPr>
          <p:cNvPr id="11278" name="Group 13"/>
          <p:cNvGrpSpPr>
            <a:grpSpLocks/>
          </p:cNvGrpSpPr>
          <p:nvPr/>
        </p:nvGrpSpPr>
        <p:grpSpPr bwMode="auto">
          <a:xfrm>
            <a:off x="1289050" y="2078038"/>
            <a:ext cx="3498850" cy="2608262"/>
            <a:chOff x="1417658" y="2790564"/>
            <a:chExt cx="3498868" cy="2608694"/>
          </a:xfrm>
        </p:grpSpPr>
        <p:cxnSp>
          <p:nvCxnSpPr>
            <p:cNvPr id="11282" name="Straight Arrow Connector 7"/>
            <p:cNvCxnSpPr>
              <a:cxnSpLocks noChangeShapeType="1"/>
            </p:cNvCxnSpPr>
            <p:nvPr/>
          </p:nvCxnSpPr>
          <p:spPr bwMode="auto">
            <a:xfrm>
              <a:off x="4620110" y="5264661"/>
              <a:ext cx="296416" cy="134597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3" name="Rectangle 127"/>
            <p:cNvSpPr>
              <a:spLocks noChangeArrowheads="1"/>
            </p:cNvSpPr>
            <p:nvPr/>
          </p:nvSpPr>
          <p:spPr bwMode="auto">
            <a:xfrm>
              <a:off x="1417658" y="2790564"/>
              <a:ext cx="497647" cy="631088"/>
            </a:xfrm>
            <a:prstGeom prst="rect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11279" name="Group 14"/>
          <p:cNvGrpSpPr>
            <a:grpSpLocks/>
          </p:cNvGrpSpPr>
          <p:nvPr/>
        </p:nvGrpSpPr>
        <p:grpSpPr bwMode="auto">
          <a:xfrm>
            <a:off x="2382838" y="2078038"/>
            <a:ext cx="2108200" cy="2463800"/>
            <a:chOff x="2511044" y="2799937"/>
            <a:chExt cx="2109065" cy="2464597"/>
          </a:xfrm>
        </p:grpSpPr>
        <p:cxnSp>
          <p:nvCxnSpPr>
            <p:cNvPr id="11280" name="Straight Arrow Connector 126"/>
            <p:cNvCxnSpPr>
              <a:cxnSpLocks noChangeShapeType="1"/>
            </p:cNvCxnSpPr>
            <p:nvPr/>
          </p:nvCxnSpPr>
          <p:spPr bwMode="auto">
            <a:xfrm flipH="1" flipV="1">
              <a:off x="4492863" y="4967210"/>
              <a:ext cx="127246" cy="297324"/>
            </a:xfrm>
            <a:prstGeom prst="straightConnector1">
              <a:avLst/>
            </a:prstGeom>
            <a:noFill/>
            <a:ln w="25400" algn="ctr">
              <a:solidFill>
                <a:srgbClr val="003E8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1" name="Rectangle 128"/>
            <p:cNvSpPr>
              <a:spLocks noChangeArrowheads="1"/>
            </p:cNvSpPr>
            <p:nvPr/>
          </p:nvSpPr>
          <p:spPr bwMode="auto">
            <a:xfrm>
              <a:off x="2511044" y="2799937"/>
              <a:ext cx="497647" cy="631088"/>
            </a:xfrm>
            <a:prstGeom prst="rect">
              <a:avLst/>
            </a:prstGeom>
            <a:noFill/>
            <a:ln w="12700" algn="ctr">
              <a:solidFill>
                <a:srgbClr val="003E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556792"/>
                <a:ext cx="8640960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1800" i="0" dirty="0"/>
              </a:p>
              <a:p>
                <a:pPr marL="266700" lvl="1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In matrix formulation we abandon scalar variables and numbers. Every entity is part of either a matrix or a vector as follows:</a:t>
                </a:r>
              </a:p>
              <a:p>
                <a:pPr marL="266700" lvl="1" indent="-266700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1" indent="0">
                  <a:buNone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lvl="1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In a real life scenario we have lots of equations and lots of unknowns. If we assume that we have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equations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unknowns then we can depict the matrix formulation as:</a:t>
                </a:r>
              </a:p>
              <a:p>
                <a:pPr marL="2667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𝐴𝑥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lvl="1" indent="-266700">
                  <a:buNone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      </a:t>
                </a:r>
              </a:p>
              <a:p>
                <a:pPr marL="266700" lvl="1" indent="0">
                  <a:buNone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a matrix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a column vector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×1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a column vector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×1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0" lvl="1" indent="0">
                  <a:buNone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56792"/>
                <a:ext cx="8640960" cy="5013325"/>
              </a:xfrm>
              <a:prstGeom prst="rect">
                <a:avLst/>
              </a:prstGeom>
              <a:blipFill>
                <a:blip r:embed="rId3"/>
                <a:stretch>
                  <a:fillRect l="-1481" r="-7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Systems of linear equations: Matrix Formulation</a:t>
            </a:r>
          </a:p>
        </p:txBody>
      </p:sp>
    </p:spTree>
    <p:extLst>
      <p:ext uri="{BB962C8B-B14F-4D97-AF65-F5344CB8AC3E}">
        <p14:creationId xmlns:p14="http://schemas.microsoft.com/office/powerpoint/2010/main" val="108601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23528" y="1628775"/>
            <a:ext cx="8496944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Let us consider the row formulation of a system of 3 equations with 3 unknowns:</a:t>
            </a: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In the row formulation:</a:t>
            </a:r>
          </a:p>
          <a:p>
            <a:pPr marL="358775" indent="-358775">
              <a:buFontTx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Each row represents a plane on the 3D space.</a:t>
            </a:r>
          </a:p>
          <a:p>
            <a:pPr marL="358775" indent="-358775">
              <a:buFontTx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The solutions to the system of equations is</a:t>
            </a:r>
            <a:br>
              <a:rPr lang="en-US" altLang="en-US" sz="1800" i="0" dirty="0">
                <a:solidFill>
                  <a:srgbClr val="040404"/>
                </a:solidFill>
              </a:rPr>
            </a:br>
            <a:r>
              <a:rPr lang="en-US" altLang="en-US" sz="1800" i="0" dirty="0">
                <a:solidFill>
                  <a:srgbClr val="040404"/>
                </a:solidFill>
              </a:rPr>
              <a:t>the point where the 3 planes meet.</a:t>
            </a:r>
          </a:p>
          <a:p>
            <a:pPr marL="358775" indent="-358775">
              <a:buFontTx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As you can see the row formulation becomes</a:t>
            </a:r>
            <a:br>
              <a:rPr lang="en-US" altLang="en-US" sz="1800" i="0" dirty="0">
                <a:solidFill>
                  <a:srgbClr val="040404"/>
                </a:solidFill>
              </a:rPr>
            </a:br>
            <a:r>
              <a:rPr lang="en-US" altLang="en-US" sz="1800" i="0" dirty="0">
                <a:solidFill>
                  <a:srgbClr val="040404"/>
                </a:solidFill>
              </a:rPr>
              <a:t>harder to visualize for multi dimensional</a:t>
            </a:r>
            <a:br>
              <a:rPr lang="en-US" altLang="en-US" sz="1800" i="0" dirty="0">
                <a:solidFill>
                  <a:srgbClr val="040404"/>
                </a:solidFill>
              </a:rPr>
            </a:br>
            <a:r>
              <a:rPr lang="en-US" altLang="en-US" sz="1800" i="0" dirty="0">
                <a:solidFill>
                  <a:srgbClr val="040404"/>
                </a:solidFill>
              </a:rPr>
              <a:t>spaces!</a:t>
            </a: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9" y="609600"/>
            <a:ext cx="8496944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Systems of linear equations: Let’s consider a higher order 3x3</a:t>
            </a:r>
          </a:p>
        </p:txBody>
      </p:sp>
      <p:grpSp>
        <p:nvGrpSpPr>
          <p:cNvPr id="13316" name="Group 19"/>
          <p:cNvGrpSpPr>
            <a:grpSpLocks/>
          </p:cNvGrpSpPr>
          <p:nvPr/>
        </p:nvGrpSpPr>
        <p:grpSpPr bwMode="auto">
          <a:xfrm>
            <a:off x="6030913" y="3783013"/>
            <a:ext cx="2501900" cy="2192337"/>
            <a:chOff x="755576" y="2461172"/>
            <a:chExt cx="2501181" cy="2191964"/>
          </a:xfrm>
        </p:grpSpPr>
        <p:grpSp>
          <p:nvGrpSpPr>
            <p:cNvPr id="13332" name="Group 20"/>
            <p:cNvGrpSpPr>
              <a:grpSpLocks/>
            </p:cNvGrpSpPr>
            <p:nvPr/>
          </p:nvGrpSpPr>
          <p:grpSpPr bwMode="auto">
            <a:xfrm>
              <a:off x="755576" y="2551400"/>
              <a:ext cx="2331740" cy="2101736"/>
              <a:chOff x="755576" y="2551400"/>
              <a:chExt cx="2331740" cy="2101736"/>
            </a:xfrm>
          </p:grpSpPr>
          <p:cxnSp>
            <p:nvCxnSpPr>
              <p:cNvPr id="13335" name="Straight Arrow Connector 24"/>
              <p:cNvCxnSpPr>
                <a:cxnSpLocks noChangeShapeType="1"/>
              </p:cNvCxnSpPr>
              <p:nvPr/>
            </p:nvCxnSpPr>
            <p:spPr bwMode="auto">
              <a:xfrm>
                <a:off x="755576" y="3645024"/>
                <a:ext cx="2331740" cy="0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36" name="Straight Arrow Connector 25"/>
              <p:cNvCxnSpPr>
                <a:cxnSpLocks noChangeShapeType="1"/>
              </p:cNvCxnSpPr>
              <p:nvPr/>
            </p:nvCxnSpPr>
            <p:spPr bwMode="auto">
              <a:xfrm flipH="1" flipV="1">
                <a:off x="1899320" y="2551400"/>
                <a:ext cx="8384" cy="2101736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37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1979712" y="364502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cxnSp>
            <p:nvCxnSpPr>
              <p:cNvPr id="13338" name="Straight Connector 27"/>
              <p:cNvCxnSpPr>
                <a:cxnSpLocks noChangeShapeType="1"/>
              </p:cNvCxnSpPr>
              <p:nvPr/>
            </p:nvCxnSpPr>
            <p:spPr bwMode="auto">
              <a:xfrm>
                <a:off x="205172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39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219573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0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233975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1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248376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2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262778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3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118762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4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133164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5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47565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6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161967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7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176368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348" name="Group 37"/>
              <p:cNvGrpSpPr>
                <a:grpSpLocks/>
              </p:cNvGrpSpPr>
              <p:nvPr/>
            </p:nvGrpSpPr>
            <p:grpSpPr bwMode="auto">
              <a:xfrm rot="-5400000">
                <a:off x="1619672" y="3140968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13356" name="Straight Connector 45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57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58" name="Straight Connector 47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59" name="Straight Connector 48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60" name="Straight Connector 49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3349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1979713" y="45163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grpSp>
            <p:nvGrpSpPr>
              <p:cNvPr id="13350" name="Group 39"/>
              <p:cNvGrpSpPr>
                <a:grpSpLocks/>
              </p:cNvGrpSpPr>
              <p:nvPr/>
            </p:nvGrpSpPr>
            <p:grpSpPr bwMode="auto">
              <a:xfrm rot="-5400000">
                <a:off x="1619673" y="4012281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13351" name="Straight Connector 40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52" name="Straight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53" name="Straight Connector 42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54" name="Straight Connector 43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55" name="Straight Connector 44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2" name="TextBox 2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75085" y="2461172"/>
              <a:ext cx="565348" cy="276999"/>
            </a:xfrm>
            <a:prstGeom prst="rect">
              <a:avLst/>
            </a:prstGeom>
            <a:blipFill rotWithShape="0">
              <a:blip r:embed="rId3"/>
              <a:stretch>
                <a:fillRect b="-28889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3" name="TextBox 2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691409" y="3602268"/>
              <a:ext cx="565348" cy="276999"/>
            </a:xfrm>
            <a:prstGeom prst="rect">
              <a:avLst/>
            </a:prstGeom>
            <a:blipFill rotWithShape="0">
              <a:blip r:embed="rId4"/>
              <a:stretch>
                <a:fillRect b="-2222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</p:grpSp>
      <p:sp>
        <p:nvSpPr>
          <p:cNvPr id="13317" name="Parallelogram 16"/>
          <p:cNvSpPr>
            <a:spLocks noChangeArrowheads="1"/>
          </p:cNvSpPr>
          <p:nvPr/>
        </p:nvSpPr>
        <p:spPr bwMode="auto">
          <a:xfrm rot="-1968036">
            <a:off x="5995988" y="4494213"/>
            <a:ext cx="2374900" cy="757237"/>
          </a:xfrm>
          <a:prstGeom prst="parallelogram">
            <a:avLst>
              <a:gd name="adj" fmla="val 24989"/>
            </a:avLst>
          </a:prstGeom>
          <a:solidFill>
            <a:srgbClr val="003E8B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18" name="Parallelogram 51"/>
          <p:cNvSpPr>
            <a:spLocks noChangeArrowheads="1"/>
          </p:cNvSpPr>
          <p:nvPr/>
        </p:nvSpPr>
        <p:spPr bwMode="auto">
          <a:xfrm rot="-6006703">
            <a:off x="6087269" y="4455319"/>
            <a:ext cx="2374900" cy="696912"/>
          </a:xfrm>
          <a:prstGeom prst="parallelogram">
            <a:avLst>
              <a:gd name="adj" fmla="val 24943"/>
            </a:avLst>
          </a:prstGeom>
          <a:solidFill>
            <a:srgbClr val="C0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19" name="Parallelogram 7167"/>
          <p:cNvSpPr>
            <a:spLocks noChangeArrowheads="1"/>
          </p:cNvSpPr>
          <p:nvPr/>
        </p:nvSpPr>
        <p:spPr bwMode="auto">
          <a:xfrm rot="16708738" flipV="1">
            <a:off x="6123781" y="4652169"/>
            <a:ext cx="2249488" cy="342900"/>
          </a:xfrm>
          <a:prstGeom prst="parallelogram">
            <a:avLst>
              <a:gd name="adj" fmla="val 24965"/>
            </a:avLst>
          </a:prstGeom>
          <a:solidFill>
            <a:srgbClr val="EE990A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>
              <a:solidFill>
                <a:srgbClr val="EE990A"/>
              </a:solidFill>
            </a:endParaRPr>
          </a:p>
        </p:txBody>
      </p:sp>
      <p:sp>
        <p:nvSpPr>
          <p:cNvPr id="13320" name="Rectangle 7168"/>
          <p:cNvSpPr>
            <a:spLocks noChangeArrowheads="1"/>
          </p:cNvSpPr>
          <p:nvPr/>
        </p:nvSpPr>
        <p:spPr bwMode="auto">
          <a:xfrm>
            <a:off x="2195513" y="2130425"/>
            <a:ext cx="2259012" cy="398463"/>
          </a:xfrm>
          <a:prstGeom prst="rect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21" name="Rectangle 54"/>
          <p:cNvSpPr>
            <a:spLocks noChangeArrowheads="1"/>
          </p:cNvSpPr>
          <p:nvPr/>
        </p:nvSpPr>
        <p:spPr bwMode="auto">
          <a:xfrm>
            <a:off x="2203450" y="2573338"/>
            <a:ext cx="2251075" cy="396875"/>
          </a:xfrm>
          <a:prstGeom prst="rect">
            <a:avLst/>
          </a:prstGeom>
          <a:noFill/>
          <a:ln w="12700" algn="ctr">
            <a:solidFill>
              <a:srgbClr val="003E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22" name="Rectangle 55"/>
          <p:cNvSpPr>
            <a:spLocks noChangeArrowheads="1"/>
          </p:cNvSpPr>
          <p:nvPr/>
        </p:nvSpPr>
        <p:spPr bwMode="auto">
          <a:xfrm>
            <a:off x="2195513" y="3022600"/>
            <a:ext cx="2259012" cy="396875"/>
          </a:xfrm>
          <a:prstGeom prst="rect">
            <a:avLst/>
          </a:prstGeom>
          <a:noFill/>
          <a:ln w="12700" algn="ctr">
            <a:solidFill>
              <a:srgbClr val="EE99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cxnSp>
        <p:nvCxnSpPr>
          <p:cNvPr id="13323" name="Straight Arrow Connector 7171"/>
          <p:cNvCxnSpPr>
            <a:cxnSpLocks noChangeShapeType="1"/>
          </p:cNvCxnSpPr>
          <p:nvPr/>
        </p:nvCxnSpPr>
        <p:spPr bwMode="auto">
          <a:xfrm flipH="1">
            <a:off x="6896100" y="4679950"/>
            <a:ext cx="574675" cy="582613"/>
          </a:xfrm>
          <a:prstGeom prst="straightConnector1">
            <a:avLst/>
          </a:prstGeom>
          <a:noFill/>
          <a:ln w="12700" algn="ctr">
            <a:solidFill>
              <a:srgbClr val="6E6E6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67092" y="5077180"/>
            <a:ext cx="565348" cy="276999"/>
          </a:xfrm>
          <a:prstGeom prst="rect">
            <a:avLst/>
          </a:prstGeom>
          <a:blipFill rotWithShape="0">
            <a:blip r:embed="rId5"/>
            <a:stretch>
              <a:fillRect b="-2222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63" name="TextBox 6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3147" y="2626215"/>
            <a:ext cx="2430922" cy="73077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6" name="Rectangle 64"/>
              <p:cNvSpPr>
                <a:spLocks noChangeArrowheads="1"/>
              </p:cNvSpPr>
              <p:nvPr/>
            </p:nvSpPr>
            <p:spPr bwMode="auto">
              <a:xfrm>
                <a:off x="5670550" y="2076450"/>
                <a:ext cx="24641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b="1" i="0" dirty="0">
                    <a:solidFill>
                      <a:srgbClr val="002C5B"/>
                    </a:solidFill>
                  </a:rPr>
                  <a:t>Matrix Form: </a:t>
                </a:r>
                <a14:m>
                  <m:oMath xmlns:m="http://schemas.openxmlformats.org/officeDocument/2006/math">
                    <m:r>
                      <a:rPr lang="en-GB" altLang="en-US" sz="1800" b="1" i="1" smtClean="0">
                        <a:solidFill>
                          <a:srgbClr val="002C5B"/>
                        </a:solidFill>
                        <a:latin typeface="Cambria Math"/>
                      </a:rPr>
                      <m:t>𝑨𝒙</m:t>
                    </m:r>
                    <m:r>
                      <a:rPr lang="en-GB" altLang="en-US" sz="1800" b="1" i="1" smtClean="0">
                        <a:solidFill>
                          <a:srgbClr val="002C5B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1" i="1" smtClean="0">
                        <a:solidFill>
                          <a:srgbClr val="002C5B"/>
                        </a:solidFill>
                        <a:latin typeface="Cambria Math"/>
                      </a:rPr>
                      <m:t>𝒃</m:t>
                    </m:r>
                  </m:oMath>
                </a14:m>
                <a:endParaRPr lang="en-GB" altLang="en-US" sz="1800" b="1" dirty="0">
                  <a:solidFill>
                    <a:srgbClr val="002C5B"/>
                  </a:solidFill>
                </a:endParaRPr>
              </a:p>
            </p:txBody>
          </p:sp>
        </mc:Choice>
        <mc:Fallback xmlns="">
          <p:sp>
            <p:nvSpPr>
              <p:cNvPr id="13326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550" y="2076450"/>
                <a:ext cx="246413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23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23728" y="2642428"/>
            <a:ext cx="2370072" cy="276999"/>
          </a:xfrm>
          <a:prstGeom prst="rect">
            <a:avLst/>
          </a:prstGeom>
          <a:blipFill rotWithShape="1">
            <a:blip r:embed="rId8"/>
            <a:stretch>
              <a:fillRect b="-34783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50" name="TextBox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78575" y="2204864"/>
            <a:ext cx="2298771" cy="276999"/>
          </a:xfrm>
          <a:prstGeom prst="rect">
            <a:avLst/>
          </a:prstGeom>
          <a:blipFill rotWithShape="1">
            <a:blip r:embed="rId9"/>
            <a:stretch>
              <a:fillRect b="-26667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51" name="TextBox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3768" y="3079993"/>
            <a:ext cx="1970348" cy="276999"/>
          </a:xfrm>
          <a:prstGeom prst="rect">
            <a:avLst/>
          </a:prstGeom>
          <a:blipFill rotWithShape="1">
            <a:blip r:embed="rId10"/>
            <a:stretch>
              <a:fillRect b="-34783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52" name="TextBox 5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95723" y="2607182"/>
            <a:ext cx="1348511" cy="730777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628775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Let us now consider the column formulation of the previous system: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Column formulation: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 solution is </a:t>
                </a:r>
                <a:r>
                  <a:rPr lang="en-US" altLang="en-US" sz="1800" b="1" i="0" u="sng" dirty="0">
                    <a:solidFill>
                      <a:srgbClr val="040404"/>
                    </a:solidFill>
                  </a:rPr>
                  <a:t>that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combination of column vectors</a:t>
                </a:r>
              </a:p>
              <a:p>
                <a:pPr marL="271463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which yield the right hand side. For the above system this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628775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4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Systems of linear equations 3x3 cont.</a:t>
            </a:r>
          </a:p>
        </p:txBody>
      </p:sp>
      <p:grpSp>
        <p:nvGrpSpPr>
          <p:cNvPr id="14340" name="Group 130"/>
          <p:cNvGrpSpPr>
            <a:grpSpLocks/>
          </p:cNvGrpSpPr>
          <p:nvPr/>
        </p:nvGrpSpPr>
        <p:grpSpPr bwMode="auto">
          <a:xfrm>
            <a:off x="6030913" y="3789363"/>
            <a:ext cx="2501900" cy="2192337"/>
            <a:chOff x="5515035" y="3925559"/>
            <a:chExt cx="2501181" cy="2191964"/>
          </a:xfrm>
        </p:grpSpPr>
        <p:grpSp>
          <p:nvGrpSpPr>
            <p:cNvPr id="14355" name="Group 131"/>
            <p:cNvGrpSpPr>
              <a:grpSpLocks/>
            </p:cNvGrpSpPr>
            <p:nvPr/>
          </p:nvGrpSpPr>
          <p:grpSpPr bwMode="auto">
            <a:xfrm>
              <a:off x="5515035" y="4015787"/>
              <a:ext cx="2331740" cy="2101736"/>
              <a:chOff x="755576" y="2551400"/>
              <a:chExt cx="2331740" cy="2101736"/>
            </a:xfrm>
          </p:grpSpPr>
          <p:cxnSp>
            <p:nvCxnSpPr>
              <p:cNvPr id="14360" name="Straight Arrow Connector 136"/>
              <p:cNvCxnSpPr>
                <a:cxnSpLocks noChangeShapeType="1"/>
              </p:cNvCxnSpPr>
              <p:nvPr/>
            </p:nvCxnSpPr>
            <p:spPr bwMode="auto">
              <a:xfrm>
                <a:off x="755576" y="3645024"/>
                <a:ext cx="2331740" cy="0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1" name="Straight Arrow Connector 137"/>
              <p:cNvCxnSpPr>
                <a:cxnSpLocks noChangeShapeType="1"/>
              </p:cNvCxnSpPr>
              <p:nvPr/>
            </p:nvCxnSpPr>
            <p:spPr bwMode="auto">
              <a:xfrm flipH="1" flipV="1">
                <a:off x="1899320" y="2551400"/>
                <a:ext cx="8384" cy="2101736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2" name="Straight Connector 138"/>
              <p:cNvCxnSpPr>
                <a:cxnSpLocks noChangeShapeType="1"/>
              </p:cNvCxnSpPr>
              <p:nvPr/>
            </p:nvCxnSpPr>
            <p:spPr bwMode="auto">
              <a:xfrm>
                <a:off x="1979712" y="364502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cxnSp>
            <p:nvCxnSpPr>
              <p:cNvPr id="14363" name="Straight Connector 139"/>
              <p:cNvCxnSpPr>
                <a:cxnSpLocks noChangeShapeType="1"/>
              </p:cNvCxnSpPr>
              <p:nvPr/>
            </p:nvCxnSpPr>
            <p:spPr bwMode="auto">
              <a:xfrm>
                <a:off x="205172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4" name="Straight Connector 140"/>
              <p:cNvCxnSpPr>
                <a:cxnSpLocks noChangeShapeType="1"/>
              </p:cNvCxnSpPr>
              <p:nvPr/>
            </p:nvCxnSpPr>
            <p:spPr bwMode="auto">
              <a:xfrm>
                <a:off x="219573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5" name="Straight Connector 141"/>
              <p:cNvCxnSpPr>
                <a:cxnSpLocks noChangeShapeType="1"/>
              </p:cNvCxnSpPr>
              <p:nvPr/>
            </p:nvCxnSpPr>
            <p:spPr bwMode="auto">
              <a:xfrm>
                <a:off x="233975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6" name="Straight Connector 142"/>
              <p:cNvCxnSpPr>
                <a:cxnSpLocks noChangeShapeType="1"/>
              </p:cNvCxnSpPr>
              <p:nvPr/>
            </p:nvCxnSpPr>
            <p:spPr bwMode="auto">
              <a:xfrm>
                <a:off x="248376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7" name="Straight Connector 143"/>
              <p:cNvCxnSpPr>
                <a:cxnSpLocks noChangeShapeType="1"/>
              </p:cNvCxnSpPr>
              <p:nvPr/>
            </p:nvCxnSpPr>
            <p:spPr bwMode="auto">
              <a:xfrm>
                <a:off x="262778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8" name="Straight Connector 144"/>
              <p:cNvCxnSpPr>
                <a:cxnSpLocks noChangeShapeType="1"/>
              </p:cNvCxnSpPr>
              <p:nvPr/>
            </p:nvCxnSpPr>
            <p:spPr bwMode="auto">
              <a:xfrm>
                <a:off x="118762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9" name="Straight Connector 145"/>
              <p:cNvCxnSpPr>
                <a:cxnSpLocks noChangeShapeType="1"/>
              </p:cNvCxnSpPr>
              <p:nvPr/>
            </p:nvCxnSpPr>
            <p:spPr bwMode="auto">
              <a:xfrm>
                <a:off x="133164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0" name="Straight Connector 146"/>
              <p:cNvCxnSpPr>
                <a:cxnSpLocks noChangeShapeType="1"/>
              </p:cNvCxnSpPr>
              <p:nvPr/>
            </p:nvCxnSpPr>
            <p:spPr bwMode="auto">
              <a:xfrm>
                <a:off x="147565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1" name="Straight Connector 147"/>
              <p:cNvCxnSpPr>
                <a:cxnSpLocks noChangeShapeType="1"/>
              </p:cNvCxnSpPr>
              <p:nvPr/>
            </p:nvCxnSpPr>
            <p:spPr bwMode="auto">
              <a:xfrm>
                <a:off x="161967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2" name="Straight Connector 148"/>
              <p:cNvCxnSpPr>
                <a:cxnSpLocks noChangeShapeType="1"/>
              </p:cNvCxnSpPr>
              <p:nvPr/>
            </p:nvCxnSpPr>
            <p:spPr bwMode="auto">
              <a:xfrm>
                <a:off x="176368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4373" name="Group 149"/>
              <p:cNvGrpSpPr>
                <a:grpSpLocks/>
              </p:cNvGrpSpPr>
              <p:nvPr/>
            </p:nvGrpSpPr>
            <p:grpSpPr bwMode="auto">
              <a:xfrm rot="-5400000">
                <a:off x="1619672" y="3140968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14381" name="Straight Connector 157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2" name="Straight Connector 158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3" name="Straight Connector 159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4" name="Straight Connector 160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5" name="Straight Connector 16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4374" name="Straight Connector 150"/>
              <p:cNvCxnSpPr>
                <a:cxnSpLocks noChangeShapeType="1"/>
              </p:cNvCxnSpPr>
              <p:nvPr/>
            </p:nvCxnSpPr>
            <p:spPr bwMode="auto">
              <a:xfrm>
                <a:off x="1979713" y="45163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grpSp>
            <p:nvGrpSpPr>
              <p:cNvPr id="14375" name="Group 151"/>
              <p:cNvGrpSpPr>
                <a:grpSpLocks/>
              </p:cNvGrpSpPr>
              <p:nvPr/>
            </p:nvGrpSpPr>
            <p:grpSpPr bwMode="auto">
              <a:xfrm rot="-5400000">
                <a:off x="1619673" y="4012281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14376" name="Straight Connector 152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7" name="Straight Connector 153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8" name="Straight Connector 154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9" name="Straight Connector 155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0" name="Straight Connector 156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33" name="TextBox 13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34544" y="3925559"/>
              <a:ext cx="565348" cy="276999"/>
            </a:xfrm>
            <a:prstGeom prst="rect">
              <a:avLst/>
            </a:prstGeom>
            <a:blipFill rotWithShape="0">
              <a:blip r:embed="rId4"/>
              <a:stretch>
                <a:fillRect b="-28889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34" name="TextBox 13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450868" y="5066655"/>
              <a:ext cx="565348" cy="276999"/>
            </a:xfrm>
            <a:prstGeom prst="rect">
              <a:avLst/>
            </a:prstGeom>
            <a:blipFill rotWithShape="0">
              <a:blip r:embed="rId5"/>
              <a:stretch>
                <a:fillRect b="-2222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cxnSp>
          <p:nvCxnSpPr>
            <p:cNvPr id="14358" name="Straight Arrow Connector 134"/>
            <p:cNvCxnSpPr>
              <a:cxnSpLocks noChangeShapeType="1"/>
            </p:cNvCxnSpPr>
            <p:nvPr/>
          </p:nvCxnSpPr>
          <p:spPr bwMode="auto">
            <a:xfrm flipH="1">
              <a:off x="6379131" y="4821379"/>
              <a:ext cx="576064" cy="583281"/>
            </a:xfrm>
            <a:prstGeom prst="straightConnector1">
              <a:avLst/>
            </a:prstGeom>
            <a:noFill/>
            <a:ln w="12700" algn="ctr">
              <a:solidFill>
                <a:srgbClr val="6E6E6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TextBox 13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950868" y="5219055"/>
              <a:ext cx="565348" cy="276999"/>
            </a:xfrm>
            <a:prstGeom prst="rect">
              <a:avLst/>
            </a:prstGeom>
            <a:blipFill rotWithShape="0">
              <a:blip r:embed="rId6"/>
              <a:stretch>
                <a:fillRect b="-2222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</p:grpSp>
      <p:cxnSp>
        <p:nvCxnSpPr>
          <p:cNvPr id="14341" name="Straight Arrow Connector 162"/>
          <p:cNvCxnSpPr>
            <a:cxnSpLocks noChangeShapeType="1"/>
          </p:cNvCxnSpPr>
          <p:nvPr/>
        </p:nvCxnSpPr>
        <p:spPr bwMode="auto">
          <a:xfrm>
            <a:off x="7165975" y="4978918"/>
            <a:ext cx="341313" cy="145756"/>
          </a:xfrm>
          <a:prstGeom prst="straightConnector1">
            <a:avLst/>
          </a:prstGeom>
          <a:noFill/>
          <a:ln w="25400" algn="ctr">
            <a:solidFill>
              <a:srgbClr val="CC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Straight Arrow Connector 163"/>
          <p:cNvCxnSpPr>
            <a:cxnSpLocks noChangeShapeType="1"/>
          </p:cNvCxnSpPr>
          <p:nvPr/>
        </p:nvCxnSpPr>
        <p:spPr bwMode="auto">
          <a:xfrm flipV="1">
            <a:off x="7183374" y="4579788"/>
            <a:ext cx="124930" cy="389087"/>
          </a:xfrm>
          <a:prstGeom prst="straightConnector1">
            <a:avLst/>
          </a:prstGeom>
          <a:noFill/>
          <a:ln w="25400" algn="ctr">
            <a:solidFill>
              <a:srgbClr val="003E8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Arrow Connector 164"/>
          <p:cNvCxnSpPr>
            <a:cxnSpLocks noChangeShapeType="1"/>
          </p:cNvCxnSpPr>
          <p:nvPr/>
        </p:nvCxnSpPr>
        <p:spPr bwMode="auto">
          <a:xfrm flipH="1">
            <a:off x="6915150" y="4968875"/>
            <a:ext cx="258763" cy="263525"/>
          </a:xfrm>
          <a:prstGeom prst="straightConnector1">
            <a:avLst/>
          </a:prstGeom>
          <a:noFill/>
          <a:ln w="25400" algn="ctr">
            <a:solidFill>
              <a:srgbClr val="EE99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TextBox 1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3147" y="2626215"/>
            <a:ext cx="2430922" cy="730777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5" name="Rectangle 167"/>
              <p:cNvSpPr>
                <a:spLocks noChangeArrowheads="1"/>
              </p:cNvSpPr>
              <p:nvPr/>
            </p:nvSpPr>
            <p:spPr bwMode="auto">
              <a:xfrm>
                <a:off x="5670550" y="2076450"/>
                <a:ext cx="30736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34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b="1" i="0" dirty="0">
                    <a:solidFill>
                      <a:srgbClr val="002C5B"/>
                    </a:solidFill>
                  </a:rPr>
                  <a:t>Matrix Form: </a:t>
                </a:r>
                <a14:m>
                  <m:oMath xmlns:m="http://schemas.openxmlformats.org/officeDocument/2006/math">
                    <m:r>
                      <a:rPr lang="en-GB" altLang="en-US" sz="1800" b="1" i="1" smtClean="0">
                        <a:solidFill>
                          <a:srgbClr val="002C5B"/>
                        </a:solidFill>
                        <a:latin typeface="Cambria Math"/>
                      </a:rPr>
                      <m:t>𝑨𝒙</m:t>
                    </m:r>
                    <m:r>
                      <a:rPr lang="en-GB" altLang="en-US" sz="1800" b="1" i="1" smtClean="0">
                        <a:solidFill>
                          <a:srgbClr val="002C5B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1" i="1" smtClean="0">
                        <a:solidFill>
                          <a:srgbClr val="002C5B"/>
                        </a:solidFill>
                        <a:latin typeface="Cambria Math"/>
                      </a:rPr>
                      <m:t>𝒃</m:t>
                    </m:r>
                  </m:oMath>
                </a14:m>
                <a:endParaRPr lang="en-GB" altLang="en-US" sz="1800" b="1" dirty="0">
                  <a:solidFill>
                    <a:srgbClr val="002C5B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345" name="Rectangle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550" y="2076450"/>
                <a:ext cx="307368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992" b="-1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23728" y="2642428"/>
            <a:ext cx="2370072" cy="276999"/>
          </a:xfrm>
          <a:prstGeom prst="rect">
            <a:avLst/>
          </a:prstGeom>
          <a:blipFill rotWithShape="1">
            <a:blip r:embed="rId9"/>
            <a:stretch>
              <a:fillRect b="-34783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56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3768" y="3079993"/>
            <a:ext cx="1970348" cy="276999"/>
          </a:xfrm>
          <a:prstGeom prst="rect">
            <a:avLst/>
          </a:prstGeom>
          <a:blipFill rotWithShape="1">
            <a:blip r:embed="rId10"/>
            <a:stretch>
              <a:fillRect b="-34783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78575" y="2204864"/>
            <a:ext cx="2298771" cy="276999"/>
          </a:xfrm>
          <a:prstGeom prst="rect">
            <a:avLst/>
          </a:prstGeom>
          <a:blipFill rotWithShape="1">
            <a:blip r:embed="rId11"/>
            <a:stretch>
              <a:fillRect b="-26667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59" name="TextBox 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95723" y="2607182"/>
            <a:ext cx="1348511" cy="730777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4351" name="Rectangle 7168"/>
          <p:cNvSpPr>
            <a:spLocks noChangeArrowheads="1"/>
          </p:cNvSpPr>
          <p:nvPr/>
        </p:nvSpPr>
        <p:spPr bwMode="auto">
          <a:xfrm>
            <a:off x="1677988" y="4356100"/>
            <a:ext cx="490537" cy="923925"/>
          </a:xfrm>
          <a:prstGeom prst="rect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52" name="Rectangle 54"/>
          <p:cNvSpPr>
            <a:spLocks noChangeArrowheads="1"/>
          </p:cNvSpPr>
          <p:nvPr/>
        </p:nvSpPr>
        <p:spPr bwMode="auto">
          <a:xfrm>
            <a:off x="2592388" y="4386263"/>
            <a:ext cx="512762" cy="893762"/>
          </a:xfrm>
          <a:prstGeom prst="rect">
            <a:avLst/>
          </a:prstGeom>
          <a:noFill/>
          <a:ln w="12700" algn="ctr">
            <a:solidFill>
              <a:srgbClr val="003E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53" name="Rectangle 55"/>
          <p:cNvSpPr>
            <a:spLocks noChangeArrowheads="1"/>
          </p:cNvSpPr>
          <p:nvPr/>
        </p:nvSpPr>
        <p:spPr bwMode="auto">
          <a:xfrm>
            <a:off x="3487738" y="4373563"/>
            <a:ext cx="534987" cy="906462"/>
          </a:xfrm>
          <a:prstGeom prst="rect">
            <a:avLst/>
          </a:prstGeom>
          <a:noFill/>
          <a:ln w="12700" algn="ctr">
            <a:solidFill>
              <a:srgbClr val="EE99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3" name="TextBox 6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9821" y="4463089"/>
            <a:ext cx="3252237" cy="732573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Systems of linear equations: Is there always a solution?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95536" y="1728043"/>
            <a:ext cx="8348698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 i="0" dirty="0">
              <a:solidFill>
                <a:srgbClr val="C00000"/>
              </a:solidFill>
            </a:endParaRPr>
          </a:p>
          <a:p>
            <a:pPr marL="271463" indent="-271463">
              <a:buFontTx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The solutions of a system of three</a:t>
            </a:r>
            <a:br>
              <a:rPr lang="en-US" altLang="en-US" sz="1800" i="0" dirty="0">
                <a:solidFill>
                  <a:srgbClr val="040404"/>
                </a:solidFill>
              </a:rPr>
            </a:br>
            <a:r>
              <a:rPr lang="en-US" altLang="en-US" sz="1800" i="0" dirty="0">
                <a:solidFill>
                  <a:srgbClr val="040404"/>
                </a:solidFill>
              </a:rPr>
              <a:t>equations with three unknowns lies</a:t>
            </a:r>
            <a:br>
              <a:rPr lang="en-US" altLang="en-US" sz="1800" i="0" dirty="0">
                <a:solidFill>
                  <a:srgbClr val="040404"/>
                </a:solidFill>
              </a:rPr>
            </a:br>
            <a:r>
              <a:rPr lang="en-US" altLang="en-US" sz="1800" i="0" dirty="0">
                <a:solidFill>
                  <a:srgbClr val="040404"/>
                </a:solidFill>
              </a:rPr>
              <a:t>inside the 3D plane.</a:t>
            </a:r>
          </a:p>
          <a:p>
            <a:pPr marL="271463" indent="-271463">
              <a:buFontTx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Can you imagine a scenario for which</a:t>
            </a:r>
          </a:p>
          <a:p>
            <a:pPr marL="271463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there is no unique solution to the system?</a:t>
            </a:r>
          </a:p>
          <a:p>
            <a:pPr marL="271463" indent="-271463">
              <a:buFontTx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What if all three vectors lie on the same plane?</a:t>
            </a:r>
          </a:p>
          <a:p>
            <a:pPr marL="271463" indent="-271463">
              <a:buFontTx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Then there would not be a solution for every b.</a:t>
            </a:r>
          </a:p>
          <a:p>
            <a:pPr marL="271463" indent="-271463">
              <a:buFontTx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We will se later that in that case the matrix </a:t>
            </a:r>
            <a:r>
              <a:rPr lang="en-US" altLang="en-US" sz="2000" dirty="0">
                <a:solidFill>
                  <a:srgbClr val="040404"/>
                </a:solidFill>
                <a:latin typeface="Times New Roman" panose="02020603050405020304" pitchFamily="18" charset="0"/>
              </a:rPr>
              <a:t>A</a:t>
            </a:r>
            <a:endParaRPr lang="en-US" altLang="en-US" sz="1800" i="0" dirty="0">
              <a:solidFill>
                <a:srgbClr val="040404"/>
              </a:solidFill>
            </a:endParaRPr>
          </a:p>
          <a:p>
            <a:pPr marL="271463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would not be what is called </a:t>
            </a:r>
            <a:r>
              <a:rPr lang="en-US" altLang="en-US" sz="1800" b="1" i="0" dirty="0">
                <a:solidFill>
                  <a:srgbClr val="C00000"/>
                </a:solidFill>
              </a:rPr>
              <a:t>invertible</a:t>
            </a:r>
            <a:r>
              <a:rPr lang="en-US" altLang="en-US" sz="1800" i="0" dirty="0">
                <a:solidFill>
                  <a:srgbClr val="040404"/>
                </a:solidFill>
              </a:rPr>
              <a:t>,</a:t>
            </a:r>
          </a:p>
          <a:p>
            <a:pPr marL="271463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since at least one of its column</a:t>
            </a:r>
            <a:br>
              <a:rPr lang="en-US" altLang="en-US" sz="1800" i="0" dirty="0">
                <a:solidFill>
                  <a:srgbClr val="040404"/>
                </a:solidFill>
              </a:rPr>
            </a:br>
            <a:r>
              <a:rPr lang="en-US" altLang="en-US" sz="1800" i="0" dirty="0">
                <a:solidFill>
                  <a:srgbClr val="040404"/>
                </a:solidFill>
              </a:rPr>
              <a:t>would be a linear combination of the other two.</a:t>
            </a:r>
          </a:p>
          <a:p>
            <a:pPr marL="271463">
              <a:buFontTx/>
              <a:buChar char="•"/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buFontTx/>
              <a:buChar char="•"/>
              <a:defRPr/>
            </a:pPr>
            <a:endParaRPr lang="en-US" altLang="en-US" sz="1800" i="0" dirty="0"/>
          </a:p>
          <a:p>
            <a:pPr>
              <a:buFontTx/>
              <a:buChar char="•"/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grpSp>
        <p:nvGrpSpPr>
          <p:cNvPr id="16388" name="Group 52"/>
          <p:cNvGrpSpPr>
            <a:grpSpLocks/>
          </p:cNvGrpSpPr>
          <p:nvPr/>
        </p:nvGrpSpPr>
        <p:grpSpPr bwMode="auto">
          <a:xfrm>
            <a:off x="6030913" y="3789363"/>
            <a:ext cx="2501900" cy="2192337"/>
            <a:chOff x="5515035" y="3925559"/>
            <a:chExt cx="2501181" cy="2191964"/>
          </a:xfrm>
        </p:grpSpPr>
        <p:grpSp>
          <p:nvGrpSpPr>
            <p:cNvPr id="16396" name="Group 53"/>
            <p:cNvGrpSpPr>
              <a:grpSpLocks/>
            </p:cNvGrpSpPr>
            <p:nvPr/>
          </p:nvGrpSpPr>
          <p:grpSpPr bwMode="auto">
            <a:xfrm>
              <a:off x="5515035" y="4015787"/>
              <a:ext cx="2331740" cy="2101736"/>
              <a:chOff x="755576" y="2551400"/>
              <a:chExt cx="2331740" cy="2101736"/>
            </a:xfrm>
          </p:grpSpPr>
          <p:cxnSp>
            <p:nvCxnSpPr>
              <p:cNvPr id="16401" name="Straight Arrow Connector 58"/>
              <p:cNvCxnSpPr>
                <a:cxnSpLocks noChangeShapeType="1"/>
              </p:cNvCxnSpPr>
              <p:nvPr/>
            </p:nvCxnSpPr>
            <p:spPr bwMode="auto">
              <a:xfrm>
                <a:off x="755576" y="3645024"/>
                <a:ext cx="2331740" cy="0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2" name="Straight Arrow Connector 59"/>
              <p:cNvCxnSpPr>
                <a:cxnSpLocks noChangeShapeType="1"/>
              </p:cNvCxnSpPr>
              <p:nvPr/>
            </p:nvCxnSpPr>
            <p:spPr bwMode="auto">
              <a:xfrm flipH="1" flipV="1">
                <a:off x="1899320" y="2551400"/>
                <a:ext cx="8384" cy="2101736"/>
              </a:xfrm>
              <a:prstGeom prst="straightConnector1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3" name="Straight Connector 60"/>
              <p:cNvCxnSpPr>
                <a:cxnSpLocks noChangeShapeType="1"/>
              </p:cNvCxnSpPr>
              <p:nvPr/>
            </p:nvCxnSpPr>
            <p:spPr bwMode="auto">
              <a:xfrm>
                <a:off x="1979712" y="364502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cxnSp>
            <p:nvCxnSpPr>
              <p:cNvPr id="16404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205172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5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19573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6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233975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7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248376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8" name="Straight Connector 65"/>
              <p:cNvCxnSpPr>
                <a:cxnSpLocks noChangeShapeType="1"/>
              </p:cNvCxnSpPr>
              <p:nvPr/>
            </p:nvCxnSpPr>
            <p:spPr bwMode="auto">
              <a:xfrm>
                <a:off x="262778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9" name="Straight Connector 66"/>
              <p:cNvCxnSpPr>
                <a:cxnSpLocks noChangeShapeType="1"/>
              </p:cNvCxnSpPr>
              <p:nvPr/>
            </p:nvCxnSpPr>
            <p:spPr bwMode="auto">
              <a:xfrm>
                <a:off x="1187624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0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1331640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1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1475656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2" name="Straight Connector 69"/>
              <p:cNvCxnSpPr>
                <a:cxnSpLocks noChangeShapeType="1"/>
              </p:cNvCxnSpPr>
              <p:nvPr/>
            </p:nvCxnSpPr>
            <p:spPr bwMode="auto">
              <a:xfrm>
                <a:off x="1619672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3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1763688" y="3573016"/>
                <a:ext cx="0" cy="144016"/>
              </a:xfrm>
              <a:prstGeom prst="line">
                <a:avLst/>
              </a:prstGeom>
              <a:noFill/>
              <a:ln w="12700" algn="ctr">
                <a:solidFill>
                  <a:srgbClr val="6E6E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414" name="Group 71"/>
              <p:cNvGrpSpPr>
                <a:grpSpLocks/>
              </p:cNvGrpSpPr>
              <p:nvPr/>
            </p:nvGrpSpPr>
            <p:grpSpPr bwMode="auto">
              <a:xfrm rot="-5400000">
                <a:off x="1619672" y="3140968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16422" name="Straight Connector 79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23" name="Straight Connector 80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24" name="Straight Connector 81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25" name="Straight Connector 82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26" name="Straight Connector 84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6415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1979713" y="45163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cxnSp>
          <p:grpSp>
            <p:nvGrpSpPr>
              <p:cNvPr id="16416" name="Group 73"/>
              <p:cNvGrpSpPr>
                <a:grpSpLocks/>
              </p:cNvGrpSpPr>
              <p:nvPr/>
            </p:nvGrpSpPr>
            <p:grpSpPr bwMode="auto">
              <a:xfrm rot="-5400000">
                <a:off x="1619673" y="4012281"/>
                <a:ext cx="576065" cy="144016"/>
                <a:chOff x="2123728" y="3068960"/>
                <a:chExt cx="576065" cy="144016"/>
              </a:xfrm>
            </p:grpSpPr>
            <p:cxnSp>
              <p:nvCxnSpPr>
                <p:cNvPr id="16417" name="Straight Connector 74"/>
                <p:cNvCxnSpPr>
                  <a:cxnSpLocks noChangeShapeType="1"/>
                </p:cNvCxnSpPr>
                <p:nvPr/>
              </p:nvCxnSpPr>
              <p:spPr bwMode="auto">
                <a:xfrm>
                  <a:off x="2123728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18" name="Straight Connector 75"/>
                <p:cNvCxnSpPr>
                  <a:cxnSpLocks noChangeShapeType="1"/>
                </p:cNvCxnSpPr>
                <p:nvPr/>
              </p:nvCxnSpPr>
              <p:spPr bwMode="auto">
                <a:xfrm>
                  <a:off x="2267744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19" name="Straight Connector 76"/>
                <p:cNvCxnSpPr>
                  <a:cxnSpLocks noChangeShapeType="1"/>
                </p:cNvCxnSpPr>
                <p:nvPr/>
              </p:nvCxnSpPr>
              <p:spPr bwMode="auto">
                <a:xfrm>
                  <a:off x="2411760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20" name="Straight Connector 77"/>
                <p:cNvCxnSpPr>
                  <a:cxnSpLocks noChangeShapeType="1"/>
                </p:cNvCxnSpPr>
                <p:nvPr/>
              </p:nvCxnSpPr>
              <p:spPr bwMode="auto">
                <a:xfrm>
                  <a:off x="2555776" y="3068960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21" name="Straight Connector 78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27784" y="3140967"/>
                  <a:ext cx="144015" cy="3"/>
                </a:xfrm>
                <a:prstGeom prst="line">
                  <a:avLst/>
                </a:prstGeom>
                <a:noFill/>
                <a:ln w="12700" algn="ctr">
                  <a:solidFill>
                    <a:srgbClr val="6E6E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55" name="TextBox 5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34544" y="3925559"/>
              <a:ext cx="565348" cy="276999"/>
            </a:xfrm>
            <a:prstGeom prst="rect">
              <a:avLst/>
            </a:prstGeom>
            <a:blipFill rotWithShape="0">
              <a:blip r:embed="rId3"/>
              <a:stretch>
                <a:fillRect b="-28889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56" name="TextBox 5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450868" y="5066655"/>
              <a:ext cx="565348" cy="276999"/>
            </a:xfrm>
            <a:prstGeom prst="rect">
              <a:avLst/>
            </a:prstGeom>
            <a:blipFill rotWithShape="0">
              <a:blip r:embed="rId4"/>
              <a:stretch>
                <a:fillRect b="-2222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cxnSp>
          <p:nvCxnSpPr>
            <p:cNvPr id="16399" name="Straight Arrow Connector 56"/>
            <p:cNvCxnSpPr>
              <a:cxnSpLocks noChangeShapeType="1"/>
            </p:cNvCxnSpPr>
            <p:nvPr/>
          </p:nvCxnSpPr>
          <p:spPr bwMode="auto">
            <a:xfrm flipH="1">
              <a:off x="6379131" y="4821379"/>
              <a:ext cx="576064" cy="583281"/>
            </a:xfrm>
            <a:prstGeom prst="straightConnector1">
              <a:avLst/>
            </a:prstGeom>
            <a:noFill/>
            <a:ln w="12700" algn="ctr">
              <a:solidFill>
                <a:srgbClr val="6E6E6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Box 5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950868" y="5219055"/>
              <a:ext cx="565348" cy="276999"/>
            </a:xfrm>
            <a:prstGeom prst="rect">
              <a:avLst/>
            </a:prstGeom>
            <a:blipFill rotWithShape="0">
              <a:blip r:embed="rId5"/>
              <a:stretch>
                <a:fillRect b="-2222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</a:rPr>
                <a:t> </a:t>
              </a:r>
            </a:p>
          </p:txBody>
        </p:sp>
      </p:grpSp>
      <p:cxnSp>
        <p:nvCxnSpPr>
          <p:cNvPr id="16389" name="Straight Arrow Connector 86"/>
          <p:cNvCxnSpPr>
            <a:cxnSpLocks noChangeShapeType="1"/>
          </p:cNvCxnSpPr>
          <p:nvPr/>
        </p:nvCxnSpPr>
        <p:spPr bwMode="auto">
          <a:xfrm>
            <a:off x="7165975" y="4976813"/>
            <a:ext cx="341313" cy="68262"/>
          </a:xfrm>
          <a:prstGeom prst="straightConnector1">
            <a:avLst/>
          </a:prstGeom>
          <a:noFill/>
          <a:ln w="25400" algn="ctr">
            <a:solidFill>
              <a:srgbClr val="CC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Straight Arrow Connector 92"/>
          <p:cNvCxnSpPr>
            <a:cxnSpLocks noChangeShapeType="1"/>
          </p:cNvCxnSpPr>
          <p:nvPr/>
        </p:nvCxnSpPr>
        <p:spPr bwMode="auto">
          <a:xfrm flipV="1">
            <a:off x="7165975" y="4540250"/>
            <a:ext cx="77788" cy="433388"/>
          </a:xfrm>
          <a:prstGeom prst="straightConnector1">
            <a:avLst/>
          </a:prstGeom>
          <a:noFill/>
          <a:ln w="25400" algn="ctr">
            <a:solidFill>
              <a:srgbClr val="003E8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Straight Arrow Connector 93"/>
          <p:cNvCxnSpPr>
            <a:cxnSpLocks noChangeShapeType="1"/>
          </p:cNvCxnSpPr>
          <p:nvPr/>
        </p:nvCxnSpPr>
        <p:spPr bwMode="auto">
          <a:xfrm flipH="1">
            <a:off x="6915150" y="4968875"/>
            <a:ext cx="258763" cy="263525"/>
          </a:xfrm>
          <a:prstGeom prst="straightConnector1">
            <a:avLst/>
          </a:prstGeom>
          <a:noFill/>
          <a:ln w="25400" algn="ctr">
            <a:solidFill>
              <a:srgbClr val="EE99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TextBox 9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3147" y="2626215"/>
            <a:ext cx="2430922" cy="73077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6393" name="Rectangle 100"/>
          <p:cNvSpPr>
            <a:spLocks noChangeArrowheads="1"/>
          </p:cNvSpPr>
          <p:nvPr/>
        </p:nvSpPr>
        <p:spPr bwMode="auto">
          <a:xfrm>
            <a:off x="5670550" y="2076450"/>
            <a:ext cx="1520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US" altLang="en-US" i="0" dirty="0">
                <a:solidFill>
                  <a:srgbClr val="040404"/>
                </a:solidFill>
              </a:rPr>
              <a:t>Matrix Form:</a:t>
            </a:r>
            <a:endParaRPr lang="en-GB" altLang="en-US" dirty="0">
              <a:solidFill>
                <a:srgbClr val="040404"/>
              </a:solidFill>
            </a:endParaRPr>
          </a:p>
        </p:txBody>
      </p:sp>
      <p:sp>
        <p:nvSpPr>
          <p:cNvPr id="102" name="TextBox 10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2547" y="2091301"/>
            <a:ext cx="1280800" cy="307777"/>
          </a:xfrm>
          <a:prstGeom prst="rect">
            <a:avLst/>
          </a:prstGeom>
          <a:blipFill rotWithShape="0">
            <a:blip r:embed="rId7"/>
            <a:stretch>
              <a:fillRect b="-9804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3" name="TextBox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95723" y="2607182"/>
            <a:ext cx="1348511" cy="730777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/>
              <a:t>Systems of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151979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Consider the general case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equations with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unknowns. (Let’s keep the system square for the time being.)</a:t>
                </a: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Solving the system of linear equations is equivalent of finding a linear combination of the columns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which is equal to the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dirty="0">
                    <a:solidFill>
                      <a:srgbClr val="040404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𝐴𝑥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If all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columns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are independent, i.e., no column can be written as a linear combination of the others, then the linear combinations of the columns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, i.e.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𝐴𝑥</m:t>
                    </m:r>
                  </m:oMath>
                </a14:m>
                <a:r>
                  <a:rPr lang="en-US" altLang="en-US" sz="1800" dirty="0">
                    <a:solidFill>
                      <a:srgbClr val="040404"/>
                    </a:solidFill>
                  </a:rPr>
                  <a:t>,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can span the entire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dimensional space.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an </a:t>
                </a:r>
                <a:r>
                  <a:rPr lang="en-US" altLang="en-US" sz="1800" b="1" i="0" dirty="0">
                    <a:solidFill>
                      <a:srgbClr val="CC0033"/>
                    </a:solidFill>
                  </a:rPr>
                  <a:t>invertible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matrix.</a:t>
                </a: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In this case there is always a unique solution to the system:</a:t>
                </a:r>
              </a:p>
              <a:p>
                <a:pPr marL="2667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𝐴𝑥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We will se later that if not all columns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are independent, then we have either infinite solutions that satisfy the system of linear equations or no solution at all.</a:t>
                </a: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dirty="0">
                  <a:solidFill>
                    <a:srgbClr val="040404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51979"/>
                <a:ext cx="8496944" cy="5013325"/>
              </a:xfrm>
              <a:prstGeom prst="rect">
                <a:avLst/>
              </a:prstGeom>
              <a:blipFill>
                <a:blip r:embed="rId2"/>
                <a:stretch>
                  <a:fillRect l="-1506" r="-359" b="-8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Inverse of a square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151979"/>
                <a:ext cx="8280152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br>
                  <a:rPr lang="en-US" altLang="en-US" sz="1800" i="0" dirty="0"/>
                </a:br>
                <a:endParaRPr lang="en-US" altLang="en-US" sz="1800" i="0" dirty="0"/>
              </a:p>
              <a:p>
                <a:pPr marL="266700" lvl="1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For square matrices, we know that if an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exists then:</a:t>
                </a:r>
              </a:p>
              <a:p>
                <a:pPr marL="2667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lvl="1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A so called </a:t>
                </a:r>
                <a:r>
                  <a:rPr lang="en-US" altLang="en-US" sz="1800" b="1" i="0" dirty="0">
                    <a:solidFill>
                      <a:srgbClr val="CC0033"/>
                    </a:solidFill>
                  </a:rPr>
                  <a:t>singular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matrix does not have an inverse, or in other words:</a:t>
                </a:r>
              </a:p>
              <a:p>
                <a:pPr marL="533400" lvl="2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Its </a:t>
                </a:r>
                <a:r>
                  <a:rPr lang="en-US" altLang="en-US" sz="1800" b="1" i="0" dirty="0">
                    <a:solidFill>
                      <a:srgbClr val="CC0033"/>
                    </a:solidFill>
                  </a:rPr>
                  <a:t>determinant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is zero. You will find out later what a determinant is.</a:t>
                </a:r>
              </a:p>
              <a:p>
                <a:pPr marL="533400" lvl="2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Its columns are not independent. At least one of it’s column is a linear combination of the others.</a:t>
                </a:r>
              </a:p>
              <a:p>
                <a:pPr marL="266700" lvl="3" indent="-266700">
                  <a:defRPr/>
                </a:pPr>
                <a:endParaRPr lang="en-US" altLang="en-US" i="0" dirty="0">
                  <a:solidFill>
                    <a:srgbClr val="040404"/>
                  </a:solidFill>
                </a:endParaRPr>
              </a:p>
              <a:p>
                <a:pPr marL="266700" lvl="1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Equally, we can say that a matrix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doesn’t have an inverse if there is a non-zero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for which:</a:t>
                </a:r>
              </a:p>
              <a:p>
                <a:pPr marL="2667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lvl="1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Example:</a:t>
                </a:r>
              </a:p>
              <a:p>
                <a:pPr marL="2667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20202"/>
                          </a:solidFill>
                          <a:latin typeface="Cambria Math"/>
                        </a:rPr>
                        <m:t>𝐴𝑥</m:t>
                      </m:r>
                      <m:r>
                        <a:rPr lang="en-GB" altLang="en-US" sz="1800" b="0" i="1" smtClean="0">
                          <a:solidFill>
                            <a:srgbClr val="02020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202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202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2020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2020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2020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20202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202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202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2020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20202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2020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202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202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2020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2020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/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If there was an inverse in that case we would have:</a:t>
                </a:r>
              </a:p>
              <a:p>
                <a:pPr marL="2667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𝐴𝑥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𝐼𝑥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=0→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151979"/>
                <a:ext cx="8280152" cy="5013325"/>
              </a:xfrm>
              <a:prstGeom prst="rect">
                <a:avLst/>
              </a:prstGeom>
              <a:blipFill>
                <a:blip r:embed="rId3"/>
                <a:stretch>
                  <a:fillRect l="-16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97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dirty="0"/>
              <a:t>Miscellanea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00213"/>
            <a:ext cx="7543800" cy="44577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IE" altLang="en-US" b="1" dirty="0">
                <a:solidFill>
                  <a:srgbClr val="040404"/>
                </a:solidFill>
              </a:rPr>
              <a:t>Teacher:</a:t>
            </a:r>
            <a:r>
              <a:rPr lang="en-IE" altLang="en-US" dirty="0">
                <a:solidFill>
                  <a:srgbClr val="040404"/>
                </a:solidFill>
              </a:rPr>
              <a:t> </a:t>
            </a:r>
          </a:p>
          <a:p>
            <a:pPr marL="381000" lvl="1" indent="0" eaLnBrk="1" hangingPunct="1">
              <a:buFontTx/>
              <a:buNone/>
              <a:defRPr/>
            </a:pPr>
            <a:r>
              <a:rPr lang="en-IE" altLang="en-US" sz="1800" dirty="0" err="1">
                <a:solidFill>
                  <a:srgbClr val="040404"/>
                </a:solidFill>
                <a:ea typeface="ＭＳ Ｐゴシック" pitchFamily="-110" charset="-128"/>
              </a:rPr>
              <a:t>Dr.</a:t>
            </a:r>
            <a:r>
              <a:rPr lang="en-IE" altLang="en-US" sz="1800" dirty="0">
                <a:solidFill>
                  <a:srgbClr val="040404"/>
                </a:solidFill>
                <a:ea typeface="ＭＳ Ｐゴシック" pitchFamily="-110" charset="-128"/>
              </a:rPr>
              <a:t> Tania </a:t>
            </a:r>
            <a:r>
              <a:rPr lang="en-IE" altLang="en-US" sz="1800" dirty="0" err="1">
                <a:solidFill>
                  <a:srgbClr val="040404"/>
                </a:solidFill>
                <a:ea typeface="ＭＳ Ｐゴシック" pitchFamily="-110" charset="-128"/>
              </a:rPr>
              <a:t>Stathaki</a:t>
            </a:r>
            <a:r>
              <a:rPr lang="en-IE" altLang="en-US" sz="1800" dirty="0">
                <a:solidFill>
                  <a:srgbClr val="040404"/>
                </a:solidFill>
                <a:ea typeface="ＭＳ Ｐゴシック" pitchFamily="-110" charset="-128"/>
              </a:rPr>
              <a:t>, Reader (Associate Professor) in Signal Processing, Imperial College London</a:t>
            </a:r>
          </a:p>
          <a:p>
            <a:pPr marL="381000" lvl="1" indent="0" eaLnBrk="1" hangingPunct="1">
              <a:buFontTx/>
              <a:buNone/>
              <a:defRPr/>
            </a:pPr>
            <a:endParaRPr lang="en-IE" altLang="en-US" sz="1800" b="1" dirty="0">
              <a:solidFill>
                <a:srgbClr val="040404"/>
              </a:solidFill>
            </a:endParaRPr>
          </a:p>
          <a:p>
            <a:pPr marL="0" indent="0" eaLnBrk="1" hangingPunct="1">
              <a:defRPr/>
            </a:pPr>
            <a:r>
              <a:rPr lang="en-IE" altLang="en-US" b="1" dirty="0">
                <a:solidFill>
                  <a:srgbClr val="040404"/>
                </a:solidFill>
              </a:rPr>
              <a:t>Lectures:</a:t>
            </a:r>
            <a:r>
              <a:rPr lang="en-IE" altLang="en-US" dirty="0">
                <a:solidFill>
                  <a:srgbClr val="040404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IE" altLang="en-US" sz="1800" dirty="0">
                <a:solidFill>
                  <a:srgbClr val="040404"/>
                </a:solidFill>
                <a:ea typeface="ＭＳ Ｐゴシック" pitchFamily="-110" charset="-128"/>
              </a:rPr>
              <a:t>Tuesdays 10:00 – 12:00, 403a</a:t>
            </a:r>
          </a:p>
          <a:p>
            <a:pPr lvl="1" eaLnBrk="1" hangingPunct="1">
              <a:defRPr/>
            </a:pPr>
            <a:r>
              <a:rPr lang="en-IE" altLang="en-US" sz="1800" dirty="0">
                <a:solidFill>
                  <a:srgbClr val="040404"/>
                </a:solidFill>
                <a:ea typeface="ＭＳ Ｐゴシック" pitchFamily="-110" charset="-128"/>
              </a:rPr>
              <a:t>Fridays 12:00 – 13:00, 403a</a:t>
            </a:r>
          </a:p>
          <a:p>
            <a:pPr marL="0" indent="0" eaLnBrk="1" hangingPunct="1">
              <a:defRPr/>
            </a:pPr>
            <a:endParaRPr lang="en-IE" altLang="en-US" dirty="0">
              <a:solidFill>
                <a:srgbClr val="040404"/>
              </a:solidFill>
              <a:ea typeface="ＭＳ Ｐゴシック" pitchFamily="-110" charset="-128"/>
            </a:endParaRPr>
          </a:p>
          <a:p>
            <a:pPr marL="0" indent="0" eaLnBrk="1" hangingPunct="1">
              <a:defRPr/>
            </a:pPr>
            <a:r>
              <a:rPr lang="en-IE" altLang="en-US" b="1" dirty="0">
                <a:solidFill>
                  <a:srgbClr val="040404"/>
                </a:solidFill>
              </a:rPr>
              <a:t>Web Site:</a:t>
            </a:r>
            <a:r>
              <a:rPr lang="en-IE" altLang="en-US" dirty="0">
                <a:solidFill>
                  <a:srgbClr val="040404"/>
                </a:solidFill>
              </a:rPr>
              <a:t> </a:t>
            </a:r>
            <a:r>
              <a:rPr lang="en-US" altLang="en-US" dirty="0">
                <a:solidFill>
                  <a:srgbClr val="040404"/>
                </a:solidFill>
                <a:hlinkClick r:id="rId3"/>
              </a:rPr>
              <a:t>http://www.commsp.ee.ic.ac.uk/~tania/</a:t>
            </a:r>
            <a:endParaRPr lang="en-US" altLang="en-US" dirty="0">
              <a:solidFill>
                <a:srgbClr val="040404"/>
              </a:solidFill>
            </a:endParaRPr>
          </a:p>
          <a:p>
            <a:pPr marL="0" indent="0" eaLnBrk="1" hangingPunct="1">
              <a:defRPr/>
            </a:pPr>
            <a:r>
              <a:rPr lang="en-IE" altLang="en-US" dirty="0">
                <a:solidFill>
                  <a:srgbClr val="040404"/>
                </a:solidFill>
                <a:ea typeface="ＭＳ Ｐゴシック" pitchFamily="-110" charset="-128"/>
              </a:rPr>
              <a:t>Slides and problem sheets will be available here</a:t>
            </a:r>
          </a:p>
          <a:p>
            <a:pPr marL="0" indent="0" eaLnBrk="1" hangingPunct="1">
              <a:defRPr/>
            </a:pPr>
            <a:endParaRPr lang="en-US" altLang="en-US" dirty="0">
              <a:solidFill>
                <a:srgbClr val="040404"/>
              </a:solidFill>
              <a:ea typeface="ＭＳ Ｐゴシック" pitchFamily="-110" charset="-128"/>
            </a:endParaRPr>
          </a:p>
          <a:p>
            <a:pPr marL="0" indent="0" eaLnBrk="1" hangingPunct="1">
              <a:defRPr/>
            </a:pPr>
            <a:r>
              <a:rPr lang="en-IE" altLang="en-US" b="1" dirty="0">
                <a:solidFill>
                  <a:srgbClr val="040404"/>
                </a:solidFill>
              </a:rPr>
              <a:t>E-mail: </a:t>
            </a:r>
            <a:r>
              <a:rPr lang="en-IE" altLang="en-US" dirty="0">
                <a:solidFill>
                  <a:srgbClr val="040404"/>
                </a:solidFill>
                <a:hlinkClick r:id="rId4"/>
              </a:rPr>
              <a:t>t.stathaki@imperial.ac.uk</a:t>
            </a:r>
            <a:endParaRPr lang="en-IE" altLang="en-US" dirty="0">
              <a:solidFill>
                <a:srgbClr val="040404"/>
              </a:solidFill>
            </a:endParaRPr>
          </a:p>
          <a:p>
            <a:pPr marL="0" indent="0" eaLnBrk="1" hangingPunct="1">
              <a:defRPr/>
            </a:pPr>
            <a:endParaRPr lang="en-IE" altLang="en-US" dirty="0">
              <a:solidFill>
                <a:srgbClr val="040404"/>
              </a:solidFill>
            </a:endParaRPr>
          </a:p>
          <a:p>
            <a:pPr marL="0" indent="0" eaLnBrk="1" hangingPunct="1">
              <a:defRPr/>
            </a:pPr>
            <a:r>
              <a:rPr lang="en-IE" altLang="en-US" b="1" dirty="0">
                <a:solidFill>
                  <a:srgbClr val="040404"/>
                </a:solidFill>
              </a:rPr>
              <a:t>Office: </a:t>
            </a:r>
            <a:r>
              <a:rPr lang="en-IE" altLang="en-US" dirty="0">
                <a:solidFill>
                  <a:srgbClr val="040404"/>
                </a:solidFill>
              </a:rPr>
              <a:t>812</a:t>
            </a:r>
          </a:p>
          <a:p>
            <a:pPr marL="0" indent="0"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/>
              <a:t>Inverse of a square matrix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656035"/>
                <a:ext cx="835292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Consider a square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that has an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 In that case:</a:t>
                </a:r>
              </a:p>
              <a:p>
                <a:pPr marL="266700" indent="-266700">
                  <a:buFont typeface="Arial" panose="020B0604020202020204" pitchFamily="34" charset="0"/>
                  <a:buChar char="•"/>
                  <a:defRPr/>
                </a:pPr>
                <a:endParaRPr lang="en-US" altLang="en-US" sz="1000" i="0" dirty="0">
                  <a:solidFill>
                    <a:srgbClr val="040404"/>
                  </a:solidFill>
                </a:endParaRPr>
              </a:p>
              <a:p>
                <a:pPr marL="2667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𝐴𝐴</m:t>
                          </m:r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0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 Finding the inverse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like solving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linear systems.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000" i="0" dirty="0">
                  <a:solidFill>
                    <a:srgbClr val="040404"/>
                  </a:solidFill>
                </a:endParaRPr>
              </a:p>
              <a:p>
                <a:pPr marL="266700" algn="ctr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𝑐𝑜𝑙𝑢𝑚𝑛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𝑗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𝑐𝑜𝑙𝑢𝑚𝑛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𝑗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𝑗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=1,…,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0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 For example, in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case: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000" i="0" dirty="0">
                  <a:solidFill>
                    <a:srgbClr val="040404"/>
                  </a:solidFill>
                </a:endParaRPr>
              </a:p>
              <a:p>
                <a:pPr marL="2667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defRPr/>
                </a:pPr>
                <a:endParaRPr lang="en-US" altLang="en-US" sz="10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We are looking for a solution to the systems:</a:t>
                </a:r>
              </a:p>
              <a:p>
                <a:pPr>
                  <a:defRPr/>
                </a:pPr>
                <a:endParaRPr lang="en-US" altLang="en-US" sz="1000" i="0" dirty="0"/>
              </a:p>
              <a:p>
                <a:pPr marL="266700" algn="ctr"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/>
                  <a:t> 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/>
                  <a:t> </a:t>
                </a: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r>
                  <a:rPr lang="en-US" altLang="en-US" sz="1800" i="0" dirty="0"/>
                  <a:t> </a:t>
                </a: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656035"/>
                <a:ext cx="8352928" cy="5013325"/>
              </a:xfrm>
              <a:prstGeom prst="rect">
                <a:avLst/>
              </a:prstGeom>
              <a:blipFill>
                <a:blip r:embed="rId3"/>
                <a:stretch>
                  <a:fillRect l="-1606" t="-15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68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/>
              <a:t>Inverse of a square matrix. Properties.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916832"/>
                <a:ext cx="835292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For square matrices, we know that if an inverse exists then:</a:t>
                </a:r>
              </a:p>
              <a:p>
                <a:pPr marL="266700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 </a:t>
                </a:r>
              </a:p>
              <a:p>
                <a:pPr marL="266700" indent="-266700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 inverse of the product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is: 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 </a:t>
                </a: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Thus,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For square invertible matrices, the inverse of a transpose is the transpose of the inverse.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16832"/>
                <a:ext cx="8352928" cy="5013325"/>
              </a:xfrm>
              <a:prstGeom prst="rect">
                <a:avLst/>
              </a:prstGeom>
              <a:blipFill>
                <a:blip r:embed="rId3"/>
                <a:stretch>
                  <a:fillRect l="-1606" t="-1580" r="-23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80563" y="2489626"/>
            <a:ext cx="2171557" cy="276999"/>
          </a:xfrm>
          <a:prstGeom prst="rect">
            <a:avLst/>
          </a:prstGeom>
          <a:blipFill rotWithShape="1">
            <a:blip r:embed="rId4"/>
            <a:stretch>
              <a:fillRect b="-869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36969" y="3501008"/>
            <a:ext cx="2218492" cy="276999"/>
          </a:xfrm>
          <a:prstGeom prst="rect">
            <a:avLst/>
          </a:prstGeom>
          <a:blipFill rotWithShape="1">
            <a:blip r:embed="rId5"/>
            <a:stretch>
              <a:fillRect b="-869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4016097"/>
            <a:ext cx="5914953" cy="276999"/>
          </a:xfrm>
          <a:prstGeom prst="rect">
            <a:avLst/>
          </a:prstGeom>
          <a:blipFill rotWithShape="1">
            <a:blip r:embed="rId6"/>
            <a:stretch>
              <a:fillRect t="-2222" b="-8889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36925" y="5218113"/>
            <a:ext cx="2098675" cy="1090612"/>
            <a:chOff x="3336803" y="5218878"/>
            <a:chExt cx="2099293" cy="1090442"/>
          </a:xfrm>
        </p:grpSpPr>
        <p:sp>
          <p:nvSpPr>
            <p:cNvPr id="11" name="TextBox 1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707904" y="5218878"/>
              <a:ext cx="1349280" cy="276999"/>
            </a:xfrm>
            <a:prstGeom prst="rect">
              <a:avLst/>
            </a:prstGeom>
            <a:blipFill rotWithShape="1">
              <a:blip r:embed="rId7"/>
              <a:stretch>
                <a:fillRect b="-869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2" name="TextBox 1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419872" y="5629050"/>
              <a:ext cx="1892826" cy="276999"/>
            </a:xfrm>
            <a:prstGeom prst="rect">
              <a:avLst/>
            </a:prstGeom>
            <a:blipFill rotWithShape="1">
              <a:blip r:embed="rId8"/>
              <a:stretch>
                <a:fillRect b="-869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336803" y="6032321"/>
              <a:ext cx="2099293" cy="276999"/>
            </a:xfrm>
            <a:prstGeom prst="rect">
              <a:avLst/>
            </a:prstGeom>
            <a:blipFill rotWithShape="1">
              <a:blip r:embed="rId9"/>
              <a:stretch>
                <a:fillRect t="-2222" b="-8889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6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196752"/>
                <a:ext cx="835292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A widely used method for solving a system of linear equations is the so called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Gaussian Elimination 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(known also as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Row Reduction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).</a:t>
                </a: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Consider the following system of 3 equations and 3 unknowns.</a:t>
                </a: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If we multiply the first row with 3 and subtract it from the second row we can eliminate </a:t>
                </a:r>
                <a:r>
                  <a:rPr lang="en-US" altLang="en-US" sz="2000" dirty="0">
                    <a:solidFill>
                      <a:srgbClr val="040404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from the second row. We can use the notation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−3[1]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Second step is to multiply the second row with 2 and subtract it from the third row, so we eliminate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from the third equation.</a:t>
                </a:r>
                <a:endParaRPr lang="en-US" altLang="en-US" sz="180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196752"/>
                <a:ext cx="8352928" cy="5013325"/>
              </a:xfrm>
              <a:prstGeom prst="rect">
                <a:avLst/>
              </a:prstGeom>
              <a:blipFill>
                <a:blip r:embed="rId2"/>
                <a:stretch>
                  <a:fillRect l="-1606" b="-59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/>
            <a:r>
              <a:rPr lang="en-GB" altLang="en-US" dirty="0"/>
              <a:t>Solving a system of linear equations using</a:t>
            </a:r>
            <a:br>
              <a:rPr lang="en-GB" altLang="en-US" dirty="0"/>
            </a:br>
            <a:r>
              <a:rPr lang="en-GB" altLang="en-US" dirty="0"/>
              <a:t>Gaussian Elimination (GE)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419872" y="2708920"/>
            <a:ext cx="2178050" cy="996950"/>
            <a:chOff x="1043608" y="3152001"/>
            <a:chExt cx="2177712" cy="997079"/>
          </a:xfrm>
        </p:grpSpPr>
        <p:sp>
          <p:nvSpPr>
            <p:cNvPr id="3" name="TextBox 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187624" y="3152001"/>
              <a:ext cx="1921232" cy="276999"/>
            </a:xfrm>
            <a:prstGeom prst="rect">
              <a:avLst/>
            </a:prstGeom>
            <a:blipFill rotWithShape="1">
              <a:blip r:embed="rId3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43608" y="3523074"/>
              <a:ext cx="2177712" cy="276999"/>
            </a:xfrm>
            <a:prstGeom prst="rect">
              <a:avLst/>
            </a:prstGeom>
            <a:blipFill rotWithShape="1">
              <a:blip r:embed="rId4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7" name="TextBox 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77985" y="3872081"/>
              <a:ext cx="1515095" cy="276999"/>
            </a:xfrm>
            <a:prstGeom prst="rect">
              <a:avLst/>
            </a:prstGeom>
            <a:blipFill rotWithShape="1">
              <a:blip r:embed="rId5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931045" y="4592290"/>
            <a:ext cx="1920875" cy="996950"/>
            <a:chOff x="1187624" y="5024209"/>
            <a:chExt cx="1921232" cy="997079"/>
          </a:xfrm>
        </p:grpSpPr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187624" y="5024209"/>
              <a:ext cx="1921232" cy="276999"/>
            </a:xfrm>
            <a:prstGeom prst="rect">
              <a:avLst/>
            </a:prstGeom>
            <a:blipFill rotWithShape="1">
              <a:blip r:embed="rId6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32273" y="5395282"/>
              <a:ext cx="1643335" cy="276999"/>
            </a:xfrm>
            <a:prstGeom prst="rect">
              <a:avLst/>
            </a:prstGeom>
            <a:blipFill rotWithShape="1">
              <a:blip r:embed="rId7"/>
              <a:stretch>
                <a:fillRect b="-37778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77985" y="5744289"/>
              <a:ext cx="1515095" cy="276999"/>
            </a:xfrm>
            <a:prstGeom prst="rect">
              <a:avLst/>
            </a:prstGeom>
            <a:blipFill rotWithShape="1">
              <a:blip r:embed="rId8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3478185" y="2885732"/>
            <a:ext cx="171450" cy="323850"/>
          </a:xfrm>
          <a:custGeom>
            <a:avLst/>
            <a:gdLst>
              <a:gd name="T0" fmla="*/ 170934 w 170934"/>
              <a:gd name="T1" fmla="*/ 0 h 324740"/>
              <a:gd name="T2" fmla="*/ 18 w 170934"/>
              <a:gd name="T3" fmla="*/ 153824 h 324740"/>
              <a:gd name="T4" fmla="*/ 162388 w 170934"/>
              <a:gd name="T5" fmla="*/ 324740 h 3247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934" h="324740">
                <a:moveTo>
                  <a:pt x="170934" y="0"/>
                </a:moveTo>
                <a:cubicBezTo>
                  <a:pt x="86188" y="49850"/>
                  <a:pt x="1442" y="99701"/>
                  <a:pt x="18" y="153824"/>
                </a:cubicBezTo>
                <a:cubicBezTo>
                  <a:pt x="-1406" y="207947"/>
                  <a:pt x="80491" y="266343"/>
                  <a:pt x="162388" y="324740"/>
                </a:cubicBezTo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5" name="Freeform 16"/>
          <p:cNvSpPr>
            <a:spLocks/>
          </p:cNvSpPr>
          <p:nvPr/>
        </p:nvSpPr>
        <p:spPr bwMode="auto">
          <a:xfrm>
            <a:off x="2175649" y="5149438"/>
            <a:ext cx="170920" cy="325677"/>
          </a:xfrm>
          <a:custGeom>
            <a:avLst/>
            <a:gdLst>
              <a:gd name="T0" fmla="*/ 170934 w 170934"/>
              <a:gd name="T1" fmla="*/ 0 h 324740"/>
              <a:gd name="T2" fmla="*/ 18 w 170934"/>
              <a:gd name="T3" fmla="*/ 153824 h 324740"/>
              <a:gd name="T4" fmla="*/ 162388 w 170934"/>
              <a:gd name="T5" fmla="*/ 324740 h 3247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934" h="324740">
                <a:moveTo>
                  <a:pt x="170934" y="0"/>
                </a:moveTo>
                <a:cubicBezTo>
                  <a:pt x="86188" y="49850"/>
                  <a:pt x="1442" y="99701"/>
                  <a:pt x="18" y="153824"/>
                </a:cubicBezTo>
                <a:cubicBezTo>
                  <a:pt x="-1406" y="207947"/>
                  <a:pt x="80491" y="266343"/>
                  <a:pt x="162388" y="324740"/>
                </a:cubicBezTo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770214" y="4592290"/>
            <a:ext cx="2178050" cy="996950"/>
            <a:chOff x="4583573" y="5047574"/>
            <a:chExt cx="2177776" cy="997079"/>
          </a:xfrm>
        </p:grpSpPr>
        <p:sp>
          <p:nvSpPr>
            <p:cNvPr id="19" name="TextBox 1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83573" y="5047574"/>
              <a:ext cx="2075120" cy="276999"/>
            </a:xfrm>
            <a:prstGeom prst="rect">
              <a:avLst/>
            </a:prstGeom>
            <a:blipFill rotWithShape="1">
              <a:blip r:embed="rId9"/>
              <a:stretch>
                <a:fillRect b="-37778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0" name="TextBox 1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28222" y="5418647"/>
              <a:ext cx="1797223" cy="276999"/>
            </a:xfrm>
            <a:prstGeom prst="rect">
              <a:avLst/>
            </a:prstGeom>
            <a:blipFill rotWithShape="1">
              <a:blip r:embed="rId10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1" name="TextBox 2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54425" y="5767654"/>
              <a:ext cx="1406924" cy="276999"/>
            </a:xfrm>
            <a:prstGeom prst="rect">
              <a:avLst/>
            </a:prstGeom>
            <a:blipFill rotWithShape="1">
              <a:blip r:embed="rId11"/>
              <a:stretch>
                <a:fillRect b="-869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627784" y="2847401"/>
            <a:ext cx="648072" cy="5815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69951" y="2906122"/>
            <a:ext cx="921929" cy="522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i="0" dirty="0">
                <a:solidFill>
                  <a:srgbClr val="CC0033"/>
                </a:solidFill>
              </a:rPr>
              <a:t>[2]-3[1]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rgbClr val="CC0033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59632" y="5157192"/>
            <a:ext cx="921929" cy="522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i="0" dirty="0">
                <a:solidFill>
                  <a:srgbClr val="CC0033"/>
                </a:solidFill>
              </a:rPr>
              <a:t>[3]-2[2]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rgbClr val="CC0033"/>
              </a:solidFill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628775"/>
                <a:ext cx="835292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So far, we have produced an equivalent representation of the system of equations.</a:t>
                </a: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 Consider how the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transformed.</a:t>
                </a: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upper triangular matrix 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we have produced is called </a:t>
                </a:r>
                <a14:m>
                  <m:oMath xmlns:m="http://schemas.openxmlformats.org/officeDocument/2006/math">
                    <m:r>
                      <a:rPr lang="en-GB" altLang="en-US" sz="1800" b="1" i="1" smtClean="0">
                        <a:solidFill>
                          <a:srgbClr val="040404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, and the elements in the diagonal are called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pivots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628775"/>
                <a:ext cx="8352928" cy="5013325"/>
              </a:xfrm>
              <a:prstGeom prst="rect">
                <a:avLst/>
              </a:prstGeom>
              <a:blipFill>
                <a:blip r:embed="rId2"/>
                <a:stretch>
                  <a:fillRect l="-1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0538" y="4470397"/>
            <a:ext cx="6978650" cy="1066580"/>
            <a:chOff x="490731" y="4469933"/>
            <a:chExt cx="6978358" cy="1067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07839" y="5229238"/>
                  <a:ext cx="936064" cy="3079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63538" indent="-363538" algn="ctr" eaLnBrk="0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b="1" i="0" dirty="0">
                      <a:solidFill>
                        <a:srgbClr val="003E8B"/>
                      </a:solidFill>
                      <a:latin typeface="+mn-lt"/>
                    </a:rPr>
                    <a:t>Matrix </a:t>
                  </a:r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003E8B"/>
                          </a:solidFill>
                          <a:latin typeface="Cambria Math"/>
                        </a:rPr>
                        <m:t>𝑨</m:t>
                      </m:r>
                    </m:oMath>
                  </a14:m>
                  <a:endParaRPr lang="en-GB" sz="1400" b="1" dirty="0">
                    <a:solidFill>
                      <a:srgbClr val="003E8B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839" y="5229238"/>
                  <a:ext cx="936064" cy="30798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482" name="Group 35"/>
            <p:cNvGrpSpPr>
              <a:grpSpLocks/>
            </p:cNvGrpSpPr>
            <p:nvPr/>
          </p:nvGrpSpPr>
          <p:grpSpPr bwMode="auto">
            <a:xfrm>
              <a:off x="490731" y="4469933"/>
              <a:ext cx="6978358" cy="734096"/>
              <a:chOff x="490731" y="4469933"/>
              <a:chExt cx="6978358" cy="734096"/>
            </a:xfrm>
          </p:grpSpPr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98" y="4469933"/>
                <a:ext cx="1277914" cy="7325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850" y="4469933"/>
                <a:ext cx="1502335" cy="7325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54" y="4471393"/>
                <a:ext cx="1502335" cy="7326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19486" name="Freeform 22"/>
              <p:cNvSpPr>
                <a:spLocks/>
              </p:cNvSpPr>
              <p:nvPr/>
            </p:nvSpPr>
            <p:spPr bwMode="auto">
              <a:xfrm>
                <a:off x="1520026" y="4539238"/>
                <a:ext cx="170934" cy="324740"/>
              </a:xfrm>
              <a:custGeom>
                <a:avLst/>
                <a:gdLst>
                  <a:gd name="T0" fmla="*/ 170934 w 170934"/>
                  <a:gd name="T1" fmla="*/ 0 h 324740"/>
                  <a:gd name="T2" fmla="*/ 18 w 170934"/>
                  <a:gd name="T3" fmla="*/ 153824 h 324740"/>
                  <a:gd name="T4" fmla="*/ 162388 w 170934"/>
                  <a:gd name="T5" fmla="*/ 324740 h 324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0934" h="324740">
                    <a:moveTo>
                      <a:pt x="170934" y="0"/>
                    </a:moveTo>
                    <a:cubicBezTo>
                      <a:pt x="86188" y="49850"/>
                      <a:pt x="1442" y="99701"/>
                      <a:pt x="18" y="153824"/>
                    </a:cubicBezTo>
                    <a:cubicBezTo>
                      <a:pt x="-1406" y="207947"/>
                      <a:pt x="80491" y="266343"/>
                      <a:pt x="162388" y="32474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7" name="Freeform 24"/>
              <p:cNvSpPr>
                <a:spLocks/>
              </p:cNvSpPr>
              <p:nvPr/>
            </p:nvSpPr>
            <p:spPr bwMode="auto">
              <a:xfrm>
                <a:off x="3982576" y="4839537"/>
                <a:ext cx="170934" cy="324740"/>
              </a:xfrm>
              <a:custGeom>
                <a:avLst/>
                <a:gdLst>
                  <a:gd name="T0" fmla="*/ 170934 w 170934"/>
                  <a:gd name="T1" fmla="*/ 0 h 324740"/>
                  <a:gd name="T2" fmla="*/ 18 w 170934"/>
                  <a:gd name="T3" fmla="*/ 153824 h 324740"/>
                  <a:gd name="T4" fmla="*/ 162388 w 170934"/>
                  <a:gd name="T5" fmla="*/ 324740 h 324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0934" h="324740">
                    <a:moveTo>
                      <a:pt x="170934" y="0"/>
                    </a:moveTo>
                    <a:cubicBezTo>
                      <a:pt x="86188" y="49850"/>
                      <a:pt x="1442" y="99701"/>
                      <a:pt x="18" y="153824"/>
                    </a:cubicBezTo>
                    <a:cubicBezTo>
                      <a:pt x="-1406" y="207947"/>
                      <a:pt x="80491" y="266343"/>
                      <a:pt x="162388" y="32474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31" y="4743886"/>
                <a:ext cx="1084015" cy="184666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368" y="5003986"/>
                <a:ext cx="1084015" cy="184666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p:grpSp>
      </p:grp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424936" cy="638175"/>
          </a:xfrm>
        </p:spPr>
        <p:txBody>
          <a:bodyPr/>
          <a:lstStyle/>
          <a:p>
            <a:pPr algn="ctr"/>
            <a:r>
              <a:rPr lang="en-GB" altLang="en-US" dirty="0"/>
              <a:t>Solving a system of linear equations using GE cont.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6100758" y="4437065"/>
            <a:ext cx="2215655" cy="1224183"/>
            <a:chOff x="6100937" y="4437112"/>
            <a:chExt cx="2215241" cy="1224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224519" y="5229664"/>
                  <a:ext cx="1023694" cy="307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63538" indent="-363538" eaLnBrk="0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b="1" i="0" dirty="0">
                      <a:solidFill>
                        <a:srgbClr val="003E8B"/>
                      </a:solidFill>
                      <a:latin typeface="+mn-lt"/>
                    </a:rPr>
                    <a:t>Matrix </a:t>
                  </a:r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003E8B"/>
                          </a:solidFill>
                          <a:latin typeface="Cambria Math"/>
                        </a:rPr>
                        <m:t>𝒖</m:t>
                      </m:r>
                    </m:oMath>
                  </a14:m>
                  <a:endParaRPr lang="en-GB" sz="1400" b="1" i="0" dirty="0">
                    <a:solidFill>
                      <a:srgbClr val="003E8B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4519" y="5229664"/>
                  <a:ext cx="1023694" cy="30793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190" t="-2000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77" name="Rectangle 10"/>
            <p:cNvSpPr>
              <a:spLocks noChangeArrowheads="1"/>
            </p:cNvSpPr>
            <p:nvPr/>
          </p:nvSpPr>
          <p:spPr bwMode="auto">
            <a:xfrm>
              <a:off x="6100937" y="4437112"/>
              <a:ext cx="300889" cy="261929"/>
            </a:xfrm>
            <a:prstGeom prst="rect">
              <a:avLst/>
            </a:prstGeom>
            <a:noFill/>
            <a:ln w="127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478" name="Rectangle 27"/>
            <p:cNvSpPr>
              <a:spLocks noChangeArrowheads="1"/>
            </p:cNvSpPr>
            <p:nvPr/>
          </p:nvSpPr>
          <p:spPr bwMode="auto">
            <a:xfrm>
              <a:off x="6503359" y="4733013"/>
              <a:ext cx="300889" cy="261929"/>
            </a:xfrm>
            <a:prstGeom prst="rect">
              <a:avLst/>
            </a:prstGeom>
            <a:noFill/>
            <a:ln w="127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479" name="Rectangle 28"/>
            <p:cNvSpPr>
              <a:spLocks noChangeArrowheads="1"/>
            </p:cNvSpPr>
            <p:nvPr/>
          </p:nvSpPr>
          <p:spPr bwMode="auto">
            <a:xfrm>
              <a:off x="6963164" y="4977296"/>
              <a:ext cx="300889" cy="261929"/>
            </a:xfrm>
            <a:prstGeom prst="rect">
              <a:avLst/>
            </a:prstGeom>
            <a:noFill/>
            <a:ln w="127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34646" y="5323207"/>
              <a:ext cx="881532" cy="338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3538" indent="-363538"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i="0" dirty="0">
                  <a:solidFill>
                    <a:srgbClr val="CC0033"/>
                  </a:solidFill>
                  <a:latin typeface="+mn-lt"/>
                </a:rPr>
                <a:t>pivots</a:t>
              </a:r>
            </a:p>
          </p:txBody>
        </p:sp>
      </p:grpSp>
      <p:grpSp>
        <p:nvGrpSpPr>
          <p:cNvPr id="19462" name="Group 13"/>
          <p:cNvGrpSpPr>
            <a:grpSpLocks/>
          </p:cNvGrpSpPr>
          <p:nvPr/>
        </p:nvGrpSpPr>
        <p:grpSpPr bwMode="auto">
          <a:xfrm>
            <a:off x="214313" y="2782888"/>
            <a:ext cx="8174037" cy="1006475"/>
            <a:chOff x="213568" y="2783202"/>
            <a:chExt cx="8174856" cy="1005838"/>
          </a:xfrm>
        </p:grpSpPr>
        <p:sp>
          <p:nvSpPr>
            <p:cNvPr id="3" name="TextBox 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95326" y="2783202"/>
              <a:ext cx="1921232" cy="276999"/>
            </a:xfrm>
            <a:prstGeom prst="rect">
              <a:avLst/>
            </a:prstGeom>
            <a:blipFill rotWithShape="1">
              <a:blip r:embed="rId10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251310" y="3154275"/>
              <a:ext cx="2177712" cy="276999"/>
            </a:xfrm>
            <a:prstGeom prst="rect">
              <a:avLst/>
            </a:prstGeom>
            <a:blipFill rotWithShape="1">
              <a:blip r:embed="rId11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7" name="TextBox 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85687" y="3503282"/>
              <a:ext cx="1515095" cy="276999"/>
            </a:xfrm>
            <a:prstGeom prst="rect">
              <a:avLst/>
            </a:prstGeom>
            <a:blipFill rotWithShape="1">
              <a:blip r:embed="rId12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124817" y="2791961"/>
              <a:ext cx="1972528" cy="276999"/>
            </a:xfrm>
            <a:prstGeom prst="rect">
              <a:avLst/>
            </a:prstGeom>
            <a:blipFill rotWithShape="1">
              <a:blip r:embed="rId13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27984" y="3163034"/>
              <a:ext cx="1643335" cy="276999"/>
            </a:xfrm>
            <a:prstGeom prst="rect">
              <a:avLst/>
            </a:prstGeom>
            <a:blipFill rotWithShape="1">
              <a:blip r:embed="rId14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15178" y="3512041"/>
              <a:ext cx="1566391" cy="276999"/>
            </a:xfrm>
            <a:prstGeom prst="rect">
              <a:avLst/>
            </a:prstGeom>
            <a:blipFill rotWithShape="1">
              <a:blip r:embed="rId15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1147721" y="2921332"/>
              <a:ext cx="170934" cy="324740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3568" y="3200441"/>
              <a:ext cx="1084015" cy="184666"/>
            </a:xfrm>
            <a:prstGeom prst="rect">
              <a:avLst/>
            </a:prstGeom>
            <a:blipFill rotWithShape="1">
              <a:blip r:embed="rId16"/>
              <a:stretch>
                <a:fillRect b="-10000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4219977" y="3315102"/>
              <a:ext cx="170934" cy="324740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316558" y="3561122"/>
              <a:ext cx="1084015" cy="184666"/>
            </a:xfrm>
            <a:prstGeom prst="rect">
              <a:avLst/>
            </a:prstGeom>
            <a:blipFill rotWithShape="1">
              <a:blip r:embed="rId17"/>
              <a:stretch>
                <a:fillRect b="-10000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1" name="TextBox 3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10648" y="2791519"/>
              <a:ext cx="2075120" cy="276999"/>
            </a:xfrm>
            <a:prstGeom prst="rect">
              <a:avLst/>
            </a:prstGeom>
            <a:blipFill rotWithShape="1">
              <a:blip r:embed="rId18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2" name="TextBox 3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55297" y="3162592"/>
              <a:ext cx="1797223" cy="276999"/>
            </a:xfrm>
            <a:prstGeom prst="rect">
              <a:avLst/>
            </a:prstGeom>
            <a:blipFill rotWithShape="1">
              <a:blip r:embed="rId19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3" name="TextBox 3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81500" y="3511599"/>
              <a:ext cx="1406924" cy="276999"/>
            </a:xfrm>
            <a:prstGeom prst="rect">
              <a:avLst/>
            </a:prstGeom>
            <a:blipFill rotWithShape="1">
              <a:blip r:embed="rId20"/>
              <a:stretch>
                <a:fillRect b="-11111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 flipH="1" flipV="1">
            <a:off x="7308304" y="5229199"/>
            <a:ext cx="160884" cy="24373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>
                <a:spLocks noGrp="1" noChangeArrowheads="1"/>
              </p:cNvSpPr>
              <p:nvPr/>
            </p:nvSpPr>
            <p:spPr bwMode="auto">
              <a:xfrm>
                <a:off x="395536" y="1340768"/>
                <a:ext cx="835292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So far, we have produced an equivalent representation of the system of equations.</a:t>
                </a: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 Similarly, the column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becomes:</a:t>
                </a:r>
              </a:p>
              <a:p>
                <a:pPr marL="271463" indent="-271463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71463" indent="-271463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It is often convenient to operate on the augmented matrix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en-US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       .</a:t>
                </a: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41" name="Rectangle 40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340768"/>
                <a:ext cx="8352928" cy="5013325"/>
              </a:xfrm>
              <a:prstGeom prst="rect">
                <a:avLst/>
              </a:prstGeom>
              <a:blipFill>
                <a:blip r:embed="rId3"/>
                <a:stretch>
                  <a:fillRect l="-1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70538" y="4011613"/>
                <a:ext cx="870751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63538" indent="-363538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i="0" dirty="0">
                    <a:solidFill>
                      <a:srgbClr val="003E8B"/>
                    </a:solidFill>
                    <a:latin typeface="+mn-lt"/>
                  </a:rPr>
                  <a:t>Matrix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003E8B"/>
                        </a:solidFill>
                        <a:latin typeface="Cambria Math"/>
                      </a:rPr>
                      <m:t>𝒃</m:t>
                    </m:r>
                  </m:oMath>
                </a14:m>
                <a:endParaRPr lang="en-GB" sz="1400" b="1" i="0" dirty="0">
                  <a:solidFill>
                    <a:srgbClr val="003E8B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538" y="4011613"/>
                <a:ext cx="870751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2098" t="-1961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84" name="Group 35"/>
          <p:cNvGrpSpPr>
            <a:grpSpLocks/>
          </p:cNvGrpSpPr>
          <p:nvPr/>
        </p:nvGrpSpPr>
        <p:grpSpPr bwMode="auto">
          <a:xfrm>
            <a:off x="3995936" y="4122738"/>
            <a:ext cx="2944812" cy="649287"/>
            <a:chOff x="490731" y="4539238"/>
            <a:chExt cx="2946155" cy="649414"/>
          </a:xfrm>
        </p:grpSpPr>
        <p:sp>
          <p:nvSpPr>
            <p:cNvPr id="20516" name="Freeform 22"/>
            <p:cNvSpPr>
              <a:spLocks/>
            </p:cNvSpPr>
            <p:nvPr/>
          </p:nvSpPr>
          <p:spPr bwMode="auto">
            <a:xfrm>
              <a:off x="1520026" y="4539238"/>
              <a:ext cx="170934" cy="324740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7" name="Freeform 24"/>
            <p:cNvSpPr>
              <a:spLocks/>
            </p:cNvSpPr>
            <p:nvPr/>
          </p:nvSpPr>
          <p:spPr bwMode="auto">
            <a:xfrm>
              <a:off x="3265952" y="4839537"/>
              <a:ext cx="170934" cy="324740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0731" y="4743886"/>
              <a:ext cx="1084015" cy="184666"/>
            </a:xfrm>
            <a:prstGeom prst="rect">
              <a:avLst/>
            </a:prstGeom>
            <a:blipFill rotWithShape="1">
              <a:blip r:embed="rId5"/>
              <a:stretch>
                <a:fillRect b="-6667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5" name="TextBox 3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67744" y="5003986"/>
              <a:ext cx="1084015" cy="184666"/>
            </a:xfrm>
            <a:prstGeom prst="rect">
              <a:avLst/>
            </a:prstGeom>
            <a:blipFill rotWithShape="1">
              <a:blip r:embed="rId6"/>
              <a:stretch>
                <a:fillRect b="-6667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496944" cy="638175"/>
          </a:xfrm>
        </p:spPr>
        <p:txBody>
          <a:bodyPr/>
          <a:lstStyle/>
          <a:p>
            <a:pPr algn="ctr"/>
            <a:r>
              <a:rPr lang="en-GB" altLang="en-US" dirty="0"/>
              <a:t>Solving a system of linear equations using GE cont.</a:t>
            </a:r>
          </a:p>
        </p:txBody>
      </p:sp>
      <p:grpSp>
        <p:nvGrpSpPr>
          <p:cNvPr id="20486" name="Group 13"/>
          <p:cNvGrpSpPr>
            <a:grpSpLocks/>
          </p:cNvGrpSpPr>
          <p:nvPr/>
        </p:nvGrpSpPr>
        <p:grpSpPr bwMode="auto">
          <a:xfrm>
            <a:off x="502419" y="2494533"/>
            <a:ext cx="8174037" cy="1006475"/>
            <a:chOff x="213568" y="2783202"/>
            <a:chExt cx="8174856" cy="1005838"/>
          </a:xfrm>
        </p:grpSpPr>
        <p:sp>
          <p:nvSpPr>
            <p:cNvPr id="3" name="TextBox 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95326" y="2783202"/>
              <a:ext cx="1921232" cy="276999"/>
            </a:xfrm>
            <a:prstGeom prst="rect">
              <a:avLst/>
            </a:prstGeom>
            <a:blipFill rotWithShape="1">
              <a:blip r:embed="rId7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251310" y="3154275"/>
              <a:ext cx="2177712" cy="276999"/>
            </a:xfrm>
            <a:prstGeom prst="rect">
              <a:avLst/>
            </a:prstGeom>
            <a:blipFill rotWithShape="1">
              <a:blip r:embed="rId8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7" name="TextBox 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85687" y="3503282"/>
              <a:ext cx="1515095" cy="276999"/>
            </a:xfrm>
            <a:prstGeom prst="rect">
              <a:avLst/>
            </a:prstGeom>
            <a:blipFill rotWithShape="1">
              <a:blip r:embed="rId9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124817" y="2791961"/>
              <a:ext cx="1972528" cy="276999"/>
            </a:xfrm>
            <a:prstGeom prst="rect">
              <a:avLst/>
            </a:prstGeom>
            <a:blipFill rotWithShape="1">
              <a:blip r:embed="rId10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27984" y="3163034"/>
              <a:ext cx="1643335" cy="276999"/>
            </a:xfrm>
            <a:prstGeom prst="rect">
              <a:avLst/>
            </a:prstGeom>
            <a:blipFill rotWithShape="1">
              <a:blip r:embed="rId11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15178" y="3512041"/>
              <a:ext cx="1566391" cy="276999"/>
            </a:xfrm>
            <a:prstGeom prst="rect">
              <a:avLst/>
            </a:prstGeom>
            <a:blipFill rotWithShape="1">
              <a:blip r:embed="rId12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0509" name="Freeform 14"/>
            <p:cNvSpPr>
              <a:spLocks/>
            </p:cNvSpPr>
            <p:nvPr/>
          </p:nvSpPr>
          <p:spPr bwMode="auto">
            <a:xfrm>
              <a:off x="1147721" y="2921332"/>
              <a:ext cx="170934" cy="324740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3568" y="3200441"/>
              <a:ext cx="1084015" cy="184666"/>
            </a:xfrm>
            <a:prstGeom prst="rect">
              <a:avLst/>
            </a:prstGeom>
            <a:blipFill rotWithShape="1">
              <a:blip r:embed="rId13"/>
              <a:stretch>
                <a:fillRect b="-10000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0511" name="Freeform 16"/>
            <p:cNvSpPr>
              <a:spLocks/>
            </p:cNvSpPr>
            <p:nvPr/>
          </p:nvSpPr>
          <p:spPr bwMode="auto">
            <a:xfrm>
              <a:off x="4219977" y="3315102"/>
              <a:ext cx="170934" cy="324740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316558" y="3561122"/>
              <a:ext cx="1084015" cy="184666"/>
            </a:xfrm>
            <a:prstGeom prst="rect">
              <a:avLst/>
            </a:prstGeom>
            <a:blipFill rotWithShape="1">
              <a:blip r:embed="rId14"/>
              <a:stretch>
                <a:fillRect b="-10000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1" name="TextBox 3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10648" y="2791519"/>
              <a:ext cx="2075120" cy="276999"/>
            </a:xfrm>
            <a:prstGeom prst="rect">
              <a:avLst/>
            </a:prstGeom>
            <a:blipFill rotWithShape="1">
              <a:blip r:embed="rId15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2" name="TextBox 3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55297" y="3162592"/>
              <a:ext cx="1797223" cy="276999"/>
            </a:xfrm>
            <a:prstGeom prst="rect">
              <a:avLst/>
            </a:prstGeom>
            <a:blipFill rotWithShape="1">
              <a:blip r:embed="rId16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3" name="TextBox 3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81500" y="3511599"/>
              <a:ext cx="1406924" cy="276999"/>
            </a:xfrm>
            <a:prstGeom prst="rect">
              <a:avLst/>
            </a:prstGeom>
            <a:blipFill rotWithShape="1">
              <a:blip r:embed="rId17"/>
              <a:stretch>
                <a:fillRect b="-11111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93948" y="4045650"/>
            <a:ext cx="688009" cy="730777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39" name="TextBox 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6319" y="4020842"/>
            <a:ext cx="559769" cy="730777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40" name="TextBox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00415" y="4020842"/>
            <a:ext cx="861133" cy="732573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19075" y="5626093"/>
            <a:ext cx="8240709" cy="1145982"/>
            <a:chOff x="103609" y="5706253"/>
            <a:chExt cx="8241915" cy="1145680"/>
          </a:xfrm>
        </p:grpSpPr>
        <p:sp>
          <p:nvSpPr>
            <p:cNvPr id="42" name="TextBox 41"/>
            <p:cNvSpPr txBox="1"/>
            <p:nvPr/>
          </p:nvSpPr>
          <p:spPr>
            <a:xfrm>
              <a:off x="1216337" y="6544237"/>
              <a:ext cx="1757469" cy="3076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63538" indent="-363538"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i="0" dirty="0">
                  <a:solidFill>
                    <a:srgbClr val="003E8B"/>
                  </a:solidFill>
                  <a:latin typeface="+mn-lt"/>
                </a:rPr>
                <a:t>Augmented matrix</a:t>
              </a:r>
            </a:p>
          </p:txBody>
        </p:sp>
        <p:sp>
          <p:nvSpPr>
            <p:cNvPr id="44" name="TextBox 4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257664" y="5718316"/>
              <a:ext cx="1277915" cy="732574"/>
            </a:xfrm>
            <a:prstGeom prst="rect">
              <a:avLst/>
            </a:prstGeom>
            <a:blipFill rotWithShape="1">
              <a:blip r:embed="rId21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45" name="TextBox 4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989552" y="5718316"/>
              <a:ext cx="1502336" cy="732574"/>
            </a:xfrm>
            <a:prstGeom prst="rect">
              <a:avLst/>
            </a:prstGeom>
            <a:blipFill rotWithShape="1">
              <a:blip r:embed="rId22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46" name="TextBox 4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78895" y="5719773"/>
              <a:ext cx="1502336" cy="732636"/>
            </a:xfrm>
            <a:prstGeom prst="rect">
              <a:avLst/>
            </a:prstGeom>
            <a:blipFill rotWithShape="1">
              <a:blip r:embed="rId23"/>
              <a:stretch>
                <a:fillRect/>
              </a:stretch>
            </a:blipFill>
          </p:spPr>
          <p:txBody>
            <a:bodyPr/>
            <a:lstStyle/>
            <a:p>
              <a:r>
                <a:rPr lang="en-GB" dirty="0">
                  <a:noFill/>
                </a:rPr>
                <a:t> </a:t>
              </a:r>
            </a:p>
          </p:txBody>
        </p:sp>
        <p:sp>
          <p:nvSpPr>
            <p:cNvPr id="20496" name="Freeform 46"/>
            <p:cNvSpPr>
              <a:spLocks/>
            </p:cNvSpPr>
            <p:nvPr/>
          </p:nvSpPr>
          <p:spPr bwMode="auto">
            <a:xfrm>
              <a:off x="1064792" y="5787618"/>
              <a:ext cx="170934" cy="324740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7" name="Freeform 47"/>
            <p:cNvSpPr>
              <a:spLocks/>
            </p:cNvSpPr>
            <p:nvPr/>
          </p:nvSpPr>
          <p:spPr bwMode="auto">
            <a:xfrm>
              <a:off x="3897012" y="6087917"/>
              <a:ext cx="170934" cy="324740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4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3609" y="5992266"/>
              <a:ext cx="1084016" cy="184666"/>
            </a:xfrm>
            <a:prstGeom prst="rect">
              <a:avLst/>
            </a:prstGeom>
            <a:blipFill rotWithShape="1">
              <a:blip r:embed="rId24"/>
              <a:stretch>
                <a:fillRect b="-6667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50" name="TextBox 4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898803" y="6252367"/>
              <a:ext cx="1084016" cy="184666"/>
            </a:xfrm>
            <a:prstGeom prst="rect">
              <a:avLst/>
            </a:prstGeom>
            <a:blipFill rotWithShape="1">
              <a:blip r:embed="rId25"/>
              <a:stretch>
                <a:fillRect b="-6452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52" name="TextBox 5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61612" y="5706253"/>
              <a:ext cx="688010" cy="730777"/>
            </a:xfrm>
            <a:prstGeom prst="rect">
              <a:avLst/>
            </a:prstGeom>
            <a:blipFill rotWithShape="1">
              <a:blip r:embed="rId26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53" name="TextBox 5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36369" y="5720108"/>
              <a:ext cx="559769" cy="730777"/>
            </a:xfrm>
            <a:prstGeom prst="rect">
              <a:avLst/>
            </a:prstGeom>
            <a:blipFill rotWithShape="1">
              <a:blip r:embed="rId27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54" name="TextBox 5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484391" y="5718308"/>
              <a:ext cx="861133" cy="732573"/>
            </a:xfrm>
            <a:prstGeom prst="rect">
              <a:avLst/>
            </a:prstGeom>
            <a:blipFill rotWithShape="1">
              <a:blip r:embed="rId28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155386"/>
              </p:ext>
            </p:extLst>
          </p:nvPr>
        </p:nvGraphicFramePr>
        <p:xfrm>
          <a:off x="4502150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quation" r:id="rId29" imgW="139680" imgH="291960" progId="Equation.3">
                  <p:embed/>
                </p:oleObj>
              </mc:Choice>
              <mc:Fallback>
                <p:oleObj name="Equation" r:id="rId29" imgW="13968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502150" y="3282950"/>
                        <a:ext cx="139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67544" y="1944067"/>
            <a:ext cx="8208912" cy="458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 i="0" dirty="0"/>
          </a:p>
          <a:p>
            <a:pPr marL="266700" indent="-266700">
              <a:buFontTx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The solution to the system of linear equations after Gaussian Elimination, can be found by simply applying back-substitution.</a:t>
            </a:r>
          </a:p>
          <a:p>
            <a:pPr marL="266700" indent="-266700">
              <a:buFontTx/>
              <a:buChar char="•"/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buFontTx/>
              <a:buChar char="•"/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buFontTx/>
              <a:buChar char="•"/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buFontTx/>
              <a:buChar char="•"/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66700" indent="-266700">
              <a:buFontTx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We can solve the equations in reverse order because the system after elimination is triangular.</a:t>
            </a:r>
          </a:p>
          <a:p>
            <a:pPr marL="266700" indent="-266700">
              <a:buFontTx/>
              <a:buChar char="•"/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064896" cy="936104"/>
          </a:xfrm>
        </p:spPr>
        <p:txBody>
          <a:bodyPr/>
          <a:lstStyle/>
          <a:p>
            <a:pPr algn="ctr"/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Elimination and Back-substitution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19672" y="3068960"/>
            <a:ext cx="2075120" cy="276999"/>
          </a:xfrm>
          <a:prstGeom prst="rect">
            <a:avLst/>
          </a:prstGeom>
          <a:blipFill rotWithShape="1">
            <a:blip r:embed="rId2"/>
            <a:stretch>
              <a:fillRect b="-34783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4321" y="3440033"/>
            <a:ext cx="1797223" cy="276999"/>
          </a:xfrm>
          <a:prstGeom prst="rect">
            <a:avLst/>
          </a:prstGeom>
          <a:blipFill rotWithShape="1">
            <a:blip r:embed="rId3"/>
            <a:stretch>
              <a:fillRect b="-34783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90524" y="3789040"/>
            <a:ext cx="1406924" cy="276999"/>
          </a:xfrm>
          <a:prstGeom prst="rect">
            <a:avLst/>
          </a:prstGeom>
          <a:blipFill rotWithShape="1">
            <a:blip r:embed="rId4"/>
            <a:stretch>
              <a:fillRect b="-8889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7448" y="3789039"/>
            <a:ext cx="1150444" cy="276999"/>
          </a:xfrm>
          <a:prstGeom prst="rect">
            <a:avLst/>
          </a:prstGeom>
          <a:blipFill rotWithShape="1">
            <a:blip r:embed="rId5"/>
            <a:stretch>
              <a:fillRect b="-8889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24425" y="3438525"/>
            <a:ext cx="1157288" cy="620713"/>
            <a:chOff x="3991227" y="3136439"/>
            <a:chExt cx="1156837" cy="621666"/>
          </a:xfrm>
        </p:grpSpPr>
        <p:sp>
          <p:nvSpPr>
            <p:cNvPr id="30" name="TextBox 2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991227" y="3481106"/>
              <a:ext cx="1150444" cy="276999"/>
            </a:xfrm>
            <a:prstGeom prst="rect">
              <a:avLst/>
            </a:prstGeom>
            <a:blipFill rotWithShape="1">
              <a:blip r:embed="rId6"/>
              <a:stretch>
                <a:fillRect b="-869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7" name="TextBox 3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999224" y="3136439"/>
              <a:ext cx="1148840" cy="276999"/>
            </a:xfrm>
            <a:prstGeom prst="rect">
              <a:avLst/>
            </a:prstGeom>
            <a:blipFill rotWithShape="1">
              <a:blip r:embed="rId7"/>
              <a:stretch>
                <a:fillRect b="-26667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72188" y="3089275"/>
            <a:ext cx="1149350" cy="969963"/>
            <a:chOff x="5149748" y="2791961"/>
            <a:chExt cx="1150444" cy="970673"/>
          </a:xfrm>
        </p:grpSpPr>
        <p:sp>
          <p:nvSpPr>
            <p:cNvPr id="38" name="TextBox 3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49748" y="3485635"/>
              <a:ext cx="1150444" cy="276999"/>
            </a:xfrm>
            <a:prstGeom prst="rect">
              <a:avLst/>
            </a:prstGeom>
            <a:blipFill rotWithShape="1">
              <a:blip r:embed="rId8"/>
              <a:stretch>
                <a:fillRect b="-869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41" name="TextBox 4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49748" y="3140968"/>
              <a:ext cx="1148840" cy="276999"/>
            </a:xfrm>
            <a:prstGeom prst="rect">
              <a:avLst/>
            </a:prstGeom>
            <a:blipFill rotWithShape="1">
              <a:blip r:embed="rId9"/>
              <a:stretch>
                <a:fillRect b="-26667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43" name="TextBox 4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49748" y="2791961"/>
              <a:ext cx="1094146" cy="276999"/>
            </a:xfrm>
            <a:prstGeom prst="rect">
              <a:avLst/>
            </a:prstGeom>
            <a:blipFill rotWithShape="1">
              <a:blip r:embed="rId10"/>
              <a:stretch>
                <a:fillRect b="-8889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07504" y="1268760"/>
                <a:ext cx="8928992" cy="5112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1800" i="0" dirty="0"/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 solution of a linear system of equations does not change if single equations are replaced with linear combinations of themselves and other equations.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Based on the above, the solution of a linear system of equations does not change if a single equation is multiplied with a scalar.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Therefore, the pivot elements which occur after elimination can be replaced with 1s by multiplying rows with the appropriate scalars as follows.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4040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Note that you can easily start eliminating the top right part of the matrix as well and by appropriate scaling </a:t>
                </a:r>
                <a:r>
                  <a:rPr lang="en-US" altLang="en-US" sz="1800" b="1" i="0" dirty="0">
                    <a:solidFill>
                      <a:srgbClr val="040404"/>
                    </a:solidFill>
                  </a:rPr>
                  <a:t>POSSIBLY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replace the matrix with the identity. In that case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will be replaced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</a:t>
                </a:r>
                <a:r>
                  <a:rPr lang="en-US" altLang="en-US" sz="1800" b="1" i="0" dirty="0">
                    <a:solidFill>
                      <a:srgbClr val="040404"/>
                    </a:solidFill>
                  </a:rPr>
                  <a:t>We well talk more about inverses later.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268760"/>
                <a:ext cx="8928992" cy="5112568"/>
              </a:xfrm>
              <a:prstGeom prst="rect">
                <a:avLst/>
              </a:prstGeom>
              <a:blipFill>
                <a:blip r:embed="rId2"/>
                <a:stretch>
                  <a:fillRect l="-1503" r="-2322" b="-8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064896" cy="936104"/>
          </a:xfrm>
        </p:spPr>
        <p:txBody>
          <a:bodyPr/>
          <a:lstStyle/>
          <a:p>
            <a:pPr algn="ctr"/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Elimination and Back-substitution</a:t>
            </a:r>
            <a:br>
              <a:rPr lang="en-GB" altLang="en-US" dirty="0"/>
            </a:b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68169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196752"/>
                <a:ext cx="8640960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1800" i="0" dirty="0"/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Lets us consider again the steps of elimination.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Observe how the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transformed in each step: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Each step where a substitution of the form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−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𝑐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∗[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𝑗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takes place, is equivalent of multiplying the current matrix with an identity matrix whose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[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𝑗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element has been replaced by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 This matrix is denoted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96752"/>
                <a:ext cx="8640960" cy="5013325"/>
              </a:xfrm>
              <a:prstGeom prst="rect">
                <a:avLst/>
              </a:prstGeom>
              <a:blipFill>
                <a:blip r:embed="rId2"/>
                <a:stretch>
                  <a:fillRect l="-1481" r="-1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/>
              <a:t>Elimination viewed as matrix multiplication</a:t>
            </a:r>
          </a:p>
        </p:txBody>
      </p:sp>
      <p:grpSp>
        <p:nvGrpSpPr>
          <p:cNvPr id="22532" name="Group 17"/>
          <p:cNvGrpSpPr>
            <a:grpSpLocks/>
          </p:cNvGrpSpPr>
          <p:nvPr/>
        </p:nvGrpSpPr>
        <p:grpSpPr bwMode="auto">
          <a:xfrm>
            <a:off x="467544" y="1988840"/>
            <a:ext cx="8175625" cy="1006475"/>
            <a:chOff x="213568" y="2783202"/>
            <a:chExt cx="8174856" cy="1005838"/>
          </a:xfrm>
        </p:grpSpPr>
        <p:sp>
          <p:nvSpPr>
            <p:cNvPr id="19" name="TextBox 1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95326" y="2783202"/>
              <a:ext cx="1921232" cy="276999"/>
            </a:xfrm>
            <a:prstGeom prst="rect">
              <a:avLst/>
            </a:prstGeom>
            <a:blipFill rotWithShape="1">
              <a:blip r:embed="rId3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0" name="TextBox 1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251310" y="3154275"/>
              <a:ext cx="2177712" cy="276999"/>
            </a:xfrm>
            <a:prstGeom prst="rect">
              <a:avLst/>
            </a:prstGeom>
            <a:blipFill rotWithShape="1">
              <a:blip r:embed="rId4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1" name="TextBox 2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85687" y="3503282"/>
              <a:ext cx="1515095" cy="276999"/>
            </a:xfrm>
            <a:prstGeom prst="rect">
              <a:avLst/>
            </a:prstGeom>
            <a:blipFill rotWithShape="1">
              <a:blip r:embed="rId5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2" name="TextBox 2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124817" y="2791961"/>
              <a:ext cx="1972528" cy="276999"/>
            </a:xfrm>
            <a:prstGeom prst="rect">
              <a:avLst/>
            </a:prstGeom>
            <a:blipFill rotWithShape="1">
              <a:blip r:embed="rId6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3" name="TextBox 2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27984" y="3163034"/>
              <a:ext cx="1643335" cy="276999"/>
            </a:xfrm>
            <a:prstGeom prst="rect">
              <a:avLst/>
            </a:prstGeom>
            <a:blipFill rotWithShape="1">
              <a:blip r:embed="rId7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4" name="TextBox 2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15178" y="3512041"/>
              <a:ext cx="1566391" cy="276999"/>
            </a:xfrm>
            <a:prstGeom prst="rect">
              <a:avLst/>
            </a:prstGeom>
            <a:blipFill rotWithShape="1">
              <a:blip r:embed="rId8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2553" name="Freeform 24"/>
            <p:cNvSpPr>
              <a:spLocks/>
            </p:cNvSpPr>
            <p:nvPr/>
          </p:nvSpPr>
          <p:spPr bwMode="auto">
            <a:xfrm>
              <a:off x="1147721" y="2921332"/>
              <a:ext cx="170934" cy="324740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3568" y="3200441"/>
              <a:ext cx="1084015" cy="184666"/>
            </a:xfrm>
            <a:prstGeom prst="rect">
              <a:avLst/>
            </a:prstGeom>
            <a:blipFill rotWithShape="1">
              <a:blip r:embed="rId9"/>
              <a:stretch>
                <a:fillRect b="-6667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2555" name="Freeform 26"/>
            <p:cNvSpPr>
              <a:spLocks/>
            </p:cNvSpPr>
            <p:nvPr/>
          </p:nvSpPr>
          <p:spPr bwMode="auto">
            <a:xfrm>
              <a:off x="4219977" y="3315102"/>
              <a:ext cx="170934" cy="324740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316558" y="3561122"/>
              <a:ext cx="1084015" cy="184666"/>
            </a:xfrm>
            <a:prstGeom prst="rect">
              <a:avLst/>
            </a:prstGeom>
            <a:blipFill rotWithShape="1">
              <a:blip r:embed="rId10"/>
              <a:stretch>
                <a:fillRect b="-6667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4" name="TextBox 3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10648" y="2791519"/>
              <a:ext cx="2075120" cy="276999"/>
            </a:xfrm>
            <a:prstGeom prst="rect">
              <a:avLst/>
            </a:prstGeom>
            <a:blipFill rotWithShape="1">
              <a:blip r:embed="rId11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5" name="TextBox 3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55297" y="3162592"/>
              <a:ext cx="1797223" cy="276999"/>
            </a:xfrm>
            <a:prstGeom prst="rect">
              <a:avLst/>
            </a:prstGeom>
            <a:blipFill rotWithShape="1">
              <a:blip r:embed="rId12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6" name="TextBox 3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81500" y="3511599"/>
              <a:ext cx="1406924" cy="276999"/>
            </a:xfrm>
            <a:prstGeom prst="rect">
              <a:avLst/>
            </a:prstGeom>
            <a:blipFill rotWithShape="1">
              <a:blip r:embed="rId13"/>
              <a:stretch>
                <a:fillRect b="-8889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049734" y="3573016"/>
            <a:ext cx="6978650" cy="1144390"/>
            <a:chOff x="490731" y="4469933"/>
            <a:chExt cx="6978358" cy="1143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924705" y="5305906"/>
                  <a:ext cx="880332" cy="30754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363538" indent="-363538" eaLnBrk="0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b="1" i="0" dirty="0">
                      <a:solidFill>
                        <a:srgbClr val="003E8B"/>
                      </a:solidFill>
                      <a:latin typeface="+mn-lt"/>
                    </a:rPr>
                    <a:t>Matrix </a:t>
                  </a:r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003E8B"/>
                          </a:solidFill>
                          <a:latin typeface="Cambria Math"/>
                        </a:rPr>
                        <m:t>𝑨</m:t>
                      </m:r>
                    </m:oMath>
                  </a14:m>
                  <a:endParaRPr lang="en-GB" sz="1400" b="1" i="0" dirty="0">
                    <a:solidFill>
                      <a:srgbClr val="003E8B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705" y="5305906"/>
                  <a:ext cx="880332" cy="30754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379" t="-1961" b="-176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539" name="Group 41"/>
            <p:cNvGrpSpPr>
              <a:grpSpLocks/>
            </p:cNvGrpSpPr>
            <p:nvPr/>
          </p:nvGrpSpPr>
          <p:grpSpPr bwMode="auto">
            <a:xfrm>
              <a:off x="490731" y="4469933"/>
              <a:ext cx="6978358" cy="734096"/>
              <a:chOff x="490731" y="4469933"/>
              <a:chExt cx="6978358" cy="734096"/>
            </a:xfrm>
          </p:grpSpPr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98" y="4469933"/>
                <a:ext cx="1277914" cy="73257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850" y="4469933"/>
                <a:ext cx="1502335" cy="73257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54" y="4471393"/>
                <a:ext cx="1502335" cy="73263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22543" name="Freeform 46"/>
              <p:cNvSpPr>
                <a:spLocks/>
              </p:cNvSpPr>
              <p:nvPr/>
            </p:nvSpPr>
            <p:spPr bwMode="auto">
              <a:xfrm>
                <a:off x="1520026" y="4539238"/>
                <a:ext cx="170934" cy="324740"/>
              </a:xfrm>
              <a:custGeom>
                <a:avLst/>
                <a:gdLst>
                  <a:gd name="T0" fmla="*/ 170934 w 170934"/>
                  <a:gd name="T1" fmla="*/ 0 h 324740"/>
                  <a:gd name="T2" fmla="*/ 18 w 170934"/>
                  <a:gd name="T3" fmla="*/ 153824 h 324740"/>
                  <a:gd name="T4" fmla="*/ 162388 w 170934"/>
                  <a:gd name="T5" fmla="*/ 324740 h 324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0934" h="324740">
                    <a:moveTo>
                      <a:pt x="170934" y="0"/>
                    </a:moveTo>
                    <a:cubicBezTo>
                      <a:pt x="86188" y="49850"/>
                      <a:pt x="1442" y="99701"/>
                      <a:pt x="18" y="153824"/>
                    </a:cubicBezTo>
                    <a:cubicBezTo>
                      <a:pt x="-1406" y="207947"/>
                      <a:pt x="80491" y="266343"/>
                      <a:pt x="162388" y="32474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4" name="Freeform 47"/>
              <p:cNvSpPr>
                <a:spLocks/>
              </p:cNvSpPr>
              <p:nvPr/>
            </p:nvSpPr>
            <p:spPr bwMode="auto">
              <a:xfrm>
                <a:off x="3982576" y="4839537"/>
                <a:ext cx="170934" cy="324740"/>
              </a:xfrm>
              <a:custGeom>
                <a:avLst/>
                <a:gdLst>
                  <a:gd name="T0" fmla="*/ 170934 w 170934"/>
                  <a:gd name="T1" fmla="*/ 0 h 324740"/>
                  <a:gd name="T2" fmla="*/ 18 w 170934"/>
                  <a:gd name="T3" fmla="*/ 153824 h 324740"/>
                  <a:gd name="T4" fmla="*/ 162388 w 170934"/>
                  <a:gd name="T5" fmla="*/ 324740 h 324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0934" h="324740">
                    <a:moveTo>
                      <a:pt x="170934" y="0"/>
                    </a:moveTo>
                    <a:cubicBezTo>
                      <a:pt x="86188" y="49850"/>
                      <a:pt x="1442" y="99701"/>
                      <a:pt x="18" y="153824"/>
                    </a:cubicBezTo>
                    <a:cubicBezTo>
                      <a:pt x="-1406" y="207947"/>
                      <a:pt x="80491" y="266343"/>
                      <a:pt x="162388" y="32474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31" y="4743886"/>
                <a:ext cx="1084015" cy="184666"/>
              </a:xfrm>
              <a:prstGeom prst="rect">
                <a:avLst/>
              </a:prstGeom>
              <a:blipFill rotWithShape="1"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368" y="5003986"/>
                <a:ext cx="1084015" cy="184666"/>
              </a:xfrm>
              <a:prstGeom prst="rect">
                <a:avLst/>
              </a:prstGeom>
              <a:blipFill rotWithShape="1">
                <a:blip r:embed="rId1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p:grpSp>
      </p:grpSp>
      <p:sp>
        <p:nvSpPr>
          <p:cNvPr id="51" name="TextBox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10798" y="5720763"/>
            <a:ext cx="4209230" cy="732573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52" name="TextBox 5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6021288"/>
            <a:ext cx="1084015" cy="184666"/>
          </a:xfrm>
          <a:prstGeom prst="rect">
            <a:avLst/>
          </a:prstGeom>
          <a:blipFill rotWithShape="1">
            <a:blip r:embed="rId21"/>
            <a:stretch>
              <a:fillRect b="-6667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71800" y="6520764"/>
            <a:ext cx="768544" cy="276999"/>
          </a:xfrm>
          <a:prstGeom prst="rect">
            <a:avLst/>
          </a:prstGeom>
          <a:blipFill rotWithShape="1">
            <a:blip r:embed="rId22"/>
            <a:stretch>
              <a:fillRect b="-17778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32075" y="5949950"/>
            <a:ext cx="355600" cy="287338"/>
          </a:xfrm>
          <a:prstGeom prst="rect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196752"/>
                <a:ext cx="8640960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1800" i="0" dirty="0"/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Lets know consider again the steps of elimination.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Observe how the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transformed in each step: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 second step of elimination can be viewed as the following matrix multiplication:</a:t>
                </a:r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96752"/>
                <a:ext cx="8640960" cy="5013325"/>
              </a:xfrm>
              <a:prstGeom prst="rect">
                <a:avLst/>
              </a:prstGeom>
              <a:blipFill rotWithShape="1">
                <a:blip r:embed="rId2"/>
                <a:stretch>
                  <a:fillRect l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/>
              <a:t>Elimination viewed as matrix multiplication cont.</a:t>
            </a:r>
          </a:p>
        </p:txBody>
      </p:sp>
      <p:grpSp>
        <p:nvGrpSpPr>
          <p:cNvPr id="22532" name="Group 17"/>
          <p:cNvGrpSpPr>
            <a:grpSpLocks/>
          </p:cNvGrpSpPr>
          <p:nvPr/>
        </p:nvGrpSpPr>
        <p:grpSpPr bwMode="auto">
          <a:xfrm>
            <a:off x="467544" y="1988839"/>
            <a:ext cx="8175621" cy="1006473"/>
            <a:chOff x="213569" y="2783210"/>
            <a:chExt cx="8174855" cy="1005839"/>
          </a:xfrm>
        </p:grpSpPr>
        <p:sp>
          <p:nvSpPr>
            <p:cNvPr id="19" name="TextBox 1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95327" y="2783210"/>
              <a:ext cx="1921233" cy="276999"/>
            </a:xfrm>
            <a:prstGeom prst="rect">
              <a:avLst/>
            </a:prstGeom>
            <a:blipFill rotWithShape="1">
              <a:blip r:embed="rId3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0" name="TextBox 1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251312" y="3154284"/>
              <a:ext cx="2177713" cy="276999"/>
            </a:xfrm>
            <a:prstGeom prst="rect">
              <a:avLst/>
            </a:prstGeom>
            <a:blipFill rotWithShape="1">
              <a:blip r:embed="rId4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1" name="TextBox 2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85689" y="3503292"/>
              <a:ext cx="1515096" cy="276999"/>
            </a:xfrm>
            <a:prstGeom prst="rect">
              <a:avLst/>
            </a:prstGeom>
            <a:blipFill rotWithShape="1">
              <a:blip r:embed="rId5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2" name="TextBox 2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124820" y="2791970"/>
              <a:ext cx="1972529" cy="276999"/>
            </a:xfrm>
            <a:prstGeom prst="rect">
              <a:avLst/>
            </a:prstGeom>
            <a:blipFill rotWithShape="1">
              <a:blip r:embed="rId6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3" name="TextBox 2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27986" y="3163044"/>
              <a:ext cx="1643336" cy="276999"/>
            </a:xfrm>
            <a:prstGeom prst="rect">
              <a:avLst/>
            </a:prstGeom>
            <a:blipFill rotWithShape="1">
              <a:blip r:embed="rId7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4" name="TextBox 2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15181" y="3512050"/>
              <a:ext cx="1566391" cy="276999"/>
            </a:xfrm>
            <a:prstGeom prst="rect">
              <a:avLst/>
            </a:prstGeom>
            <a:blipFill rotWithShape="1">
              <a:blip r:embed="rId8"/>
              <a:stretch>
                <a:fillRect b="-35556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2553" name="Freeform 24"/>
            <p:cNvSpPr>
              <a:spLocks/>
            </p:cNvSpPr>
            <p:nvPr/>
          </p:nvSpPr>
          <p:spPr bwMode="auto">
            <a:xfrm>
              <a:off x="1147722" y="2921339"/>
              <a:ext cx="170934" cy="324741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3569" y="3200449"/>
              <a:ext cx="1084015" cy="184667"/>
            </a:xfrm>
            <a:prstGeom prst="rect">
              <a:avLst/>
            </a:prstGeom>
            <a:blipFill rotWithShape="1">
              <a:blip r:embed="rId9"/>
              <a:stretch>
                <a:fillRect b="-6667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2555" name="Freeform 26"/>
            <p:cNvSpPr>
              <a:spLocks/>
            </p:cNvSpPr>
            <p:nvPr/>
          </p:nvSpPr>
          <p:spPr bwMode="auto">
            <a:xfrm>
              <a:off x="4219979" y="3315111"/>
              <a:ext cx="170934" cy="324741"/>
            </a:xfrm>
            <a:custGeom>
              <a:avLst/>
              <a:gdLst>
                <a:gd name="T0" fmla="*/ 170934 w 170934"/>
                <a:gd name="T1" fmla="*/ 0 h 324740"/>
                <a:gd name="T2" fmla="*/ 18 w 170934"/>
                <a:gd name="T3" fmla="*/ 153824 h 324740"/>
                <a:gd name="T4" fmla="*/ 162388 w 170934"/>
                <a:gd name="T5" fmla="*/ 324740 h 3247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934" h="324740">
                  <a:moveTo>
                    <a:pt x="170934" y="0"/>
                  </a:moveTo>
                  <a:cubicBezTo>
                    <a:pt x="86188" y="49850"/>
                    <a:pt x="1442" y="99701"/>
                    <a:pt x="18" y="153824"/>
                  </a:cubicBezTo>
                  <a:cubicBezTo>
                    <a:pt x="-1406" y="207947"/>
                    <a:pt x="80491" y="266343"/>
                    <a:pt x="162388" y="324740"/>
                  </a:cubicBez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316560" y="3561131"/>
              <a:ext cx="1084015" cy="184667"/>
            </a:xfrm>
            <a:prstGeom prst="rect">
              <a:avLst/>
            </a:prstGeom>
            <a:blipFill rotWithShape="1">
              <a:blip r:embed="rId10"/>
              <a:stretch>
                <a:fillRect b="-6667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4" name="TextBox 3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10651" y="2791525"/>
              <a:ext cx="2075121" cy="276999"/>
            </a:xfrm>
            <a:prstGeom prst="rect">
              <a:avLst/>
            </a:prstGeom>
            <a:blipFill rotWithShape="1">
              <a:blip r:embed="rId11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5" name="TextBox 3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55298" y="3162596"/>
              <a:ext cx="1797223" cy="276999"/>
            </a:xfrm>
            <a:prstGeom prst="rect">
              <a:avLst/>
            </a:prstGeom>
            <a:blipFill rotWithShape="1">
              <a:blip r:embed="rId12"/>
              <a:stretch>
                <a:fillRect b="-34783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6" name="TextBox 3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81500" y="3511599"/>
              <a:ext cx="1406924" cy="276999"/>
            </a:xfrm>
            <a:prstGeom prst="rect">
              <a:avLst/>
            </a:prstGeom>
            <a:blipFill rotWithShape="1">
              <a:blip r:embed="rId13"/>
              <a:stretch>
                <a:fillRect b="-8889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049734" y="3573016"/>
            <a:ext cx="6978650" cy="1144390"/>
            <a:chOff x="490731" y="4469933"/>
            <a:chExt cx="6978358" cy="1143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924705" y="5305906"/>
                  <a:ext cx="880332" cy="30754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363538" indent="-363538" eaLnBrk="0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b="1" i="0" dirty="0">
                      <a:solidFill>
                        <a:srgbClr val="003E8B"/>
                      </a:solidFill>
                      <a:latin typeface="+mn-lt"/>
                    </a:rPr>
                    <a:t>Matrix </a:t>
                  </a:r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003E8B"/>
                          </a:solidFill>
                          <a:latin typeface="Cambria Math"/>
                        </a:rPr>
                        <m:t>𝑨</m:t>
                      </m:r>
                    </m:oMath>
                  </a14:m>
                  <a:endParaRPr lang="en-GB" sz="1400" b="1" i="0" dirty="0">
                    <a:solidFill>
                      <a:srgbClr val="003E8B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705" y="5305906"/>
                  <a:ext cx="880332" cy="30754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379" t="-1961" b="-176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539" name="Group 41"/>
            <p:cNvGrpSpPr>
              <a:grpSpLocks/>
            </p:cNvGrpSpPr>
            <p:nvPr/>
          </p:nvGrpSpPr>
          <p:grpSpPr bwMode="auto">
            <a:xfrm>
              <a:off x="490731" y="4469933"/>
              <a:ext cx="6978358" cy="734096"/>
              <a:chOff x="490731" y="4469933"/>
              <a:chExt cx="6978358" cy="734096"/>
            </a:xfrm>
          </p:grpSpPr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98" y="4469933"/>
                <a:ext cx="1277914" cy="73257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850" y="4469933"/>
                <a:ext cx="1502335" cy="73257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54" y="4471393"/>
                <a:ext cx="1502335" cy="73263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22543" name="Freeform 46"/>
              <p:cNvSpPr>
                <a:spLocks/>
              </p:cNvSpPr>
              <p:nvPr/>
            </p:nvSpPr>
            <p:spPr bwMode="auto">
              <a:xfrm>
                <a:off x="1520026" y="4539238"/>
                <a:ext cx="170934" cy="324740"/>
              </a:xfrm>
              <a:custGeom>
                <a:avLst/>
                <a:gdLst>
                  <a:gd name="T0" fmla="*/ 170934 w 170934"/>
                  <a:gd name="T1" fmla="*/ 0 h 324740"/>
                  <a:gd name="T2" fmla="*/ 18 w 170934"/>
                  <a:gd name="T3" fmla="*/ 153824 h 324740"/>
                  <a:gd name="T4" fmla="*/ 162388 w 170934"/>
                  <a:gd name="T5" fmla="*/ 324740 h 324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0934" h="324740">
                    <a:moveTo>
                      <a:pt x="170934" y="0"/>
                    </a:moveTo>
                    <a:cubicBezTo>
                      <a:pt x="86188" y="49850"/>
                      <a:pt x="1442" y="99701"/>
                      <a:pt x="18" y="153824"/>
                    </a:cubicBezTo>
                    <a:cubicBezTo>
                      <a:pt x="-1406" y="207947"/>
                      <a:pt x="80491" y="266343"/>
                      <a:pt x="162388" y="32474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4" name="Freeform 47"/>
              <p:cNvSpPr>
                <a:spLocks/>
              </p:cNvSpPr>
              <p:nvPr/>
            </p:nvSpPr>
            <p:spPr bwMode="auto">
              <a:xfrm>
                <a:off x="3982576" y="4839537"/>
                <a:ext cx="170934" cy="324740"/>
              </a:xfrm>
              <a:custGeom>
                <a:avLst/>
                <a:gdLst>
                  <a:gd name="T0" fmla="*/ 170934 w 170934"/>
                  <a:gd name="T1" fmla="*/ 0 h 324740"/>
                  <a:gd name="T2" fmla="*/ 18 w 170934"/>
                  <a:gd name="T3" fmla="*/ 153824 h 324740"/>
                  <a:gd name="T4" fmla="*/ 162388 w 170934"/>
                  <a:gd name="T5" fmla="*/ 324740 h 324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0934" h="324740">
                    <a:moveTo>
                      <a:pt x="170934" y="0"/>
                    </a:moveTo>
                    <a:cubicBezTo>
                      <a:pt x="86188" y="49850"/>
                      <a:pt x="1442" y="99701"/>
                      <a:pt x="18" y="153824"/>
                    </a:cubicBezTo>
                    <a:cubicBezTo>
                      <a:pt x="-1406" y="207947"/>
                      <a:pt x="80491" y="266343"/>
                      <a:pt x="162388" y="32474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31" y="4743886"/>
                <a:ext cx="1084015" cy="184666"/>
              </a:xfrm>
              <a:prstGeom prst="rect">
                <a:avLst/>
              </a:prstGeom>
              <a:blipFill rotWithShape="1"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368" y="5003986"/>
                <a:ext cx="1084015" cy="184666"/>
              </a:xfrm>
              <a:prstGeom prst="rect">
                <a:avLst/>
              </a:prstGeom>
              <a:blipFill rotWithShape="1">
                <a:blip r:embed="rId1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p:grpSp>
      </p:grp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10798" y="5720700"/>
            <a:ext cx="4382355" cy="732636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87675" y="6237288"/>
            <a:ext cx="350838" cy="284162"/>
          </a:xfrm>
          <a:prstGeom prst="rect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94501" y="6237312"/>
            <a:ext cx="1084015" cy="184666"/>
          </a:xfrm>
          <a:prstGeom prst="rect">
            <a:avLst/>
          </a:prstGeom>
          <a:blipFill rotWithShape="1">
            <a:blip r:embed="rId21"/>
            <a:stretch>
              <a:fillRect b="-10000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896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>
                <a:spLocks noGrp="1" noChangeArrowheads="1"/>
              </p:cNvSpPr>
              <p:nvPr/>
            </p:nvSpPr>
            <p:spPr bwMode="auto">
              <a:xfrm>
                <a:off x="251520" y="1223987"/>
                <a:ext cx="8640960" cy="4581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1800" i="0" dirty="0"/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Therefore, the elimination can be expressed in matrix form as:</a:t>
                </a:r>
              </a:p>
              <a:p>
                <a:pPr marL="2667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32</m:t>
                          </m:r>
                        </m:sub>
                      </m:sSub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Brackets can be obviously dropped, therefore:</a:t>
                </a:r>
              </a:p>
              <a:p>
                <a:pPr marL="2667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en-US" altLang="en-US" sz="180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dirty="0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altLang="en-US" sz="1800" b="0" i="1" dirty="0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GB" altLang="en-US" sz="1800" b="0" i="1" dirty="0" smtClean="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altLang="en-US" sz="180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>
                          <a:solidFill>
                            <a:srgbClr val="040404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It is not hard to prove that the inverse of each elimination matrix is obtain by replacing its non-zero off-diagonal element with its reversed sign value.</a:t>
                </a: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14" name="Rectangle 13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223987"/>
                <a:ext cx="8640960" cy="4581277"/>
              </a:xfrm>
              <a:prstGeom prst="rect">
                <a:avLst/>
              </a:prstGeom>
              <a:blipFill rotWithShape="1">
                <a:blip r:embed="rId2"/>
                <a:stretch>
                  <a:fillRect l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/>
              <a:t>Elimination viewed as matrix multiplication cont.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71775" y="5658693"/>
            <a:ext cx="3287713" cy="1082675"/>
            <a:chOff x="2771800" y="5733256"/>
            <a:chExt cx="3287760" cy="1082225"/>
          </a:xfrm>
        </p:grpSpPr>
        <p:sp>
          <p:nvSpPr>
            <p:cNvPr id="38" name="Rectangle 3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71800" y="5733256"/>
              <a:ext cx="3287760" cy="743537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41" name="Rectangle 4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054435" y="6472823"/>
              <a:ext cx="555665" cy="338554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56" name="Rectangle 5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055952" y="6472823"/>
              <a:ext cx="597150" cy="342658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139950" y="4506565"/>
            <a:ext cx="3919538" cy="1082675"/>
            <a:chOff x="2140007" y="4436028"/>
            <a:chExt cx="3919553" cy="1082091"/>
          </a:xfrm>
        </p:grpSpPr>
        <p:sp>
          <p:nvSpPr>
            <p:cNvPr id="6" name="Rectangle 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71800" y="4436028"/>
              <a:ext cx="3287760" cy="743537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7" name="Rectangle 6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054435" y="5179565"/>
              <a:ext cx="555665" cy="338554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57" name="Rectangle 56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40007" y="4636467"/>
              <a:ext cx="597150" cy="342658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99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Material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844008"/>
          </a:xfrm>
        </p:spPr>
        <p:txBody>
          <a:bodyPr/>
          <a:lstStyle/>
          <a:p>
            <a:r>
              <a:rPr lang="en-GB" b="1" dirty="0">
                <a:solidFill>
                  <a:srgbClr val="040404"/>
                </a:solidFill>
              </a:rPr>
              <a:t>Textbooks</a:t>
            </a:r>
          </a:p>
          <a:p>
            <a:pPr marL="355600" indent="-355600"/>
            <a:r>
              <a:rPr lang="en-GB" dirty="0">
                <a:solidFill>
                  <a:srgbClr val="040404"/>
                </a:solidFill>
              </a:rPr>
              <a:t>• Introduction to Linear Algebra by Gilbert </a:t>
            </a:r>
            <a:r>
              <a:rPr lang="en-GB" dirty="0" err="1">
                <a:solidFill>
                  <a:srgbClr val="040404"/>
                </a:solidFill>
              </a:rPr>
              <a:t>Strang</a:t>
            </a:r>
            <a:r>
              <a:rPr lang="en-GB" dirty="0">
                <a:solidFill>
                  <a:srgbClr val="040404"/>
                </a:solidFill>
              </a:rPr>
              <a:t>.</a:t>
            </a:r>
          </a:p>
          <a:p>
            <a:pPr marL="355600" indent="-355600"/>
            <a:r>
              <a:rPr lang="en-GB" dirty="0">
                <a:solidFill>
                  <a:srgbClr val="040404"/>
                </a:solidFill>
              </a:rPr>
              <a:t>• Linear Algebra: Concepts and Methods by Martin Anthony and Michele Harvey.</a:t>
            </a:r>
          </a:p>
          <a:p>
            <a:pPr marL="355600" indent="-355600"/>
            <a:r>
              <a:rPr lang="en-GB" dirty="0">
                <a:solidFill>
                  <a:srgbClr val="040404"/>
                </a:solidFill>
              </a:rPr>
              <a:t>• Linear Algebra (Undergraduate Texts in Mathematics) by Serge Lang.</a:t>
            </a:r>
          </a:p>
          <a:p>
            <a:pPr marL="355600" indent="-355600"/>
            <a:r>
              <a:rPr lang="en-GB" dirty="0">
                <a:solidFill>
                  <a:srgbClr val="040404"/>
                </a:solidFill>
              </a:rPr>
              <a:t>• A Concise Text on Advanced Linear Algebra [Kindle Edition] by </a:t>
            </a:r>
            <a:r>
              <a:rPr lang="en-GB" dirty="0" err="1">
                <a:solidFill>
                  <a:srgbClr val="040404"/>
                </a:solidFill>
              </a:rPr>
              <a:t>Yisong</a:t>
            </a:r>
            <a:r>
              <a:rPr lang="en-GB" dirty="0">
                <a:solidFill>
                  <a:srgbClr val="040404"/>
                </a:solidFill>
              </a:rPr>
              <a:t> Yang.</a:t>
            </a:r>
          </a:p>
          <a:p>
            <a:endParaRPr lang="en-GB" sz="1100" dirty="0">
              <a:solidFill>
                <a:srgbClr val="040404"/>
              </a:solidFill>
            </a:endParaRPr>
          </a:p>
          <a:p>
            <a:r>
              <a:rPr lang="en-GB" b="1" dirty="0">
                <a:solidFill>
                  <a:srgbClr val="040404"/>
                </a:solidFill>
              </a:rPr>
              <a:t>Online material</a:t>
            </a:r>
          </a:p>
          <a:p>
            <a:pPr marL="0" indent="0"/>
            <a:r>
              <a:rPr lang="en-GB" dirty="0">
                <a:solidFill>
                  <a:srgbClr val="040404"/>
                </a:solidFill>
              </a:rPr>
              <a:t>This course follows the material of the lectures of MIT course: </a:t>
            </a:r>
            <a:r>
              <a:rPr lang="en-GB" dirty="0">
                <a:solidFill>
                  <a:srgbClr val="040404"/>
                </a:solidFill>
                <a:hlinkClick r:id="rId2"/>
              </a:rPr>
              <a:t>http://ocw.mit.edu/courses/mathematics/18-06-linear-algebra-spring-2010</a:t>
            </a:r>
            <a:endParaRPr lang="en-GB" dirty="0">
              <a:solidFill>
                <a:srgbClr val="040404"/>
              </a:solidFill>
            </a:endParaRPr>
          </a:p>
          <a:p>
            <a:pPr marL="0" indent="0"/>
            <a:endParaRPr lang="en-GB" sz="1100" b="1" dirty="0">
              <a:solidFill>
                <a:srgbClr val="040404"/>
              </a:solidFill>
            </a:endParaRPr>
          </a:p>
          <a:p>
            <a:pPr marL="0" indent="0"/>
            <a:r>
              <a:rPr lang="en-GB" b="1" dirty="0">
                <a:solidFill>
                  <a:srgbClr val="040404"/>
                </a:solidFill>
              </a:rPr>
              <a:t>Presentations</a:t>
            </a:r>
          </a:p>
          <a:p>
            <a:pPr marL="0" indent="0"/>
            <a:r>
              <a:rPr lang="en-GB" dirty="0">
                <a:solidFill>
                  <a:srgbClr val="040404"/>
                </a:solidFill>
              </a:rPr>
              <a:t>By </a:t>
            </a:r>
            <a:r>
              <a:rPr lang="en-GB" dirty="0" err="1">
                <a:solidFill>
                  <a:srgbClr val="040404"/>
                </a:solidFill>
              </a:rPr>
              <a:t>Dr.</a:t>
            </a:r>
            <a:r>
              <a:rPr lang="en-GB" dirty="0">
                <a:solidFill>
                  <a:srgbClr val="040404"/>
                </a:solidFill>
              </a:rPr>
              <a:t> T. Stathaki.</a:t>
            </a:r>
          </a:p>
          <a:p>
            <a:pPr marL="0" indent="0"/>
            <a:endParaRPr lang="en-GB" sz="1100" dirty="0">
              <a:solidFill>
                <a:srgbClr val="040404"/>
              </a:solidFill>
            </a:endParaRPr>
          </a:p>
          <a:p>
            <a:pPr marL="0" indent="0"/>
            <a:r>
              <a:rPr lang="en-GB" b="1" dirty="0">
                <a:solidFill>
                  <a:srgbClr val="040404"/>
                </a:solidFill>
              </a:rPr>
              <a:t>Problems Sheets</a:t>
            </a:r>
          </a:p>
          <a:p>
            <a:pPr marL="0" indent="0"/>
            <a:r>
              <a:rPr lang="en-GB" dirty="0">
                <a:solidFill>
                  <a:srgbClr val="040404"/>
                </a:solidFill>
              </a:rPr>
              <a:t>They have been written by </a:t>
            </a:r>
            <a:r>
              <a:rPr lang="en-GB" dirty="0" err="1">
                <a:solidFill>
                  <a:srgbClr val="040404"/>
                </a:solidFill>
              </a:rPr>
              <a:t>Dr.</a:t>
            </a:r>
            <a:r>
              <a:rPr lang="en-GB" dirty="0">
                <a:solidFill>
                  <a:srgbClr val="040404"/>
                </a:solidFill>
              </a:rPr>
              <a:t> T. </a:t>
            </a:r>
            <a:r>
              <a:rPr lang="en-GB" dirty="0" err="1">
                <a:solidFill>
                  <a:srgbClr val="040404"/>
                </a:solidFill>
              </a:rPr>
              <a:t>Stathaki</a:t>
            </a:r>
            <a:r>
              <a:rPr lang="en-GB" dirty="0">
                <a:solidFill>
                  <a:srgbClr val="040404"/>
                </a:solidFill>
              </a:rPr>
              <a:t> and are based on the above textbooks.</a:t>
            </a:r>
          </a:p>
        </p:txBody>
      </p:sp>
    </p:spTree>
    <p:extLst>
      <p:ext uri="{BB962C8B-B14F-4D97-AF65-F5344CB8AC3E}">
        <p14:creationId xmlns:p14="http://schemas.microsoft.com/office/powerpoint/2010/main" val="2191317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>
                <a:spLocks noGrp="1" noChangeArrowheads="1"/>
              </p:cNvSpPr>
              <p:nvPr/>
            </p:nvSpPr>
            <p:spPr bwMode="auto">
              <a:xfrm>
                <a:off x="179512" y="980728"/>
                <a:ext cx="8640960" cy="4581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1800" i="0" dirty="0"/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We proved that the entire process of elimination can be expressed as a sequence of matrix multiplications.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 original system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multiplied by a sequence of matrices which have a simple form and their inverses have a simple form too. In the previous example we have:</a:t>
                </a:r>
              </a:p>
              <a:p>
                <a:pPr marL="2667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In the above equation, if we sequentially multiply both sides from the left with the inverses of the individual elimination matrices we obtain: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Therefore,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can be decomposed as: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𝐿𝑈</m:t>
                    </m:r>
                  </m:oMath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It can be proven that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a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lower triangular 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matrix.</a:t>
                </a: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40404"/>
                    </a:solidFill>
                  </a:rPr>
                  <a:t>The above formulation is called </a:t>
                </a:r>
                <a14:m>
                  <m:oMath xmlns:m="http://schemas.openxmlformats.org/officeDocument/2006/math">
                    <m:r>
                      <a:rPr lang="en-GB" alt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𝑳𝑼</m:t>
                    </m:r>
                  </m:oMath>
                </a14:m>
                <a:r>
                  <a:rPr lang="en-US" altLang="en-US" sz="1800" b="1" i="0" dirty="0">
                    <a:solidFill>
                      <a:srgbClr val="C00000"/>
                    </a:solidFill>
                  </a:rPr>
                  <a:t> decomposition</a:t>
                </a:r>
                <a:r>
                  <a:rPr lang="en-US" altLang="en-US" sz="1800" b="1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buFontTx/>
                  <a:buChar char="•"/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9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80728"/>
                <a:ext cx="8640960" cy="4581277"/>
              </a:xfrm>
              <a:prstGeom prst="rect">
                <a:avLst/>
              </a:prstGeom>
              <a:blipFill>
                <a:blip r:embed="rId2"/>
                <a:stretch>
                  <a:fillRect l="-1481" r="-1904" b="-253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dirty="0">
                <a:cs typeface="Times New Roman" panose="02020603050405020304" pitchFamily="18" charset="0"/>
              </a:rPr>
              <a:t>LU</a:t>
            </a:r>
            <a:r>
              <a:rPr lang="en-GB" altLang="en-US" dirty="0"/>
              <a:t>   Decomposition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84118" y="4784762"/>
            <a:ext cx="1784849" cy="281552"/>
          </a:xfrm>
          <a:prstGeom prst="rect">
            <a:avLst/>
          </a:prstGeom>
          <a:blipFill rotWithShape="1">
            <a:blip r:embed="rId3"/>
            <a:stretch>
              <a:fillRect b="-19565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79484" y="5066314"/>
            <a:ext cx="3092578" cy="75642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2180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LU Decomposition in the general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412776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In the previous example of a system of 3 equations and 3 unknowns we were quite “lucky” since the system was a bit “sparse”. I call it sparse because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was missing from the third equation.</a:t>
                </a: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In the general case of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system we will need to perform more elimination steps. More specifically, we need the following 3 steps:</a:t>
                </a:r>
              </a:p>
              <a:p>
                <a:pPr marL="533400" indent="-266700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Remove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from the second equation, i.e., eliminate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533400" indent="-266700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Remove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from the third equation, i.e., eliminate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 </a:t>
                </a:r>
                <a:r>
                  <a:rPr lang="en-US" altLang="en-US" sz="1800" b="1" i="0" dirty="0">
                    <a:solidFill>
                      <a:srgbClr val="CC0033"/>
                    </a:solidFill>
                  </a:rPr>
                  <a:t>This step was not required in the example presented in the previous slides!</a:t>
                </a:r>
              </a:p>
              <a:p>
                <a:pPr marL="533400" indent="-266700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Remove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from the third equation, i.e., eliminate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533400" indent="-266700">
                  <a:buFont typeface="Wingdings" panose="05000000000000000000" pitchFamily="2" charset="2"/>
                  <a:buChar char="Ø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 sequence of eliminations steps for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case are presented in the next slide.</a:t>
                </a: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r>
                  <a:rPr lang="en-US" altLang="en-US" sz="1800" i="0" dirty="0"/>
                  <a:t> </a:t>
                </a: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12776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r="-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377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LU Decomposition in the general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79512" y="1772816"/>
                <a:ext cx="878497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We have seen previously that Elimination can be viewed as a multiplication of a series of elimination matrices, e.g. in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case we have the general form: 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By multiplying with the inverses of the elimination matrices in reverse order we get: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 product of the inverses of the elimination matrices is: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has the nice property that its elements are the multipliers used in elimination. </a:t>
                </a: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r>
                  <a:rPr lang="en-US" altLang="en-US" sz="1800" i="0" dirty="0"/>
                  <a:t> </a:t>
                </a: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772816"/>
                <a:ext cx="8784976" cy="5013325"/>
              </a:xfrm>
              <a:prstGeom prst="rect">
                <a:avLst/>
              </a:prstGeom>
              <a:blipFill>
                <a:blip r:embed="rId3"/>
                <a:stretch>
                  <a:fillRect l="-14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2863969"/>
            <a:ext cx="2030942" cy="276999"/>
          </a:xfrm>
          <a:prstGeom prst="rect">
            <a:avLst/>
          </a:prstGeom>
          <a:blipFill rotWithShape="1">
            <a:blip r:embed="rId4"/>
            <a:stretch>
              <a:fillRect b="-17778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3717032"/>
            <a:ext cx="2718436" cy="347146"/>
          </a:xfrm>
          <a:prstGeom prst="rect">
            <a:avLst/>
          </a:prstGeom>
          <a:blipFill rotWithShape="1">
            <a:blip r:embed="rId5"/>
            <a:stretch>
              <a:fillRect t="-1754" b="-14035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6125" y="4640242"/>
            <a:ext cx="2559611" cy="347146"/>
          </a:xfrm>
          <a:prstGeom prst="rect">
            <a:avLst/>
          </a:prstGeom>
          <a:blipFill rotWithShape="1">
            <a:blip r:embed="rId6"/>
            <a:stretch>
              <a:fillRect b="-15789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56246" y="5805264"/>
            <a:ext cx="1199367" cy="276999"/>
          </a:xfrm>
          <a:prstGeom prst="rect">
            <a:avLst/>
          </a:prstGeom>
          <a:blipFill rotWithShape="1">
            <a:blip r:embed="rId7"/>
            <a:stretch>
              <a:fillRect b="-869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68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/>
              <a:t>LU Decomposition with row exchanges.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124744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Often in order to create the upper triangular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through elimination we must reorder the rows of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first </a:t>
                </a:r>
                <a:r>
                  <a:rPr lang="en-US" altLang="en-US" sz="1800" b="1" i="0" dirty="0">
                    <a:solidFill>
                      <a:srgbClr val="CC0033"/>
                    </a:solidFill>
                  </a:rPr>
                  <a:t>(why?)</a:t>
                </a: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In the general case where row exchanges are required, for any invertible matrix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dirty="0">
                    <a:solidFill>
                      <a:srgbClr val="040404"/>
                    </a:solidFill>
                  </a:rPr>
                  <a:t>,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we have:</a:t>
                </a:r>
              </a:p>
              <a:p>
                <a:pPr marL="2667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𝑃𝐴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𝐿𝑢</m:t>
                      </m:r>
                    </m:oMath>
                  </m:oMathPara>
                </a14:m>
                <a:endParaRPr lang="en-GB" altLang="en-US" sz="1800" b="0" i="1" dirty="0">
                  <a:solidFill>
                    <a:srgbClr val="040404"/>
                  </a:solidFill>
                  <a:latin typeface="Cambria Math"/>
                </a:endParaRPr>
              </a:p>
              <a:p>
                <a:pPr marL="266700" indent="-2667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a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permutation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matrix. This arises from the identity matrix if we reorder the rows.</a:t>
                </a: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A permutation matrix encodes row exchanges in Gaussian elimination.</a:t>
                </a: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Row exchanges are required when we have a zero in a pivot position.</a:t>
                </a: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For example the following permutation matrix exchanges rows 1 and 2 to get a non zero in the first pivot position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40404"/>
                    </a:solidFill>
                  </a:rPr>
                  <a:t>As with any orthogonal matrix, for permutation matrices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1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𝑷</m:t>
                        </m:r>
                      </m:e>
                      <m:sup>
                        <m:r>
                          <a:rPr lang="en-GB" altLang="en-US" sz="1800" b="1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800" b="1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GB" altLang="en-US" sz="1800" b="1" i="1" smtClean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1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1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𝑷</m:t>
                        </m:r>
                      </m:e>
                      <m:sup>
                        <m:r>
                          <a:rPr lang="en-GB" altLang="en-US" sz="1800" b="1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GB" altLang="en-US" sz="1800" b="1" i="0" smtClean="0">
                        <a:solidFill>
                          <a:srgbClr val="040404"/>
                        </a:solidFill>
                        <a:latin typeface="Cambria Math"/>
                      </a:rPr>
                      <m:t>!</m:t>
                    </m:r>
                  </m:oMath>
                </a14:m>
                <a:endParaRPr lang="en-US" altLang="en-US" sz="1800" b="1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124744"/>
                <a:ext cx="8424936" cy="5013325"/>
              </a:xfrm>
              <a:prstGeom prst="rect">
                <a:avLst/>
              </a:prstGeom>
              <a:blipFill>
                <a:blip r:embed="rId3"/>
                <a:stretch>
                  <a:fillRect l="-1592" r="-796" b="-9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706688" y="4880893"/>
            <a:ext cx="3419475" cy="1068387"/>
            <a:chOff x="2706575" y="4592161"/>
            <a:chExt cx="3419398" cy="1069087"/>
          </a:xfrm>
        </p:grpSpPr>
        <p:sp>
          <p:nvSpPr>
            <p:cNvPr id="16" name="Rectangle 1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06575" y="4917711"/>
              <a:ext cx="3419398" cy="743537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48694" y="4592161"/>
              <a:ext cx="749179" cy="276999"/>
            </a:xfrm>
            <a:prstGeom prst="rect">
              <a:avLst/>
            </a:prstGeom>
            <a:blipFill rotWithShape="1">
              <a:blip r:embed="rId5"/>
              <a:stretch>
                <a:fillRect b="-17391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33801" name="Rectangle 17"/>
            <p:cNvSpPr>
              <a:spLocks noChangeArrowheads="1"/>
            </p:cNvSpPr>
            <p:nvPr/>
          </p:nvSpPr>
          <p:spPr bwMode="auto">
            <a:xfrm>
              <a:off x="3851920" y="4941168"/>
              <a:ext cx="216024" cy="276999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3802" name="Rectangle 18"/>
            <p:cNvSpPr>
              <a:spLocks noChangeArrowheads="1"/>
            </p:cNvSpPr>
            <p:nvPr/>
          </p:nvSpPr>
          <p:spPr bwMode="auto">
            <a:xfrm>
              <a:off x="5028715" y="4941168"/>
              <a:ext cx="216024" cy="276999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39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/>
            <a:r>
              <a:rPr lang="en-GB" dirty="0"/>
              <a:t>Calculation of the inverse of a matrix</a:t>
            </a:r>
            <a:br>
              <a:rPr lang="en-GB" dirty="0"/>
            </a:br>
            <a:r>
              <a:rPr lang="en-GB" dirty="0"/>
              <a:t>using row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if it exists we need to find a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1800" b="1" i="0" dirty="0">
                    <a:solidFill>
                      <a:srgbClr val="CC0033"/>
                    </a:solidFill>
                  </a:rPr>
                  <a:t> 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such that</a:t>
                </a: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altLang="en-US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altLang="en-US" sz="180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GB" altLang="en-US" sz="1800" dirty="0">
                  <a:solidFill>
                    <a:srgbClr val="040404"/>
                  </a:solidFill>
                  <a:latin typeface="Cambria Math"/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Linear algebra tells us that 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exists, then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altLang="en-US" sz="1800" dirty="0">
                    <a:solidFill>
                      <a:srgbClr val="040404"/>
                    </a:solidFill>
                    <a:latin typeface="Cambria Math"/>
                  </a:rPr>
                  <a:t> </a:t>
                </a:r>
                <a:r>
                  <a:rPr lang="en-GB" altLang="en-US" sz="1800" i="0" dirty="0">
                    <a:solidFill>
                      <a:srgbClr val="040404"/>
                    </a:solidFill>
                    <a:latin typeface="+mn-lt"/>
                  </a:rPr>
                  <a:t>holds as well, and so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altLang="en-US" sz="1800" b="0" i="0" dirty="0">
                  <a:solidFill>
                    <a:srgbClr val="040404"/>
                  </a:solidFill>
                  <a:latin typeface="+mn-lt"/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40404"/>
                    </a:solidFill>
                    <a:latin typeface="+mj-lt"/>
                  </a:rPr>
                  <a:t>Observe that solving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altLang="en-US" sz="1800" b="0" i="0" dirty="0">
                    <a:solidFill>
                      <a:srgbClr val="040404"/>
                    </a:solidFill>
                    <a:latin typeface="+mj-lt"/>
                  </a:rPr>
                  <a:t> is equivalent of solving the following linear systems:</a:t>
                </a: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1" i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GB" altLang="en-US" sz="1800" b="1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1" i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GB" altLang="en-US" sz="1800" b="1" i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altLang="en-US" sz="1800" b="1" i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1800" b="1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1" i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GB" altLang="en-US" sz="1800" b="1" i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altLang="en-US" sz="1800" b="1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1" i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GB" altLang="en-US" sz="1800" b="1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1" i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GB" altLang="en-US" sz="1800" b="1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altLang="en-US" sz="1800" b="1" i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1800" b="1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1" i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GB" altLang="en-US" sz="1800" b="1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altLang="en-US" sz="1800" b="1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1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GB" altLang="en-US" sz="1800" b="1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1" i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GB" altLang="en-US" sz="1800" b="1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1" i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GB" altLang="en-US" sz="1800" b="1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altLang="en-US" sz="1800" b="1" i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1800" b="1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1" i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GB" altLang="en-US" sz="1800" b="1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altLang="en-US" sz="1800" b="1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b="1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1" i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GB" altLang="en-US" sz="1800" b="1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i="0" dirty="0" err="1">
                    <a:solidFill>
                      <a:srgbClr val="040404"/>
                    </a:solidFill>
                  </a:rPr>
                  <a:t>th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column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b="1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1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GB" altLang="en-US" sz="1800" b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the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i="0" dirty="0" err="1">
                    <a:solidFill>
                      <a:srgbClr val="040404"/>
                    </a:solidFill>
                  </a:rPr>
                  <a:t>th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column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</a:t>
                </a: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If there is a unique solution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b="1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1" i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GB" altLang="en-US" sz="1800" b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, we can obtain it by using elementary row operations to reduce the augmented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altLang="en-US" sz="1800" b="1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GB" altLang="en-US" sz="1800" b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altLang="en-US" sz="18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as follows:</a:t>
                </a: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b="1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GB" altLang="en-US" sz="1800" b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b="1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1" i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GB" altLang="en-US" sz="1800" b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blipFill>
                <a:blip r:embed="rId3"/>
                <a:stretch>
                  <a:fillRect l="-1592" r="-22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90977"/>
              </p:ext>
            </p:extLst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36096" y="5517232"/>
            <a:ext cx="0" cy="1692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067944" y="6140028"/>
            <a:ext cx="0" cy="1692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076056" y="6140028"/>
            <a:ext cx="0" cy="1692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9728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Instead of doing the operation:</a:t>
                </a:r>
              </a:p>
              <a:p>
                <a:pPr marL="266700" indent="-266700">
                  <a:buFontTx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b="1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GB" altLang="en-US" sz="1800" b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b="1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1" i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GB" altLang="en-US" sz="1800" b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/>
                <a:r>
                  <a:rPr lang="en-US" altLang="en-US" sz="1800" i="0" dirty="0">
                    <a:solidFill>
                      <a:srgbClr val="040404"/>
                    </a:solidFill>
                    <a:latin typeface="+mj-lt"/>
                  </a:rPr>
                  <a:t>for each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, we can row reduce all these systems simultaneously, by attaching all columns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(i.e., the whole matrix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) on the right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in the augmented matrix and obtaining all columns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(i.e., the whole inverse matrix) on the right of the identity matrix, in the row equivalent matrix:</a:t>
                </a:r>
              </a:p>
              <a:p>
                <a:pPr marL="263525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>
                  <a:defRPr/>
                </a:pPr>
                <a:endParaRPr lang="en-GB" altLang="en-US" sz="1800" b="0" i="0" dirty="0">
                  <a:solidFill>
                    <a:srgbClr val="040404"/>
                  </a:solidFill>
                  <a:latin typeface="+mn-lt"/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If this procedure works out, i.e., if we are able to convert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to the Identity Matrix using row operations, then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invertible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If we cannot obtain the Identity Matrix on the left, i.e., we get a lot of zeros,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does not exist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singular.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blipFill>
                <a:blip r:embed="rId3"/>
                <a:stretch>
                  <a:fillRect l="-1592" r="-1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3923928" y="2492896"/>
            <a:ext cx="0" cy="1692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932040" y="2492896"/>
            <a:ext cx="0" cy="1692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995936" y="4627860"/>
            <a:ext cx="0" cy="1692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932040" y="4627860"/>
            <a:ext cx="0" cy="1692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/>
            <a:r>
              <a:rPr lang="en-GB" dirty="0"/>
              <a:t>Calculation of the inverse of a matrix</a:t>
            </a:r>
            <a:br>
              <a:rPr lang="en-GB" dirty="0"/>
            </a:br>
            <a:r>
              <a:rPr lang="en-GB" dirty="0"/>
              <a:t>using row reduction</a:t>
            </a:r>
          </a:p>
        </p:txBody>
      </p:sp>
    </p:spTree>
    <p:extLst>
      <p:ext uri="{BB962C8B-B14F-4D97-AF65-F5344CB8AC3E}">
        <p14:creationId xmlns:p14="http://schemas.microsoft.com/office/powerpoint/2010/main" val="334116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Find the inverse of </a:t>
                </a: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/>
                <a:r>
                  <a:rPr lang="en-US" altLang="en-US" sz="1800" i="0" dirty="0">
                    <a:solidFill>
                      <a:srgbClr val="040404"/>
                    </a:solidFill>
                    <a:latin typeface="+mj-lt"/>
                  </a:rPr>
                  <a:t>or show that it does not exist. </a:t>
                </a:r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>
                  <a:defRPr/>
                </a:pPr>
                <a:endParaRPr lang="en-GB" altLang="en-US" sz="1800" b="0" i="0" dirty="0">
                  <a:solidFill>
                    <a:srgbClr val="040404"/>
                  </a:solidFill>
                  <a:latin typeface="+mn-lt"/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Find the inverse of </a:t>
                </a: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or show that it does not exist.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blipFill>
                <a:blip r:embed="rId3"/>
                <a:stretch>
                  <a:fillRect l="-15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/>
            <a:r>
              <a:rPr lang="en-GB" dirty="0"/>
              <a:t>Calculation of the inverse of a matrix</a:t>
            </a:r>
            <a:br>
              <a:rPr lang="en-GB" dirty="0"/>
            </a:br>
            <a:r>
              <a:rPr lang="en-GB" dirty="0"/>
              <a:t>using row reduction. Examples.</a:t>
            </a:r>
          </a:p>
        </p:txBody>
      </p:sp>
    </p:spTree>
    <p:extLst>
      <p:ext uri="{BB962C8B-B14F-4D97-AF65-F5344CB8AC3E}">
        <p14:creationId xmlns:p14="http://schemas.microsoft.com/office/powerpoint/2010/main" val="1806722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Inverse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 As explained I used the augmented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</m:m>
                      </m:e>
                    </m:d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The sequence of steps is presented below.</a:t>
                </a: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−2/3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altLang="en-US" sz="1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altLang="en-US" sz="1800" b="0" i="0" dirty="0">
                  <a:solidFill>
                    <a:srgbClr val="040404"/>
                  </a:solidFill>
                  <a:latin typeface="+mn-lt"/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−2/3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altLang="en-US" sz="1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blipFill>
                <a:blip r:embed="rId3"/>
                <a:stretch>
                  <a:fillRect l="-1592" r="-15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/>
            <a:r>
              <a:rPr lang="en-GB" dirty="0"/>
              <a:t>Calculation of the inverse of a matrix</a:t>
            </a:r>
            <a:br>
              <a:rPr lang="en-GB" dirty="0"/>
            </a:br>
            <a:r>
              <a:rPr lang="en-GB" dirty="0"/>
              <a:t>using row reduction. Solution.</a:t>
            </a:r>
          </a:p>
        </p:txBody>
      </p:sp>
    </p:spTree>
    <p:extLst>
      <p:ext uri="{BB962C8B-B14F-4D97-AF65-F5344CB8AC3E}">
        <p14:creationId xmlns:p14="http://schemas.microsoft.com/office/powerpoint/2010/main" val="3056820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 algn="ctr"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GB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/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/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 algn="ctr"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GB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/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/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altLang="en-US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GB" altLang="en-US" sz="1800" b="0" i="0" dirty="0">
                  <a:solidFill>
                    <a:srgbClr val="040404"/>
                  </a:solidFill>
                  <a:latin typeface="+mn-lt"/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 algn="ctr"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GB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−3/2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altLang="en-US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/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/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blipFill>
                <a:blip r:embed="rId3"/>
                <a:stretch>
                  <a:fillRect b="-5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/>
            <a:r>
              <a:rPr lang="en-GB" dirty="0"/>
              <a:t>Calculation of the inverse of a matrix</a:t>
            </a:r>
            <a:br>
              <a:rPr lang="en-GB" dirty="0"/>
            </a:br>
            <a:r>
              <a:rPr lang="en-GB" dirty="0"/>
              <a:t>using row reduction. Examples.</a:t>
            </a:r>
          </a:p>
        </p:txBody>
      </p:sp>
    </p:spTree>
    <p:extLst>
      <p:ext uri="{BB962C8B-B14F-4D97-AF65-F5344CB8AC3E}">
        <p14:creationId xmlns:p14="http://schemas.microsoft.com/office/powerpoint/2010/main" val="389526586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 algn="ctr"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GB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/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/>
                            <m:e>
                              <m:r>
                                <a:rPr lang="en-GB" altLang="en-US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GB" altLang="en-US" sz="1800" b="0" i="0" dirty="0">
                  <a:solidFill>
                    <a:srgbClr val="040404"/>
                  </a:solidFill>
                  <a:latin typeface="+mn-lt"/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 indent="-263525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So did I manage to obtain the inverse of the original matrix, on the right part of the augmented matrix above? Let’s check.</a:t>
                </a:r>
              </a:p>
              <a:p>
                <a:pPr marL="263525" indent="-263525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blipFill>
                <a:blip r:embed="rId3"/>
                <a:stretch>
                  <a:fillRect l="-15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/>
            <a:r>
              <a:rPr lang="en-GB" dirty="0"/>
              <a:t>Calculation of the inverse of a matrix</a:t>
            </a:r>
            <a:br>
              <a:rPr lang="en-GB" dirty="0"/>
            </a:br>
            <a:r>
              <a:rPr lang="en-GB" dirty="0"/>
              <a:t>using row reduction. Examples.</a:t>
            </a:r>
          </a:p>
        </p:txBody>
      </p:sp>
    </p:spTree>
    <p:extLst>
      <p:ext uri="{BB962C8B-B14F-4D97-AF65-F5344CB8AC3E}">
        <p14:creationId xmlns:p14="http://schemas.microsoft.com/office/powerpoint/2010/main" val="24036414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774601"/>
            <a:ext cx="864096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Mathematics for Signals and Systems</a:t>
            </a:r>
            <a:br>
              <a:rPr lang="en-GB" altLang="en-US" dirty="0"/>
            </a:br>
            <a:r>
              <a:rPr lang="en-GB" altLang="en-US" dirty="0"/>
              <a:t>Linear Algebra for Engineering Applications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800100" y="1844675"/>
            <a:ext cx="754380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 i="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23528" y="1935832"/>
            <a:ext cx="8496944" cy="422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Linear Algebra is possibly the most important mathematical topic for Electrical Engineering applications. </a:t>
            </a:r>
            <a:r>
              <a:rPr lang="en-US" altLang="en-US" sz="1800" b="1" i="0" dirty="0">
                <a:solidFill>
                  <a:srgbClr val="040404"/>
                </a:solidFill>
              </a:rPr>
              <a:t>But why is that?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Linear Algebra tackles the problem of solving systems of equations using matrix forms.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Most of the real life engineering problems can be modelled as systems of equations. Their solutions can be obtained from the solutions of these equations.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A competent engineer must have an ample theoretical background on Linear Algebra.</a:t>
            </a:r>
          </a:p>
        </p:txBody>
      </p:sp>
    </p:spTree>
    <p:extLst>
      <p:ext uri="{BB962C8B-B14F-4D97-AF65-F5344CB8AC3E}">
        <p14:creationId xmlns:p14="http://schemas.microsoft.com/office/powerpoint/2010/main" val="49733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i="0" dirty="0">
                  <a:solidFill>
                    <a:srgbClr val="C00000"/>
                  </a:solidFill>
                </a:endParaRPr>
              </a:p>
              <a:p>
                <a:pPr marL="266700" indent="-266700">
                  <a:buFontTx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Inverse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 As explained I used the augmented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</m:m>
                      </m:e>
                    </m:d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The sequence of steps is presented below.</a:t>
                </a: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altLang="en-US" sz="1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altLang="en-US" sz="1800" b="0" i="0" dirty="0">
                  <a:solidFill>
                    <a:srgbClr val="040404"/>
                  </a:solidFill>
                  <a:latin typeface="+mn-lt"/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altLang="en-US" sz="1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blipFill>
                <a:blip r:embed="rId3"/>
                <a:stretch>
                  <a:fillRect l="-1592" r="-18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/>
            <a:r>
              <a:rPr lang="en-GB" dirty="0"/>
              <a:t>Calculation of the inverse of a matrix</a:t>
            </a:r>
            <a:br>
              <a:rPr lang="en-GB" dirty="0"/>
            </a:br>
            <a:r>
              <a:rPr lang="en-GB" dirty="0"/>
              <a:t>using row reduction. Solution.</a:t>
            </a:r>
          </a:p>
        </p:txBody>
      </p:sp>
    </p:spTree>
    <p:extLst>
      <p:ext uri="{BB962C8B-B14F-4D97-AF65-F5344CB8AC3E}">
        <p14:creationId xmlns:p14="http://schemas.microsoft.com/office/powerpoint/2010/main" val="1610035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24/5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8/5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/5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24/5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8/5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/5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3/5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/5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−6/5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/5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3/5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/5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−6/5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3/5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/5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/>
            <a:r>
              <a:rPr lang="en-GB" dirty="0"/>
              <a:t>Calculation of the inverse of a matrix</a:t>
            </a:r>
            <a:br>
              <a:rPr lang="en-GB" dirty="0"/>
            </a:br>
            <a:r>
              <a:rPr lang="en-GB" dirty="0"/>
              <a:t>using row reduction. Examples.</a:t>
            </a:r>
          </a:p>
        </p:txBody>
      </p:sp>
    </p:spTree>
    <p:extLst>
      <p:ext uri="{BB962C8B-B14F-4D97-AF65-F5344CB8AC3E}">
        <p14:creationId xmlns:p14="http://schemas.microsoft.com/office/powerpoint/2010/main" val="141115408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 algn="ctr">
                  <a:defRPr/>
                </a:pPr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2/3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−5/6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2/3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−5/6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2/3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−5/6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3525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/3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/6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2/3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−5/6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en-US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40011"/>
                <a:ext cx="8424936" cy="5013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/>
            <a:r>
              <a:rPr lang="en-GB" dirty="0"/>
              <a:t>Calculation of the inverse of a matrix</a:t>
            </a:r>
            <a:br>
              <a:rPr lang="en-GB" dirty="0"/>
            </a:br>
            <a:r>
              <a:rPr lang="en-GB" dirty="0"/>
              <a:t>using row reduction. Examples.</a:t>
            </a:r>
          </a:p>
        </p:txBody>
      </p:sp>
    </p:spTree>
    <p:extLst>
      <p:ext uri="{BB962C8B-B14F-4D97-AF65-F5344CB8AC3E}">
        <p14:creationId xmlns:p14="http://schemas.microsoft.com/office/powerpoint/2010/main" val="643699448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2060848"/>
                <a:ext cx="8424936" cy="4392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 algn="ctr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 indent="-263525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So did I manage to obtain the inverse of the original matrix, on the right part of the augmented matrix above? Let’s check.</a:t>
                </a:r>
              </a:p>
              <a:p>
                <a:pPr marL="263525" indent="-263525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GB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altLang="en-US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−3/2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8/3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−17/6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en-US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2/3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−5/6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2060848"/>
                <a:ext cx="8424936" cy="4392488"/>
              </a:xfrm>
              <a:prstGeom prst="rect">
                <a:avLst/>
              </a:prstGeom>
              <a:blipFill>
                <a:blip r:embed="rId3"/>
                <a:stretch>
                  <a:fillRect l="-15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/>
            <a:r>
              <a:rPr lang="en-GB" dirty="0"/>
              <a:t>Calculation of the inverse of a matrix</a:t>
            </a:r>
            <a:br>
              <a:rPr lang="en-GB" dirty="0"/>
            </a:br>
            <a:r>
              <a:rPr lang="en-GB" dirty="0"/>
              <a:t>using row reduction. Examples.</a:t>
            </a:r>
          </a:p>
        </p:txBody>
      </p:sp>
    </p:spTree>
    <p:extLst>
      <p:ext uri="{BB962C8B-B14F-4D97-AF65-F5344CB8AC3E}">
        <p14:creationId xmlns:p14="http://schemas.microsoft.com/office/powerpoint/2010/main" val="31709506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Mathematics for Signals and Systems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67544" y="1844675"/>
            <a:ext cx="8208912" cy="460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In this set of lectures we will tackle the problem of solving small systems of linear equations. More specifically, we will talk about the following topics:</a:t>
            </a:r>
          </a:p>
          <a:p>
            <a:pPr>
              <a:defRPr/>
            </a:pPr>
            <a:endParaRPr lang="en-US" altLang="en-US" sz="1800" b="1" i="0" dirty="0">
              <a:solidFill>
                <a:srgbClr val="040404"/>
              </a:solidFill>
            </a:endParaRPr>
          </a:p>
          <a:p>
            <a:pPr lvl="1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Row formulation</a:t>
            </a:r>
          </a:p>
          <a:p>
            <a:pPr lvl="1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Column formulation</a:t>
            </a:r>
          </a:p>
          <a:p>
            <a:pPr lvl="1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Matrix formulation</a:t>
            </a:r>
          </a:p>
          <a:p>
            <a:pPr lvl="1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The inverse of a matrix</a:t>
            </a:r>
          </a:p>
          <a:p>
            <a:pPr lvl="1">
              <a:defRPr/>
            </a:pPr>
            <a:r>
              <a:rPr lang="en-US" altLang="en-US" sz="1800" b="1" i="0" dirty="0">
                <a:solidFill>
                  <a:srgbClr val="C00000"/>
                </a:solidFill>
              </a:rPr>
              <a:t>Gaussian Elimination </a:t>
            </a:r>
            <a:r>
              <a:rPr lang="en-US" altLang="en-US" sz="1800" i="0" dirty="0">
                <a:solidFill>
                  <a:srgbClr val="040404"/>
                </a:solidFill>
              </a:rPr>
              <a:t>(or </a:t>
            </a:r>
            <a:r>
              <a:rPr lang="en-US" altLang="en-US" sz="1800" b="1" i="0" dirty="0">
                <a:solidFill>
                  <a:srgbClr val="C00000"/>
                </a:solidFill>
              </a:rPr>
              <a:t>Row Reduction</a:t>
            </a:r>
            <a:r>
              <a:rPr lang="en-US" altLang="en-US" sz="1800" i="0" dirty="0">
                <a:solidFill>
                  <a:srgbClr val="040404"/>
                </a:solidFill>
              </a:rPr>
              <a:t>)</a:t>
            </a:r>
          </a:p>
          <a:p>
            <a:pPr lvl="1">
              <a:defRPr/>
            </a:pPr>
            <a:r>
              <a:rPr lang="en-US" altLang="en-US" sz="1800" b="1" i="0" dirty="0">
                <a:solidFill>
                  <a:srgbClr val="C00000"/>
                </a:solidFill>
              </a:rPr>
              <a:t>LU Decomposition</a:t>
            </a:r>
          </a:p>
          <a:p>
            <a:pPr lvl="1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Row exchanges and </a:t>
            </a:r>
            <a:r>
              <a:rPr lang="en-US" altLang="en-US" sz="1800" b="1" i="0" dirty="0">
                <a:solidFill>
                  <a:srgbClr val="C00000"/>
                </a:solidFill>
              </a:rPr>
              <a:t>Permutation Matrices</a:t>
            </a:r>
          </a:p>
          <a:p>
            <a:pPr lvl="1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Row Reduction for calculation of the inverse of a matrix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863600" y="620688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Some background: Vectors and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800200"/>
                <a:ext cx="8424936" cy="5085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A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vector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is a set of scalars placed jointly in a vertical fashion (column vector) or in a horizontal fashion (row vector).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A column vector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b="1" i="0" dirty="0">
                    <a:solidFill>
                      <a:srgbClr val="040404"/>
                    </a:solidFill>
                  </a:rPr>
                  <a:t> 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is denoted as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altLang="en-US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A row vector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denoted as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18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altLang="en-US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altLang="en-US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18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altLang="en-US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  <a:defRPr/>
                </a:pP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A </a:t>
                </a:r>
                <a:r>
                  <a:rPr lang="en-GB" sz="1800" b="1" i="0" dirty="0">
                    <a:solidFill>
                      <a:srgbClr val="C00000"/>
                    </a:solidFill>
                    <a:latin typeface="+mj-lt"/>
                  </a:rPr>
                  <a:t>matrix</a:t>
                </a: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is a rectangular array of numbers or symbols, arranged in rows and columns.</a:t>
                </a:r>
                <a:r>
                  <a:rPr lang="en-GB" sz="1800" i="0" baseline="30000" dirty="0">
                    <a:solidFill>
                      <a:srgbClr val="040404"/>
                    </a:solidFill>
                    <a:latin typeface="+mj-lt"/>
                  </a:rPr>
                  <a:t> </a:t>
                </a: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For example, the dimensions of matrix below are 2 × 3, because there are two rows and three columns.</a:t>
                </a:r>
              </a:p>
              <a:p>
                <a:pPr algn="just">
                  <a:defRPr/>
                </a:pPr>
                <a:endParaRPr lang="en-GB" altLang="en-US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800200"/>
                <a:ext cx="8424936" cy="5085184"/>
              </a:xfrm>
              <a:prstGeom prst="rect">
                <a:avLst/>
              </a:prstGeom>
              <a:blipFill>
                <a:blip r:embed="rId4"/>
                <a:stretch>
                  <a:fillRect l="-1520" t="-1559" r="-1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895611"/>
              </p:ext>
            </p:extLst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5" imgW="126720" imgH="241200" progId="Equation.3">
                  <p:embed/>
                </p:oleObj>
              </mc:Choice>
              <mc:Fallback>
                <p:oleObj name="Equation" r:id="rId5" imgW="126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558505"/>
              </p:ext>
            </p:extLst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7" imgW="126720" imgH="241200" progId="Equation.3">
                  <p:embed/>
                </p:oleObj>
              </mc:Choice>
              <mc:Fallback>
                <p:oleObj name="Equation" r:id="rId7" imgW="126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22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Some background: Vectors and Inner Products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6147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72816"/>
                <a:ext cx="8640960" cy="4752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 </a:t>
                </a:r>
                <a:r>
                  <a:rPr lang="en-US" altLang="en-US" sz="1800" b="1" i="0" dirty="0">
                    <a:solidFill>
                      <a:srgbClr val="CC0033"/>
                    </a:solidFill>
                  </a:rPr>
                  <a:t>inner product 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between two vectors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altLang="en-US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𝑦</m:t>
                    </m:r>
                    <m:r>
                      <a:rPr lang="en-GB" altLang="en-US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altLang="en-US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defined as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altLang="en-US" sz="1800" b="0" i="1" smtClean="0">
                              <a:solidFill>
                                <a:srgbClr val="040404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Note that the inner product of two vectors is not a vector but a scalar.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lvl="1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 inner product between two vectors can only be obtained if the vectors are of the same size.</a:t>
                </a:r>
              </a:p>
              <a:p>
                <a:pPr marL="266700" lvl="1" indent="-266700"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 lvl="1" indent="-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It makes no difference whether the two vectors are in column or row form.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72816"/>
                <a:ext cx="8640960" cy="4752528"/>
              </a:xfrm>
              <a:prstGeom prst="rect">
                <a:avLst/>
              </a:prstGeom>
              <a:blipFill>
                <a:blip r:embed="rId6"/>
                <a:stretch>
                  <a:fillRect l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34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Some background: Inner Products and Orthogonality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772816"/>
                <a:ext cx="8352928" cy="5040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If the inner product of two vectors is zero, the vectors are called </a:t>
                </a:r>
                <a:r>
                  <a:rPr lang="en-US" altLang="en-US" sz="1800" b="1" i="0" dirty="0">
                    <a:solidFill>
                      <a:srgbClr val="CC0033"/>
                    </a:solidFill>
                  </a:rPr>
                  <a:t>orthogonal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Additionally, if their magnitudes are 1 they are called </a:t>
                </a:r>
                <a:r>
                  <a:rPr lang="en-US" altLang="en-US" sz="1800" b="1" i="0" dirty="0">
                    <a:solidFill>
                      <a:srgbClr val="CC0033"/>
                    </a:solidFill>
                  </a:rPr>
                  <a:t>orthonorma</a:t>
                </a:r>
                <a:r>
                  <a:rPr lang="en-US" altLang="en-US" sz="1800" i="0" dirty="0">
                    <a:solidFill>
                      <a:srgbClr val="C00000"/>
                    </a:solidFill>
                  </a:rPr>
                  <a:t>l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If the vectors are, for example, two-dimensional, which means that they lie within the two-dimensional plane, then orthogonal basically means perpendicular.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When we deal with the system of equations</a:t>
                </a:r>
              </a:p>
              <a:p>
                <a:pPr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67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𝐴𝑥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altLang="en-US" sz="1800" b="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GB" altLang="en-US" sz="1800" b="0" i="0" dirty="0">
                  <a:solidFill>
                    <a:srgbClr val="040404"/>
                  </a:solidFill>
                </a:endParaRPr>
              </a:p>
              <a:p>
                <a:pPr marL="266700">
                  <a:defRPr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you can easily verify that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altLang="en-US" sz="1800" i="0" dirty="0" err="1">
                    <a:solidFill>
                      <a:srgbClr val="040404"/>
                    </a:solidFill>
                  </a:rPr>
                  <a:t>th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element of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is the inner product between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altLang="en-US" sz="1800" i="0" dirty="0" err="1">
                    <a:solidFill>
                      <a:srgbClr val="040404"/>
                    </a:solidFill>
                  </a:rPr>
                  <a:t>th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row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and the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72816"/>
                <a:ext cx="8352928" cy="5040560"/>
              </a:xfrm>
              <a:prstGeom prst="rect">
                <a:avLst/>
              </a:prstGeom>
              <a:blipFill>
                <a:blip r:embed="rId6"/>
                <a:stretch>
                  <a:fillRect l="-1606" t="-15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71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Systems of linear equations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800100" y="1628775"/>
            <a:ext cx="754380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Consider a system of 2 equations with 2 unknowns</a:t>
            </a: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If we place the unknowns in a column vector, we can obtain the so called </a:t>
            </a:r>
            <a:r>
              <a:rPr lang="en-US" altLang="en-US" sz="1800" b="1" i="0" dirty="0">
                <a:solidFill>
                  <a:srgbClr val="C00000"/>
                </a:solidFill>
              </a:rPr>
              <a:t>matrix form </a:t>
            </a:r>
            <a:r>
              <a:rPr lang="en-US" altLang="en-US" sz="1800" i="0" dirty="0">
                <a:solidFill>
                  <a:srgbClr val="040404"/>
                </a:solidFill>
              </a:rPr>
              <a:t>of the above system as follows.</a:t>
            </a: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23728" y="2204864"/>
            <a:ext cx="1529329" cy="276999"/>
          </a:xfrm>
          <a:prstGeom prst="rect">
            <a:avLst/>
          </a:prstGeom>
          <a:blipFill rotWithShape="0">
            <a:blip r:embed="rId3"/>
            <a:stretch>
              <a:fillRect b="-28889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2628925"/>
            <a:ext cx="1606274" cy="276999"/>
          </a:xfrm>
          <a:prstGeom prst="rect">
            <a:avLst/>
          </a:prstGeom>
          <a:blipFill rotWithShape="0">
            <a:blip r:embed="rId4"/>
            <a:stretch>
              <a:fillRect b="-34783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35696" y="4328003"/>
            <a:ext cx="1433726" cy="460126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1938" y="4862513"/>
            <a:ext cx="13255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3538" indent="-363538"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i="0" dirty="0">
                <a:solidFill>
                  <a:srgbClr val="008A63"/>
                </a:solidFill>
                <a:latin typeface="+mn-lt"/>
              </a:rPr>
              <a:t>Vector of</a:t>
            </a:r>
          </a:p>
          <a:p>
            <a:pPr marL="363538" indent="-363538"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i="0" dirty="0">
                <a:solidFill>
                  <a:srgbClr val="008A63"/>
                </a:solidFill>
                <a:latin typeface="+mn-lt"/>
              </a:rPr>
              <a:t>unknowns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4221088"/>
            <a:ext cx="13779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3538" indent="-363538"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i="0" dirty="0">
                <a:solidFill>
                  <a:srgbClr val="EE990A"/>
                </a:solidFill>
                <a:latin typeface="+mn-lt"/>
              </a:rPr>
              <a:t>Coefficient</a:t>
            </a:r>
          </a:p>
          <a:p>
            <a:pPr marL="363538" indent="-363538"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i="0" dirty="0">
                <a:solidFill>
                  <a:srgbClr val="EE990A"/>
                </a:solidFill>
                <a:latin typeface="+mn-lt"/>
              </a:rPr>
              <a:t>Matrix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87611" y="4324880"/>
            <a:ext cx="728405" cy="461921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08068" y="4341123"/>
            <a:ext cx="733983" cy="463204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91793" y="4434225"/>
            <a:ext cx="604653" cy="276999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s 1 and 2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 1 and 2</Template>
  <TotalTime>7299</TotalTime>
  <Words>2042</Words>
  <Application>Microsoft Office PowerPoint</Application>
  <PresentationFormat>On-screen Show (4:3)</PresentationFormat>
  <Paragraphs>906</Paragraphs>
  <Slides>43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ＭＳ Ｐゴシック</vt:lpstr>
      <vt:lpstr>ＭＳ Ｐゴシック</vt:lpstr>
      <vt:lpstr>Arial</vt:lpstr>
      <vt:lpstr>Cambria Math</vt:lpstr>
      <vt:lpstr>Impact</vt:lpstr>
      <vt:lpstr>Times New Roman</vt:lpstr>
      <vt:lpstr>Verdana</vt:lpstr>
      <vt:lpstr>Wingdings</vt:lpstr>
      <vt:lpstr>Lectures 1 and 2</vt:lpstr>
      <vt:lpstr>Equation</vt:lpstr>
      <vt:lpstr>Chart</vt:lpstr>
      <vt:lpstr>Maths for Signals and Systems Linear Algebra for Engineering Applications  Lectures 1-2, Tuesday 11th October 2016</vt:lpstr>
      <vt:lpstr>Miscellanea</vt:lpstr>
      <vt:lpstr>Material </vt:lpstr>
      <vt:lpstr>Mathematics for Signals and Systems Linear Algebra for Engineering Applications</vt:lpstr>
      <vt:lpstr>Mathematics for Signals and Systems</vt:lpstr>
      <vt:lpstr>Some background: Vectors and Matrices</vt:lpstr>
      <vt:lpstr>Some background: Vectors and Inner Products</vt:lpstr>
      <vt:lpstr>Some background: Inner Products and Orthogonality</vt:lpstr>
      <vt:lpstr>Systems of linear equations</vt:lpstr>
      <vt:lpstr>Systems of linear equations: Row formulation</vt:lpstr>
      <vt:lpstr>Systems of linear equations: Column formulation</vt:lpstr>
      <vt:lpstr>Systems of linear equations: Column Formulation cont.</vt:lpstr>
      <vt:lpstr>Systems of linear equations: Column Formulation cont.</vt:lpstr>
      <vt:lpstr>Systems of linear equations: Matrix Formulation</vt:lpstr>
      <vt:lpstr>Systems of linear equations: Let’s consider a higher order 3x3</vt:lpstr>
      <vt:lpstr>Systems of linear equations 3x3 cont.</vt:lpstr>
      <vt:lpstr>Systems of linear equations: Is there always a solution?</vt:lpstr>
      <vt:lpstr>Systems of linear equations</vt:lpstr>
      <vt:lpstr>Inverse of a square matrix</vt:lpstr>
      <vt:lpstr>Inverse of a square matrix cont.</vt:lpstr>
      <vt:lpstr>Inverse of a square matrix. Properties.</vt:lpstr>
      <vt:lpstr>Solving a system of linear equations using Gaussian Elimination (GE)</vt:lpstr>
      <vt:lpstr>Solving a system of linear equations using GE cont.</vt:lpstr>
      <vt:lpstr>Solving a system of linear equations using GE cont.</vt:lpstr>
      <vt:lpstr>  Elimination and Back-substitution </vt:lpstr>
      <vt:lpstr>  Elimination and Back-substitution </vt:lpstr>
      <vt:lpstr>Elimination viewed as matrix multiplication</vt:lpstr>
      <vt:lpstr>Elimination viewed as matrix multiplication cont.</vt:lpstr>
      <vt:lpstr>Elimination viewed as matrix multiplication cont.</vt:lpstr>
      <vt:lpstr>LU   Decomposition</vt:lpstr>
      <vt:lpstr>LU Decomposition in the general case</vt:lpstr>
      <vt:lpstr>LU Decomposition in the general case</vt:lpstr>
      <vt:lpstr>LU Decomposition with row exchanges. Permutation.</vt:lpstr>
      <vt:lpstr>Calculation of the inverse of a matrix using row reduction</vt:lpstr>
      <vt:lpstr>Calculation of the inverse of a matrix using row reduction</vt:lpstr>
      <vt:lpstr>Calculation of the inverse of a matrix using row reduction. Examples.</vt:lpstr>
      <vt:lpstr>Calculation of the inverse of a matrix using row reduction. Solution.</vt:lpstr>
      <vt:lpstr>Calculation of the inverse of a matrix using row reduction. Examples.</vt:lpstr>
      <vt:lpstr>Calculation of the inverse of a matrix using row reduction. Examples.</vt:lpstr>
      <vt:lpstr>Calculation of the inverse of a matrix using row reduction. Solution.</vt:lpstr>
      <vt:lpstr>Calculation of the inverse of a matrix using row reduction. Examples.</vt:lpstr>
      <vt:lpstr>Calculation of the inverse of a matrix using row reduction. Examples.</vt:lpstr>
      <vt:lpstr>Calculation of the inverse of a matrix using row reduction. Examples.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for Signals and Systems Linear Algebra in Engineering  Lectures 1-2, Tuesday 14th October 2014</dc:title>
  <dc:creator>Tania</dc:creator>
  <cp:lastModifiedBy>Tania Stathaki</cp:lastModifiedBy>
  <cp:revision>122</cp:revision>
  <dcterms:created xsi:type="dcterms:W3CDTF">2014-10-22T20:21:55Z</dcterms:created>
  <dcterms:modified xsi:type="dcterms:W3CDTF">2016-10-14T12:34:34Z</dcterms:modified>
</cp:coreProperties>
</file>