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7" r:id="rId16"/>
    <p:sldId id="384" r:id="rId17"/>
    <p:sldId id="385" r:id="rId18"/>
    <p:sldId id="386" r:id="rId19"/>
  </p:sldIdLst>
  <p:sldSz cx="9144000" cy="6858000" type="screen4x3"/>
  <p:notesSz cx="6669088" cy="99266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33"/>
    <a:srgbClr val="040404"/>
    <a:srgbClr val="000000"/>
    <a:srgbClr val="008A63"/>
    <a:srgbClr val="002C5B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 autoAdjust="0"/>
    <p:restoredTop sz="90107" autoAdjust="0"/>
  </p:normalViewPr>
  <p:slideViewPr>
    <p:cSldViewPr>
      <p:cViewPr varScale="1">
        <p:scale>
          <a:sx n="69" d="100"/>
          <a:sy n="69" d="100"/>
        </p:scale>
        <p:origin x="1326" y="6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52F6C3-A8F7-4864-B4BC-569637B485D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594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E7AFD4-B328-4A40-B1C8-1C90D7C9B51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9386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3EC33-4CF2-4CC1-9E45-01B93B9232B9}" type="slidenum">
              <a:rPr lang="da-DK" altLang="en-US" smtClean="0"/>
              <a:pPr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33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14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753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17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18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AC41C-87F8-432D-B266-7E7E2887E25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190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9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text styles</a:t>
            </a:r>
          </a:p>
          <a:p>
            <a:pPr lvl="1"/>
            <a:r>
              <a:rPr lang="da-DK" altLang="en-US"/>
              <a:t>Second level</a:t>
            </a:r>
          </a:p>
          <a:p>
            <a:pPr lvl="2"/>
            <a:r>
              <a:rPr lang="da-DK" altLang="en-US"/>
              <a:t>Third level</a:t>
            </a:r>
          </a:p>
          <a:p>
            <a:pPr lvl="3"/>
            <a:r>
              <a:rPr lang="da-DK" altLang="en-US"/>
              <a:t>Fourth level</a:t>
            </a:r>
          </a:p>
          <a:p>
            <a:pPr lvl="4"/>
            <a:r>
              <a:rPr lang="da-DK" altLang="en-US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Maths for Signals and Systems</a:t>
            </a:r>
            <a:br>
              <a:rPr lang="en-GB" altLang="en-US" b="1" dirty="0"/>
            </a:br>
            <a:r>
              <a:rPr lang="en-GB" altLang="en-US" sz="2400" b="1" dirty="0"/>
              <a:t>Linear Algebra in Engineering</a:t>
            </a: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400" b="1" dirty="0">
                <a:solidFill>
                  <a:srgbClr val="008A63"/>
                </a:solidFill>
              </a:rPr>
              <a:t>Lectures 9, Friday 28</a:t>
            </a:r>
            <a:r>
              <a:rPr lang="en-GB" altLang="en-US" sz="2400" b="1" baseline="30000" dirty="0">
                <a:solidFill>
                  <a:srgbClr val="008A63"/>
                </a:solidFill>
              </a:rPr>
              <a:t>th</a:t>
            </a:r>
            <a:r>
              <a:rPr lang="en-GB" altLang="en-US" sz="2400" b="1" dirty="0">
                <a:solidFill>
                  <a:srgbClr val="008A63"/>
                </a:solidFill>
              </a:rPr>
              <a:t> October 2016</a:t>
            </a:r>
            <a:endParaRPr lang="en-GB" altLang="en-US" sz="2400" dirty="0">
              <a:solidFill>
                <a:srgbClr val="008A63"/>
              </a:solidFill>
            </a:endParaRP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293096"/>
            <a:ext cx="7543800" cy="151216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PROFFESOR) IN SIGNAL PROCESSING</a:t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5337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7261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Determinant of any matrix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700808"/>
                <a:ext cx="8424936" cy="4752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the case of a </a:t>
                </a:r>
                <a14:m>
                  <m:oMath xmlns:m="http://schemas.openxmlformats.org/officeDocument/2006/math">
                    <m:r>
                      <a:rPr lang="en-GB" altLang="en-US" sz="1800" dirty="0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matrix the determinant has 2 survived terms.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the case of a </a:t>
                </a:r>
                <a14:m>
                  <m:oMath xmlns:m="http://schemas.openxmlformats.org/officeDocument/2006/math">
                    <m:r>
                      <a:rPr lang="en-GB" altLang="en-US" sz="1800" dirty="0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matrix the determinant has 6 survived terms.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the case of a </a:t>
                </a:r>
                <a14:m>
                  <m:oMath xmlns:m="http://schemas.openxmlformats.org/officeDocument/2006/math">
                    <m:r>
                      <a:rPr lang="en-GB" altLang="en-US" sz="1800" dirty="0" smtClean="0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matrix the determinant has 24 survived terms.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the case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matrix the determinant has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!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survived terms.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elements from the first row can be chosen in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different ways.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elements from the second row can be chosen in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different ways.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and so on…</a:t>
                </a:r>
              </a:p>
              <a:p>
                <a:pPr eaLnBrk="1" hangingPunct="1">
                  <a:defRPr/>
                </a:pPr>
                <a:endParaRPr lang="en-US" altLang="en-US" sz="1800" b="1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Problem</a:t>
                </a:r>
              </a:p>
              <a:p>
                <a:pPr marL="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Find the determinant of the following matrix:</a:t>
                </a: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(The answer is 0).</a:t>
                </a: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00808"/>
                <a:ext cx="8424936" cy="4752528"/>
              </a:xfrm>
              <a:prstGeom prst="rect">
                <a:avLst/>
              </a:prstGeom>
              <a:blipFill>
                <a:blip r:embed="rId3"/>
                <a:stretch>
                  <a:fillRect l="-1592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88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The general form for the determinant</a:t>
            </a:r>
            <a:endParaRPr lang="en-GB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4509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For the case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matrix the determinant has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!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terms.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erms</m:t>
                          </m:r>
                        </m:sub>
                        <m:sup/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𝑛𝑧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altLang="en-US" sz="1800" b="0" i="1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6700" eaLnBrk="1" hangingPunct="1">
                  <a:defRPr/>
                </a:pPr>
                <a:endParaRPr lang="en-GB" altLang="en-US" sz="800" b="0" i="1" dirty="0">
                  <a:solidFill>
                    <a:srgbClr val="000000"/>
                  </a:solidFill>
                  <a:latin typeface="+mn-lt"/>
                </a:endParaRP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are different columns.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In the above summation, half of the terms have a plus and half of them have a minus sign.</a:t>
                </a:r>
              </a:p>
              <a:p>
                <a:pPr marL="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42925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4509269"/>
              </a:xfrm>
              <a:prstGeom prst="rect">
                <a:avLst/>
              </a:prstGeom>
              <a:blipFill rotWithShape="1">
                <a:blip r:embed="rId3"/>
                <a:stretch>
                  <a:fillRect l="-1506" r="-16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77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626424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general form for the determinant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the case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matrix, the method of </a:t>
                </a:r>
                <a:r>
                  <a:rPr lang="en-US" altLang="en-US" sz="1800" b="1" i="0" dirty="0">
                    <a:solidFill>
                      <a:srgbClr val="CC0033"/>
                    </a:solidFill>
                    <a:latin typeface="+mj-lt"/>
                  </a:rPr>
                  <a:t>cofactors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a technique which helps us to connect a determinant to determinants of smaller matrices.</a:t>
                </a: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erms</m:t>
                          </m:r>
                        </m:sub>
                        <m:sup/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𝑛𝑧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altLang="en-US" sz="1800" b="0" i="1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matrix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33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32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33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is the determinant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matrix which is a sub-matrix of the original matrix.</a:t>
                </a: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r="-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7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Cofactors</a:t>
            </a:r>
            <a:endParaRPr lang="en-GB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</a:t>
                </a:r>
                <a:r>
                  <a:rPr lang="en-US" altLang="en-US" sz="1800" b="1" i="0" dirty="0">
                    <a:solidFill>
                      <a:srgbClr val="CC0033"/>
                    </a:solidFill>
                    <a:latin typeface="+mj-lt"/>
                  </a:rPr>
                  <a:t>cofactor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of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defined as follows:</a:t>
                </a:r>
              </a:p>
              <a:p>
                <a:pPr marL="266700" indent="-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matrix</m:t>
                          </m:r>
                          <m: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 is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 that is obtained from the original matrix if row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 and column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 are eliminated.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We keep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 is even.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We keep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 is odd.</a:t>
                </a: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Cofactor formula along row 1:</a:t>
                </a:r>
              </a:p>
              <a:p>
                <a:pPr marL="266700" indent="-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+…+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defRPr/>
                </a:pPr>
                <a:endParaRPr lang="en-GB" altLang="en-US" sz="800" dirty="0">
                  <a:solidFill>
                    <a:srgbClr val="000000"/>
                  </a:solidFill>
                  <a:latin typeface="+mj-lt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Generalization:</a:t>
                </a:r>
              </a:p>
              <a:p>
                <a:pPr marL="552450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Cofactor formula along row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+…+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GB" altLang="en-US" sz="1800" dirty="0">
                  <a:solidFill>
                    <a:srgbClr val="000000"/>
                  </a:solidFill>
                </a:endParaRPr>
              </a:p>
              <a:p>
                <a:pPr marL="552450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Cofactor formula along column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+…+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𝑛𝑗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𝑛𝑗</m:t>
                        </m:r>
                      </m:sub>
                    </m:sSub>
                  </m:oMath>
                </a14:m>
                <a:endParaRPr lang="en-GB" altLang="en-US" sz="180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endParaRPr lang="en-GB" altLang="en-US" sz="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Cofactor formula along any row or column can be used for the final estimation of the determinant.</a:t>
                </a: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16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32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55576" y="702593"/>
                <a:ext cx="7543800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US" altLang="en-US" sz="2800" dirty="0">
                    <a:solidFill>
                      <a:srgbClr val="C00000"/>
                    </a:solidFill>
                  </a:rPr>
                  <a:t>Estimation of the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 using cofactors</a:t>
                </a:r>
              </a:p>
            </p:txBody>
          </p:sp>
        </mc:Choice>
        <mc:Fallback xmlns=""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576" y="702593"/>
                <a:ext cx="7543800" cy="638175"/>
              </a:xfrm>
              <a:blipFill rotWithShape="1">
                <a:blip r:embed="rId3"/>
                <a:stretch>
                  <a:fillRect b="-3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a </a:t>
                </a:r>
                <a14:m>
                  <m:oMath xmlns:m="http://schemas.openxmlformats.org/officeDocument/2006/math"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 </m:t>
                    </m:r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</a:rPr>
                  <a:t>matrix it is quite easy to show that </a:t>
                </a: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𝑎𝑑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endParaRPr lang="en-US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general formula for the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given by:</a:t>
                </a: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det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)⋅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the cofactor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which is a sum of products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entries.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general</a:t>
                </a:r>
              </a:p>
              <a:p>
                <a:pPr marL="266700" indent="-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det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4"/>
                <a:stretch>
                  <a:fillRect l="-1506" t="-1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86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US" altLang="en-US" sz="2800" dirty="0">
                    <a:solidFill>
                      <a:srgbClr val="C00000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a:rPr lang="en-GB" altLang="en-US" sz="3200" i="1">
                        <a:solidFill>
                          <a:srgbClr val="C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32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3200" i="1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 is square and invertible</a:t>
                </a:r>
              </a:p>
            </p:txBody>
          </p:sp>
        </mc:Choice>
        <mc:Fallback xmlns=""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  <a:blipFill>
                <a:blip r:embed="rId3"/>
                <a:stretch>
                  <a:fillRect b="-30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484784"/>
                <a:ext cx="8784976" cy="5373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solution of the system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square and invertible can be now obtained from</a:t>
                </a: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b="1" i="0" dirty="0">
                  <a:solidFill>
                    <a:srgbClr val="CC0033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Lets find the first element of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This is:</a:t>
                </a:r>
              </a:p>
              <a:p>
                <a:pPr marL="263525" eaLnBrk="1" hangingPunct="1"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1800" i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den>
                    </m:f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We see that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the cofactors used are the same ones that we use when we calculate the determinant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using its first column. 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altLang="en-US" sz="1800" i="0">
                        <a:solidFill>
                          <a:srgbClr val="000000"/>
                        </a:solidFill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with</a:t>
                </a:r>
              </a:p>
              <a:p>
                <a:pPr marL="542925" indent="-276225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last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columns</m:t>
                                </m:r>
                                <m:r>
                                  <a:rPr lang="en-GB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of</m:t>
                                </m:r>
                                <m:r>
                                  <a:rPr lang="en-GB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obtained by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if we replace the first column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.  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Cambria Math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In general,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obtained by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if we replace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 column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2925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2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484784"/>
                <a:ext cx="8784976" cy="5373216"/>
              </a:xfrm>
              <a:prstGeom prst="rect">
                <a:avLst/>
              </a:prstGeom>
              <a:blipFill>
                <a:blip r:embed="rId4"/>
                <a:stretch>
                  <a:fillRect l="-14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62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23528" y="702593"/>
                <a:ext cx="8496944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US" altLang="en-US" sz="2800" dirty="0">
                    <a:solidFill>
                      <a:srgbClr val="C00000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a:rPr lang="en-GB" altLang="en-US" sz="3200" i="1">
                        <a:solidFill>
                          <a:srgbClr val="C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32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3200" i="1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 is square and invertible cont.</a:t>
                </a:r>
              </a:p>
            </p:txBody>
          </p:sp>
        </mc:Choice>
        <mc:Fallback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702593"/>
                <a:ext cx="8496944" cy="638175"/>
              </a:xfrm>
              <a:blipFill>
                <a:blip r:embed="rId3"/>
                <a:stretch>
                  <a:fillRect b="-30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96944" cy="4608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Cramer’s rule: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solution of the system</a:t>
                </a:r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given by</a:t>
                </a:r>
              </a:p>
              <a:p>
                <a:pPr marL="539750" algn="ctr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algn="ctr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obtained by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if we replace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 column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practice we must find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determinants.</a:t>
                </a:r>
              </a:p>
              <a:p>
                <a:pPr marL="542925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2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4608512"/>
              </a:xfrm>
              <a:prstGeom prst="rect">
                <a:avLst/>
              </a:prstGeom>
              <a:blipFill>
                <a:blip r:embed="rId4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6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06" y="3501008"/>
            <a:ext cx="4857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800" dirty="0">
                <a:solidFill>
                  <a:srgbClr val="C00000"/>
                </a:solidFill>
              </a:rPr>
              <a:t>Geometrical interpretation of the determinant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01080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to be a matrix of size </a:t>
                </a:r>
                <a14:m>
                  <m:oMath xmlns:m="http://schemas.openxmlformats.org/officeDocument/2006/math">
                    <m:r>
                      <a:rPr lang="en-GB" altLang="en-US" sz="18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It can be proven that the determinant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the area of the parallelogram with the column vectors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as the two of its sides.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to be a matrix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It can be proven that the determinant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the volume of the parallelepiped with the column vectors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as the three of its sides.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This observation is extended</a:t>
                </a:r>
              </a:p>
              <a:p>
                <a:pPr marL="263525" eaLnBrk="1" hangingPunct="1"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to matrices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eaLnBrk="1" hangingPunct="1"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where the determinants are</a:t>
                </a:r>
              </a:p>
              <a:p>
                <a:pPr marL="263525" eaLnBrk="1" hangingPunct="1">
                  <a:defRPr/>
                </a:pPr>
                <a:r>
                  <a:rPr lang="en-GB" altLang="en-US" sz="1800" b="1" i="0" dirty="0">
                    <a:solidFill>
                      <a:srgbClr val="C00000"/>
                    </a:solidFill>
                  </a:rPr>
                  <a:t>parallelotopes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2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080" y="1728043"/>
                <a:ext cx="8496944" cy="5013325"/>
              </a:xfrm>
              <a:prstGeom prst="rect">
                <a:avLst/>
              </a:prstGeom>
              <a:blipFill>
                <a:blip r:embed="rId4"/>
                <a:stretch>
                  <a:fillRect l="-1506" t="-1580" r="-20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67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626424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800" dirty="0">
                <a:solidFill>
                  <a:srgbClr val="C00000"/>
                </a:solidFill>
              </a:rPr>
              <a:t>Geometrical interpretation of the determinant cont.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772816"/>
                <a:ext cx="8352928" cy="496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Take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Then the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parallelepiped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mentioned previously is the unit cube and its volume is 1.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r>
                  <a:rPr lang="en-GB" altLang="en-US" sz="1800" b="1" i="0" dirty="0">
                    <a:solidFill>
                      <a:srgbClr val="000000"/>
                    </a:solidFill>
                    <a:latin typeface="+mj-lt"/>
                  </a:rPr>
                  <a:t>Problem:</a:t>
                </a:r>
              </a:p>
              <a:p>
                <a:pPr marL="266700" eaLnBrk="1" hangingPunct="1"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Consider an orthogonal square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eaLnBrk="1" hangingPunct="1">
                  <a:defRPr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r>
                  <a:rPr lang="en-GB" altLang="en-US" sz="1800" b="1" i="0" dirty="0">
                    <a:solidFill>
                      <a:srgbClr val="000000"/>
                    </a:solidFill>
                    <a:latin typeface="+mj-lt"/>
                  </a:rPr>
                  <a:t>Solution:</a:t>
                </a: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altLang="en-US" sz="1800" i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ea typeface="Cambria Math"/>
                  </a:rPr>
                  <a:t>But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</m:d>
                        <m: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⇒</m:t>
                        </m:r>
                      </m:e>
                    </m:func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=1⇒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=±1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Take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double one of its vectors.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determinant doubles as well (property 3a).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that case, t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he cube’s volume doubles, i.e., you have two cubes sitting on top of each other.</a:t>
                </a:r>
              </a:p>
              <a:p>
                <a:pPr marL="263525" eaLnBrk="1" hangingPunct="1">
                  <a:defRPr/>
                </a:pPr>
                <a:endParaRPr lang="en-GB" altLang="en-US" b="1" i="0" dirty="0">
                  <a:solidFill>
                    <a:srgbClr val="000000"/>
                  </a:solidFill>
                  <a:latin typeface="+mj-lt"/>
                </a:endParaRPr>
              </a:p>
              <a:p>
                <a:pPr eaLnBrk="1" hangingPunct="1">
                  <a:defRPr/>
                </a:pPr>
                <a:r>
                  <a:rPr lang="en-GB" altLang="en-US" b="1" i="0" dirty="0">
                    <a:solidFill>
                      <a:srgbClr val="000000"/>
                    </a:solidFill>
                    <a:latin typeface="+mj-lt"/>
                  </a:rPr>
                  <a:t>You may download for free a demonstration by Wolfram that illustrates the above observations </a:t>
                </a:r>
                <a:r>
                  <a:rPr lang="en-GB" altLang="en-US" b="1" i="0" dirty="0">
                    <a:solidFill>
                      <a:srgbClr val="C00000"/>
                    </a:solidFill>
                    <a:latin typeface="+mj-lt"/>
                  </a:rPr>
                  <a:t>http://demonstrations.wolfram.com/DeterminantsSeenGeometrically</a:t>
                </a:r>
                <a:r>
                  <a:rPr lang="en-GB" altLang="en-US" b="1" i="0" dirty="0">
                    <a:solidFill>
                      <a:srgbClr val="CC0033"/>
                    </a:solidFill>
                    <a:latin typeface="+mj-lt"/>
                  </a:rPr>
                  <a:t>/</a:t>
                </a:r>
                <a:r>
                  <a:rPr lang="en-GB" altLang="en-US" b="1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  <a:endParaRPr lang="en-GB" altLang="en-US" b="1" i="0" dirty="0">
                  <a:solidFill>
                    <a:srgbClr val="040404"/>
                  </a:solidFill>
                  <a:latin typeface="+mj-lt"/>
                </a:endParaRPr>
              </a:p>
              <a:p>
                <a:pPr marL="549275" indent="-28575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2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42925" indent="-3603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72816"/>
                <a:ext cx="8352928" cy="4968552"/>
              </a:xfrm>
              <a:prstGeom prst="rect">
                <a:avLst/>
              </a:prstGeom>
              <a:blipFill>
                <a:blip r:embed="rId3"/>
                <a:stretch>
                  <a:fillRect l="-1606" t="-1595" r="-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87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The </a:t>
                </a:r>
                <a:r>
                  <a:rPr lang="en-US" altLang="en-US" sz="1800" b="1" i="0" dirty="0">
                    <a:solidFill>
                      <a:srgbClr val="C00000"/>
                    </a:solidFill>
                    <a:latin typeface="+mn-lt"/>
                  </a:rPr>
                  <a:t>Determinant</a:t>
                </a:r>
                <a:r>
                  <a:rPr lang="en-US" altLang="en-US" sz="1800" b="1" i="0" dirty="0">
                    <a:solidFill>
                      <a:srgbClr val="CC0033"/>
                    </a:solidFill>
                    <a:latin typeface="+mn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is a crucial number associated with square matrices only.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It is denoted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. These are two different symbols we use for determinants.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If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is invertible, that means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≠0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GB" altLang="en-US" sz="1800" b="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Furthermore,</a:t>
                </a:r>
                <a:r>
                  <a:rPr lang="en-GB" altLang="en-US" sz="1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≠0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means that matrix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is invertible. 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For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the determinant is defined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𝑎𝑑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𝑏𝑐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. This formula is explicitly associated with the solution of the system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is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matrix.</a:t>
                </a:r>
              </a:p>
              <a:p>
                <a:pPr marL="447675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7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Determinants</a:t>
            </a:r>
          </a:p>
        </p:txBody>
      </p:sp>
    </p:spTree>
    <p:extLst>
      <p:ext uri="{BB962C8B-B14F-4D97-AF65-F5344CB8AC3E}">
        <p14:creationId xmlns:p14="http://schemas.microsoft.com/office/powerpoint/2010/main" val="105469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5113" eaLnBrk="1" hangingPunct="1">
                  <a:buFont typeface="+mj-lt"/>
                  <a:buAutoNum type="arabicPeriod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. This is easy to show in the case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 matrix using the formula of the previous slide.</a:t>
                </a:r>
              </a:p>
              <a:p>
                <a:pPr marL="266700" indent="-265113" eaLnBrk="1" hangingPunct="1">
                  <a:buFont typeface="+mj-lt"/>
                  <a:buAutoNum type="arabicPeriod"/>
                  <a:tabLst>
                    <a:tab pos="1790700" algn="l"/>
                  </a:tabLst>
                  <a:defRPr/>
                </a:pPr>
                <a:endParaRPr lang="en-GB" altLang="en-US" sz="1800" b="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5113" eaLnBrk="1" hangingPunct="1">
                  <a:buFont typeface="+mj-lt"/>
                  <a:buAutoNum type="arabicPeriod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If we exchange two rows of a matrix the sign of the determinant reverses. Therefore:</a:t>
                </a:r>
              </a:p>
              <a:p>
                <a:pPr marL="542925" indent="-276225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If we perform an even number of row exchanges the determinant remains the same.</a:t>
                </a:r>
              </a:p>
              <a:p>
                <a:pPr marL="542925" indent="-276225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If we perform an odd number of row exchanges the determinant changes sign.</a:t>
                </a:r>
              </a:p>
              <a:p>
                <a:pPr marL="542925" indent="-276225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Hence, the determinant of a </a:t>
                </a:r>
                <a:r>
                  <a:rPr lang="en-US" altLang="en-US" sz="1800" b="1" i="0" dirty="0">
                    <a:solidFill>
                      <a:srgbClr val="000000"/>
                    </a:solidFill>
                    <a:latin typeface="+mn-lt"/>
                  </a:rPr>
                  <a:t>permutation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matrix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  <a:p>
                <a:pPr marL="542925" algn="ctr" eaLnBrk="1" hangingPunct="1">
                  <a:tabLst>
                    <a:tab pos="1790700" algn="l"/>
                  </a:tabLst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i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 i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as expected.</a:t>
                </a:r>
              </a:p>
              <a:p>
                <a:pPr marL="542925" algn="ctr" eaLnBrk="1" hangingPunct="1"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447675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 r="-2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Properties of determinants cont.</a:t>
            </a:r>
          </a:p>
        </p:txBody>
      </p:sp>
    </p:spTree>
    <p:extLst>
      <p:ext uri="{BB962C8B-B14F-4D97-AF65-F5344CB8AC3E}">
        <p14:creationId xmlns:p14="http://schemas.microsoft.com/office/powerpoint/2010/main" val="38401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447675" indent="-446088" eaLnBrk="1" hangingPunct="1">
                  <a:tabLst>
                    <a:tab pos="447675" algn="l"/>
                    <a:tab pos="714375" algn="l"/>
                  </a:tabLst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3a.	If a row is multiplied with a scalar, the determinant is multiplied with that scalar too, 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447675" indent="-446088" eaLnBrk="1" hangingPunct="1">
                  <a:tabLst>
                    <a:tab pos="447675" algn="l"/>
                    <a:tab pos="714375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5113" eaLnBrk="1" hangingPunct="1"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3b.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447675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Note that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func>
                          <m:func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1800" i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1800" i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447675" eaLnBrk="1" hangingPunct="1">
                  <a:tabLst>
                    <a:tab pos="714375" algn="l"/>
                  </a:tabLst>
                  <a:defRPr/>
                </a:pPr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I observe “linearity” only for a single row.</a:t>
                </a:r>
              </a:p>
              <a:p>
                <a:pPr marL="266700" indent="-265113" eaLnBrk="1" hangingPunct="1">
                  <a:tabLst>
                    <a:tab pos="714375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447675" indent="-446088" eaLnBrk="1" hangingPunct="1">
                  <a:buAutoNum type="arabicPeriod" startAt="4"/>
                  <a:tabLst>
                    <a:tab pos="7143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Two equal rows leads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det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733425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As mentioned, if I exchange rows the sign of the determinant changes.</a:t>
                </a:r>
              </a:p>
              <a:p>
                <a:pPr marL="733425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In that case the matrix is the same and therefore, the determinant should remain the same.</a:t>
                </a:r>
              </a:p>
              <a:p>
                <a:pPr marL="733425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Therefore, the determinant must be zero.</a:t>
                </a:r>
              </a:p>
              <a:p>
                <a:pPr marL="733425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This is also expected from the fact that the matrix is not invertible.</a:t>
                </a:r>
              </a:p>
              <a:p>
                <a:pPr marL="182563" eaLnBrk="1" hangingPunct="1">
                  <a:tabLst>
                    <a:tab pos="7143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	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650" t="-1580" r="-5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Properties of determinants cont.</a:t>
            </a:r>
          </a:p>
        </p:txBody>
      </p:sp>
    </p:spTree>
    <p:extLst>
      <p:ext uri="{BB962C8B-B14F-4D97-AF65-F5344CB8AC3E}">
        <p14:creationId xmlns:p14="http://schemas.microsoft.com/office/powerpoint/2010/main" val="149985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556792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447675" indent="-447675" eaLnBrk="1" hangingPunct="1">
                  <a:tabLst>
                    <a:tab pos="447675" algn="l"/>
                  </a:tabLst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5</a:t>
                </a:r>
                <a:r>
                  <a:rPr lang="en-GB" altLang="en-US" sz="2000" i="0" dirty="0">
                    <a:solidFill>
                      <a:srgbClr val="000000"/>
                    </a:solidFill>
                  </a:rPr>
                  <a:t>.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𝑙𝑏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𝑙𝑏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𝑙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447675" eaLnBrk="1" hangingPunct="1"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Therefore, the determinant after elimination remains the same.</a:t>
                </a:r>
              </a:p>
              <a:p>
                <a:pPr marL="266700" indent="-266700" eaLnBrk="1" hangingPunct="1">
                  <a:tabLst>
                    <a:tab pos="447675" algn="l"/>
                  </a:tabLst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447675" indent="-447675" eaLnBrk="1" hangingPunct="1"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6.	A row of zeros leads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det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. This can verified as follows for any matrix:</a:t>
                </a:r>
              </a:p>
              <a:p>
                <a:pPr marL="266700" eaLnBrk="1" hangingPunct="1">
                  <a:tabLst>
                    <a:tab pos="4476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tabLst>
                    <a:tab pos="447675" algn="l"/>
                  </a:tabLst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447675" indent="-447675" eaLnBrk="1" hangingPunct="1">
                  <a:buAutoNum type="arabicPeriod" startAt="7"/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an upper triangular matrix (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a random element)</a:t>
                </a:r>
              </a:p>
              <a:p>
                <a:pPr marL="266700" indent="-266700" eaLnBrk="1" hangingPunct="1">
                  <a:tabLst>
                    <a:tab pos="4476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en-US" sz="18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180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447675" eaLnBrk="1" hangingPunct="1"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 can easily show the above using the following steps:</a:t>
                </a:r>
              </a:p>
              <a:p>
                <a:pPr marL="733425" indent="-285750" eaLnBrk="1" hangingPunct="1">
                  <a:buFont typeface="Wingdings" panose="05000000000000000000" pitchFamily="2" charset="2"/>
                  <a:buChar char="§"/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 transform the upper triangular matrix to a diagonal one using elimination.</a:t>
                </a:r>
              </a:p>
              <a:p>
                <a:pPr marL="733425" indent="-285750" eaLnBrk="1" hangingPunct="1">
                  <a:buFont typeface="Wingdings" panose="05000000000000000000" pitchFamily="2" charset="2"/>
                  <a:buChar char="§"/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 use property 3a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times.</a:t>
                </a:r>
              </a:p>
              <a:p>
                <a:pPr marL="733425" indent="-285750" eaLnBrk="1" hangingPunct="1">
                  <a:buFont typeface="Wingdings" panose="05000000000000000000" pitchFamily="2" charset="2"/>
                  <a:buChar char="§"/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 end up with the determinant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733425" indent="-285750" eaLnBrk="1" hangingPunct="1">
                  <a:buFont typeface="Wingdings" panose="05000000000000000000" pitchFamily="2" charset="2"/>
                  <a:buChar char="§"/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same observations are valid for a lower triangular matrix.</a:t>
                </a:r>
              </a:p>
              <a:p>
                <a:pPr marL="628650" eaLnBrk="1" hangingPunct="1">
                  <a:tabLst>
                    <a:tab pos="62865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56792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650" b="-10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Properties of determinants cont.</a:t>
            </a:r>
          </a:p>
        </p:txBody>
      </p:sp>
    </p:spTree>
    <p:extLst>
      <p:ext uri="{BB962C8B-B14F-4D97-AF65-F5344CB8AC3E}">
        <p14:creationId xmlns:p14="http://schemas.microsoft.com/office/powerpoint/2010/main" val="201551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07504" y="1357420"/>
                <a:ext cx="8928992" cy="5527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447675" indent="-447675" eaLnBrk="1" hangingPunct="1">
                  <a:tabLst>
                    <a:tab pos="447675" algn="l"/>
                  </a:tabLst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8.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when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is singular.  This is because 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is singular I get a row of zeros by elimination.</a:t>
                </a:r>
              </a:p>
              <a:p>
                <a:pPr marL="447675" eaLnBrk="1" hangingPunct="1"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Using the same concept I can say that 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is invertible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≠0.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447675" eaLnBrk="1" hangingPunct="1"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In general I have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product of pivots.</a:t>
                </a:r>
              </a:p>
              <a:p>
                <a:pPr marL="447675" eaLnBrk="1" hangingPunct="1">
                  <a:tabLst>
                    <a:tab pos="447675" algn="l"/>
                  </a:tabLst>
                  <a:defRPr/>
                </a:pPr>
                <a:endParaRPr lang="en-US" altLang="en-US" sz="800" b="0" i="0" dirty="0">
                  <a:solidFill>
                    <a:srgbClr val="000000"/>
                  </a:solidFill>
                  <a:latin typeface="+mn-lt"/>
                </a:endParaRPr>
              </a:p>
              <a:p>
                <a:pPr eaLnBrk="1" hangingPunct="1">
                  <a:tabLst>
                    <a:tab pos="4476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9.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𝐴𝐵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447675" indent="-447675" eaLnBrk="1" hangingPunct="1">
                  <a:tabLst>
                    <a:tab pos="4476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18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altLang="en-US" sz="1800" b="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447675" indent="-447675" eaLnBrk="1" hangingPunct="1">
                  <a:tabLst>
                    <a:tab pos="4476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det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)]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altLang="en-US" sz="1800" b="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447675" eaLnBrk="1" hangingPunct="1">
                  <a:tabLst>
                    <a:tab pos="447675" algn="l"/>
                  </a:tabLst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det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altLang="en-US" sz="1800" b="0" i="1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 is a scalar.</a:t>
                </a:r>
              </a:p>
              <a:p>
                <a:pPr marL="447675" eaLnBrk="1" hangingPunct="1">
                  <a:tabLst>
                    <a:tab pos="447675" algn="l"/>
                  </a:tabLst>
                  <a:defRPr/>
                </a:pPr>
                <a:endParaRPr lang="en-GB" altLang="en-US" sz="800" b="0" i="1" dirty="0">
                  <a:solidFill>
                    <a:srgbClr val="000000"/>
                  </a:solidFill>
                  <a:latin typeface="+mn-lt"/>
                </a:endParaRPr>
              </a:p>
              <a:p>
                <a:pPr marL="447675" indent="-447675" eaLnBrk="1" hangingPunct="1">
                  <a:tabLst>
                    <a:tab pos="447675" algn="l"/>
                  </a:tabLst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10</a:t>
                </a:r>
                <a:r>
                  <a:rPr lang="en-GB" altLang="en-US" sz="1800" b="0" dirty="0">
                    <a:solidFill>
                      <a:srgbClr val="000000"/>
                    </a:solidFill>
                  </a:rPr>
                  <a:t>.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  <a:p>
                <a:pPr marL="714375" indent="-266700" eaLnBrk="1" hangingPunct="1">
                  <a:buFont typeface="Wingdings" panose="05000000000000000000" pitchFamily="2" charset="2"/>
                  <a:buChar char="§"/>
                  <a:tabLst>
                    <a:tab pos="7143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We use the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𝐿𝑈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decomposition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𝐿𝑈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.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</a:t>
                </a: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714375" indent="-266700" eaLnBrk="1" hangingPunct="1">
                  <a:buFont typeface="Wingdings" panose="05000000000000000000" pitchFamily="2" charset="2"/>
                  <a:buChar char="§"/>
                  <a:tabLst>
                    <a:tab pos="7143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have the same determinant due to the fact that they are triangular matrices (so it is the product of the diagonal elements). The same observation is valid for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This observation and the property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𝐴𝐵</m:t>
                            </m:r>
                          </m:e>
                        </m:d>
                      </m:e>
                    </m:fun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yields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714375" indent="-266700" eaLnBrk="1" hangingPunct="1">
                  <a:buFont typeface="Wingdings" panose="05000000000000000000" pitchFamily="2" charset="2"/>
                  <a:buChar char="§"/>
                  <a:tabLst>
                    <a:tab pos="7143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This property can also be proved by the use of </a:t>
                </a:r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induction</a:t>
                </a:r>
                <a:r>
                  <a:rPr lang="en-US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628650" eaLnBrk="1" hangingPunct="1">
                  <a:tabLst>
                    <a:tab pos="62865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357420"/>
                <a:ext cx="8928992" cy="5527964"/>
              </a:xfrm>
              <a:prstGeom prst="rect">
                <a:avLst/>
              </a:prstGeom>
              <a:blipFill>
                <a:blip r:embed="rId3"/>
                <a:stretch>
                  <a:fillRect l="-1639" r="-1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Properties of determinants cont.</a:t>
            </a:r>
          </a:p>
        </p:txBody>
      </p:sp>
    </p:spTree>
    <p:extLst>
      <p:ext uri="{BB962C8B-B14F-4D97-AF65-F5344CB8AC3E}">
        <p14:creationId xmlns:p14="http://schemas.microsoft.com/office/powerpoint/2010/main" val="37235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55576" y="702593"/>
                <a:ext cx="7543800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US" altLang="en-US" sz="2800" dirty="0">
                    <a:solidFill>
                      <a:srgbClr val="C00000"/>
                    </a:solidFill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 matrix</a:t>
                </a:r>
              </a:p>
            </p:txBody>
          </p:sp>
        </mc:Choice>
        <mc:Fallback xmlns=""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576" y="702593"/>
                <a:ext cx="7543800" cy="638175"/>
              </a:xfrm>
              <a:blipFill rotWithShape="1">
                <a:blip r:embed="rId3"/>
                <a:stretch>
                  <a:fillRect b="-3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The goal is to find the determinant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matrix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using the properties described previously.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We know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altLang="en-US" sz="180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i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i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GB" altLang="en-US" sz="180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i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  <m:r>
                        <a:rPr lang="en-GB" altLang="en-US" sz="1800" i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𝑎𝑑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i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𝑏𝑐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𝑎𝑑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altLang="en-US" sz="180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 can realize the above analysis for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matrices.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 break the determinant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random matrix into 4 determinants of simpler matrices.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In the case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 matrix I break it into 27 determinants.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And so on.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4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88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7261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Determinant of any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For the case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matrix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we got: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44513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i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i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 i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altLang="en-US" sz="1800" dirty="0">
                  <a:solidFill>
                    <a:srgbClr val="000000"/>
                  </a:solidFill>
                  <a:latin typeface="+mn-lt"/>
                </a:endParaRPr>
              </a:p>
              <a:p>
                <a:pPr marL="544513" eaLnBrk="1" hangingPunct="1">
                  <a:defRPr/>
                </a:pPr>
                <a:endParaRPr lang="en-GB" altLang="en-US" sz="80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The determinants which survive have strictly one entry from each row and each column.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</a:rPr>
                  <a:t>The above is a universal conclusion.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73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Determinant of any matrix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628800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the case of a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matrix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we got:</a:t>
                </a:r>
              </a:p>
              <a:p>
                <a:pPr marL="266700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31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+…=</m:t>
                      </m:r>
                    </m:oMath>
                  </m:oMathPara>
                </a14:m>
                <a:endParaRPr lang="en-GB" altLang="en-US" sz="1800" b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33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32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defRPr/>
                </a:pPr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As mentioned the determinants which survive have strictly one entry from each row and each column.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Each of these determinants is obtained by the product its non-zero elements with a plus or a minus sign in front. The sign is determined by the number of re-orderings required so that the matrix of interest becomes diagonal. For example the second determinant shown above requires one re-ordering (swap of rows 2 and 3) to become the determinant of a diagonal matrix. One re-ordering implies, as shown previously, negating the sign of the original determinant.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r="-1865" b="-36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7130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18567</TotalTime>
  <Words>2323</Words>
  <Application>Microsoft Office PowerPoint</Application>
  <PresentationFormat>On-screen Show (4:3)</PresentationFormat>
  <Paragraphs>221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Impact</vt:lpstr>
      <vt:lpstr>Times New Roman</vt:lpstr>
      <vt:lpstr>Verdana</vt:lpstr>
      <vt:lpstr>Wingdings</vt:lpstr>
      <vt:lpstr>Standarddesign</vt:lpstr>
      <vt:lpstr>Maths for Signals and Systems Linear Algebra in Engineering  Lectures 9, Friday 28th October 2016</vt:lpstr>
      <vt:lpstr>Determinants</vt:lpstr>
      <vt:lpstr>Properties of determinants cont.</vt:lpstr>
      <vt:lpstr>Properties of determinants cont.</vt:lpstr>
      <vt:lpstr>Properties of determinants cont.</vt:lpstr>
      <vt:lpstr>Properties of determinants cont.</vt:lpstr>
      <vt:lpstr>Determinant of a 2×2 matrix</vt:lpstr>
      <vt:lpstr>Determinant of any matrix</vt:lpstr>
      <vt:lpstr>Determinant of any matrix cont.</vt:lpstr>
      <vt:lpstr>Determinant of any matrix cont.</vt:lpstr>
      <vt:lpstr>The general form for the determinant</vt:lpstr>
      <vt:lpstr>The general form for the determinant cont.</vt:lpstr>
      <vt:lpstr>Cofactors</vt:lpstr>
      <vt:lpstr>Estimation of the inverse A^(-1) using cofactors</vt:lpstr>
      <vt:lpstr>Solve Ax=b when A is square and invertible</vt:lpstr>
      <vt:lpstr>Solve Ax=b when A is square and invertible cont.</vt:lpstr>
      <vt:lpstr>Geometrical interpretation of the determinant</vt:lpstr>
      <vt:lpstr>Geometrical interpretation of the determinant cont.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Tania Stathaki</cp:lastModifiedBy>
  <cp:revision>550</cp:revision>
  <dcterms:modified xsi:type="dcterms:W3CDTF">2016-10-28T07:57:49Z</dcterms:modified>
</cp:coreProperties>
</file>