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329" r:id="rId3"/>
    <p:sldId id="327" r:id="rId4"/>
    <p:sldId id="330" r:id="rId5"/>
    <p:sldId id="331" r:id="rId6"/>
    <p:sldId id="335" r:id="rId7"/>
    <p:sldId id="336" r:id="rId8"/>
    <p:sldId id="334" r:id="rId9"/>
    <p:sldId id="339" r:id="rId10"/>
    <p:sldId id="340" r:id="rId11"/>
    <p:sldId id="341" r:id="rId12"/>
    <p:sldId id="342" r:id="rId13"/>
    <p:sldId id="343" r:id="rId14"/>
    <p:sldId id="344" r:id="rId15"/>
    <p:sldId id="346" r:id="rId16"/>
    <p:sldId id="347" r:id="rId17"/>
    <p:sldId id="349" r:id="rId18"/>
    <p:sldId id="352" r:id="rId19"/>
  </p:sldIdLst>
  <p:sldSz cx="9144000" cy="6858000" type="screen4x3"/>
  <p:notesSz cx="6669088" cy="99266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33"/>
    <a:srgbClr val="000000"/>
    <a:srgbClr val="008A63"/>
    <a:srgbClr val="002C5B"/>
    <a:srgbClr val="040404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0107" autoAdjust="0"/>
  </p:normalViewPr>
  <p:slideViewPr>
    <p:cSldViewPr>
      <p:cViewPr varScale="1">
        <p:scale>
          <a:sx n="69" d="100"/>
          <a:sy n="69" d="100"/>
        </p:scale>
        <p:origin x="1260" y="6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093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86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329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52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52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15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154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Maths for Signals and Systems</a:t>
            </a:r>
            <a:br>
              <a:rPr lang="en-GB" altLang="en-US" b="1" dirty="0"/>
            </a:br>
            <a:r>
              <a:rPr lang="en-GB" altLang="en-US" sz="2400" b="1" dirty="0"/>
              <a:t>Linear Algebra in Engineering</a:t>
            </a: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 6, Friday 21st October 2016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151216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5337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Orthogonal subspaces: more questions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00809"/>
                <a:ext cx="8640960" cy="4320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row and null space of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are orthogonal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. 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Why?</a:t>
                </a:r>
              </a:p>
              <a:p>
                <a:pPr marL="266700" lvl="1" indent="-266700" eaLnBrk="1" hangingPunct="1">
                  <a:buNone/>
                  <a:defRPr/>
                </a:pP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	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Vectors which satisfy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are orthogonal to all rows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>
                  <a:buNone/>
                  <a:defRPr/>
                </a:pPr>
                <a:endParaRPr lang="en-US" altLang="en-US" sz="1800" b="1" i="0" dirty="0">
                  <a:solidFill>
                    <a:srgbClr val="C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Assume we are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: consider two orthogonal lines. Could their subspaces be the row space and the null space of a matrix?</a:t>
                </a:r>
              </a:p>
              <a:p>
                <a:pPr marL="266700" lvl="1" indent="0" eaLnBrk="1" hangingPunct="1">
                  <a:buNone/>
                  <a:defRPr/>
                </a:pPr>
                <a:r>
                  <a:rPr lang="en-US" altLang="en-US" sz="1200" b="1" i="0" dirty="0">
                    <a:solidFill>
                      <a:srgbClr val="C00000"/>
                    </a:solidFill>
                  </a:rPr>
                  <a:t>(The answer is NO: dim</a:t>
                </a:r>
                <a14:m>
                  <m:oMath xmlns:m="http://schemas.openxmlformats.org/officeDocument/2006/math">
                    <m:r>
                      <a:rPr lang="en-GB" altLang="en-US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1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GB" altLang="en-US" sz="1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1200" b="1" i="0" dirty="0">
                    <a:solidFill>
                      <a:srgbClr val="C00000"/>
                    </a:solidFill>
                  </a:rPr>
                  <a:t>+dim</a:t>
                </a:r>
                <a14:m>
                  <m:oMath xmlns:m="http://schemas.openxmlformats.org/officeDocument/2006/math">
                    <m:r>
                      <a:rPr lang="en-GB" altLang="en-US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GB" altLang="en-US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𝒓</m:t>
                    </m:r>
                    <m:r>
                      <a:rPr lang="en-GB" altLang="en-US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GB" altLang="en-US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altLang="en-US" sz="1200" b="1" i="0" dirty="0">
                    <a:solidFill>
                      <a:srgbClr val="C00000"/>
                    </a:solidFill>
                  </a:rPr>
                  <a:t>) </a:t>
                </a:r>
              </a:p>
              <a:p>
                <a:pPr marL="266700" lvl="1" indent="-266700" eaLnBrk="1" hangingPunct="1">
                  <a:buNone/>
                  <a:defRPr/>
                </a:pPr>
                <a:endParaRPr lang="en-US" altLang="en-US" sz="2000" b="1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Row space and null space are orthogonal and furthermore: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Their dimensions add up to the size of rows (or number of columns). This is basically the size of the maximum space that the rows can form.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Row space and null space are orthogonal complements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00809"/>
                <a:ext cx="8640960" cy="4320480"/>
              </a:xfrm>
              <a:prstGeom prst="rect">
                <a:avLst/>
              </a:prstGeom>
              <a:blipFill>
                <a:blip r:embed="rId6"/>
                <a:stretch>
                  <a:fillRect l="-1481" t="-1834" r="-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59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Solve a system when there is no exact solution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28043"/>
                <a:ext cx="8640960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C00000"/>
                    </a:solidFill>
                    <a:latin typeface="+mj-lt"/>
                  </a:rPr>
                  <a:t>“Solve”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C00000"/>
                    </a:solidFill>
                    <a:latin typeface="+mj-lt"/>
                  </a:rPr>
                  <a:t> when there is no exact solution, i.e.,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en-US" sz="1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∉</m:t>
                    </m:r>
                    <m:r>
                      <a:rPr lang="en-GB" altLang="en-US" sz="1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altLang="en-US" sz="1800" b="0" i="0" dirty="0">
                    <a:solidFill>
                      <a:srgbClr val="C00000"/>
                    </a:solidFill>
                    <a:latin typeface="+mj-lt"/>
                    <a:ea typeface="Cambria Math"/>
                  </a:rPr>
                  <a:t>.</a:t>
                </a:r>
                <a:endParaRPr lang="en-GB" altLang="en-US" sz="1800" b="0" i="0" dirty="0">
                  <a:solidFill>
                    <a:srgbClr val="C00000"/>
                  </a:solidFill>
                  <a:latin typeface="+mj-lt"/>
                </a:endParaRPr>
              </a:p>
              <a:p>
                <a:pPr marL="361950" eaLnBrk="1" hangingPunct="1">
                  <a:defRPr/>
                </a:pPr>
                <a:endParaRPr lang="en-US" altLang="en-US" sz="1800" i="0" dirty="0">
                  <a:solidFill>
                    <a:srgbClr val="C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We will realize, in subsequent sections, that there is a matrix which will play an important role for the solution to this problem: This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.  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has the following properties: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is square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).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is symmetric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is invertible 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has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independent columns, i.e., the null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zero (proof follows later).</a:t>
                </a:r>
              </a:p>
              <a:p>
                <a:pPr marL="266700" lvl="1" indent="0" eaLnBrk="1" hangingPunct="1">
                  <a:buNone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Example 1: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invertible.</a:t>
                </a:r>
              </a:p>
              <a:p>
                <a:pPr marL="266700" lvl="1" indent="0" eaLnBrk="1" hangingPunct="1">
                  <a:buNone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Example 2: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NOT invertible.</a:t>
                </a:r>
              </a:p>
              <a:p>
                <a:pPr marL="381000" lvl="1" indent="0" eaLnBrk="1" hangingPunct="1">
                  <a:buNone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28043"/>
                <a:ext cx="8640960" cy="4869309"/>
              </a:xfrm>
              <a:prstGeom prst="rect">
                <a:avLst/>
              </a:prstGeom>
              <a:blipFill>
                <a:blip r:embed="rId6"/>
                <a:stretch>
                  <a:fillRect l="-1481" t="-16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06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78" y="4797015"/>
            <a:ext cx="3075806" cy="201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Projection matrix 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hart" r:id="rId5" imgW="6096000" imgH="4067085" progId="MSGraph.Chart.8">
                  <p:embed followColorScheme="full"/>
                </p:oleObj>
              </mc:Choice>
              <mc:Fallback>
                <p:oleObj name="Chart" r:id="rId5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728043"/>
                <a:ext cx="885698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PROBLEM: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Find the projection of a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onto a line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We need this to solve the problem </a:t>
                </a:r>
                <a14:m>
                  <m:oMath xmlns:m="http://schemas.openxmlformats.org/officeDocument/2006/math">
                    <m:r>
                      <a:rPr lang="en-GB" altLang="en-US" sz="1800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∉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ea typeface="Cambria Math"/>
                  </a:rPr>
                  <a:t>. </a:t>
                </a: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(All vectors are assumed column vectors.)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This is a point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on the straight line formed by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𝑥𝑎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 scalar.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defined such as the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orthogonal to the line formed by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Inner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𝑥𝑎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Based on the above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𝑃𝑏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 </a:t>
                </a:r>
                <a:r>
                  <a:rPr lang="en-GB" altLang="en-US" sz="1800" b="1" i="0" dirty="0">
                    <a:solidFill>
                      <a:srgbClr val="CC0033"/>
                    </a:solidFill>
                    <a:latin typeface="+mj-lt"/>
                  </a:rPr>
                  <a:t>(observe the form of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CC0033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GB" altLang="en-US" sz="1800" b="1" i="0" dirty="0">
                    <a:solidFill>
                      <a:srgbClr val="CC0033"/>
                    </a:solidFill>
                    <a:latin typeface="+mj-lt"/>
                  </a:rPr>
                  <a:t>)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is a scalar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is a square matrix.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called the </a:t>
                </a: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projection matrix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728043"/>
                <a:ext cx="8856984" cy="5013325"/>
              </a:xfrm>
              <a:prstGeom prst="rect">
                <a:avLst/>
              </a:prstGeom>
              <a:blipFill>
                <a:blip r:embed="rId7"/>
                <a:stretch>
                  <a:fillRect l="-1583" t="-1580" r="-12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6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Projection matrix properties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What is the column space of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?</a:t>
                </a: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is the subspace formed by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The reason is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and therefore,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GB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What is the rank of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?</a:t>
                </a: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Obviously 1.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What happens if I do the projection twice?</a:t>
                </a: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Nothing should happen. Therefore, the condition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must hold. Verify this using the above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matrix.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If we double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 what happens to the projection?</a:t>
                </a: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projection is doubled too.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If we double </a:t>
                </a:r>
                <a14:m>
                  <m:oMath xmlns:m="http://schemas.openxmlformats.org/officeDocument/2006/math"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 what happens to the projection?</a:t>
                </a: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Nothing should happen to the projection in that case.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6"/>
                <a:stretch>
                  <a:fillRect l="-1506" t="-1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83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00" y="3717032"/>
            <a:ext cx="3635300" cy="3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702593"/>
            <a:ext cx="8928992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Solving </a:t>
            </a:r>
            <a:r>
              <a:rPr lang="en-GB" altLang="en-US" dirty="0" err="1"/>
              <a:t>Ax</a:t>
            </a:r>
            <a:r>
              <a:rPr lang="en-GB" altLang="en-US" dirty="0"/>
              <a:t>=b using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28043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again the scenario where the system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doesn’t have solution.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Goal: Solve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instead, where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the projection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onto the column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As already mentioned, the projection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onto the column space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found by forcing the error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to be perpendicular to the column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This scenario is depicted in the figure below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quantities shown are column vectors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0" lvl="1" indent="0" eaLnBrk="1" hangingPunct="1">
                  <a:buNone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28043"/>
                <a:ext cx="8352928" cy="5013325"/>
              </a:xfrm>
              <a:prstGeom prst="rect">
                <a:avLst/>
              </a:prstGeom>
              <a:blipFill>
                <a:blip r:embed="rId4"/>
                <a:stretch>
                  <a:fillRect l="-1606" t="-1580" r="-16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3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error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altLang="en-US" sz="1800" b="1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endParaRPr lang="en-US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Question:</a:t>
                </a: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 which subspace does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belong?</a:t>
                </a:r>
              </a:p>
              <a:p>
                <a:pPr marL="266700" eaLnBrk="1" hangingPunct="1">
                  <a:tabLst>
                    <a:tab pos="1706563" algn="l"/>
                  </a:tabLst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Answer:</a:t>
                </a:r>
              </a:p>
              <a:p>
                <a:pPr marL="266700" eaLnBrk="1" hangingPunct="1">
                  <a:tabLst>
                    <a:tab pos="1706563" algn="l"/>
                  </a:tabLst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Since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altLang="en-US" sz="1800" b="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b="0" i="0" dirty="0">
                    <a:solidFill>
                      <a:srgbClr val="000000"/>
                    </a:solidFill>
                  </a:rPr>
                  <a:t>we observe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(left </a:t>
                </a:r>
                <a:r>
                  <a:rPr lang="en-US" altLang="en-US" sz="1800" i="0" dirty="0" err="1">
                    <a:solidFill>
                      <a:srgbClr val="000000"/>
                    </a:solidFill>
                    <a:latin typeface="+mj-lt"/>
                  </a:rPr>
                  <a:t>nullspace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). Therefore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perpendicular to the column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52450" indent="-285750" eaLnBrk="1" hangingPunct="1">
                  <a:buFont typeface="Wingdings" panose="05000000000000000000" pitchFamily="2" charset="2"/>
                  <a:buChar char="§"/>
                  <a:tabLst>
                    <a:tab pos="2598738" algn="l"/>
                  </a:tabLst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Solution of the “new” system: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 marL="552450" indent="-285750" eaLnBrk="1" hangingPunct="1">
                  <a:buFont typeface="Wingdings" panose="05000000000000000000" pitchFamily="2" charset="2"/>
                  <a:buChar char="§"/>
                  <a:tabLst>
                    <a:tab pos="2598738" algn="l"/>
                  </a:tabLst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If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is invertible then:</a:t>
                </a:r>
                <a:r>
                  <a:rPr lang="en-GB" altLang="en-US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indent="-285750" eaLnBrk="1" hangingPunct="1">
                  <a:buFont typeface="Wingdings" panose="05000000000000000000" pitchFamily="2" charset="2"/>
                  <a:buChar char="§"/>
                  <a:tabLst>
                    <a:tab pos="2598738" algn="l"/>
                  </a:tabLst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Projection:			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𝑃𝑏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indent="-285750" eaLnBrk="1" hangingPunct="1">
                  <a:buFont typeface="Wingdings" panose="05000000000000000000" pitchFamily="2" charset="2"/>
                  <a:buChar char="§"/>
                  <a:tabLst>
                    <a:tab pos="2598738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Projection matrix: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tabLst>
                    <a:tab pos="2689225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41338" indent="-35877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6655"/>
            <a:ext cx="2915220" cy="244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7261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Projection error, solution and projection matrix</a:t>
            </a:r>
          </a:p>
        </p:txBody>
      </p:sp>
    </p:spTree>
    <p:extLst>
      <p:ext uri="{BB962C8B-B14F-4D97-AF65-F5344CB8AC3E}">
        <p14:creationId xmlns:p14="http://schemas.microsoft.com/office/powerpoint/2010/main" val="94012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Projection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89225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Projection matrix: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89225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2689225" algn="l"/>
                  </a:tabLst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</a:rPr>
                  <a:t>In general,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not square (it is rectangular) and therefore, we cannot use the property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tabLst>
                    <a:tab pos="2689225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Question:</a:t>
                </a: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b="1" i="0" u="sng" dirty="0">
                    <a:solidFill>
                      <a:srgbClr val="000000"/>
                    </a:solidFill>
                    <a:latin typeface="+mj-lt"/>
                  </a:rPr>
                  <a:t>was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 square and invertible matrix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what would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be?</a:t>
                </a:r>
              </a:p>
              <a:p>
                <a:pPr marL="266700" eaLnBrk="1" hangingPunct="1">
                  <a:tabLst>
                    <a:tab pos="1706563" algn="l"/>
                  </a:tabLst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Answer:</a:t>
                </a:r>
              </a:p>
              <a:p>
                <a:pPr marL="266700" eaLnBrk="1" hangingPunct="1">
                  <a:tabLst>
                    <a:tab pos="1706563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 that case the column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would be the entire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therefore the vector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would belong to</a:t>
                </a:r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Therefore, the projection of any vector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would be the vector itself. This can be also verified by:</a:t>
                </a:r>
              </a:p>
              <a:p>
                <a:pPr marL="266700" eaLnBrk="1" hangingPunct="1">
                  <a:tabLst>
                    <a:tab pos="1706563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tabLst>
                    <a:tab pos="1706563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182563" eaLnBrk="1" hangingPunct="1">
                  <a:tabLst>
                    <a:tab pos="2689225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41338" indent="-35877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13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Projection matrix: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Properties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tabLst>
                    <a:tab pos="2598738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tabLst>
                    <a:tab pos="2598738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Symmetric</a:t>
                </a:r>
              </a:p>
              <a:p>
                <a:pPr marL="542925" eaLnBrk="1" hangingPunct="1">
                  <a:tabLst>
                    <a:tab pos="2598738" algn="l"/>
                  </a:tabLs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symmetric and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symmetric</a:t>
                </a:r>
              </a:p>
              <a:p>
                <a:pPr marL="542925" eaLnBrk="1" hangingPunct="1">
                  <a:tabLst>
                    <a:tab pos="2598738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[to prove this we use the property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]</a:t>
                </a:r>
              </a:p>
              <a:p>
                <a:pPr marL="542925" eaLnBrk="1" hangingPunct="1">
                  <a:tabLst>
                    <a:tab pos="898525" algn="l"/>
                  </a:tabLs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alt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GB" altLang="en-US" sz="180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GB" altLang="en-US" sz="18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eaLnBrk="1" hangingPunct="1">
                  <a:buFont typeface="Wingdings" panose="05000000000000000000" pitchFamily="2" charset="2"/>
                  <a:buChar char="Ø"/>
                  <a:tabLst>
                    <a:tab pos="2598738" algn="l"/>
                  </a:tabLst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indent="-276225" eaLnBrk="1" hangingPunct="1">
                  <a:buFont typeface="Wingdings" panose="05000000000000000000" pitchFamily="2" charset="2"/>
                  <a:buChar char="Ø"/>
                  <a:tabLst>
                    <a:tab pos="2689225" algn="l"/>
                  </a:tabLs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17463" eaLnBrk="1" hangingPunct="1">
                  <a:tabLst>
                    <a:tab pos="2689225" algn="l"/>
                  </a:tabLs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GB" altLang="en-US" sz="1800" dirty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GB" altLang="en-US" sz="1800" dirty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]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17463" eaLnBrk="1" hangingPunct="1">
                  <a:tabLst>
                    <a:tab pos="268922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𝐼</m:t>
                    </m:r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GB" altLang="en-US" sz="1800" dirty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17463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41338" indent="-35877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9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Problem:</a:t>
                </a:r>
              </a:p>
              <a:p>
                <a:pPr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Show that the proposed approach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yields the solution which can be also obtained if we look for 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that minimizes the function:</a:t>
                </a:r>
              </a:p>
              <a:p>
                <a:pPr marL="266700" indent="-266700"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indent="-266700" eaLnBrk="1" hangingPunct="1"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</a:rPr>
                  <a:t>Solution:</a:t>
                </a:r>
              </a:p>
              <a:p>
                <a:pPr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We are looking to minimize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  <m:acc>
                              <m:accPr>
                                <m:chr m:val="̂"/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</m:t>
                            </m:r>
                            <m:acc>
                              <m:accPr>
                                <m:chr m:val="̂"/>
                                <m:ctrlPr>
                                  <a:rPr lang="en-GB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alt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 This is a function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only and therefore, we can formulate the problem: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min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⁡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min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⁡[</m:t>
                      </m:r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A function is minimized at points for which its first derivative is zero. Therefore, we are looking for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1200" i="0" dirty="0">
                    <a:solidFill>
                      <a:srgbClr val="000000"/>
                    </a:solidFill>
                  </a:rPr>
                  <a:t>s</a:t>
                </a:r>
                <a:r>
                  <a:rPr lang="en-US" altLang="en-US" sz="1800" i="0" dirty="0">
                    <a:solidFill>
                      <a:srgbClr val="000000"/>
                    </a:solidFill>
                  </a:rPr>
                  <a:t> that satisfy the equation: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>
                        <m:f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altLang="en-US" sz="18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altLang="en-US" sz="1800" b="1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altLang="en-US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acc>
                            <m:accPr>
                              <m:chr m:val="̂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en-US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)=2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GB" alt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i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Therefore, the derivative is zero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acc>
                      <m:accPr>
                        <m:chr m:val="̂"/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 This is equal to the previous solution. </a:t>
                </a:r>
                <a:r>
                  <a:rPr lang="en-US" altLang="en-US" sz="1800" b="1" i="0" dirty="0">
                    <a:solidFill>
                      <a:srgbClr val="CC0033"/>
                    </a:solidFill>
                  </a:rPr>
                  <a:t>This approach is called Least Squares Minimization.</a:t>
                </a:r>
              </a:p>
              <a:p>
                <a:pPr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182563" eaLnBrk="1" hangingPunct="1">
                  <a:tabLst>
                    <a:tab pos="2689225" algn="l"/>
                  </a:tabLst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</a:endParaRPr>
              </a:p>
              <a:p>
                <a:pPr marL="541338" indent="-35877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650" t="-1580" b="-6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Least Squares Minimization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244408" y="4581128"/>
            <a:ext cx="791766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Mathematics for Signals and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4581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In this set of lectures we will talk about:</a:t>
                </a:r>
              </a:p>
              <a:p>
                <a:pPr lvl="1" eaLnBrk="1" hangingPunct="1">
                  <a:defRPr/>
                </a:pPr>
                <a:endParaRPr lang="en-US" altLang="en-US" sz="1800" i="0" dirty="0"/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Spaces other than vector spaces.</a:t>
                </a: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Orthogonal subspaces.</a:t>
                </a: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Projections on to spaces.</a:t>
                </a: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How to solve the problem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does not belong in the column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Lease Squares Minimization or Linear Regression.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4581277"/>
              </a:xfrm>
              <a:prstGeom prst="rect">
                <a:avLst/>
              </a:prstGeom>
              <a:blipFill>
                <a:blip r:embed="rId3"/>
                <a:stretch>
                  <a:fillRect l="-1650" t="-1729" r="-19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10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7261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Mathematics for Signals and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584027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Generalization of the concept of space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Consider a set of entities (objects) that are not necessarily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1−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vectors.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Assume that multiplication with a scalar and addition can be defined for these  entities.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 new space can be defined from all linear combinations of such entities.</a:t>
                </a:r>
              </a:p>
              <a:p>
                <a:pPr marL="0" lvl="1" indent="0" eaLnBrk="1" hangingPunct="1">
                  <a:buNone/>
                </a:pPr>
                <a:endParaRPr lang="en-US" altLang="en-US" sz="1800" b="1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/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Example: Space of matrices</a:t>
                </a:r>
                <a:endParaRPr lang="en-GB" altLang="en-US" sz="1800" b="1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Consider a space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which contains all </a:t>
                </a:r>
                <a14:m>
                  <m:oMath xmlns:m="http://schemas.openxmlformats.org/officeDocument/2006/math"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matrices.</a:t>
                </a:r>
                <a:endParaRPr lang="en-GB" altLang="en-US" sz="180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Addition and multiplication with a scalar can be applied to matrices, e.g., 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matrices, then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are matrices too.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Examples of subspaces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All upper triangular matrices.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All lower triangular matrices.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All symmetric matrices.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All diagonal matrices.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84027"/>
                <a:ext cx="8496944" cy="5013325"/>
              </a:xfrm>
              <a:prstGeom prst="rect">
                <a:avLst/>
              </a:prstGeom>
              <a:blipFill>
                <a:blip r:embed="rId4"/>
                <a:stretch>
                  <a:fillRect l="-1650" t="-1582" r="-12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30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702593"/>
            <a:ext cx="8784976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Mathematics for Signals and Systems-Space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Consider the space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of </a:t>
                </a:r>
                <a:r>
                  <a:rPr lang="en-GB" altLang="en-US" sz="1800" i="0" u="sng" dirty="0">
                    <a:solidFill>
                      <a:srgbClr val="000000"/>
                    </a:solidFill>
                  </a:rPr>
                  <a:t>all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matrices.</a:t>
                </a:r>
                <a:endParaRPr lang="en-GB" altLang="en-US" sz="1800" dirty="0">
                  <a:solidFill>
                    <a:srgbClr val="000000"/>
                  </a:solidFill>
                </a:endParaRP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dimension of this space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=9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simplest basis of this space is:</a:t>
                </a:r>
                <a:endParaRPr lang="en-GB" altLang="en-US" sz="1800" dirty="0">
                  <a:solidFill>
                    <a:srgbClr val="040404"/>
                  </a:solidFill>
                </a:endParaRPr>
              </a:p>
              <a:p>
                <a:pPr marL="542925" lvl="2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800" i="1" smtClean="0">
                        <a:solidFill>
                          <a:srgbClr val="040404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matrix can be written as a linear combination of the above matrices.</a:t>
                </a:r>
              </a:p>
              <a:p>
                <a:pPr marL="266700" lvl="2" indent="0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Consider the subspace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of all </a:t>
                </a:r>
                <a14:m>
                  <m:oMath xmlns:m="http://schemas.openxmlformats.org/officeDocument/2006/math"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b="1" i="0" dirty="0">
                    <a:solidFill>
                      <a:srgbClr val="000000"/>
                    </a:solidFill>
                  </a:rPr>
                  <a:t>symmetric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matrices. </a:t>
                </a:r>
                <a:r>
                  <a:rPr lang="en-GB" altLang="en-US" sz="1800" b="1" i="0" dirty="0">
                    <a:solidFill>
                      <a:srgbClr val="CC0033"/>
                    </a:solidFill>
                  </a:rPr>
                  <a:t>(Keep in mind that symmetry implies square matrices only)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dimension of this subspace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6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i.e.,</a:t>
                </a:r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simplest basis of this subspace is:</a:t>
                </a:r>
              </a:p>
              <a:p>
                <a:pPr marL="542925" lvl="2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symmetric matrix can be written as a linear combination of the above matrices.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933" b="-29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94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Space of Matrices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Consider the subspace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of all </a:t>
                </a:r>
                <a14:m>
                  <m:oMath xmlns:m="http://schemas.openxmlformats.org/officeDocument/2006/math"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upper triangular matrices.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dimension of this subspace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simplest basis of this subspace is:</a:t>
                </a:r>
                <a:endParaRPr lang="en-GB" altLang="en-US" sz="1800" dirty="0">
                  <a:solidFill>
                    <a:srgbClr val="040404"/>
                  </a:solidFill>
                </a:endParaRPr>
              </a:p>
              <a:p>
                <a:pPr marL="542925" lvl="2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542925" lvl="2" indent="0" algn="ctr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Consider the subspace of the intersection of symmetric and upper triangular matrices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This subspace consists of diagonal matrices.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dimension of this subspace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</m:d>
                      </m:e>
                    </m:func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marL="541338" lvl="2" indent="-274638" eaLnBrk="1" hangingPunct="1">
                  <a:buFont typeface="Wingdings" panose="05000000000000000000" pitchFamily="2" charset="2"/>
                  <a:buChar char="Ø"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A basis is:</a:t>
                </a:r>
              </a:p>
              <a:p>
                <a:pPr marL="542925" lvl="2" indent="0" algn="ctr" eaLnBrk="1" hangingPunct="1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dirty="0">
                  <a:solidFill>
                    <a:srgbClr val="040404"/>
                  </a:solidFill>
                </a:endParaRPr>
              </a:p>
              <a:p>
                <a:pPr marL="542925" lvl="2" indent="0" algn="ctr" eaLnBrk="1" hangingPunct="1">
                  <a:buNone/>
                </a:pPr>
                <a:endParaRPr lang="en-GB" sz="1800" dirty="0">
                  <a:solidFill>
                    <a:srgbClr val="040404"/>
                  </a:solidFill>
                </a:endParaRPr>
              </a:p>
              <a:p>
                <a:pPr marL="266700" lvl="2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b="1" i="0" dirty="0">
                    <a:solidFill>
                      <a:srgbClr val="C00000"/>
                    </a:solidFill>
                  </a:rPr>
                  <a:t>Note that the union </a:t>
                </a:r>
                <a14:m>
                  <m:oMath xmlns:m="http://schemas.openxmlformats.org/officeDocument/2006/math">
                    <m:r>
                      <a:rPr lang="en-GB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GB" sz="1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GB" altLang="en-US" sz="1800" b="1" i="0" dirty="0">
                    <a:solidFill>
                      <a:srgbClr val="C00000"/>
                    </a:solidFill>
                  </a:rPr>
                  <a:t> is not a subspace.</a:t>
                </a: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4"/>
                <a:stretch>
                  <a:fillRect l="-1506" t="-1580" b="-10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16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Space of Matrices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824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As mentioned the union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not a subspace.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Lets consider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3525" lvl="1" indent="0" eaLnBrk="1" hangingPunct="1">
                  <a:buNone/>
                </a:pPr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Question:</a:t>
                </a:r>
              </a:p>
              <a:p>
                <a:pPr marL="266700" lvl="1" indent="0" eaLnBrk="1" hangingPunct="1">
                  <a:buNone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What matrices can I get from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where both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are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?</a:t>
                </a:r>
              </a:p>
              <a:p>
                <a:pPr marL="266700" lvl="1" indent="0" eaLnBrk="1" hangingPunct="1">
                  <a:buNone/>
                </a:pPr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Answer:</a:t>
                </a:r>
              </a:p>
              <a:p>
                <a:pPr marL="266700" lvl="1" indent="0" eaLnBrk="1" hangingPunct="1">
                  <a:buNone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 can basically get any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matrix.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Can you possibly prove why?</a:t>
                </a:r>
              </a:p>
              <a:p>
                <a:pPr marL="266700" lvl="1" indent="0" eaLnBrk="1" hangingPunct="1">
                  <a:buNone/>
                </a:pPr>
                <a:endParaRPr lang="en-GB" altLang="en-US" sz="1800" b="1" i="0" dirty="0">
                  <a:solidFill>
                    <a:srgbClr val="CC0033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We notice that for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we have:</a:t>
                </a:r>
                <a:endParaRPr lang="en-GB" altLang="en-US" sz="1800" i="0" dirty="0">
                  <a:solidFill>
                    <a:srgbClr val="C00000"/>
                  </a:solidFill>
                  <a:latin typeface="+mj-lt"/>
                </a:endParaRPr>
              </a:p>
              <a:p>
                <a:pPr marL="266700" lvl="1" indent="0" eaLnBrk="1" hangingPunct="1">
                  <a:buNone/>
                  <a:tabLst>
                    <a:tab pos="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800" b="0" i="1" dirty="0">
                  <a:solidFill>
                    <a:srgbClr val="040404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L="266700" lvl="1" indent="0" eaLnBrk="1" hangingPunct="1">
                  <a:buNone/>
                  <a:tabLst>
                    <a:tab pos="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800" b="0" i="1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0" eaLnBrk="1" hangingPunct="1">
                  <a:buNone/>
                  <a:tabLst>
                    <a:tab pos="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  <m:r>
                        <a:rPr lang="en-GB" sz="1800" b="0" i="1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0" eaLnBrk="1" hangingPunct="1">
                  <a:buNone/>
                  <a:tabLst>
                    <a:tab pos="0" algn="l"/>
                  </a:tabLst>
                </a:pPr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In general we can prove that:</a:t>
                </a:r>
              </a:p>
              <a:p>
                <a:pPr marL="266700" lvl="1" indent="-317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dim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∩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𝑈</m:t>
                      </m:r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381000" lvl="1" indent="0" eaLnBrk="1" hangingPunct="1">
                  <a:buNone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1" eaLnBrk="1" hangingPunct="1"/>
                <a:endParaRPr lang="en-GB" sz="1800" b="0" i="1" dirty="0">
                  <a:solidFill>
                    <a:srgbClr val="040404"/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824536"/>
              </a:xfrm>
              <a:prstGeom prst="rect">
                <a:avLst/>
              </a:prstGeom>
              <a:blipFill>
                <a:blip r:embed="rId3"/>
                <a:stretch>
                  <a:fillRect l="-1506" t="-1643" b="-471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28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Rank One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9"/>
                <a:ext cx="8496944" cy="4680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An example of 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matrix of rank equal to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is:</a:t>
                </a:r>
              </a:p>
              <a:p>
                <a:pPr marL="0" lvl="1" indent="0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A basis of the row space of the above matrix is the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A basis of the column space of the above matrix is the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Note that the well known property holds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/>
                      </a:rPr>
                      <m:t>dim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𝐶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(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 altLang="en-US" sz="1800" i="0">
                            <a:solidFill>
                              <a:srgbClr val="000000"/>
                            </a:solidFill>
                            <a:latin typeface="Cambria Math"/>
                          </a:rPr>
                          <m:t>dim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In this example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𝑟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 </a:t>
                </a:r>
              </a:p>
              <a:p>
                <a:pPr marL="266700" lvl="1" indent="-26670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9"/>
                <a:ext cx="8496944" cy="4680520"/>
              </a:xfrm>
              <a:prstGeom prst="rect">
                <a:avLst/>
              </a:prstGeom>
              <a:blipFill>
                <a:blip r:embed="rId3"/>
                <a:stretch>
                  <a:fillRect l="-1506" t="-16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36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Rank One Matrices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4437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We can write the previous matrix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as:</a:t>
                </a:r>
              </a:p>
              <a:p>
                <a:pPr marL="266700" lvl="1" indent="-266700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6700" lvl="1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266700" lvl="1" indent="0" algn="ctr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Every rank one matrix can be decomposed into the product of a column vector and a row vector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column vectors.</a:t>
                </a: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r>
                  <a:rPr lang="en-GB" sz="1800" i="0" dirty="0">
                    <a:solidFill>
                      <a:srgbClr val="040404"/>
                    </a:solidFill>
                  </a:rPr>
                  <a:t>Furthermore, if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are column vectors, the matrix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800" i="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is always of rank 1.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All matrices can be written as a combination of rank one matrices.</a:t>
                </a:r>
              </a:p>
              <a:p>
                <a:pPr marL="266700" lvl="1" indent="-266700" eaLnBrk="1" hangingPunct="1"/>
                <a:endParaRPr lang="en-GB" altLang="en-US" sz="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Rank one matrices are the building blocks for all matrices!</a:t>
                </a: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2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4437261"/>
              </a:xfrm>
              <a:prstGeom prst="rect">
                <a:avLst/>
              </a:prstGeom>
              <a:blipFill>
                <a:blip r:embed="rId3"/>
                <a:stretch>
                  <a:fillRect l="-1506" t="-1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02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02593"/>
            <a:ext cx="864096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Orthogonal subspaces: Definition and a couple of questions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7"/>
                <a:ext cx="8496944" cy="4248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Suppose that a subspace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orthogonal to a subspace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. 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What does this mean?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actually means that every vector in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orthogonal to every vector in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𝑇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altLang="en-US" sz="1800" b="1" i="0" dirty="0">
                  <a:solidFill>
                    <a:srgbClr val="C00000"/>
                  </a:solidFill>
                  <a:latin typeface="+mj-lt"/>
                </a:endParaRPr>
              </a:p>
              <a:p>
                <a:pPr marL="266700" lvl="1" indent="-266700" eaLnBrk="1" hangingPunct="1">
                  <a:buNone/>
                  <a:defRPr/>
                </a:pPr>
                <a:endParaRPr lang="en-US" altLang="en-US" sz="800" b="1" i="0" dirty="0">
                  <a:solidFill>
                    <a:srgbClr val="C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Assume we are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Consider two 2-D planes which are perpendicular to each other (for example a wall and the floor). Are these planes orthogonal?</a:t>
                </a:r>
              </a:p>
              <a:p>
                <a:pPr marL="266700" lvl="1" indent="0" eaLnBrk="1" hangingPunct="1">
                  <a:buNone/>
                  <a:defRPr/>
                </a:pPr>
                <a:r>
                  <a:rPr lang="en-US" altLang="en-US" sz="1200" b="1" i="0" dirty="0">
                    <a:solidFill>
                      <a:srgbClr val="C00000"/>
                    </a:solidFill>
                  </a:rPr>
                  <a:t>(The answer is NO: the line which is their intersection belongs to both) </a:t>
                </a:r>
              </a:p>
              <a:p>
                <a:pPr marL="266700" lvl="1" indent="-266700" eaLnBrk="1" hangingPunct="1">
                  <a:defRPr/>
                </a:pPr>
                <a:endParaRPr lang="en-US" altLang="en-US" sz="800" b="1" i="0" dirty="0">
                  <a:solidFill>
                    <a:srgbClr val="000000"/>
                  </a:solidFill>
                  <a:latin typeface="+mn-lt"/>
                </a:endParaRP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Assume we are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lvl="2" indent="-276225" eaLnBrk="1" hangingPunct="1">
                  <a:buFont typeface="+mj-lt"/>
                  <a:buAutoNum type="arabicPeriod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When is a line through the origin orthogonal to the entire plane?</a:t>
                </a:r>
              </a:p>
              <a:p>
                <a:pPr marL="542925" lvl="2" indent="-276225" eaLnBrk="1" hangingPunct="1">
                  <a:buFont typeface="+mj-lt"/>
                  <a:buAutoNum type="arabicPeriod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When is a line through the origin orthogonal to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subspace?</a:t>
                </a:r>
              </a:p>
              <a:p>
                <a:pPr marL="542925" lvl="2" indent="-276225" eaLnBrk="1" hangingPunct="1">
                  <a:buFont typeface="+mj-lt"/>
                  <a:buAutoNum type="arabicPeriod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When is a line through the origin orthogonal to another line through the origin?</a:t>
                </a:r>
              </a:p>
              <a:p>
                <a:pPr marL="269875" lvl="2" indent="0" eaLnBrk="1" hangingPunct="1">
                  <a:buNone/>
                  <a:defRPr/>
                </a:pPr>
                <a:r>
                  <a:rPr lang="en-US" altLang="en-US" sz="1200" b="1" i="0" dirty="0">
                    <a:solidFill>
                      <a:srgbClr val="C00000"/>
                    </a:solidFill>
                    <a:latin typeface="+mn-lt"/>
                  </a:rPr>
                  <a:t>(answers: 1. never, 2. always, 3. when they form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GB" altLang="en-US" sz="1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altLang="en-US" sz="1200" b="1" i="0" dirty="0">
                    <a:solidFill>
                      <a:srgbClr val="C00000"/>
                    </a:solidFill>
                    <a:latin typeface="+mn-lt"/>
                  </a:rPr>
                  <a:t> angle)</a:t>
                </a: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7"/>
                <a:ext cx="8496944" cy="4248473"/>
              </a:xfrm>
              <a:prstGeom prst="rect">
                <a:avLst/>
              </a:prstGeom>
              <a:blipFill>
                <a:blip r:embed="rId6"/>
                <a:stretch>
                  <a:fillRect l="-1506" t="-1865" r="-12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98223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9750</TotalTime>
  <Words>591</Words>
  <Application>Microsoft Office PowerPoint</Application>
  <PresentationFormat>On-screen Show (4:3)</PresentationFormat>
  <Paragraphs>253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Impact</vt:lpstr>
      <vt:lpstr>Times New Roman</vt:lpstr>
      <vt:lpstr>Verdana</vt:lpstr>
      <vt:lpstr>Wingdings</vt:lpstr>
      <vt:lpstr>Standarddesign</vt:lpstr>
      <vt:lpstr>Chart</vt:lpstr>
      <vt:lpstr>Maths for Signals and Systems Linear Algebra in Engineering  Lecture 6, Friday 21st October 2016</vt:lpstr>
      <vt:lpstr>Mathematics for Signals and Systems</vt:lpstr>
      <vt:lpstr>Mathematics for Signals and Systems</vt:lpstr>
      <vt:lpstr>Mathematics for Signals and Systems-Space of Matrices</vt:lpstr>
      <vt:lpstr>Space of Matrices cont.</vt:lpstr>
      <vt:lpstr>Space of Matrices cont.</vt:lpstr>
      <vt:lpstr>Rank One Matrices</vt:lpstr>
      <vt:lpstr>Rank One Matrices cont.</vt:lpstr>
      <vt:lpstr>Orthogonal subspaces: Definition and a couple of questions</vt:lpstr>
      <vt:lpstr>Orthogonal subspaces: more questions</vt:lpstr>
      <vt:lpstr>Solve a system when there is no exact solution</vt:lpstr>
      <vt:lpstr>Projection matrix </vt:lpstr>
      <vt:lpstr>Projection matrix properties</vt:lpstr>
      <vt:lpstr>Solving Ax=b using projections</vt:lpstr>
      <vt:lpstr>Projection error, solution and projection matrix</vt:lpstr>
      <vt:lpstr>Projection matrix</vt:lpstr>
      <vt:lpstr>Projection matrix: Properties</vt:lpstr>
      <vt:lpstr>Least Squares Minimization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Tania Stathaki</cp:lastModifiedBy>
  <cp:revision>448</cp:revision>
  <dcterms:modified xsi:type="dcterms:W3CDTF">2016-10-21T10:37:14Z</dcterms:modified>
</cp:coreProperties>
</file>