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307" r:id="rId2"/>
    <p:sldId id="268" r:id="rId3"/>
    <p:sldId id="328" r:id="rId4"/>
    <p:sldId id="329" r:id="rId5"/>
    <p:sldId id="297" r:id="rId6"/>
    <p:sldId id="311" r:id="rId7"/>
    <p:sldId id="312" r:id="rId8"/>
    <p:sldId id="313" r:id="rId9"/>
    <p:sldId id="314" r:id="rId10"/>
    <p:sldId id="315" r:id="rId11"/>
    <p:sldId id="316" r:id="rId12"/>
    <p:sldId id="318" r:id="rId13"/>
    <p:sldId id="319" r:id="rId14"/>
    <p:sldId id="320" r:id="rId15"/>
    <p:sldId id="321" r:id="rId16"/>
    <p:sldId id="322" r:id="rId17"/>
    <p:sldId id="324" r:id="rId18"/>
    <p:sldId id="325" r:id="rId19"/>
    <p:sldId id="326" r:id="rId20"/>
  </p:sldIdLst>
  <p:sldSz cx="9144000" cy="6858000" type="screen4x3"/>
  <p:notesSz cx="6669088" cy="9926638"/>
  <p:defaultTextStyle>
    <a:defPPr>
      <a:defRPr lang="da-DK"/>
    </a:defPPr>
    <a:lvl1pPr algn="l" rtl="0" eaLnBrk="0" fontAlgn="base" hangingPunct="0">
      <a:spcBef>
        <a:spcPct val="0"/>
      </a:spcBef>
      <a:spcAft>
        <a:spcPct val="0"/>
      </a:spcAft>
      <a:defRPr sz="1600" i="1" kern="1200">
        <a:solidFill>
          <a:srgbClr val="6E6E6F"/>
        </a:solidFill>
        <a:latin typeface="Verdana" panose="020B0604030504040204" pitchFamily="34" charset="0"/>
        <a:ea typeface="+mn-ea"/>
        <a:cs typeface="Times New Roman" panose="02020603050405020304" pitchFamily="18" charset="0"/>
      </a:defRPr>
    </a:lvl1pPr>
    <a:lvl2pPr marL="457200" algn="l" rtl="0" eaLnBrk="0" fontAlgn="base" hangingPunct="0">
      <a:spcBef>
        <a:spcPct val="0"/>
      </a:spcBef>
      <a:spcAft>
        <a:spcPct val="0"/>
      </a:spcAft>
      <a:defRPr sz="1600" i="1" kern="1200">
        <a:solidFill>
          <a:srgbClr val="6E6E6F"/>
        </a:solidFill>
        <a:latin typeface="Verdana" panose="020B0604030504040204" pitchFamily="34" charset="0"/>
        <a:ea typeface="+mn-ea"/>
        <a:cs typeface="Times New Roman" panose="02020603050405020304" pitchFamily="18" charset="0"/>
      </a:defRPr>
    </a:lvl2pPr>
    <a:lvl3pPr marL="914400" algn="l" rtl="0" eaLnBrk="0" fontAlgn="base" hangingPunct="0">
      <a:spcBef>
        <a:spcPct val="0"/>
      </a:spcBef>
      <a:spcAft>
        <a:spcPct val="0"/>
      </a:spcAft>
      <a:defRPr sz="1600" i="1" kern="1200">
        <a:solidFill>
          <a:srgbClr val="6E6E6F"/>
        </a:solidFill>
        <a:latin typeface="Verdana" panose="020B0604030504040204" pitchFamily="34" charset="0"/>
        <a:ea typeface="+mn-ea"/>
        <a:cs typeface="Times New Roman" panose="02020603050405020304" pitchFamily="18" charset="0"/>
      </a:defRPr>
    </a:lvl3pPr>
    <a:lvl4pPr marL="1371600" algn="l" rtl="0" eaLnBrk="0" fontAlgn="base" hangingPunct="0">
      <a:spcBef>
        <a:spcPct val="0"/>
      </a:spcBef>
      <a:spcAft>
        <a:spcPct val="0"/>
      </a:spcAft>
      <a:defRPr sz="1600" i="1" kern="1200">
        <a:solidFill>
          <a:srgbClr val="6E6E6F"/>
        </a:solidFill>
        <a:latin typeface="Verdana" panose="020B0604030504040204" pitchFamily="34" charset="0"/>
        <a:ea typeface="+mn-ea"/>
        <a:cs typeface="Times New Roman" panose="02020603050405020304" pitchFamily="18" charset="0"/>
      </a:defRPr>
    </a:lvl4pPr>
    <a:lvl5pPr marL="1828800" algn="l" rtl="0" eaLnBrk="0" fontAlgn="base" hangingPunct="0">
      <a:spcBef>
        <a:spcPct val="0"/>
      </a:spcBef>
      <a:spcAft>
        <a:spcPct val="0"/>
      </a:spcAft>
      <a:defRPr sz="1600" i="1" kern="1200">
        <a:solidFill>
          <a:srgbClr val="6E6E6F"/>
        </a:solidFill>
        <a:latin typeface="Verdana" panose="020B0604030504040204" pitchFamily="34" charset="0"/>
        <a:ea typeface="+mn-ea"/>
        <a:cs typeface="Times New Roman" panose="02020603050405020304" pitchFamily="18" charset="0"/>
      </a:defRPr>
    </a:lvl5pPr>
    <a:lvl6pPr marL="2286000" algn="l" defTabSz="914400" rtl="0" eaLnBrk="1" latinLnBrk="0" hangingPunct="1">
      <a:defRPr sz="1600" i="1" kern="1200">
        <a:solidFill>
          <a:srgbClr val="6E6E6F"/>
        </a:solidFill>
        <a:latin typeface="Verdana" panose="020B0604030504040204" pitchFamily="34" charset="0"/>
        <a:ea typeface="+mn-ea"/>
        <a:cs typeface="Times New Roman" panose="02020603050405020304" pitchFamily="18" charset="0"/>
      </a:defRPr>
    </a:lvl6pPr>
    <a:lvl7pPr marL="2743200" algn="l" defTabSz="914400" rtl="0" eaLnBrk="1" latinLnBrk="0" hangingPunct="1">
      <a:defRPr sz="1600" i="1" kern="1200">
        <a:solidFill>
          <a:srgbClr val="6E6E6F"/>
        </a:solidFill>
        <a:latin typeface="Verdana" panose="020B0604030504040204" pitchFamily="34" charset="0"/>
        <a:ea typeface="+mn-ea"/>
        <a:cs typeface="Times New Roman" panose="02020603050405020304" pitchFamily="18" charset="0"/>
      </a:defRPr>
    </a:lvl7pPr>
    <a:lvl8pPr marL="3200400" algn="l" defTabSz="914400" rtl="0" eaLnBrk="1" latinLnBrk="0" hangingPunct="1">
      <a:defRPr sz="1600" i="1" kern="1200">
        <a:solidFill>
          <a:srgbClr val="6E6E6F"/>
        </a:solidFill>
        <a:latin typeface="Verdana" panose="020B0604030504040204" pitchFamily="34" charset="0"/>
        <a:ea typeface="+mn-ea"/>
        <a:cs typeface="Times New Roman" panose="02020603050405020304" pitchFamily="18" charset="0"/>
      </a:defRPr>
    </a:lvl8pPr>
    <a:lvl9pPr marL="3657600" algn="l" defTabSz="914400" rtl="0" eaLnBrk="1" latinLnBrk="0" hangingPunct="1">
      <a:defRPr sz="1600" i="1" kern="1200">
        <a:solidFill>
          <a:srgbClr val="6E6E6F"/>
        </a:solidFill>
        <a:latin typeface="Verdana" panose="020B0604030504040204" pitchFamily="34" charset="0"/>
        <a:ea typeface="+mn-ea"/>
        <a:cs typeface="Times New Roman" panose="02020603050405020304" pitchFamily="18" charset="0"/>
      </a:defRPr>
    </a:lvl9pPr>
  </p:defaultTextStyle>
  <p:extLst>
    <p:ext uri="{EFAFB233-063F-42B5-8137-9DF3F51BA10A}">
      <p15:sldGuideLst xmlns:p15="http://schemas.microsoft.com/office/powerpoint/2012/main" xmlns="">
        <p15:guide id="1" orient="horz" pos="4032">
          <p15:clr>
            <a:srgbClr val="A4A3A4"/>
          </p15:clr>
        </p15:guide>
        <p15:guide id="2" pos="528">
          <p15:clr>
            <a:srgbClr val="A4A3A4"/>
          </p15:clr>
        </p15:guide>
        <p15:guide id="3" pos="5280">
          <p15:clr>
            <a:srgbClr val="A4A3A4"/>
          </p15:clr>
        </p15:guide>
      </p15:sldGuideLst>
    </p:ext>
    <p:ext uri="{2D200454-40CA-4A62-9FC3-DE9A4176ACB9}">
      <p15:notesGuideLst xmlns:p15="http://schemas.microsoft.com/office/powerpoint/2012/main" xmlns="">
        <p15:guide id="1" orient="horz" pos="3126">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003E8B"/>
    <a:srgbClr val="CC0033"/>
    <a:srgbClr val="008A63"/>
    <a:srgbClr val="002C5B"/>
    <a:srgbClr val="040404"/>
    <a:srgbClr val="EE990A"/>
    <a:srgbClr val="6E6E6F"/>
    <a:srgbClr val="511D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0107" autoAdjust="0"/>
  </p:normalViewPr>
  <p:slideViewPr>
    <p:cSldViewPr>
      <p:cViewPr varScale="1">
        <p:scale>
          <a:sx n="101" d="100"/>
          <a:sy n="101" d="100"/>
        </p:scale>
        <p:origin x="-84" y="-186"/>
      </p:cViewPr>
      <p:guideLst>
        <p:guide orient="horz" pos="4032"/>
        <p:guide pos="528"/>
        <p:guide pos="52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1368" y="1416"/>
      </p:cViewPr>
      <p:guideLst>
        <p:guide orient="horz" pos="3126"/>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i="0">
                <a:solidFill>
                  <a:schemeClr val="tx1"/>
                </a:solidFill>
                <a:latin typeface="Times New Roman" pitchFamily="18" charset="0"/>
              </a:defRPr>
            </a:lvl1pPr>
          </a:lstStyle>
          <a:p>
            <a:pPr>
              <a:defRPr/>
            </a:pPr>
            <a:endParaRPr lang="da-DK"/>
          </a:p>
        </p:txBody>
      </p:sp>
      <p:sp>
        <p:nvSpPr>
          <p:cNvPr id="89091" name="Rectangle 3"/>
          <p:cNvSpPr>
            <a:spLocks noGrp="1" noChangeArrowheads="1"/>
          </p:cNvSpPr>
          <p:nvPr>
            <p:ph type="dt" sz="quarter" idx="1"/>
          </p:nvPr>
        </p:nvSpPr>
        <p:spPr bwMode="auto">
          <a:xfrm>
            <a:off x="3779838"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i="0">
                <a:solidFill>
                  <a:schemeClr val="tx1"/>
                </a:solidFill>
                <a:latin typeface="Times New Roman" pitchFamily="18" charset="0"/>
              </a:defRPr>
            </a:lvl1pPr>
          </a:lstStyle>
          <a:p>
            <a:pPr>
              <a:defRPr/>
            </a:pPr>
            <a:endParaRPr lang="da-DK"/>
          </a:p>
        </p:txBody>
      </p:sp>
      <p:sp>
        <p:nvSpPr>
          <p:cNvPr id="89092" name="Rectangle 4"/>
          <p:cNvSpPr>
            <a:spLocks noGrp="1" noChangeArrowheads="1"/>
          </p:cNvSpPr>
          <p:nvPr>
            <p:ph type="ftr" sz="quarter" idx="2"/>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i="0">
                <a:solidFill>
                  <a:schemeClr val="tx1"/>
                </a:solidFill>
                <a:latin typeface="Times New Roman" pitchFamily="18" charset="0"/>
              </a:defRPr>
            </a:lvl1pPr>
          </a:lstStyle>
          <a:p>
            <a:pPr>
              <a:defRPr/>
            </a:pPr>
            <a:endParaRPr lang="da-DK"/>
          </a:p>
        </p:txBody>
      </p:sp>
      <p:sp>
        <p:nvSpPr>
          <p:cNvPr id="89093" name="Rectangle 5"/>
          <p:cNvSpPr>
            <a:spLocks noGrp="1" noChangeArrowheads="1"/>
          </p:cNvSpPr>
          <p:nvPr>
            <p:ph type="sldNum" sz="quarter" idx="3"/>
          </p:nvPr>
        </p:nvSpPr>
        <p:spPr bwMode="auto">
          <a:xfrm>
            <a:off x="3779838"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i="0">
                <a:solidFill>
                  <a:schemeClr val="tx1"/>
                </a:solidFill>
                <a:latin typeface="Times New Roman" panose="02020603050405020304" pitchFamily="18" charset="0"/>
              </a:defRPr>
            </a:lvl1pPr>
          </a:lstStyle>
          <a:p>
            <a:pPr>
              <a:defRPr/>
            </a:pPr>
            <a:fld id="{9852F6C3-A8F7-4864-B4BC-569637B485D8}" type="slidenum">
              <a:rPr lang="da-DK" altLang="en-US"/>
              <a:pPr>
                <a:defRPr/>
              </a:pPr>
              <a:t>‹#›</a:t>
            </a:fld>
            <a:endParaRPr lang="da-DK" altLang="en-US"/>
          </a:p>
        </p:txBody>
      </p:sp>
    </p:spTree>
    <p:extLst>
      <p:ext uri="{BB962C8B-B14F-4D97-AF65-F5344CB8AC3E}">
        <p14:creationId xmlns:p14="http://schemas.microsoft.com/office/powerpoint/2010/main" val="6594407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i="0">
                <a:solidFill>
                  <a:schemeClr val="tx1"/>
                </a:solidFill>
                <a:latin typeface="Times New Roman" pitchFamily="18" charset="0"/>
              </a:defRPr>
            </a:lvl1pPr>
          </a:lstStyle>
          <a:p>
            <a:pPr>
              <a:defRPr/>
            </a:pPr>
            <a:endParaRPr lang="da-DK"/>
          </a:p>
        </p:txBody>
      </p:sp>
      <p:sp>
        <p:nvSpPr>
          <p:cNvPr id="7171" name="Rectangle 3"/>
          <p:cNvSpPr>
            <a:spLocks noGrp="1" noChangeArrowheads="1"/>
          </p:cNvSpPr>
          <p:nvPr>
            <p:ph type="dt" idx="1"/>
          </p:nvPr>
        </p:nvSpPr>
        <p:spPr bwMode="auto">
          <a:xfrm>
            <a:off x="3779838"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i="0">
                <a:solidFill>
                  <a:schemeClr val="tx1"/>
                </a:solidFill>
                <a:latin typeface="Times New Roman" pitchFamily="18" charset="0"/>
              </a:defRPr>
            </a:lvl1pPr>
          </a:lstStyle>
          <a:p>
            <a:pPr>
              <a:defRPr/>
            </a:pPr>
            <a:endParaRPr lang="da-DK"/>
          </a:p>
        </p:txBody>
      </p:sp>
      <p:sp>
        <p:nvSpPr>
          <p:cNvPr id="3076" name="Rectangle 4"/>
          <p:cNvSpPr>
            <a:spLocks noGrp="1" noRot="1" noChangeAspect="1" noChangeArrowheads="1" noTextEdit="1"/>
          </p:cNvSpPr>
          <p:nvPr>
            <p:ph type="sldImg" idx="2"/>
          </p:nvPr>
        </p:nvSpPr>
        <p:spPr bwMode="auto">
          <a:xfrm>
            <a:off x="854075" y="744538"/>
            <a:ext cx="4964113"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889000" y="4714875"/>
            <a:ext cx="48910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7174" name="Rectangle 6"/>
          <p:cNvSpPr>
            <a:spLocks noGrp="1" noChangeArrowheads="1"/>
          </p:cNvSpPr>
          <p:nvPr>
            <p:ph type="ftr" sz="quarter" idx="4"/>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i="0">
                <a:solidFill>
                  <a:schemeClr val="tx1"/>
                </a:solidFill>
                <a:latin typeface="Times New Roman" pitchFamily="18" charset="0"/>
              </a:defRPr>
            </a:lvl1pPr>
          </a:lstStyle>
          <a:p>
            <a:pPr>
              <a:defRPr/>
            </a:pPr>
            <a:endParaRPr lang="da-DK"/>
          </a:p>
        </p:txBody>
      </p:sp>
      <p:sp>
        <p:nvSpPr>
          <p:cNvPr id="7175" name="Rectangle 7"/>
          <p:cNvSpPr>
            <a:spLocks noGrp="1" noChangeArrowheads="1"/>
          </p:cNvSpPr>
          <p:nvPr>
            <p:ph type="sldNum" sz="quarter" idx="5"/>
          </p:nvPr>
        </p:nvSpPr>
        <p:spPr bwMode="auto">
          <a:xfrm>
            <a:off x="3779838"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i="0">
                <a:solidFill>
                  <a:schemeClr val="tx1"/>
                </a:solidFill>
                <a:latin typeface="Times New Roman" panose="02020603050405020304" pitchFamily="18" charset="0"/>
              </a:defRPr>
            </a:lvl1pPr>
          </a:lstStyle>
          <a:p>
            <a:pPr>
              <a:defRPr/>
            </a:pPr>
            <a:fld id="{42E7AFD4-B328-4A40-B1C8-1C90D7C9B51E}" type="slidenum">
              <a:rPr lang="da-DK" altLang="en-US"/>
              <a:pPr>
                <a:defRPr/>
              </a:pPr>
              <a:t>‹#›</a:t>
            </a:fld>
            <a:endParaRPr lang="da-DK" altLang="en-US"/>
          </a:p>
        </p:txBody>
      </p:sp>
    </p:spTree>
    <p:extLst>
      <p:ext uri="{BB962C8B-B14F-4D97-AF65-F5344CB8AC3E}">
        <p14:creationId xmlns:p14="http://schemas.microsoft.com/office/powerpoint/2010/main" val="19386952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C33EC33-4CF2-4CC1-9E45-01B93B9232B9}" type="slidenum">
              <a:rPr lang="da-DK" altLang="en-US" smtClean="0"/>
              <a:pPr>
                <a:spcBef>
                  <a:spcPct val="0"/>
                </a:spcBef>
              </a:pPr>
              <a:t>1</a:t>
            </a:fld>
            <a:endParaRPr lang="da-DK" altLang="en-US"/>
          </a:p>
        </p:txBody>
      </p:sp>
      <p:sp>
        <p:nvSpPr>
          <p:cNvPr id="6147" name="Rectangle 2"/>
          <p:cNvSpPr>
            <a:spLocks noGrp="1" noRot="1" noChangeAspect="1" noChangeArrowheads="1" noTextEdit="1"/>
          </p:cNvSpPr>
          <p:nvPr>
            <p:ph type="sldImg"/>
          </p:nvPr>
        </p:nvSpPr>
        <p:spPr>
          <a:xfrm>
            <a:off x="847725" y="744538"/>
            <a:ext cx="3417888" cy="2563812"/>
          </a:xfrm>
          <a:ln/>
        </p:spPr>
      </p:sp>
      <p:sp>
        <p:nvSpPr>
          <p:cNvPr id="6148" name="Rectangle 3"/>
          <p:cNvSpPr>
            <a:spLocks noGrp="1" noChangeArrowheads="1"/>
          </p:cNvSpPr>
          <p:nvPr>
            <p:ph type="body" idx="1"/>
          </p:nvPr>
        </p:nvSpPr>
        <p:spPr>
          <a:xfrm>
            <a:off x="889000" y="3640138"/>
            <a:ext cx="4891088" cy="5541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a:p>
        </p:txBody>
      </p:sp>
    </p:spTree>
    <p:extLst>
      <p:ext uri="{BB962C8B-B14F-4D97-AF65-F5344CB8AC3E}">
        <p14:creationId xmlns:p14="http://schemas.microsoft.com/office/powerpoint/2010/main" val="461779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051FC3D-3D9A-4AB5-B522-189DB49D2408}" type="slidenum">
              <a:rPr lang="da-DK" altLang="en-US" smtClean="0"/>
              <a:pPr>
                <a:spcBef>
                  <a:spcPct val="0"/>
                </a:spcBef>
              </a:pPr>
              <a:t>10</a:t>
            </a:fld>
            <a:endParaRPr lang="da-DK"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1381803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051FC3D-3D9A-4AB5-B522-189DB49D2408}" type="slidenum">
              <a:rPr lang="da-DK" altLang="en-US" smtClean="0"/>
              <a:pPr>
                <a:spcBef>
                  <a:spcPct val="0"/>
                </a:spcBef>
              </a:pPr>
              <a:t>11</a:t>
            </a:fld>
            <a:endParaRPr lang="da-DK"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3533639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051FC3D-3D9A-4AB5-B522-189DB49D2408}" type="slidenum">
              <a:rPr lang="da-DK" altLang="en-US" smtClean="0"/>
              <a:pPr>
                <a:spcBef>
                  <a:spcPct val="0"/>
                </a:spcBef>
              </a:pPr>
              <a:t>12</a:t>
            </a:fld>
            <a:endParaRPr lang="da-DK"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2125589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051FC3D-3D9A-4AB5-B522-189DB49D2408}" type="slidenum">
              <a:rPr lang="da-DK" altLang="en-US" smtClean="0"/>
              <a:pPr>
                <a:spcBef>
                  <a:spcPct val="0"/>
                </a:spcBef>
              </a:pPr>
              <a:t>13</a:t>
            </a:fld>
            <a:endParaRPr lang="da-DK"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1791498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051FC3D-3D9A-4AB5-B522-189DB49D2408}" type="slidenum">
              <a:rPr lang="da-DK" altLang="en-US" smtClean="0"/>
              <a:pPr>
                <a:spcBef>
                  <a:spcPct val="0"/>
                </a:spcBef>
              </a:pPr>
              <a:t>14</a:t>
            </a:fld>
            <a:endParaRPr lang="da-DK"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1830242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051FC3D-3D9A-4AB5-B522-189DB49D2408}" type="slidenum">
              <a:rPr lang="da-DK" altLang="en-US" smtClean="0"/>
              <a:pPr>
                <a:spcBef>
                  <a:spcPct val="0"/>
                </a:spcBef>
              </a:pPr>
              <a:t>15</a:t>
            </a:fld>
            <a:endParaRPr lang="da-DK"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2056596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051FC3D-3D9A-4AB5-B522-189DB49D2408}" type="slidenum">
              <a:rPr lang="da-DK" altLang="en-US" smtClean="0"/>
              <a:pPr>
                <a:spcBef>
                  <a:spcPct val="0"/>
                </a:spcBef>
              </a:pPr>
              <a:t>16</a:t>
            </a:fld>
            <a:endParaRPr lang="da-DK"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3479476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051FC3D-3D9A-4AB5-B522-189DB49D2408}" type="slidenum">
              <a:rPr lang="da-DK" altLang="en-US" smtClean="0"/>
              <a:pPr>
                <a:spcBef>
                  <a:spcPct val="0"/>
                </a:spcBef>
              </a:pPr>
              <a:t>17</a:t>
            </a:fld>
            <a:endParaRPr lang="da-DK"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9261206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051FC3D-3D9A-4AB5-B522-189DB49D2408}" type="slidenum">
              <a:rPr lang="da-DK" altLang="en-US" smtClean="0"/>
              <a:pPr>
                <a:spcBef>
                  <a:spcPct val="0"/>
                </a:spcBef>
              </a:pPr>
              <a:t>18</a:t>
            </a:fld>
            <a:endParaRPr lang="da-DK"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926120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051FC3D-3D9A-4AB5-B522-189DB49D2408}" type="slidenum">
              <a:rPr lang="da-DK" altLang="en-US" smtClean="0"/>
              <a:pPr>
                <a:spcBef>
                  <a:spcPct val="0"/>
                </a:spcBef>
              </a:pPr>
              <a:t>19</a:t>
            </a:fld>
            <a:endParaRPr lang="da-DK"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3182502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D206A64-ABB8-43E4-989B-423FAA0ED576}" type="slidenum">
              <a:rPr lang="da-DK" altLang="en-US" smtClean="0"/>
              <a:pPr>
                <a:spcBef>
                  <a:spcPct val="0"/>
                </a:spcBef>
              </a:pPr>
              <a:t>2</a:t>
            </a:fld>
            <a:endParaRPr lang="da-DK"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286649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D206A64-ABB8-43E4-989B-423FAA0ED576}" type="slidenum">
              <a:rPr lang="da-DK" altLang="en-US" smtClean="0"/>
              <a:pPr>
                <a:spcBef>
                  <a:spcPct val="0"/>
                </a:spcBef>
              </a:pPr>
              <a:t>3</a:t>
            </a:fld>
            <a:endParaRPr lang="da-DK"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1571870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D206A64-ABB8-43E4-989B-423FAA0ED576}" type="slidenum">
              <a:rPr lang="da-DK" altLang="en-US" smtClean="0"/>
              <a:pPr>
                <a:spcBef>
                  <a:spcPct val="0"/>
                </a:spcBef>
              </a:pPr>
              <a:t>4</a:t>
            </a:fld>
            <a:endParaRPr lang="da-DK"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1390215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051FC3D-3D9A-4AB5-B522-189DB49D2408}" type="slidenum">
              <a:rPr lang="da-DK" altLang="en-US" smtClean="0"/>
              <a:pPr>
                <a:spcBef>
                  <a:spcPct val="0"/>
                </a:spcBef>
              </a:pPr>
              <a:t>5</a:t>
            </a:fld>
            <a:endParaRPr lang="da-DK"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2943388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051FC3D-3D9A-4AB5-B522-189DB49D2408}" type="slidenum">
              <a:rPr lang="da-DK" altLang="en-US" smtClean="0"/>
              <a:pPr>
                <a:spcBef>
                  <a:spcPct val="0"/>
                </a:spcBef>
              </a:pPr>
              <a:t>6</a:t>
            </a:fld>
            <a:endParaRPr lang="da-DK"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3051796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051FC3D-3D9A-4AB5-B522-189DB49D2408}" type="slidenum">
              <a:rPr lang="da-DK" altLang="en-US" smtClean="0"/>
              <a:pPr>
                <a:spcBef>
                  <a:spcPct val="0"/>
                </a:spcBef>
              </a:pPr>
              <a:t>7</a:t>
            </a:fld>
            <a:endParaRPr lang="da-DK"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3884180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051FC3D-3D9A-4AB5-B522-189DB49D2408}" type="slidenum">
              <a:rPr lang="da-DK" altLang="en-US" smtClean="0"/>
              <a:pPr>
                <a:spcBef>
                  <a:spcPct val="0"/>
                </a:spcBef>
              </a:pPr>
              <a:t>8</a:t>
            </a:fld>
            <a:endParaRPr lang="da-DK"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4002844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051FC3D-3D9A-4AB5-B522-189DB49D2408}" type="slidenum">
              <a:rPr lang="da-DK" altLang="en-US" smtClean="0"/>
              <a:pPr>
                <a:spcBef>
                  <a:spcPct val="0"/>
                </a:spcBef>
              </a:pPr>
              <a:t>9</a:t>
            </a:fld>
            <a:endParaRPr lang="da-DK"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28258467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Front_Top_A"/>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IMP_Logo_Whit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8200" y="152400"/>
            <a:ext cx="25146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2"/>
          <p:cNvSpPr>
            <a:spLocks noChangeArrowheads="1"/>
          </p:cNvSpPr>
          <p:nvPr userDrawn="1"/>
        </p:nvSpPr>
        <p:spPr bwMode="auto">
          <a:xfrm>
            <a:off x="857250" y="3429000"/>
            <a:ext cx="75247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1600" i="1">
                <a:solidFill>
                  <a:srgbClr val="6E6E6F"/>
                </a:solidFill>
                <a:latin typeface="Verdana" panose="020B0604030504040204" pitchFamily="34" charset="0"/>
                <a:cs typeface="Times New Roman" panose="02020603050405020304" pitchFamily="18" charset="0"/>
              </a:defRPr>
            </a:lvl1pPr>
            <a:lvl2pPr marL="742950" indent="-285750" eaLnBrk="0" hangingPunct="0">
              <a:defRPr sz="1600" i="1">
                <a:solidFill>
                  <a:srgbClr val="6E6E6F"/>
                </a:solidFill>
                <a:latin typeface="Verdana" panose="020B0604030504040204" pitchFamily="34" charset="0"/>
                <a:cs typeface="Times New Roman" panose="02020603050405020304" pitchFamily="18" charset="0"/>
              </a:defRPr>
            </a:lvl2pPr>
            <a:lvl3pPr marL="1143000" indent="-228600" eaLnBrk="0" hangingPunct="0">
              <a:defRPr sz="1600" i="1">
                <a:solidFill>
                  <a:srgbClr val="6E6E6F"/>
                </a:solidFill>
                <a:latin typeface="Verdana" panose="020B0604030504040204" pitchFamily="34" charset="0"/>
                <a:cs typeface="Times New Roman" panose="02020603050405020304" pitchFamily="18" charset="0"/>
              </a:defRPr>
            </a:lvl3pPr>
            <a:lvl4pPr marL="1600200" indent="-228600" eaLnBrk="0" hangingPunct="0">
              <a:defRPr sz="1600" i="1">
                <a:solidFill>
                  <a:srgbClr val="6E6E6F"/>
                </a:solidFill>
                <a:latin typeface="Verdana" panose="020B0604030504040204" pitchFamily="34" charset="0"/>
                <a:cs typeface="Times New Roman" panose="02020603050405020304" pitchFamily="18" charset="0"/>
              </a:defRPr>
            </a:lvl4pPr>
            <a:lvl5pPr marL="2057400" indent="-228600" eaLnBrk="0" hangingPunct="0">
              <a:defRPr sz="1600" i="1">
                <a:solidFill>
                  <a:srgbClr val="6E6E6F"/>
                </a:solidFill>
                <a:latin typeface="Verdan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600" i="1">
                <a:solidFill>
                  <a:srgbClr val="6E6E6F"/>
                </a:solidFill>
                <a:latin typeface="Verdan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600" i="1">
                <a:solidFill>
                  <a:srgbClr val="6E6E6F"/>
                </a:solidFill>
                <a:latin typeface="Verdan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600" i="1">
                <a:solidFill>
                  <a:srgbClr val="6E6E6F"/>
                </a:solidFill>
                <a:latin typeface="Verdan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600" i="1">
                <a:solidFill>
                  <a:srgbClr val="6E6E6F"/>
                </a:solidFill>
                <a:latin typeface="Verdana" panose="020B0604030504040204" pitchFamily="34" charset="0"/>
                <a:cs typeface="Times New Roman" panose="02020603050405020304" pitchFamily="18" charset="0"/>
              </a:defRPr>
            </a:lvl9pPr>
          </a:lstStyle>
          <a:p>
            <a:pPr eaLnBrk="1" hangingPunct="1">
              <a:defRPr/>
            </a:pPr>
            <a:endParaRPr lang="en-US" altLang="en-US" sz="3900" i="0">
              <a:solidFill>
                <a:srgbClr val="C51538"/>
              </a:solidFill>
              <a:latin typeface="Impact" panose="020B0806030902050204" pitchFamily="34" charset="0"/>
            </a:endParaRPr>
          </a:p>
        </p:txBody>
      </p:sp>
      <p:sp>
        <p:nvSpPr>
          <p:cNvPr id="10244" name="Rectangle 4"/>
          <p:cNvSpPr>
            <a:spLocks noGrp="1" noChangeArrowheads="1"/>
          </p:cNvSpPr>
          <p:nvPr>
            <p:ph type="ctrTitle"/>
          </p:nvPr>
        </p:nvSpPr>
        <p:spPr>
          <a:xfrm>
            <a:off x="838200" y="2438400"/>
            <a:ext cx="7543800" cy="533400"/>
          </a:xfrm>
        </p:spPr>
        <p:txBody>
          <a:bodyPr anchor="t"/>
          <a:lstStyle>
            <a:lvl1pPr>
              <a:defRPr sz="3900"/>
            </a:lvl1pPr>
          </a:lstStyle>
          <a:p>
            <a:r>
              <a:rPr lang="da-DK"/>
              <a:t>Click to edit Master title style</a:t>
            </a:r>
          </a:p>
        </p:txBody>
      </p:sp>
      <p:sp>
        <p:nvSpPr>
          <p:cNvPr id="10250" name="Rectangle 10"/>
          <p:cNvSpPr>
            <a:spLocks noGrp="1" noChangeArrowheads="1"/>
          </p:cNvSpPr>
          <p:nvPr>
            <p:ph type="subTitle" sz="quarter" idx="1"/>
          </p:nvPr>
        </p:nvSpPr>
        <p:spPr>
          <a:xfrm>
            <a:off x="838200" y="5562600"/>
            <a:ext cx="7543800" cy="228600"/>
          </a:xfrm>
        </p:spPr>
        <p:txBody>
          <a:bodyPr/>
          <a:lstStyle>
            <a:lvl1pPr>
              <a:defRPr sz="1600"/>
            </a:lvl1pPr>
          </a:lstStyle>
          <a:p>
            <a:r>
              <a:rPr lang="da-DK"/>
              <a:t>Name of speaker</a:t>
            </a:r>
          </a:p>
        </p:txBody>
      </p:sp>
      <p:sp>
        <p:nvSpPr>
          <p:cNvPr id="7" name="Rectangle 9"/>
          <p:cNvSpPr>
            <a:spLocks noGrp="1" noChangeArrowheads="1"/>
          </p:cNvSpPr>
          <p:nvPr>
            <p:ph type="ftr" sz="quarter" idx="10"/>
          </p:nvPr>
        </p:nvSpPr>
        <p:spPr bwMode="auto">
          <a:xfrm>
            <a:off x="838200" y="6553200"/>
            <a:ext cx="7543800" cy="228600"/>
          </a:xfrm>
          <a:prstGeom prst="rect">
            <a:avLst/>
          </a:prstGeom>
          <a:ln>
            <a:miter lim="800000"/>
            <a:headEnd/>
            <a:tailEnd/>
          </a:ln>
        </p:spPr>
        <p:txBody>
          <a:bodyPr vert="horz" wrap="square" lIns="0" tIns="0" rIns="0" bIns="0" numCol="1" anchor="t" anchorCtr="0" compatLnSpc="1">
            <a:prstTxWarp prst="textNoShape">
              <a:avLst/>
            </a:prstTxWarp>
          </a:bodyPr>
          <a:lstStyle>
            <a:lvl1pPr eaLnBrk="1" hangingPunct="1">
              <a:defRPr sz="600" i="0">
                <a:solidFill>
                  <a:srgbClr val="6A6F77"/>
                </a:solidFill>
              </a:defRPr>
            </a:lvl1pPr>
          </a:lstStyle>
          <a:p>
            <a:pPr>
              <a:defRPr/>
            </a:pPr>
            <a:r>
              <a:rPr lang="da-DK"/>
              <a:t>sdfgafgafga</a:t>
            </a:r>
          </a:p>
        </p:txBody>
      </p:sp>
      <p:sp>
        <p:nvSpPr>
          <p:cNvPr id="8" name="Rectangle 11"/>
          <p:cNvSpPr>
            <a:spLocks noGrp="1" noChangeArrowheads="1"/>
          </p:cNvSpPr>
          <p:nvPr>
            <p:ph type="sldNum" sz="quarter" idx="11"/>
          </p:nvPr>
        </p:nvSpPr>
        <p:spPr bwMode="auto">
          <a:xfrm>
            <a:off x="8610600" y="6648450"/>
            <a:ext cx="419100" cy="152400"/>
          </a:xfrm>
          <a:prstGeom prst="rect">
            <a:avLst/>
          </a:prstGeom>
          <a:ln>
            <a:miter lim="800000"/>
            <a:headEnd/>
            <a:tailEnd/>
          </a:ln>
        </p:spPr>
        <p:txBody>
          <a:bodyPr vert="horz" wrap="square" lIns="0" tIns="0" rIns="0" bIns="0" numCol="1" anchor="t" anchorCtr="0" compatLnSpc="1">
            <a:prstTxWarp prst="textNoShape">
              <a:avLst/>
            </a:prstTxWarp>
          </a:bodyPr>
          <a:lstStyle>
            <a:lvl1pPr algn="r" eaLnBrk="1" hangingPunct="1">
              <a:defRPr sz="600" i="0">
                <a:solidFill>
                  <a:schemeClr val="tx1"/>
                </a:solidFill>
              </a:defRPr>
            </a:lvl1pPr>
          </a:lstStyle>
          <a:p>
            <a:pPr>
              <a:defRPr/>
            </a:pPr>
            <a:fld id="{F9EAC41C-87F8-432D-B266-7E7E2887E25C}" type="slidenum">
              <a:rPr lang="da-DK" altLang="en-US"/>
              <a:pPr>
                <a:defRPr/>
              </a:pPr>
              <a:t>‹#›</a:t>
            </a:fld>
            <a:endParaRPr lang="da-DK" altLang="en-US"/>
          </a:p>
        </p:txBody>
      </p:sp>
    </p:spTree>
    <p:extLst>
      <p:ext uri="{BB962C8B-B14F-4D97-AF65-F5344CB8AC3E}">
        <p14:creationId xmlns:p14="http://schemas.microsoft.com/office/powerpoint/2010/main" val="1219008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81543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609600"/>
            <a:ext cx="1885950" cy="5791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609600"/>
            <a:ext cx="55054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17095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543800" cy="638175"/>
          </a:xfrm>
        </p:spPr>
        <p:txBody>
          <a:bodyPr/>
          <a:lstStyle/>
          <a:p>
            <a:r>
              <a:rPr lang="en-US"/>
              <a:t>Click to edit Master title style</a:t>
            </a:r>
            <a:endParaRPr lang="en-GB"/>
          </a:p>
        </p:txBody>
      </p:sp>
      <p:sp>
        <p:nvSpPr>
          <p:cNvPr id="3" name="Text Placeholder 2"/>
          <p:cNvSpPr>
            <a:spLocks noGrp="1"/>
          </p:cNvSpPr>
          <p:nvPr>
            <p:ph type="body" sz="half" idx="1"/>
          </p:nvPr>
        </p:nvSpPr>
        <p:spPr>
          <a:xfrm>
            <a:off x="838200" y="1943100"/>
            <a:ext cx="3695700" cy="4457700"/>
          </a:xfrm>
        </p:spPr>
        <p:txBody>
          <a:bodyPr/>
          <a:lstStyle>
            <a:lvl1pPr>
              <a:buFont typeface="Arial" pitchFamily="34" charse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hart Placeholder 3"/>
          <p:cNvSpPr>
            <a:spLocks noGrp="1"/>
          </p:cNvSpPr>
          <p:nvPr>
            <p:ph type="chart" sz="half" idx="2"/>
          </p:nvPr>
        </p:nvSpPr>
        <p:spPr>
          <a:xfrm>
            <a:off x="4686300" y="1943100"/>
            <a:ext cx="3695700" cy="4457700"/>
          </a:xfrm>
        </p:spPr>
        <p:txBody>
          <a:bodyPr/>
          <a:lstStyle/>
          <a:p>
            <a:pPr lvl="0"/>
            <a:endParaRPr lang="en-GB" noProof="0"/>
          </a:p>
        </p:txBody>
      </p:sp>
    </p:spTree>
    <p:extLst>
      <p:ext uri="{BB962C8B-B14F-4D97-AF65-F5344CB8AC3E}">
        <p14:creationId xmlns:p14="http://schemas.microsoft.com/office/powerpoint/2010/main" val="250909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68939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562830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943100"/>
            <a:ext cx="3695700" cy="445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86300" y="1943100"/>
            <a:ext cx="3695700" cy="445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73909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82127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656423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3251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78035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174625" indent="-174625">
              <a:buFont typeface="Arial" pitchFamily="34" charset="0"/>
              <a:buNone/>
              <a:tabLst/>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spTree>
    <p:extLst>
      <p:ext uri="{BB962C8B-B14F-4D97-AF65-F5344CB8AC3E}">
        <p14:creationId xmlns:p14="http://schemas.microsoft.com/office/powerpoint/2010/main" val="3614296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39" descr="Second_Top"/>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5"/>
          <p:cNvSpPr>
            <a:spLocks noGrp="1" noChangeArrowheads="1"/>
          </p:cNvSpPr>
          <p:nvPr>
            <p:ph type="title"/>
          </p:nvPr>
        </p:nvSpPr>
        <p:spPr bwMode="auto">
          <a:xfrm>
            <a:off x="838200" y="609600"/>
            <a:ext cx="7543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da-DK" altLang="en-US"/>
              <a:t>Click to edit Master title style</a:t>
            </a:r>
          </a:p>
        </p:txBody>
      </p:sp>
      <p:sp>
        <p:nvSpPr>
          <p:cNvPr id="1028" name="Rectangle 26"/>
          <p:cNvSpPr>
            <a:spLocks noGrp="1" noChangeArrowheads="1"/>
          </p:cNvSpPr>
          <p:nvPr>
            <p:ph type="body" idx="1"/>
          </p:nvPr>
        </p:nvSpPr>
        <p:spPr bwMode="auto">
          <a:xfrm>
            <a:off x="838200" y="1943100"/>
            <a:ext cx="75438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altLang="en-US"/>
              <a:t>Click to edit Master text styles</a:t>
            </a:r>
          </a:p>
          <a:p>
            <a:pPr lvl="1"/>
            <a:r>
              <a:rPr lang="da-DK" altLang="en-US"/>
              <a:t>Second level</a:t>
            </a:r>
          </a:p>
          <a:p>
            <a:pPr lvl="2"/>
            <a:r>
              <a:rPr lang="da-DK" altLang="en-US"/>
              <a:t>Third level</a:t>
            </a:r>
          </a:p>
          <a:p>
            <a:pPr lvl="3"/>
            <a:r>
              <a:rPr lang="da-DK" altLang="en-US"/>
              <a:t>Fourth level</a:t>
            </a:r>
          </a:p>
          <a:p>
            <a:pPr lvl="4"/>
            <a:r>
              <a:rPr lang="da-DK" altLang="en-US"/>
              <a:t>Fifth level</a:t>
            </a:r>
          </a:p>
        </p:txBody>
      </p:sp>
      <p:pic>
        <p:nvPicPr>
          <p:cNvPr id="1029" name="Picture 40" descr="IMP_Logo_2Colou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38200" y="120650"/>
            <a:ext cx="152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7"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xStyles>
    <p:titleStyle>
      <a:lvl1pPr algn="l" rtl="0" eaLnBrk="0" fontAlgn="base" hangingPunct="0">
        <a:spcBef>
          <a:spcPct val="0"/>
        </a:spcBef>
        <a:spcAft>
          <a:spcPct val="0"/>
        </a:spcAft>
        <a:defRPr sz="2600">
          <a:solidFill>
            <a:srgbClr val="C51538"/>
          </a:solidFill>
          <a:latin typeface="Impact" pitchFamily="34" charset="0"/>
          <a:ea typeface="+mj-ea"/>
          <a:cs typeface="+mj-cs"/>
        </a:defRPr>
      </a:lvl1pPr>
      <a:lvl2pPr algn="l" rtl="0" eaLnBrk="0" fontAlgn="base" hangingPunct="0">
        <a:spcBef>
          <a:spcPct val="0"/>
        </a:spcBef>
        <a:spcAft>
          <a:spcPct val="0"/>
        </a:spcAft>
        <a:defRPr sz="2600">
          <a:solidFill>
            <a:srgbClr val="C51538"/>
          </a:solidFill>
          <a:latin typeface="Impact" pitchFamily="34" charset="0"/>
        </a:defRPr>
      </a:lvl2pPr>
      <a:lvl3pPr algn="l" rtl="0" eaLnBrk="0" fontAlgn="base" hangingPunct="0">
        <a:spcBef>
          <a:spcPct val="0"/>
        </a:spcBef>
        <a:spcAft>
          <a:spcPct val="0"/>
        </a:spcAft>
        <a:defRPr sz="2600">
          <a:solidFill>
            <a:srgbClr val="C51538"/>
          </a:solidFill>
          <a:latin typeface="Impact" pitchFamily="34" charset="0"/>
        </a:defRPr>
      </a:lvl3pPr>
      <a:lvl4pPr algn="l" rtl="0" eaLnBrk="0" fontAlgn="base" hangingPunct="0">
        <a:spcBef>
          <a:spcPct val="0"/>
        </a:spcBef>
        <a:spcAft>
          <a:spcPct val="0"/>
        </a:spcAft>
        <a:defRPr sz="2600">
          <a:solidFill>
            <a:srgbClr val="C51538"/>
          </a:solidFill>
          <a:latin typeface="Impact" pitchFamily="34" charset="0"/>
        </a:defRPr>
      </a:lvl4pPr>
      <a:lvl5pPr algn="l" rtl="0" eaLnBrk="0" fontAlgn="base" hangingPunct="0">
        <a:spcBef>
          <a:spcPct val="0"/>
        </a:spcBef>
        <a:spcAft>
          <a:spcPct val="0"/>
        </a:spcAft>
        <a:defRPr sz="2600">
          <a:solidFill>
            <a:srgbClr val="C51538"/>
          </a:solidFill>
          <a:latin typeface="Impact" pitchFamily="34" charset="0"/>
        </a:defRPr>
      </a:lvl5pPr>
      <a:lvl6pPr marL="457200" algn="l" rtl="0" fontAlgn="base">
        <a:spcBef>
          <a:spcPct val="0"/>
        </a:spcBef>
        <a:spcAft>
          <a:spcPct val="0"/>
        </a:spcAft>
        <a:defRPr sz="2600">
          <a:solidFill>
            <a:srgbClr val="C51538"/>
          </a:solidFill>
          <a:latin typeface="Impact" pitchFamily="34" charset="0"/>
        </a:defRPr>
      </a:lvl6pPr>
      <a:lvl7pPr marL="914400" algn="l" rtl="0" fontAlgn="base">
        <a:spcBef>
          <a:spcPct val="0"/>
        </a:spcBef>
        <a:spcAft>
          <a:spcPct val="0"/>
        </a:spcAft>
        <a:defRPr sz="2600">
          <a:solidFill>
            <a:srgbClr val="C51538"/>
          </a:solidFill>
          <a:latin typeface="Impact" pitchFamily="34" charset="0"/>
        </a:defRPr>
      </a:lvl7pPr>
      <a:lvl8pPr marL="1371600" algn="l" rtl="0" fontAlgn="base">
        <a:spcBef>
          <a:spcPct val="0"/>
        </a:spcBef>
        <a:spcAft>
          <a:spcPct val="0"/>
        </a:spcAft>
        <a:defRPr sz="2600">
          <a:solidFill>
            <a:srgbClr val="C51538"/>
          </a:solidFill>
          <a:latin typeface="Impact" pitchFamily="34" charset="0"/>
        </a:defRPr>
      </a:lvl8pPr>
      <a:lvl9pPr marL="1828800" algn="l" rtl="0" fontAlgn="base">
        <a:spcBef>
          <a:spcPct val="0"/>
        </a:spcBef>
        <a:spcAft>
          <a:spcPct val="0"/>
        </a:spcAft>
        <a:defRPr sz="2600">
          <a:solidFill>
            <a:srgbClr val="C51538"/>
          </a:solidFill>
          <a:latin typeface="Impact" pitchFamily="34" charset="0"/>
        </a:defRPr>
      </a:lvl9pPr>
    </p:titleStyle>
    <p:bodyStyle>
      <a:lvl1pPr marL="342900" indent="-342900" algn="l" rtl="0" eaLnBrk="0" fontAlgn="base" hangingPunct="0">
        <a:spcBef>
          <a:spcPct val="20000"/>
        </a:spcBef>
        <a:spcAft>
          <a:spcPct val="0"/>
        </a:spcAft>
        <a:defRPr>
          <a:solidFill>
            <a:srgbClr val="4B4F55"/>
          </a:solidFill>
          <a:latin typeface="+mn-lt"/>
          <a:ea typeface="+mn-ea"/>
          <a:cs typeface="+mn-cs"/>
        </a:defRPr>
      </a:lvl1pPr>
      <a:lvl2pPr marL="571500" indent="-190500" algn="l" rtl="0" eaLnBrk="0" fontAlgn="base" hangingPunct="0">
        <a:spcBef>
          <a:spcPct val="20000"/>
        </a:spcBef>
        <a:spcAft>
          <a:spcPct val="0"/>
        </a:spcAft>
        <a:buChar char="•"/>
        <a:defRPr sz="1600">
          <a:solidFill>
            <a:srgbClr val="4B4F55"/>
          </a:solidFill>
          <a:latin typeface="+mn-lt"/>
        </a:defRPr>
      </a:lvl2pPr>
      <a:lvl3pPr marL="952500" indent="-190500" algn="l" rtl="0" eaLnBrk="0" fontAlgn="base" hangingPunct="0">
        <a:spcBef>
          <a:spcPct val="20000"/>
        </a:spcBef>
        <a:spcAft>
          <a:spcPct val="0"/>
        </a:spcAft>
        <a:buChar char="»"/>
        <a:defRPr sz="1600">
          <a:solidFill>
            <a:srgbClr val="4B4F55"/>
          </a:solidFill>
          <a:latin typeface="+mn-lt"/>
        </a:defRPr>
      </a:lvl3pPr>
      <a:lvl4pPr marL="1333500" indent="-190500" algn="l" rtl="0" eaLnBrk="0" fontAlgn="base" hangingPunct="0">
        <a:spcBef>
          <a:spcPct val="20000"/>
        </a:spcBef>
        <a:spcAft>
          <a:spcPct val="0"/>
        </a:spcAft>
        <a:buFont typeface="Wingdings" panose="05000000000000000000" pitchFamily="2" charset="2"/>
        <a:buChar char="§"/>
        <a:defRPr sz="1400">
          <a:solidFill>
            <a:srgbClr val="4B4F55"/>
          </a:solidFill>
          <a:latin typeface="+mn-lt"/>
        </a:defRPr>
      </a:lvl4pPr>
      <a:lvl5pPr marL="1727200" indent="-203200" algn="l" rtl="0" eaLnBrk="0" fontAlgn="base" hangingPunct="0">
        <a:spcBef>
          <a:spcPct val="20000"/>
        </a:spcBef>
        <a:spcAft>
          <a:spcPct val="0"/>
        </a:spcAft>
        <a:buChar char="°"/>
        <a:defRPr sz="1400">
          <a:solidFill>
            <a:srgbClr val="4B4F55"/>
          </a:solidFill>
          <a:latin typeface="+mn-lt"/>
        </a:defRPr>
      </a:lvl5pPr>
      <a:lvl6pPr marL="2184400" indent="-203200" algn="l" rtl="0" fontAlgn="base">
        <a:spcBef>
          <a:spcPct val="20000"/>
        </a:spcBef>
        <a:spcAft>
          <a:spcPct val="0"/>
        </a:spcAft>
        <a:buChar char="°"/>
        <a:defRPr sz="1400">
          <a:solidFill>
            <a:srgbClr val="4B4F55"/>
          </a:solidFill>
          <a:latin typeface="+mn-lt"/>
        </a:defRPr>
      </a:lvl6pPr>
      <a:lvl7pPr marL="2641600" indent="-203200" algn="l" rtl="0" fontAlgn="base">
        <a:spcBef>
          <a:spcPct val="20000"/>
        </a:spcBef>
        <a:spcAft>
          <a:spcPct val="0"/>
        </a:spcAft>
        <a:buChar char="°"/>
        <a:defRPr sz="1400">
          <a:solidFill>
            <a:srgbClr val="4B4F55"/>
          </a:solidFill>
          <a:latin typeface="+mn-lt"/>
        </a:defRPr>
      </a:lvl7pPr>
      <a:lvl8pPr marL="3098800" indent="-203200" algn="l" rtl="0" fontAlgn="base">
        <a:spcBef>
          <a:spcPct val="20000"/>
        </a:spcBef>
        <a:spcAft>
          <a:spcPct val="0"/>
        </a:spcAft>
        <a:buChar char="°"/>
        <a:defRPr sz="1400">
          <a:solidFill>
            <a:srgbClr val="4B4F55"/>
          </a:solidFill>
          <a:latin typeface="+mn-lt"/>
        </a:defRPr>
      </a:lvl8pPr>
      <a:lvl9pPr marL="3556000" indent="-203200" algn="l" rtl="0" fontAlgn="base">
        <a:spcBef>
          <a:spcPct val="20000"/>
        </a:spcBef>
        <a:spcAft>
          <a:spcPct val="0"/>
        </a:spcAft>
        <a:buChar char="°"/>
        <a:defRPr sz="1400">
          <a:solidFill>
            <a:srgbClr val="4B4F5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78.png"/><Relationship Id="rId4" Type="http://schemas.openxmlformats.org/officeDocument/2006/relationships/image" Target="../media/image77.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48.pn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0.png"/><Relationship Id="rId10" Type="http://schemas.openxmlformats.org/officeDocument/2006/relationships/image" Target="../media/image12.png"/><Relationship Id="rId4" Type="http://schemas.openxmlformats.org/officeDocument/2006/relationships/image" Target="../media/image71.png"/><Relationship Id="rId9" Type="http://schemas.openxmlformats.org/officeDocument/2006/relationships/image" Target="../media/image7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51.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181.png"/><Relationship Id="rId13" Type="http://schemas.openxmlformats.org/officeDocument/2006/relationships/image" Target="../media/image23.png"/><Relationship Id="rId3"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2.xml"/><Relationship Id="rId11" Type="http://schemas.openxmlformats.org/officeDocument/2006/relationships/image" Target="../media/image21.png"/><Relationship Id="rId10" Type="http://schemas.openxmlformats.org/officeDocument/2006/relationships/image" Target="../media/image20.png"/><Relationship Id="rId4" Type="http://schemas.openxmlformats.org/officeDocument/2006/relationships/image" Target="../media/image18.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pPr eaLnBrk="1" hangingPunct="1"/>
            <a:r>
              <a:rPr lang="en-GB" altLang="en-US" b="1" dirty="0"/>
              <a:t>Maths for Signals and Systems</a:t>
            </a:r>
            <a:br>
              <a:rPr lang="en-GB" altLang="en-US" b="1" dirty="0"/>
            </a:br>
            <a:r>
              <a:rPr lang="en-GB" altLang="en-US" sz="2400" b="1" dirty="0"/>
              <a:t>Linear Algebra in Engineering</a:t>
            </a:r>
            <a:br>
              <a:rPr lang="en-GB" altLang="en-US" sz="2400" b="1" dirty="0"/>
            </a:br>
            <a:r>
              <a:rPr lang="en-GB" altLang="en-US" sz="2400" b="1"/>
              <a:t/>
            </a:r>
            <a:br>
              <a:rPr lang="en-GB" altLang="en-US" sz="2400" b="1"/>
            </a:br>
            <a:r>
              <a:rPr lang="en-GB" altLang="en-US" sz="2400" b="1">
                <a:solidFill>
                  <a:srgbClr val="008A63"/>
                </a:solidFill>
              </a:rPr>
              <a:t>Lectures 4-5, </a:t>
            </a:r>
            <a:r>
              <a:rPr lang="en-GB" altLang="en-US" sz="2400" b="1" dirty="0">
                <a:solidFill>
                  <a:srgbClr val="008A63"/>
                </a:solidFill>
              </a:rPr>
              <a:t>Tuesday 18th October 2016</a:t>
            </a:r>
            <a:endParaRPr lang="en-GB" altLang="en-US" sz="2400" dirty="0">
              <a:solidFill>
                <a:srgbClr val="008A63"/>
              </a:solidFill>
            </a:endParaRPr>
          </a:p>
        </p:txBody>
      </p:sp>
      <p:sp>
        <p:nvSpPr>
          <p:cNvPr id="5123" name="Rectangle 15"/>
          <p:cNvSpPr>
            <a:spLocks noGrp="1" noChangeArrowheads="1"/>
          </p:cNvSpPr>
          <p:nvPr>
            <p:ph type="subTitle" sz="quarter" idx="1"/>
          </p:nvPr>
        </p:nvSpPr>
        <p:spPr>
          <a:xfrm>
            <a:off x="827584" y="4293096"/>
            <a:ext cx="7543800" cy="1512168"/>
          </a:xfrm>
        </p:spPr>
        <p:txBody>
          <a:bodyPr/>
          <a:lstStyle/>
          <a:p>
            <a:pPr marL="0" indent="0" eaLnBrk="1" hangingPunct="1"/>
            <a:r>
              <a:rPr lang="en-US" altLang="en-US" sz="2400" b="1" dirty="0"/>
              <a:t>DR TANIA STATHAKI</a:t>
            </a:r>
          </a:p>
          <a:p>
            <a:pPr marL="0" indent="0" eaLnBrk="1" hangingPunct="1"/>
            <a:r>
              <a:rPr lang="en-US" altLang="en-US" sz="1800" dirty="0"/>
              <a:t>READER (ASSOCIATE PROFFESOR) IN SIGNAL PROCESSING</a:t>
            </a:r>
            <a:r>
              <a:rPr lang="en-US" altLang="en-US" sz="2000" dirty="0"/>
              <a:t/>
            </a:r>
            <a:br>
              <a:rPr lang="en-US" altLang="en-US" sz="2000" dirty="0"/>
            </a:br>
            <a:r>
              <a:rPr lang="en-US" altLang="en-US" dirty="0"/>
              <a:t>IMPERIAL COLLEGE LONDON</a:t>
            </a:r>
          </a:p>
        </p:txBody>
      </p:sp>
    </p:spTree>
    <p:extLst>
      <p:ext uri="{BB962C8B-B14F-4D97-AF65-F5344CB8AC3E}">
        <p14:creationId xmlns:p14="http://schemas.microsoft.com/office/powerpoint/2010/main" val="3189920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44008" y="4319225"/>
            <a:ext cx="4370107" cy="2062103"/>
          </a:xfrm>
          <a:prstGeom prst="rect">
            <a:avLst/>
          </a:prstGeom>
        </p:spPr>
        <p:txBody>
          <a:bodyPr wrap="none">
            <a:spAutoFit/>
          </a:bodyPr>
          <a:lstStyle/>
          <a:p>
            <a:pPr marL="285750" indent="-285750">
              <a:buFont typeface="Wingdings" panose="05000000000000000000" pitchFamily="2" charset="2"/>
              <a:buChar char="§"/>
            </a:pPr>
            <a:r>
              <a:rPr lang="en-GB" altLang="en-US" i="0" dirty="0">
                <a:solidFill>
                  <a:srgbClr val="000000"/>
                </a:solidFill>
              </a:rPr>
              <a:t>rank = 2</a:t>
            </a:r>
          </a:p>
          <a:p>
            <a:pPr marL="285750" indent="-285750">
              <a:buFont typeface="Wingdings" panose="05000000000000000000" pitchFamily="2" charset="2"/>
              <a:buChar char="§"/>
            </a:pPr>
            <a:r>
              <a:rPr lang="en-GB" altLang="en-US" i="0" dirty="0">
                <a:solidFill>
                  <a:srgbClr val="000000"/>
                </a:solidFill>
              </a:rPr>
              <a:t>there are 2 free variables</a:t>
            </a:r>
          </a:p>
          <a:p>
            <a:pPr marL="285750" indent="-285750">
              <a:buFont typeface="Wingdings" panose="05000000000000000000" pitchFamily="2" charset="2"/>
              <a:buChar char="§"/>
            </a:pPr>
            <a:r>
              <a:rPr lang="en-GB" altLang="en-US" i="0" dirty="0">
                <a:solidFill>
                  <a:srgbClr val="000000"/>
                </a:solidFill>
              </a:rPr>
              <a:t>the null space is non-zero</a:t>
            </a:r>
          </a:p>
          <a:p>
            <a:pPr marL="285750" indent="-285750">
              <a:buFont typeface="Wingdings" panose="05000000000000000000" pitchFamily="2" charset="2"/>
              <a:buChar char="§"/>
            </a:pPr>
            <a:r>
              <a:rPr lang="en-GB" i="0" dirty="0">
                <a:solidFill>
                  <a:srgbClr val="000000"/>
                </a:solidFill>
              </a:rPr>
              <a:t>there are infinite number of solutions</a:t>
            </a:r>
            <a:endParaRPr lang="en-GB" dirty="0">
              <a:solidFill>
                <a:srgbClr val="000000"/>
              </a:solidFill>
            </a:endParaRPr>
          </a:p>
          <a:p>
            <a:endParaRPr lang="en-GB" dirty="0">
              <a:solidFill>
                <a:srgbClr val="000000"/>
              </a:solidFill>
            </a:endParaRPr>
          </a:p>
          <a:p>
            <a:endParaRPr lang="en-GB" altLang="en-US" i="0" dirty="0">
              <a:solidFill>
                <a:srgbClr val="000000"/>
              </a:solidFill>
            </a:endParaRPr>
          </a:p>
          <a:p>
            <a:endParaRPr lang="en-GB" dirty="0">
              <a:solidFill>
                <a:srgbClr val="000000"/>
              </a:solidFill>
            </a:endParaRPr>
          </a:p>
          <a:p>
            <a:endParaRPr lang="en-GB" dirty="0">
              <a:solidFill>
                <a:srgbClr val="000000"/>
              </a:solidFill>
            </a:endParaRPr>
          </a:p>
        </p:txBody>
      </p:sp>
      <p:sp>
        <p:nvSpPr>
          <p:cNvPr id="27650" name="Rectangle 5"/>
          <p:cNvSpPr>
            <a:spLocks noGrp="1" noChangeArrowheads="1"/>
          </p:cNvSpPr>
          <p:nvPr>
            <p:ph type="title"/>
          </p:nvPr>
        </p:nvSpPr>
        <p:spPr>
          <a:xfrm>
            <a:off x="467544" y="702593"/>
            <a:ext cx="8208912" cy="638175"/>
          </a:xfrm>
        </p:spPr>
        <p:txBody>
          <a:bodyPr/>
          <a:lstStyle/>
          <a:p>
            <a:pPr eaLnBrk="1" hangingPunct="1"/>
            <a:r>
              <a:rPr lang="en-GB" altLang="en-US" dirty="0"/>
              <a:t>Solution of the general form </a:t>
            </a:r>
            <a:r>
              <a:rPr lang="en-GB" altLang="en-US" dirty="0" err="1"/>
              <a:t>Ax</a:t>
            </a:r>
            <a:r>
              <a:rPr lang="en-GB" altLang="en-US" dirty="0"/>
              <a:t>=b. More columns than rows.</a:t>
            </a:r>
          </a:p>
        </p:txBody>
      </p:sp>
      <mc:AlternateContent xmlns:mc="http://schemas.openxmlformats.org/markup-compatibility/2006" xmlns:a14="http://schemas.microsoft.com/office/drawing/2010/main">
        <mc:Choice Requires="a14">
          <p:sp>
            <p:nvSpPr>
              <p:cNvPr id="5" name="Rectangle 4"/>
              <p:cNvSpPr>
                <a:spLocks noGrp="1" noChangeArrowheads="1"/>
              </p:cNvSpPr>
              <p:nvPr/>
            </p:nvSpPr>
            <p:spPr bwMode="auto">
              <a:xfrm>
                <a:off x="323528" y="1584027"/>
                <a:ext cx="8424936" cy="50133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266700" lvl="1" indent="-266700" eaLnBrk="1" hangingPunct="1"/>
                <a:r>
                  <a:rPr lang="en-GB" altLang="en-US" sz="1800" i="0" dirty="0">
                    <a:solidFill>
                      <a:srgbClr val="000000"/>
                    </a:solidFill>
                  </a:rPr>
                  <a:t>Consider an </a:t>
                </a:r>
                <a14:m>
                  <m:oMath xmlns:m="http://schemas.openxmlformats.org/officeDocument/2006/math">
                    <m:r>
                      <a:rPr lang="en-GB" altLang="en-US" sz="1800">
                        <a:solidFill>
                          <a:srgbClr val="000000"/>
                        </a:solidFill>
                        <a:latin typeface="Cambria Math"/>
                      </a:rPr>
                      <m:t>𝑚</m:t>
                    </m:r>
                    <m:r>
                      <a:rPr lang="en-GB" altLang="en-US" sz="1800">
                        <a:solidFill>
                          <a:srgbClr val="000000"/>
                        </a:solidFill>
                        <a:latin typeface="Cambria Math"/>
                        <a:ea typeface="Cambria Math"/>
                      </a:rPr>
                      <m:t>×</m:t>
                    </m:r>
                    <m:r>
                      <a:rPr lang="en-GB" altLang="en-US" sz="1800">
                        <a:solidFill>
                          <a:srgbClr val="000000"/>
                        </a:solidFill>
                        <a:latin typeface="Cambria Math"/>
                        <a:ea typeface="Cambria Math"/>
                      </a:rPr>
                      <m:t>𝑛</m:t>
                    </m:r>
                  </m:oMath>
                </a14:m>
                <a:r>
                  <a:rPr lang="en-GB" altLang="en-US" sz="1800" dirty="0">
                    <a:solidFill>
                      <a:srgbClr val="000000"/>
                    </a:solidFill>
                  </a:rPr>
                  <a:t> </a:t>
                </a:r>
                <a:r>
                  <a:rPr lang="en-GB" altLang="en-US" sz="1800" i="0" dirty="0">
                    <a:solidFill>
                      <a:srgbClr val="000000"/>
                    </a:solidFill>
                  </a:rPr>
                  <a:t>matrix </a:t>
                </a:r>
                <a14:m>
                  <m:oMath xmlns:m="http://schemas.openxmlformats.org/officeDocument/2006/math">
                    <m:r>
                      <a:rPr lang="en-GB" altLang="en-US" sz="1800" b="0" i="1" smtClean="0">
                        <a:solidFill>
                          <a:srgbClr val="000000"/>
                        </a:solidFill>
                        <a:latin typeface="Cambria Math"/>
                      </a:rPr>
                      <m:t>𝐴</m:t>
                    </m:r>
                  </m:oMath>
                </a14:m>
                <a:r>
                  <a:rPr lang="en-GB" altLang="en-US" sz="1800" dirty="0">
                    <a:solidFill>
                      <a:srgbClr val="000000"/>
                    </a:solidFill>
                  </a:rPr>
                  <a:t> </a:t>
                </a:r>
                <a:r>
                  <a:rPr lang="en-GB" altLang="en-US" sz="1800" i="0" dirty="0">
                    <a:solidFill>
                      <a:srgbClr val="000000"/>
                    </a:solidFill>
                  </a:rPr>
                  <a:t>with </a:t>
                </a:r>
                <a14:m>
                  <m:oMath xmlns:m="http://schemas.openxmlformats.org/officeDocument/2006/math">
                    <m:r>
                      <a:rPr lang="en-GB" altLang="en-US" sz="1800">
                        <a:solidFill>
                          <a:srgbClr val="000000"/>
                        </a:solidFill>
                        <a:latin typeface="Cambria Math"/>
                      </a:rPr>
                      <m:t>𝑛</m:t>
                    </m:r>
                    <m:r>
                      <a:rPr lang="en-GB" altLang="en-US" sz="1800" i="1" smtClean="0">
                        <a:solidFill>
                          <a:srgbClr val="000000"/>
                        </a:solidFill>
                        <a:latin typeface="Cambria Math"/>
                        <a:ea typeface="Cambria Math"/>
                      </a:rPr>
                      <m:t>&gt;</m:t>
                    </m:r>
                    <m:r>
                      <a:rPr lang="en-GB" altLang="en-US" sz="1800">
                        <a:solidFill>
                          <a:srgbClr val="000000"/>
                        </a:solidFill>
                        <a:latin typeface="Cambria Math"/>
                        <a:ea typeface="Cambria Math"/>
                      </a:rPr>
                      <m:t>𝑚</m:t>
                    </m:r>
                  </m:oMath>
                </a14:m>
                <a:r>
                  <a:rPr lang="en-GB" altLang="en-US" sz="1800" dirty="0">
                    <a:solidFill>
                      <a:srgbClr val="000000"/>
                    </a:solidFill>
                  </a:rPr>
                  <a:t> and </a:t>
                </a:r>
                <a:r>
                  <a:rPr lang="en-GB" altLang="en-US" sz="1800" i="0" dirty="0">
                    <a:solidFill>
                      <a:srgbClr val="000000"/>
                    </a:solidFill>
                  </a:rPr>
                  <a:t>rank </a:t>
                </a:r>
                <a14:m>
                  <m:oMath xmlns:m="http://schemas.openxmlformats.org/officeDocument/2006/math">
                    <m:r>
                      <a:rPr lang="en-GB" altLang="en-US" sz="1800">
                        <a:solidFill>
                          <a:srgbClr val="000000"/>
                        </a:solidFill>
                        <a:latin typeface="Cambria Math"/>
                      </a:rPr>
                      <m:t>𝑟</m:t>
                    </m:r>
                  </m:oMath>
                </a14:m>
                <a:r>
                  <a:rPr lang="en-GB" altLang="en-US" sz="1800" i="0" dirty="0">
                    <a:solidFill>
                      <a:srgbClr val="000000"/>
                    </a:solidFill>
                  </a:rPr>
                  <a:t>.</a:t>
                </a:r>
              </a:p>
              <a:p>
                <a:pPr marL="266700" lvl="1" indent="-266700" eaLnBrk="1" hangingPunct="1"/>
                <a:r>
                  <a:rPr lang="en-GB" altLang="en-US" sz="1800" i="0" dirty="0">
                    <a:solidFill>
                      <a:srgbClr val="000000"/>
                    </a:solidFill>
                  </a:rPr>
                  <a:t>We know that </a:t>
                </a:r>
                <a14:m>
                  <m:oMath xmlns:m="http://schemas.openxmlformats.org/officeDocument/2006/math">
                    <m:r>
                      <a:rPr lang="en-GB" altLang="en-US" sz="1800" b="0" i="1" smtClean="0">
                        <a:solidFill>
                          <a:srgbClr val="000000"/>
                        </a:solidFill>
                        <a:latin typeface="Cambria Math" panose="02040503050406030204" pitchFamily="18" charset="0"/>
                      </a:rPr>
                      <m:t>𝑟</m:t>
                    </m:r>
                    <m:r>
                      <a:rPr lang="en-GB" altLang="en-US" sz="1800" b="0" i="1" smtClean="0">
                        <a:solidFill>
                          <a:srgbClr val="000000"/>
                        </a:solidFill>
                        <a:latin typeface="Cambria Math" panose="02040503050406030204" pitchFamily="18" charset="0"/>
                        <a:ea typeface="Cambria Math" panose="02040503050406030204" pitchFamily="18" charset="0"/>
                      </a:rPr>
                      <m:t>≤</m:t>
                    </m:r>
                    <m:r>
                      <a:rPr lang="en-GB" altLang="en-US" sz="1800" b="0" i="1" smtClean="0">
                        <a:solidFill>
                          <a:srgbClr val="000000"/>
                        </a:solidFill>
                        <a:latin typeface="Cambria Math" panose="02040503050406030204" pitchFamily="18" charset="0"/>
                        <a:ea typeface="Cambria Math" panose="02040503050406030204" pitchFamily="18" charset="0"/>
                      </a:rPr>
                      <m:t>𝑚</m:t>
                    </m:r>
                  </m:oMath>
                </a14:m>
                <a:r>
                  <a:rPr lang="en-GB" altLang="en-US" sz="1800" i="0" dirty="0">
                    <a:solidFill>
                      <a:srgbClr val="000000"/>
                    </a:solidFill>
                  </a:rPr>
                  <a:t> and </a:t>
                </a:r>
                <a14:m>
                  <m:oMath xmlns:m="http://schemas.openxmlformats.org/officeDocument/2006/math">
                    <m:r>
                      <a:rPr lang="en-GB" altLang="en-US" sz="1800" b="0" i="1" smtClean="0">
                        <a:solidFill>
                          <a:srgbClr val="000000"/>
                        </a:solidFill>
                        <a:latin typeface="Cambria Math" panose="02040503050406030204" pitchFamily="18" charset="0"/>
                      </a:rPr>
                      <m:t>𝑟</m:t>
                    </m:r>
                    <m:r>
                      <a:rPr lang="en-GB" altLang="en-US" sz="1800" b="0" i="1" smtClean="0">
                        <a:solidFill>
                          <a:srgbClr val="000000"/>
                        </a:solidFill>
                        <a:latin typeface="Cambria Math" panose="02040503050406030204" pitchFamily="18" charset="0"/>
                        <a:ea typeface="Cambria Math" panose="02040503050406030204" pitchFamily="18" charset="0"/>
                      </a:rPr>
                      <m:t>≤</m:t>
                    </m:r>
                    <m:r>
                      <a:rPr lang="en-GB" altLang="en-US" sz="1800" b="0" i="1" smtClean="0">
                        <a:solidFill>
                          <a:srgbClr val="000000"/>
                        </a:solidFill>
                        <a:latin typeface="Cambria Math" panose="02040503050406030204" pitchFamily="18" charset="0"/>
                        <a:ea typeface="Cambria Math" panose="02040503050406030204" pitchFamily="18" charset="0"/>
                      </a:rPr>
                      <m:t>𝑛</m:t>
                    </m:r>
                  </m:oMath>
                </a14:m>
                <a:r>
                  <a:rPr lang="en-GB" altLang="en-US" sz="1800" i="0" dirty="0">
                    <a:solidFill>
                      <a:srgbClr val="000000"/>
                    </a:solidFill>
                  </a:rPr>
                  <a:t>.</a:t>
                </a:r>
              </a:p>
              <a:p>
                <a:pPr marL="266700" lvl="1" indent="-266700" eaLnBrk="1" hangingPunct="1"/>
                <a:r>
                  <a:rPr lang="en-GB" altLang="en-US" sz="1800" i="0" dirty="0">
                    <a:solidFill>
                      <a:srgbClr val="000000"/>
                    </a:solidFill>
                  </a:rPr>
                  <a:t>Suppose that the condition of </a:t>
                </a:r>
                <a:r>
                  <a:rPr lang="en-GB" altLang="en-US" sz="1800" b="1" i="0" dirty="0">
                    <a:solidFill>
                      <a:srgbClr val="CC0033"/>
                    </a:solidFill>
                  </a:rPr>
                  <a:t>full row rank</a:t>
                </a:r>
                <a:r>
                  <a:rPr lang="en-GB" altLang="en-US" sz="1800" i="0" dirty="0"/>
                  <a:t>, i.e., </a:t>
                </a:r>
                <a14:m>
                  <m:oMath xmlns:m="http://schemas.openxmlformats.org/officeDocument/2006/math">
                    <m:r>
                      <a:rPr lang="en-GB" altLang="en-US" sz="1800">
                        <a:solidFill>
                          <a:srgbClr val="000000"/>
                        </a:solidFill>
                        <a:latin typeface="Cambria Math" panose="02040503050406030204" pitchFamily="18" charset="0"/>
                      </a:rPr>
                      <m:t>𝑟</m:t>
                    </m:r>
                    <m:r>
                      <a:rPr lang="en-GB" altLang="en-US" sz="1800">
                        <a:solidFill>
                          <a:srgbClr val="000000"/>
                        </a:solidFill>
                        <a:latin typeface="Cambria Math" panose="02040503050406030204" pitchFamily="18" charset="0"/>
                        <a:ea typeface="Cambria Math" panose="02040503050406030204" pitchFamily="18" charset="0"/>
                      </a:rPr>
                      <m:t>=</m:t>
                    </m:r>
                    <m:r>
                      <a:rPr lang="en-GB" altLang="en-US" sz="1800" b="0" i="1" smtClean="0">
                        <a:solidFill>
                          <a:srgbClr val="000000"/>
                        </a:solidFill>
                        <a:latin typeface="Cambria Math"/>
                        <a:ea typeface="Cambria Math" panose="02040503050406030204" pitchFamily="18" charset="0"/>
                      </a:rPr>
                      <m:t>𝑚</m:t>
                    </m:r>
                  </m:oMath>
                </a14:m>
                <a:r>
                  <a:rPr lang="en-GB" altLang="en-US" sz="1800" i="0" dirty="0">
                    <a:solidFill>
                      <a:srgbClr val="000000"/>
                    </a:solidFill>
                  </a:rPr>
                  <a:t> holds. In that case:</a:t>
                </a:r>
              </a:p>
              <a:p>
                <a:pPr marL="542925" lvl="2" indent="-276225" eaLnBrk="1" hangingPunct="1">
                  <a:buFont typeface="Wingdings" panose="05000000000000000000" pitchFamily="2" charset="2"/>
                  <a:buChar char="Ø"/>
                </a:pPr>
                <a:r>
                  <a:rPr lang="en-GB" altLang="en-US" sz="1800" b="0" i="0" dirty="0">
                    <a:solidFill>
                      <a:srgbClr val="000000"/>
                    </a:solidFill>
                  </a:rPr>
                  <a:t>We have </a:t>
                </a:r>
                <a14:m>
                  <m:oMath xmlns:m="http://schemas.openxmlformats.org/officeDocument/2006/math">
                    <m:r>
                      <a:rPr lang="en-GB" altLang="en-US" sz="1800" b="0" i="1" smtClean="0">
                        <a:solidFill>
                          <a:srgbClr val="000000"/>
                        </a:solidFill>
                        <a:latin typeface="Cambria Math"/>
                      </a:rPr>
                      <m:t>𝑛</m:t>
                    </m:r>
                    <m:r>
                      <a:rPr lang="en-GB" altLang="en-US" sz="1800" b="0" i="1" smtClean="0">
                        <a:solidFill>
                          <a:srgbClr val="000000"/>
                        </a:solidFill>
                        <a:latin typeface="Cambria Math"/>
                      </a:rPr>
                      <m:t>−</m:t>
                    </m:r>
                    <m:r>
                      <a:rPr lang="en-GB" altLang="en-US" sz="1800" b="0" i="1" smtClean="0">
                        <a:solidFill>
                          <a:srgbClr val="000000"/>
                        </a:solidFill>
                        <a:latin typeface="Cambria Math"/>
                      </a:rPr>
                      <m:t>𝑚</m:t>
                    </m:r>
                  </m:oMath>
                </a14:m>
                <a:r>
                  <a:rPr lang="en-GB" altLang="en-US" sz="1800" i="0" dirty="0">
                    <a:solidFill>
                      <a:srgbClr val="000000"/>
                    </a:solidFill>
                  </a:rPr>
                  <a:t> free variables.</a:t>
                </a:r>
              </a:p>
              <a:p>
                <a:pPr marL="542925" lvl="2" indent="-276225" eaLnBrk="1" hangingPunct="1">
                  <a:buFont typeface="Wingdings" panose="05000000000000000000" pitchFamily="2" charset="2"/>
                  <a:buChar char="Ø"/>
                </a:pPr>
                <a:r>
                  <a:rPr lang="en-GB" altLang="en-US" sz="1800" i="0" dirty="0">
                    <a:solidFill>
                      <a:srgbClr val="000000"/>
                    </a:solidFill>
                  </a:rPr>
                  <a:t>The null space </a:t>
                </a:r>
                <a14:m>
                  <m:oMath xmlns:m="http://schemas.openxmlformats.org/officeDocument/2006/math">
                    <m:r>
                      <a:rPr lang="en-GB" altLang="en-US" sz="1800" b="0" i="1" smtClean="0">
                        <a:solidFill>
                          <a:srgbClr val="000000"/>
                        </a:solidFill>
                        <a:latin typeface="Cambria Math"/>
                      </a:rPr>
                      <m:t>𝑁</m:t>
                    </m:r>
                    <m:r>
                      <a:rPr lang="en-GB" altLang="en-US" sz="1800" b="0" i="1" smtClean="0">
                        <a:solidFill>
                          <a:srgbClr val="000000"/>
                        </a:solidFill>
                        <a:latin typeface="Cambria Math"/>
                      </a:rPr>
                      <m:t>(</m:t>
                    </m:r>
                    <m:r>
                      <a:rPr lang="en-GB" altLang="en-US" sz="1800" b="0" i="1" smtClean="0">
                        <a:solidFill>
                          <a:srgbClr val="000000"/>
                        </a:solidFill>
                        <a:latin typeface="Cambria Math"/>
                      </a:rPr>
                      <m:t>𝐴</m:t>
                    </m:r>
                    <m:r>
                      <a:rPr lang="en-GB" altLang="en-US" sz="1800" b="0" i="1" smtClean="0">
                        <a:solidFill>
                          <a:srgbClr val="000000"/>
                        </a:solidFill>
                        <a:latin typeface="Cambria Math"/>
                      </a:rPr>
                      <m:t>)</m:t>
                    </m:r>
                  </m:oMath>
                </a14:m>
                <a:r>
                  <a:rPr lang="en-GB" altLang="en-US" sz="1800" dirty="0">
                    <a:solidFill>
                      <a:srgbClr val="000000"/>
                    </a:solidFill>
                  </a:rPr>
                  <a:t> </a:t>
                </a:r>
                <a:r>
                  <a:rPr lang="en-GB" altLang="en-US" sz="1800" i="0" dirty="0">
                    <a:solidFill>
                      <a:srgbClr val="000000"/>
                    </a:solidFill>
                  </a:rPr>
                  <a:t>is non-zero.</a:t>
                </a:r>
                <a:endParaRPr lang="en-GB" altLang="en-US" sz="1800" dirty="0">
                  <a:solidFill>
                    <a:srgbClr val="000000"/>
                  </a:solidFill>
                </a:endParaRPr>
              </a:p>
              <a:p>
                <a:pPr marL="542925" lvl="2" indent="-276225" eaLnBrk="1" hangingPunct="1">
                  <a:buFont typeface="Wingdings" panose="05000000000000000000" pitchFamily="2" charset="2"/>
                  <a:buChar char="Ø"/>
                </a:pPr>
                <a:r>
                  <a:rPr lang="en-GB" altLang="en-US" sz="1800" i="0" dirty="0">
                    <a:solidFill>
                      <a:srgbClr val="000000"/>
                    </a:solidFill>
                  </a:rPr>
                  <a:t>The number of solutions is </a:t>
                </a:r>
                <a14:m>
                  <m:oMath xmlns:m="http://schemas.openxmlformats.org/officeDocument/2006/math">
                    <m:r>
                      <a:rPr lang="en-GB" altLang="en-US" sz="1800" i="1" smtClean="0">
                        <a:solidFill>
                          <a:srgbClr val="000000"/>
                        </a:solidFill>
                        <a:latin typeface="Cambria Math"/>
                        <a:ea typeface="Cambria Math"/>
                      </a:rPr>
                      <m:t>∞</m:t>
                    </m:r>
                  </m:oMath>
                </a14:m>
                <a:r>
                  <a:rPr lang="en-GB" altLang="en-US" sz="1800" i="0" dirty="0">
                    <a:solidFill>
                      <a:srgbClr val="000000"/>
                    </a:solidFill>
                  </a:rPr>
                  <a:t>.</a:t>
                </a:r>
              </a:p>
              <a:p>
                <a:pPr marL="266700" lvl="2" indent="-266700" eaLnBrk="1" hangingPunct="1"/>
                <a:endParaRPr lang="en-GB" altLang="en-US" sz="1800" i="0" dirty="0"/>
              </a:p>
              <a:p>
                <a:pPr marL="266700" lvl="1" indent="0" eaLnBrk="1" hangingPunct="1">
                  <a:buNone/>
                </a:pPr>
                <a:r>
                  <a:rPr lang="en-GB" altLang="en-US" sz="1800" b="1" i="0" dirty="0">
                    <a:solidFill>
                      <a:srgbClr val="000000"/>
                    </a:solidFill>
                  </a:rPr>
                  <a:t>Example:</a:t>
                </a:r>
                <a:r>
                  <a:rPr lang="en-GB" altLang="en-US" sz="1800" i="0" dirty="0">
                    <a:solidFill>
                      <a:srgbClr val="000000"/>
                    </a:solidFill>
                  </a:rPr>
                  <a:t> Consider the system with matrix </a:t>
                </a:r>
                <a14:m>
                  <m:oMath xmlns:m="http://schemas.openxmlformats.org/officeDocument/2006/math">
                    <m:r>
                      <a:rPr lang="en-GB" altLang="en-US" sz="1800">
                        <a:solidFill>
                          <a:srgbClr val="000000"/>
                        </a:solidFill>
                        <a:latin typeface="Cambria Math"/>
                      </a:rPr>
                      <m:t>𝐴</m:t>
                    </m:r>
                  </m:oMath>
                </a14:m>
                <a:r>
                  <a:rPr lang="en-GB" altLang="en-US" sz="1800" dirty="0">
                    <a:solidFill>
                      <a:srgbClr val="000000"/>
                    </a:solidFill>
                  </a:rPr>
                  <a:t> </a:t>
                </a:r>
                <a:r>
                  <a:rPr lang="en-GB" altLang="en-US" sz="1800" i="0" dirty="0">
                    <a:solidFill>
                      <a:srgbClr val="000000"/>
                    </a:solidFill>
                  </a:rPr>
                  <a:t>shown below.</a:t>
                </a:r>
              </a:p>
              <a:p>
                <a:pPr marL="266700" lvl="1" indent="0" eaLnBrk="1" hangingPunct="1">
                  <a:buNone/>
                </a:pPr>
                <a:endParaRPr lang="en-GB" altLang="en-US" sz="1800" i="0" dirty="0">
                  <a:solidFill>
                    <a:srgbClr val="000000"/>
                  </a:solidFill>
                </a:endParaRPr>
              </a:p>
              <a:p>
                <a:pPr marL="266700" lvl="1" indent="0" eaLnBrk="1" hangingPunct="1">
                  <a:buNone/>
                </a:pPr>
                <a:endParaRPr lang="en-GB" altLang="en-US" sz="1800" i="0" dirty="0">
                  <a:solidFill>
                    <a:srgbClr val="000000"/>
                  </a:solidFill>
                </a:endParaRPr>
              </a:p>
              <a:p>
                <a:pPr marL="266700" lvl="1" indent="0" eaLnBrk="1" hangingPunct="1">
                  <a:buNone/>
                </a:pPr>
                <a:endParaRPr lang="en-GB" altLang="en-US" sz="1800" i="0" dirty="0">
                  <a:solidFill>
                    <a:srgbClr val="000000"/>
                  </a:solidFill>
                </a:endParaRPr>
              </a:p>
              <a:p>
                <a:pPr marL="266700" lvl="1" indent="0" eaLnBrk="1" hangingPunct="1">
                  <a:buNone/>
                </a:pPr>
                <a:endParaRPr lang="en-GB" altLang="en-US" sz="1800" i="0" dirty="0">
                  <a:solidFill>
                    <a:srgbClr val="000000"/>
                  </a:solidFill>
                </a:endParaRPr>
              </a:p>
              <a:p>
                <a:pPr marL="263525" lvl="1" indent="-263525" eaLnBrk="1" hangingPunct="1"/>
                <a:r>
                  <a:rPr lang="en-GB" altLang="en-US" sz="1800" i="0" dirty="0">
                    <a:solidFill>
                      <a:srgbClr val="000000"/>
                    </a:solidFill>
                  </a:rPr>
                  <a:t>Note that in the above example I assumed that the pivot columns are gathered together in the left part of the RREF matrix, so that </a:t>
                </a:r>
                <a14:m>
                  <m:oMath xmlns:m="http://schemas.openxmlformats.org/officeDocument/2006/math">
                    <m:r>
                      <a:rPr lang="en-GB" altLang="en-US" sz="1800" b="0" i="1" smtClean="0">
                        <a:solidFill>
                          <a:srgbClr val="000000"/>
                        </a:solidFill>
                        <a:latin typeface="Cambria Math" panose="02040503050406030204" pitchFamily="18" charset="0"/>
                      </a:rPr>
                      <m:t>𝑅</m:t>
                    </m:r>
                    <m:r>
                      <a:rPr lang="en-GB" altLang="en-US" sz="1800" b="0" i="1" smtClean="0">
                        <a:solidFill>
                          <a:srgbClr val="000000"/>
                        </a:solidFill>
                        <a:latin typeface="Cambria Math" panose="02040503050406030204" pitchFamily="18" charset="0"/>
                      </a:rPr>
                      <m:t>=</m:t>
                    </m:r>
                    <m:d>
                      <m:dPr>
                        <m:begChr m:val="["/>
                        <m:endChr m:val="]"/>
                        <m:ctrlPr>
                          <a:rPr lang="en-GB" altLang="en-US" sz="1800" b="0" i="1" smtClean="0">
                            <a:solidFill>
                              <a:srgbClr val="000000"/>
                            </a:solidFill>
                            <a:latin typeface="Cambria Math"/>
                          </a:rPr>
                        </m:ctrlPr>
                      </m:dPr>
                      <m:e>
                        <m:r>
                          <a:rPr lang="en-GB" altLang="en-US" sz="1800" b="0" i="1" smtClean="0">
                            <a:solidFill>
                              <a:srgbClr val="000000"/>
                            </a:solidFill>
                            <a:latin typeface="Cambria Math" panose="02040503050406030204" pitchFamily="18" charset="0"/>
                          </a:rPr>
                          <m:t>𝐼</m:t>
                        </m:r>
                        <m:r>
                          <a:rPr lang="en-GB" altLang="en-US" sz="1800" b="0" i="1" smtClean="0">
                            <a:solidFill>
                              <a:srgbClr val="000000"/>
                            </a:solidFill>
                            <a:latin typeface="Cambria Math" panose="02040503050406030204" pitchFamily="18" charset="0"/>
                          </a:rPr>
                          <m:t> </m:t>
                        </m:r>
                        <m:r>
                          <a:rPr lang="en-GB" altLang="en-US" sz="1800" b="0" i="1" smtClean="0">
                            <a:solidFill>
                              <a:srgbClr val="000000"/>
                            </a:solidFill>
                            <a:latin typeface="Cambria Math" panose="02040503050406030204" pitchFamily="18" charset="0"/>
                          </a:rPr>
                          <m:t>𝐹</m:t>
                        </m:r>
                      </m:e>
                    </m:d>
                  </m:oMath>
                </a14:m>
                <a:r>
                  <a:rPr lang="en-GB" altLang="en-US" sz="1800" b="0" i="0" dirty="0">
                    <a:solidFill>
                      <a:srgbClr val="000000"/>
                    </a:solidFill>
                  </a:rPr>
                  <a:t>.</a:t>
                </a:r>
              </a:p>
              <a:p>
                <a:pPr marL="263525" lvl="1" indent="-263525" eaLnBrk="1" hangingPunct="1"/>
                <a:r>
                  <a:rPr lang="en-GB" altLang="en-US" sz="1800" i="0" dirty="0">
                    <a:solidFill>
                      <a:srgbClr val="000000"/>
                    </a:solidFill>
                  </a:rPr>
                  <a:t>I can always rearrange the order of my unknowns so that </a:t>
                </a:r>
                <a14:m>
                  <m:oMath xmlns:m="http://schemas.openxmlformats.org/officeDocument/2006/math">
                    <m:r>
                      <a:rPr lang="en-GB" altLang="en-US" sz="1800">
                        <a:solidFill>
                          <a:srgbClr val="000000"/>
                        </a:solidFill>
                        <a:latin typeface="Cambria Math" panose="02040503050406030204" pitchFamily="18" charset="0"/>
                      </a:rPr>
                      <m:t>𝑅</m:t>
                    </m:r>
                    <m:r>
                      <a:rPr lang="en-GB" altLang="en-US" sz="1800">
                        <a:solidFill>
                          <a:srgbClr val="000000"/>
                        </a:solidFill>
                        <a:latin typeface="Cambria Math" panose="02040503050406030204" pitchFamily="18" charset="0"/>
                      </a:rPr>
                      <m:t>=</m:t>
                    </m:r>
                    <m:d>
                      <m:dPr>
                        <m:begChr m:val="["/>
                        <m:endChr m:val="]"/>
                        <m:ctrlPr>
                          <a:rPr lang="en-GB" altLang="en-US" sz="1800" i="1">
                            <a:solidFill>
                              <a:srgbClr val="000000"/>
                            </a:solidFill>
                            <a:latin typeface="Cambria Math"/>
                          </a:rPr>
                        </m:ctrlPr>
                      </m:dPr>
                      <m:e>
                        <m:r>
                          <a:rPr lang="en-GB" altLang="en-US" sz="1800">
                            <a:solidFill>
                              <a:srgbClr val="000000"/>
                            </a:solidFill>
                            <a:latin typeface="Cambria Math" panose="02040503050406030204" pitchFamily="18" charset="0"/>
                          </a:rPr>
                          <m:t>𝐼</m:t>
                        </m:r>
                        <m:r>
                          <a:rPr lang="en-GB" altLang="en-US" sz="1800">
                            <a:solidFill>
                              <a:srgbClr val="000000"/>
                            </a:solidFill>
                            <a:latin typeface="Cambria Math" panose="02040503050406030204" pitchFamily="18" charset="0"/>
                          </a:rPr>
                          <m:t> </m:t>
                        </m:r>
                        <m:r>
                          <a:rPr lang="en-GB" altLang="en-US" sz="1800">
                            <a:solidFill>
                              <a:srgbClr val="000000"/>
                            </a:solidFill>
                            <a:latin typeface="Cambria Math" panose="02040503050406030204" pitchFamily="18" charset="0"/>
                          </a:rPr>
                          <m:t>𝐹</m:t>
                        </m:r>
                      </m:e>
                    </m:d>
                  </m:oMath>
                </a14:m>
                <a:r>
                  <a:rPr lang="en-GB" altLang="en-US" sz="1800" i="0" dirty="0">
                    <a:solidFill>
                      <a:srgbClr val="000000"/>
                    </a:solidFill>
                  </a:rPr>
                  <a:t>.</a:t>
                </a:r>
                <a:endParaRPr lang="en-GB" altLang="en-US" sz="1800" b="0" i="0" dirty="0">
                  <a:solidFill>
                    <a:srgbClr val="000000"/>
                  </a:solidFill>
                </a:endParaRPr>
              </a:p>
              <a:p>
                <a:pPr marL="263525" lvl="1" indent="-263525" eaLnBrk="1" hangingPunct="1"/>
                <a:endParaRPr lang="en-GB" altLang="en-US" sz="1800" i="0" dirty="0">
                  <a:solidFill>
                    <a:srgbClr val="000000"/>
                  </a:solidFill>
                </a:endParaRPr>
              </a:p>
              <a:p>
                <a:pPr marL="266700" lvl="1" indent="0" eaLnBrk="1" hangingPunct="1">
                  <a:buNone/>
                </a:pPr>
                <a:endParaRPr lang="en-GB" sz="1800" i="0" dirty="0">
                  <a:solidFill>
                    <a:srgbClr val="040404"/>
                  </a:solidFill>
                </a:endParaRPr>
              </a:p>
              <a:p>
                <a:pPr marL="266700" lvl="1" indent="-266700" eaLnBrk="1" hangingPunct="1"/>
                <a:endParaRPr lang="en-GB" altLang="en-US" sz="1800" i="0" dirty="0"/>
              </a:p>
            </p:txBody>
          </p:sp>
        </mc:Choice>
        <mc:Fallback xmlns="">
          <p:sp>
            <p:nvSpPr>
              <p:cNvPr id="5" name="Rectangle 4"/>
              <p:cNvSpPr>
                <a:spLocks noGrp="1" noRot="1" noChangeAspect="1" noMove="1" noResize="1" noEditPoints="1" noAdjustHandles="1" noChangeArrowheads="1" noChangeShapeType="1" noTextEdit="1"/>
              </p:cNvSpPr>
              <p:nvPr/>
            </p:nvSpPr>
            <p:spPr bwMode="auto">
              <a:xfrm>
                <a:off x="323528" y="1584027"/>
                <a:ext cx="8424936" cy="5013325"/>
              </a:xfrm>
              <a:prstGeom prst="rect">
                <a:avLst/>
              </a:prstGeom>
              <a:blipFill>
                <a:blip r:embed="rId3"/>
                <a:stretch>
                  <a:fillRect l="-1520" t="-158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390469" y="4409291"/>
                <a:ext cx="4209807" cy="531877"/>
              </a:xfrm>
              <a:prstGeom prst="rect">
                <a:avLst/>
              </a:prstGeom>
              <a:noFill/>
            </p:spPr>
            <p:txBody>
              <a:bodyPr wrap="none" lIns="0" tIns="0" rIns="0" bIns="0" rtlCol="0">
                <a:spAutoFit/>
              </a:bodyPr>
              <a:lstStyle/>
              <a:p>
                <a:pPr marL="363538" indent="-363538">
                  <a:spcBef>
                    <a:spcPts val="0"/>
                  </a:spcBef>
                  <a:spcAft>
                    <a:spcPts val="0"/>
                  </a:spcAft>
                </a:pPr>
                <a14:m>
                  <m:oMathPara xmlns:m="http://schemas.openxmlformats.org/officeDocument/2006/math">
                    <m:oMathParaPr>
                      <m:jc m:val="centerGroup"/>
                    </m:oMathParaPr>
                    <m:oMath xmlns:m="http://schemas.openxmlformats.org/officeDocument/2006/math">
                      <m:d>
                        <m:dPr>
                          <m:begChr m:val="["/>
                          <m:endChr m:val="]"/>
                          <m:ctrlPr>
                            <a:rPr lang="en-GB" sz="1800" i="1" smtClean="0">
                              <a:solidFill>
                                <a:srgbClr val="040404"/>
                              </a:solidFill>
                              <a:latin typeface="Cambria Math"/>
                            </a:rPr>
                          </m:ctrlPr>
                        </m:dPr>
                        <m:e>
                          <m:m>
                            <m:mPr>
                              <m:mcs>
                                <m:mc>
                                  <m:mcPr>
                                    <m:count m:val="3"/>
                                    <m:mcJc m:val="center"/>
                                  </m:mcPr>
                                </m:mc>
                              </m:mcs>
                              <m:ctrlPr>
                                <a:rPr lang="en-GB" sz="1800" i="1" smtClean="0">
                                  <a:solidFill>
                                    <a:srgbClr val="040404"/>
                                  </a:solidFill>
                                  <a:latin typeface="Cambria Math"/>
                                </a:rPr>
                              </m:ctrlPr>
                            </m:mPr>
                            <m:mr>
                              <m:e>
                                <m:r>
                                  <m:rPr>
                                    <m:brk m:alnAt="7"/>
                                  </m:rPr>
                                  <a:rPr lang="en-GB" sz="1800" b="0" i="1" smtClean="0">
                                    <a:solidFill>
                                      <a:srgbClr val="040404"/>
                                    </a:solidFill>
                                    <a:latin typeface="Cambria Math" panose="02040503050406030204" pitchFamily="18" charset="0"/>
                                  </a:rPr>
                                  <m:t>1</m:t>
                                </m:r>
                              </m:e>
                              <m:e>
                                <m:r>
                                  <a:rPr lang="en-GB" sz="1800" b="0" i="1" smtClean="0">
                                    <a:solidFill>
                                      <a:srgbClr val="040404"/>
                                    </a:solidFill>
                                    <a:latin typeface="Cambria Math"/>
                                  </a:rPr>
                                  <m:t>4</m:t>
                                </m:r>
                              </m:e>
                              <m:e>
                                <m:r>
                                  <a:rPr lang="en-GB" sz="1800" b="0" i="1" smtClean="0">
                                    <a:solidFill>
                                      <a:srgbClr val="040404"/>
                                    </a:solidFill>
                                    <a:latin typeface="Cambria Math" panose="02040503050406030204" pitchFamily="18" charset="0"/>
                                  </a:rPr>
                                  <m:t>6</m:t>
                                </m:r>
                              </m:e>
                            </m:mr>
                            <m:mr>
                              <m:e>
                                <m:r>
                                  <a:rPr lang="en-GB" sz="1800" b="0" i="1" smtClean="0">
                                    <a:solidFill>
                                      <a:srgbClr val="040404"/>
                                    </a:solidFill>
                                    <a:latin typeface="Cambria Math" panose="02040503050406030204" pitchFamily="18" charset="0"/>
                                  </a:rPr>
                                  <m:t>3</m:t>
                                </m:r>
                              </m:e>
                              <m:e>
                                <m:r>
                                  <a:rPr lang="en-GB" sz="1800" b="0" i="1" smtClean="0">
                                    <a:solidFill>
                                      <a:srgbClr val="040404"/>
                                    </a:solidFill>
                                    <a:latin typeface="Cambria Math" panose="02040503050406030204" pitchFamily="18" charset="0"/>
                                  </a:rPr>
                                  <m:t>1</m:t>
                                </m:r>
                              </m:e>
                              <m:e>
                                <m:r>
                                  <a:rPr lang="en-GB" sz="1800" b="0" i="1" smtClean="0">
                                    <a:solidFill>
                                      <a:srgbClr val="040404"/>
                                    </a:solidFill>
                                    <a:latin typeface="Cambria Math" panose="02040503050406030204" pitchFamily="18" charset="0"/>
                                  </a:rPr>
                                  <m:t>1</m:t>
                                </m:r>
                              </m:e>
                            </m:mr>
                          </m:m>
                          <m:r>
                            <a:rPr lang="en-GB" sz="1800" b="0" i="1" smtClean="0">
                              <a:solidFill>
                                <a:srgbClr val="040404"/>
                              </a:solidFill>
                              <a:latin typeface="Cambria Math" panose="02040503050406030204" pitchFamily="18" charset="0"/>
                            </a:rPr>
                            <m:t>    </m:t>
                          </m:r>
                          <m:m>
                            <m:mPr>
                              <m:mcs>
                                <m:mc>
                                  <m:mcPr>
                                    <m:count m:val="1"/>
                                    <m:mcJc m:val="center"/>
                                  </m:mcPr>
                                </m:mc>
                              </m:mcs>
                              <m:ctrlPr>
                                <a:rPr lang="en-GB" sz="1800" i="1" smtClean="0">
                                  <a:solidFill>
                                    <a:srgbClr val="040404"/>
                                  </a:solidFill>
                                  <a:latin typeface="Cambria Math"/>
                                </a:rPr>
                              </m:ctrlPr>
                            </m:mPr>
                            <m:mr>
                              <m:e>
                                <m:r>
                                  <m:rPr>
                                    <m:brk m:alnAt="7"/>
                                  </m:rPr>
                                  <a:rPr lang="en-GB" sz="1800" b="0" i="1" smtClean="0">
                                    <a:solidFill>
                                      <a:srgbClr val="040404"/>
                                    </a:solidFill>
                                    <a:latin typeface="Cambria Math" panose="02040503050406030204" pitchFamily="18" charset="0"/>
                                  </a:rPr>
                                  <m:t>5</m:t>
                                </m:r>
                              </m:e>
                            </m:mr>
                            <m:mr>
                              <m:e>
                                <m:r>
                                  <a:rPr lang="en-GB" sz="1800" b="0" i="1" smtClean="0">
                                    <a:solidFill>
                                      <a:srgbClr val="040404"/>
                                    </a:solidFill>
                                    <a:latin typeface="Cambria Math" panose="02040503050406030204" pitchFamily="18" charset="0"/>
                                  </a:rPr>
                                  <m:t>1</m:t>
                                </m:r>
                              </m:e>
                            </m:mr>
                          </m:m>
                        </m:e>
                      </m:d>
                      <m:groupChr>
                        <m:groupChrPr>
                          <m:chr m:val="→"/>
                          <m:vertJc m:val="bot"/>
                          <m:ctrlPr>
                            <a:rPr lang="en-GB" sz="1800" i="1" smtClean="0">
                              <a:solidFill>
                                <a:srgbClr val="040404"/>
                              </a:solidFill>
                              <a:latin typeface="Cambria Math"/>
                            </a:rPr>
                          </m:ctrlPr>
                        </m:groupChrPr>
                        <m:e>
                          <m:r>
                            <m:rPr>
                              <m:brk m:alnAt="2"/>
                            </m:rPr>
                            <a:rPr lang="en-GB" sz="1800" b="0" i="1" smtClean="0">
                              <a:solidFill>
                                <a:srgbClr val="040404"/>
                              </a:solidFill>
                              <a:latin typeface="Cambria Math" panose="02040503050406030204" pitchFamily="18" charset="0"/>
                            </a:rPr>
                            <m:t>𝑒</m:t>
                          </m:r>
                          <m:r>
                            <a:rPr lang="en-GB" sz="1800" b="0" i="1" smtClean="0">
                              <a:solidFill>
                                <a:srgbClr val="040404"/>
                              </a:solidFill>
                              <a:latin typeface="Cambria Math" panose="02040503050406030204" pitchFamily="18" charset="0"/>
                            </a:rPr>
                            <m:t>𝑙𝑖𝑚𝑖𝑛</m:t>
                          </m:r>
                          <m:r>
                            <a:rPr lang="en-GB" sz="1800" b="0" i="1" smtClean="0">
                              <a:solidFill>
                                <a:srgbClr val="040404"/>
                              </a:solidFill>
                              <a:latin typeface="Cambria Math" panose="02040503050406030204" pitchFamily="18" charset="0"/>
                            </a:rPr>
                            <m:t>.</m:t>
                          </m:r>
                        </m:e>
                      </m:groupChr>
                      <m:d>
                        <m:dPr>
                          <m:begChr m:val="["/>
                          <m:endChr m:val="]"/>
                          <m:ctrlPr>
                            <a:rPr lang="en-GB" sz="1800" i="1">
                              <a:solidFill>
                                <a:srgbClr val="040404"/>
                              </a:solidFill>
                              <a:latin typeface="Cambria Math"/>
                            </a:rPr>
                          </m:ctrlPr>
                        </m:dPr>
                        <m:e>
                          <m:m>
                            <m:mPr>
                              <m:mcs>
                                <m:mc>
                                  <m:mcPr>
                                    <m:count m:val="3"/>
                                    <m:mcJc m:val="center"/>
                                  </m:mcPr>
                                </m:mc>
                              </m:mcs>
                              <m:ctrlPr>
                                <a:rPr lang="en-GB" sz="1800" i="1">
                                  <a:solidFill>
                                    <a:srgbClr val="040404"/>
                                  </a:solidFill>
                                  <a:latin typeface="Cambria Math"/>
                                </a:rPr>
                              </m:ctrlPr>
                            </m:mPr>
                            <m:mr>
                              <m:e>
                                <m:r>
                                  <m:rPr>
                                    <m:brk m:alnAt="7"/>
                                  </m:rPr>
                                  <a:rPr lang="en-GB" sz="1800" b="0" i="1" smtClean="0">
                                    <a:solidFill>
                                      <a:srgbClr val="040404"/>
                                    </a:solidFill>
                                    <a:latin typeface="Cambria Math" panose="02040503050406030204" pitchFamily="18" charset="0"/>
                                  </a:rPr>
                                  <m:t>1</m:t>
                                </m:r>
                              </m:e>
                              <m:e>
                                <m:r>
                                  <a:rPr lang="en-GB" sz="1800" b="0" i="1" smtClean="0">
                                    <a:solidFill>
                                      <a:srgbClr val="040404"/>
                                    </a:solidFill>
                                    <a:latin typeface="Cambria Math" panose="02040503050406030204" pitchFamily="18" charset="0"/>
                                  </a:rPr>
                                  <m:t>0</m:t>
                                </m:r>
                              </m:e>
                              <m:e>
                                <m:sSub>
                                  <m:sSubPr>
                                    <m:ctrlPr>
                                      <a:rPr lang="en-GB" sz="1800" i="1" smtClean="0">
                                        <a:solidFill>
                                          <a:srgbClr val="040404"/>
                                        </a:solidFill>
                                        <a:latin typeface="Cambria Math"/>
                                      </a:rPr>
                                    </m:ctrlPr>
                                  </m:sSubPr>
                                  <m:e>
                                    <m:r>
                                      <a:rPr lang="en-GB" sz="1800" b="0" i="1" smtClean="0">
                                        <a:solidFill>
                                          <a:srgbClr val="040404"/>
                                        </a:solidFill>
                                        <a:latin typeface="Cambria Math" panose="02040503050406030204" pitchFamily="18" charset="0"/>
                                      </a:rPr>
                                      <m:t>𝑓</m:t>
                                    </m:r>
                                  </m:e>
                                  <m:sub>
                                    <m:r>
                                      <a:rPr lang="en-GB" sz="1800" b="0" i="1" smtClean="0">
                                        <a:solidFill>
                                          <a:srgbClr val="040404"/>
                                        </a:solidFill>
                                        <a:latin typeface="Cambria Math" panose="02040503050406030204" pitchFamily="18" charset="0"/>
                                      </a:rPr>
                                      <m:t>12</m:t>
                                    </m:r>
                                  </m:sub>
                                </m:sSub>
                              </m:e>
                            </m:mr>
                            <m:mr>
                              <m:e>
                                <m:r>
                                  <a:rPr lang="en-GB" sz="1800" b="0" i="1" smtClean="0">
                                    <a:solidFill>
                                      <a:srgbClr val="040404"/>
                                    </a:solidFill>
                                    <a:latin typeface="Cambria Math" panose="02040503050406030204" pitchFamily="18" charset="0"/>
                                  </a:rPr>
                                  <m:t>0</m:t>
                                </m:r>
                              </m:e>
                              <m:e>
                                <m:r>
                                  <a:rPr lang="en-GB" sz="1800" b="0" i="1" smtClean="0">
                                    <a:solidFill>
                                      <a:srgbClr val="040404"/>
                                    </a:solidFill>
                                    <a:latin typeface="Cambria Math" panose="02040503050406030204" pitchFamily="18" charset="0"/>
                                  </a:rPr>
                                  <m:t>1</m:t>
                                </m:r>
                              </m:e>
                              <m:e>
                                <m:sSub>
                                  <m:sSubPr>
                                    <m:ctrlPr>
                                      <a:rPr lang="en-GB" sz="1800" i="1">
                                        <a:solidFill>
                                          <a:srgbClr val="040404"/>
                                        </a:solidFill>
                                        <a:latin typeface="Cambria Math"/>
                                      </a:rPr>
                                    </m:ctrlPr>
                                  </m:sSubPr>
                                  <m:e>
                                    <m:r>
                                      <a:rPr lang="en-GB" sz="1800">
                                        <a:solidFill>
                                          <a:srgbClr val="040404"/>
                                        </a:solidFill>
                                        <a:latin typeface="Cambria Math" panose="02040503050406030204" pitchFamily="18" charset="0"/>
                                      </a:rPr>
                                      <m:t>𝑓</m:t>
                                    </m:r>
                                  </m:e>
                                  <m:sub>
                                    <m:r>
                                      <a:rPr lang="en-GB" sz="1800" b="0" i="1" smtClean="0">
                                        <a:solidFill>
                                          <a:srgbClr val="040404"/>
                                        </a:solidFill>
                                        <a:latin typeface="Cambria Math" panose="02040503050406030204" pitchFamily="18" charset="0"/>
                                      </a:rPr>
                                      <m:t>21</m:t>
                                    </m:r>
                                  </m:sub>
                                </m:sSub>
                              </m:e>
                            </m:mr>
                          </m:m>
                          <m:r>
                            <a:rPr lang="en-GB" sz="1800">
                              <a:solidFill>
                                <a:srgbClr val="040404"/>
                              </a:solidFill>
                              <a:latin typeface="Cambria Math" panose="02040503050406030204" pitchFamily="18" charset="0"/>
                            </a:rPr>
                            <m:t>    </m:t>
                          </m:r>
                          <m:m>
                            <m:mPr>
                              <m:mcs>
                                <m:mc>
                                  <m:mcPr>
                                    <m:count m:val="1"/>
                                    <m:mcJc m:val="center"/>
                                  </m:mcPr>
                                </m:mc>
                              </m:mcs>
                              <m:ctrlPr>
                                <a:rPr lang="en-GB" sz="1800" i="1">
                                  <a:solidFill>
                                    <a:srgbClr val="040404"/>
                                  </a:solidFill>
                                  <a:latin typeface="Cambria Math"/>
                                </a:rPr>
                              </m:ctrlPr>
                            </m:mPr>
                            <m:mr>
                              <m:e>
                                <m:sSub>
                                  <m:sSubPr>
                                    <m:ctrlPr>
                                      <a:rPr lang="en-GB" sz="1800" i="1">
                                        <a:solidFill>
                                          <a:srgbClr val="040404"/>
                                        </a:solidFill>
                                        <a:latin typeface="Cambria Math"/>
                                      </a:rPr>
                                    </m:ctrlPr>
                                  </m:sSubPr>
                                  <m:e>
                                    <m:r>
                                      <a:rPr lang="en-GB" sz="1800">
                                        <a:solidFill>
                                          <a:srgbClr val="040404"/>
                                        </a:solidFill>
                                        <a:latin typeface="Cambria Math" panose="02040503050406030204" pitchFamily="18" charset="0"/>
                                      </a:rPr>
                                      <m:t>𝑓</m:t>
                                    </m:r>
                                  </m:e>
                                  <m:sub>
                                    <m:r>
                                      <a:rPr lang="en-GB" sz="1800">
                                        <a:solidFill>
                                          <a:srgbClr val="040404"/>
                                        </a:solidFill>
                                        <a:latin typeface="Cambria Math" panose="02040503050406030204" pitchFamily="18" charset="0"/>
                                      </a:rPr>
                                      <m:t>12</m:t>
                                    </m:r>
                                  </m:sub>
                                </m:sSub>
                              </m:e>
                            </m:mr>
                            <m:mr>
                              <m:e>
                                <m:sSub>
                                  <m:sSubPr>
                                    <m:ctrlPr>
                                      <a:rPr lang="en-GB" sz="1800" i="1">
                                        <a:solidFill>
                                          <a:srgbClr val="040404"/>
                                        </a:solidFill>
                                        <a:latin typeface="Cambria Math"/>
                                      </a:rPr>
                                    </m:ctrlPr>
                                  </m:sSubPr>
                                  <m:e>
                                    <m:r>
                                      <a:rPr lang="en-GB" sz="1800">
                                        <a:solidFill>
                                          <a:srgbClr val="040404"/>
                                        </a:solidFill>
                                        <a:latin typeface="Cambria Math" panose="02040503050406030204" pitchFamily="18" charset="0"/>
                                      </a:rPr>
                                      <m:t>𝑓</m:t>
                                    </m:r>
                                  </m:e>
                                  <m:sub>
                                    <m:r>
                                      <a:rPr lang="en-GB" sz="1800" b="0" i="1" smtClean="0">
                                        <a:solidFill>
                                          <a:srgbClr val="040404"/>
                                        </a:solidFill>
                                        <a:latin typeface="Cambria Math" panose="02040503050406030204" pitchFamily="18" charset="0"/>
                                      </a:rPr>
                                      <m:t>2</m:t>
                                    </m:r>
                                    <m:r>
                                      <a:rPr lang="en-GB" sz="1800">
                                        <a:solidFill>
                                          <a:srgbClr val="040404"/>
                                        </a:solidFill>
                                        <a:latin typeface="Cambria Math" panose="02040503050406030204" pitchFamily="18" charset="0"/>
                                      </a:rPr>
                                      <m:t>2</m:t>
                                    </m:r>
                                  </m:sub>
                                </m:sSub>
                              </m:e>
                            </m:mr>
                          </m:m>
                        </m:e>
                      </m:d>
                    </m:oMath>
                  </m:oMathPara>
                </a14:m>
                <a:endParaRPr lang="en-GB" sz="1800" i="0" dirty="0">
                  <a:solidFill>
                    <a:srgbClr val="040404"/>
                  </a:solidFill>
                  <a:latin typeface="+mn-lt"/>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90469" y="4409291"/>
                <a:ext cx="4209807" cy="531877"/>
              </a:xfrm>
              <a:prstGeom prst="rect">
                <a:avLst/>
              </a:prstGeom>
              <a:blipFill rotWithShape="1">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971600" y="5157192"/>
                <a:ext cx="579647" cy="276999"/>
              </a:xfrm>
              <a:prstGeom prst="rect">
                <a:avLst/>
              </a:prstGeom>
              <a:noFill/>
            </p:spPr>
            <p:txBody>
              <a:bodyPr wrap="none" lIns="0" tIns="0" rIns="0" bIns="0" rtlCol="0">
                <a:spAutoFit/>
              </a:bodyPr>
              <a:lstStyle/>
              <a:p>
                <a:pPr marL="363538" indent="-363538">
                  <a:spcBef>
                    <a:spcPts val="0"/>
                  </a:spcBef>
                  <a:spcAft>
                    <a:spcPts val="0"/>
                  </a:spcAft>
                </a:pPr>
                <a14:m>
                  <m:oMathPara xmlns:m="http://schemas.openxmlformats.org/officeDocument/2006/math">
                    <m:oMathParaPr>
                      <m:jc m:val="centerGroup"/>
                    </m:oMathParaPr>
                    <m:oMath xmlns:m="http://schemas.openxmlformats.org/officeDocument/2006/math">
                      <m:r>
                        <a:rPr lang="en-GB" sz="1800" b="0" i="1" smtClean="0">
                          <a:solidFill>
                            <a:srgbClr val="040404"/>
                          </a:solidFill>
                          <a:latin typeface="Cambria Math" panose="02040503050406030204" pitchFamily="18" charset="0"/>
                        </a:rPr>
                        <m:t>𝐴</m:t>
                      </m:r>
                    </m:oMath>
                  </m:oMathPara>
                </a14:m>
                <a:endParaRPr lang="en-GB" sz="1800" i="0" dirty="0">
                  <a:solidFill>
                    <a:srgbClr val="040404"/>
                  </a:solidFill>
                  <a:latin typeface="+mn-lt"/>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971600" y="5157192"/>
                <a:ext cx="579647" cy="276999"/>
              </a:xfrm>
              <a:prstGeom prst="rect">
                <a:avLst/>
              </a:prstGeom>
              <a:blipFill rotWithShape="1">
                <a:blip r:embed="rId5"/>
                <a:stretch>
                  <a:fillRect b="-88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978150" y="5157192"/>
                <a:ext cx="585738" cy="276999"/>
              </a:xfrm>
              <a:prstGeom prst="rect">
                <a:avLst/>
              </a:prstGeom>
              <a:noFill/>
            </p:spPr>
            <p:txBody>
              <a:bodyPr wrap="none" lIns="0" tIns="0" rIns="0" bIns="0" rtlCol="0">
                <a:spAutoFit/>
              </a:bodyPr>
              <a:lstStyle/>
              <a:p>
                <a:pPr marL="363538" indent="-363538">
                  <a:spcBef>
                    <a:spcPts val="0"/>
                  </a:spcBef>
                  <a:spcAft>
                    <a:spcPts val="0"/>
                  </a:spcAft>
                </a:pPr>
                <a14:m>
                  <m:oMathPara xmlns:m="http://schemas.openxmlformats.org/officeDocument/2006/math">
                    <m:oMathParaPr>
                      <m:jc m:val="centerGroup"/>
                    </m:oMathParaPr>
                    <m:oMath xmlns:m="http://schemas.openxmlformats.org/officeDocument/2006/math">
                      <m:r>
                        <a:rPr lang="en-GB" sz="1800" b="0" i="1" smtClean="0">
                          <a:solidFill>
                            <a:srgbClr val="040404"/>
                          </a:solidFill>
                          <a:latin typeface="Cambria Math" panose="02040503050406030204" pitchFamily="18" charset="0"/>
                        </a:rPr>
                        <m:t>𝑅</m:t>
                      </m:r>
                    </m:oMath>
                  </m:oMathPara>
                </a14:m>
                <a:endParaRPr lang="en-GB" sz="1800" i="0" dirty="0">
                  <a:solidFill>
                    <a:srgbClr val="040404"/>
                  </a:solidFill>
                  <a:latin typeface="+mn-lt"/>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2978150" y="5157192"/>
                <a:ext cx="585738" cy="276999"/>
              </a:xfrm>
              <a:prstGeom prst="rect">
                <a:avLst/>
              </a:prstGeom>
              <a:blipFill rotWithShape="1">
                <a:blip r:embed="rId6"/>
                <a:stretch>
                  <a:fillRect b="-8889"/>
                </a:stretch>
              </a:blipFill>
            </p:spPr>
            <p:txBody>
              <a:bodyPr/>
              <a:lstStyle/>
              <a:p>
                <a:r>
                  <a:rPr lang="en-GB">
                    <a:noFill/>
                  </a:rPr>
                  <a:t> </a:t>
                </a:r>
              </a:p>
            </p:txBody>
          </p:sp>
        </mc:Fallback>
      </mc:AlternateContent>
    </p:spTree>
    <p:extLst>
      <p:ext uri="{BB962C8B-B14F-4D97-AF65-F5344CB8AC3E}">
        <p14:creationId xmlns:p14="http://schemas.microsoft.com/office/powerpoint/2010/main" val="2247381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Grp="1" noChangeArrowheads="1"/>
          </p:cNvSpPr>
          <p:nvPr>
            <p:ph type="title"/>
          </p:nvPr>
        </p:nvSpPr>
        <p:spPr>
          <a:xfrm>
            <a:off x="251520" y="702593"/>
            <a:ext cx="8640960" cy="638175"/>
          </a:xfrm>
        </p:spPr>
        <p:txBody>
          <a:bodyPr/>
          <a:lstStyle/>
          <a:p>
            <a:pPr algn="ctr" eaLnBrk="1" hangingPunct="1"/>
            <a:r>
              <a:rPr lang="en-GB" altLang="en-US" dirty="0"/>
              <a:t>Solution of the general form </a:t>
            </a:r>
            <a:r>
              <a:rPr lang="en-GB" altLang="en-US" dirty="0" err="1"/>
              <a:t>Ax</a:t>
            </a:r>
            <a:r>
              <a:rPr lang="en-GB" altLang="en-US" dirty="0"/>
              <a:t>=b. Same rows and columns.</a:t>
            </a:r>
          </a:p>
        </p:txBody>
      </p:sp>
      <mc:AlternateContent xmlns:mc="http://schemas.openxmlformats.org/markup-compatibility/2006" xmlns:a14="http://schemas.microsoft.com/office/drawing/2010/main">
        <mc:Choice Requires="a14">
          <p:sp>
            <p:nvSpPr>
              <p:cNvPr id="5" name="Rectangle 4"/>
              <p:cNvSpPr>
                <a:spLocks noGrp="1" noChangeArrowheads="1"/>
              </p:cNvSpPr>
              <p:nvPr/>
            </p:nvSpPr>
            <p:spPr bwMode="auto">
              <a:xfrm>
                <a:off x="395536" y="1584027"/>
                <a:ext cx="8352928" cy="50133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266700" lvl="1" indent="-266700" eaLnBrk="1" hangingPunct="1"/>
                <a:r>
                  <a:rPr lang="en-GB" altLang="en-US" sz="1800" i="0" dirty="0">
                    <a:solidFill>
                      <a:srgbClr val="000000"/>
                    </a:solidFill>
                  </a:rPr>
                  <a:t>Consider an </a:t>
                </a:r>
                <a14:m>
                  <m:oMath xmlns:m="http://schemas.openxmlformats.org/officeDocument/2006/math">
                    <m:r>
                      <a:rPr lang="en-GB" altLang="en-US" sz="1800">
                        <a:solidFill>
                          <a:srgbClr val="000000"/>
                        </a:solidFill>
                        <a:latin typeface="Cambria Math"/>
                      </a:rPr>
                      <m:t>𝑚</m:t>
                    </m:r>
                    <m:r>
                      <a:rPr lang="en-GB" altLang="en-US" sz="1800">
                        <a:solidFill>
                          <a:srgbClr val="000000"/>
                        </a:solidFill>
                        <a:latin typeface="Cambria Math"/>
                        <a:ea typeface="Cambria Math"/>
                      </a:rPr>
                      <m:t>×</m:t>
                    </m:r>
                    <m:r>
                      <a:rPr lang="en-GB" altLang="en-US" sz="1800">
                        <a:solidFill>
                          <a:srgbClr val="000000"/>
                        </a:solidFill>
                        <a:latin typeface="Cambria Math"/>
                        <a:ea typeface="Cambria Math"/>
                      </a:rPr>
                      <m:t>𝑛</m:t>
                    </m:r>
                  </m:oMath>
                </a14:m>
                <a:r>
                  <a:rPr lang="en-GB" altLang="en-US" sz="1800" dirty="0">
                    <a:solidFill>
                      <a:srgbClr val="000000"/>
                    </a:solidFill>
                  </a:rPr>
                  <a:t> </a:t>
                </a:r>
                <a:r>
                  <a:rPr lang="en-GB" altLang="en-US" sz="1800" i="0" dirty="0">
                    <a:solidFill>
                      <a:srgbClr val="000000"/>
                    </a:solidFill>
                  </a:rPr>
                  <a:t>matrix </a:t>
                </a:r>
                <a14:m>
                  <m:oMath xmlns:m="http://schemas.openxmlformats.org/officeDocument/2006/math">
                    <m:r>
                      <a:rPr lang="en-GB" altLang="en-US" sz="1800" b="0" i="1" smtClean="0">
                        <a:solidFill>
                          <a:srgbClr val="000000"/>
                        </a:solidFill>
                        <a:latin typeface="Cambria Math"/>
                      </a:rPr>
                      <m:t>𝐴</m:t>
                    </m:r>
                  </m:oMath>
                </a14:m>
                <a:r>
                  <a:rPr lang="en-GB" altLang="en-US" sz="1800" dirty="0">
                    <a:solidFill>
                      <a:srgbClr val="000000"/>
                    </a:solidFill>
                  </a:rPr>
                  <a:t> </a:t>
                </a:r>
                <a:r>
                  <a:rPr lang="en-GB" altLang="en-US" sz="1800" i="0" dirty="0">
                    <a:solidFill>
                      <a:srgbClr val="000000"/>
                    </a:solidFill>
                  </a:rPr>
                  <a:t>with </a:t>
                </a:r>
                <a14:m>
                  <m:oMath xmlns:m="http://schemas.openxmlformats.org/officeDocument/2006/math">
                    <m:r>
                      <a:rPr lang="en-GB" altLang="en-US" sz="1800" b="0" i="1" smtClean="0">
                        <a:solidFill>
                          <a:srgbClr val="000000"/>
                        </a:solidFill>
                        <a:latin typeface="Cambria Math"/>
                      </a:rPr>
                      <m:t>𝑚</m:t>
                    </m:r>
                    <m:r>
                      <a:rPr lang="en-GB" altLang="en-US" sz="1800" b="0" i="1" smtClean="0">
                        <a:solidFill>
                          <a:srgbClr val="000000"/>
                        </a:solidFill>
                        <a:latin typeface="Cambria Math"/>
                        <a:ea typeface="Cambria Math"/>
                      </a:rPr>
                      <m:t>=</m:t>
                    </m:r>
                    <m:r>
                      <a:rPr lang="en-GB" altLang="en-US" sz="1800" b="0" i="1" smtClean="0">
                        <a:solidFill>
                          <a:srgbClr val="000000"/>
                        </a:solidFill>
                        <a:latin typeface="Cambria Math"/>
                        <a:ea typeface="Cambria Math"/>
                      </a:rPr>
                      <m:t>𝑛</m:t>
                    </m:r>
                  </m:oMath>
                </a14:m>
                <a:r>
                  <a:rPr lang="en-GB" altLang="en-US" sz="1800" dirty="0">
                    <a:solidFill>
                      <a:srgbClr val="000000"/>
                    </a:solidFill>
                  </a:rPr>
                  <a:t> and </a:t>
                </a:r>
                <a:r>
                  <a:rPr lang="en-GB" altLang="en-US" sz="1800" i="0" dirty="0">
                    <a:solidFill>
                      <a:srgbClr val="000000"/>
                    </a:solidFill>
                  </a:rPr>
                  <a:t>rank </a:t>
                </a:r>
                <a14:m>
                  <m:oMath xmlns:m="http://schemas.openxmlformats.org/officeDocument/2006/math">
                    <m:r>
                      <a:rPr lang="en-GB" altLang="en-US" sz="1800">
                        <a:solidFill>
                          <a:srgbClr val="000000"/>
                        </a:solidFill>
                        <a:latin typeface="Cambria Math"/>
                      </a:rPr>
                      <m:t>𝑟</m:t>
                    </m:r>
                  </m:oMath>
                </a14:m>
                <a:r>
                  <a:rPr lang="en-GB" altLang="en-US" sz="1800" i="0" dirty="0">
                    <a:solidFill>
                      <a:srgbClr val="000000"/>
                    </a:solidFill>
                  </a:rPr>
                  <a:t>.</a:t>
                </a:r>
              </a:p>
              <a:p>
                <a:pPr marL="266700" lvl="1" indent="-266700" eaLnBrk="1" hangingPunct="1"/>
                <a:r>
                  <a:rPr lang="en-GB" altLang="en-US" sz="1800" i="0" dirty="0">
                    <a:solidFill>
                      <a:srgbClr val="000000"/>
                    </a:solidFill>
                  </a:rPr>
                  <a:t>We know </a:t>
                </a:r>
                <a14:m>
                  <m:oMath xmlns:m="http://schemas.openxmlformats.org/officeDocument/2006/math">
                    <m:r>
                      <a:rPr lang="en-GB" altLang="en-US" sz="1800" b="0" i="1" smtClean="0">
                        <a:solidFill>
                          <a:srgbClr val="000000"/>
                        </a:solidFill>
                        <a:latin typeface="Cambria Math" panose="02040503050406030204" pitchFamily="18" charset="0"/>
                      </a:rPr>
                      <m:t>𝑟</m:t>
                    </m:r>
                    <m:r>
                      <a:rPr lang="en-GB" altLang="en-US" sz="1800" b="0" i="1" smtClean="0">
                        <a:solidFill>
                          <a:srgbClr val="000000"/>
                        </a:solidFill>
                        <a:latin typeface="Cambria Math" panose="02040503050406030204" pitchFamily="18" charset="0"/>
                        <a:ea typeface="Cambria Math" panose="02040503050406030204" pitchFamily="18" charset="0"/>
                      </a:rPr>
                      <m:t>≤</m:t>
                    </m:r>
                    <m:r>
                      <a:rPr lang="en-GB" altLang="en-US" sz="1800" b="0" i="1" smtClean="0">
                        <a:solidFill>
                          <a:srgbClr val="000000"/>
                        </a:solidFill>
                        <a:latin typeface="Cambria Math" panose="02040503050406030204" pitchFamily="18" charset="0"/>
                        <a:ea typeface="Cambria Math" panose="02040503050406030204" pitchFamily="18" charset="0"/>
                      </a:rPr>
                      <m:t>𝑚</m:t>
                    </m:r>
                  </m:oMath>
                </a14:m>
                <a:r>
                  <a:rPr lang="en-GB" altLang="en-US" sz="1800" i="0" dirty="0">
                    <a:solidFill>
                      <a:srgbClr val="000000"/>
                    </a:solidFill>
                  </a:rPr>
                  <a:t> and </a:t>
                </a:r>
                <a14:m>
                  <m:oMath xmlns:m="http://schemas.openxmlformats.org/officeDocument/2006/math">
                    <m:r>
                      <a:rPr lang="en-GB" altLang="en-US" sz="1800" b="0" i="1" smtClean="0">
                        <a:solidFill>
                          <a:srgbClr val="000000"/>
                        </a:solidFill>
                        <a:latin typeface="Cambria Math" panose="02040503050406030204" pitchFamily="18" charset="0"/>
                      </a:rPr>
                      <m:t>𝑟</m:t>
                    </m:r>
                    <m:r>
                      <a:rPr lang="en-GB" altLang="en-US" sz="1800" b="0" i="1" smtClean="0">
                        <a:solidFill>
                          <a:srgbClr val="000000"/>
                        </a:solidFill>
                        <a:latin typeface="Cambria Math" panose="02040503050406030204" pitchFamily="18" charset="0"/>
                        <a:ea typeface="Cambria Math" panose="02040503050406030204" pitchFamily="18" charset="0"/>
                      </a:rPr>
                      <m:t>≤</m:t>
                    </m:r>
                    <m:r>
                      <a:rPr lang="en-GB" altLang="en-US" sz="1800" b="0" i="1" smtClean="0">
                        <a:solidFill>
                          <a:srgbClr val="000000"/>
                        </a:solidFill>
                        <a:latin typeface="Cambria Math" panose="02040503050406030204" pitchFamily="18" charset="0"/>
                        <a:ea typeface="Cambria Math" panose="02040503050406030204" pitchFamily="18" charset="0"/>
                      </a:rPr>
                      <m:t>𝑛</m:t>
                    </m:r>
                  </m:oMath>
                </a14:m>
                <a:r>
                  <a:rPr lang="en-GB" altLang="en-US" sz="1800" i="0" dirty="0">
                    <a:solidFill>
                      <a:srgbClr val="000000"/>
                    </a:solidFill>
                  </a:rPr>
                  <a:t>.</a:t>
                </a:r>
              </a:p>
              <a:p>
                <a:pPr marL="266700" lvl="1" indent="-266700" eaLnBrk="1" hangingPunct="1"/>
                <a:r>
                  <a:rPr lang="en-GB" altLang="en-US" sz="1800" i="0" dirty="0">
                    <a:solidFill>
                      <a:srgbClr val="000000"/>
                    </a:solidFill>
                  </a:rPr>
                  <a:t>Suppose that the condition of </a:t>
                </a:r>
                <a:r>
                  <a:rPr lang="en-GB" altLang="en-US" sz="1800" b="1" i="0" dirty="0">
                    <a:solidFill>
                      <a:srgbClr val="CC0033"/>
                    </a:solidFill>
                  </a:rPr>
                  <a:t>full row and column rank</a:t>
                </a:r>
                <a:r>
                  <a:rPr lang="en-GB" altLang="en-US" sz="1800" i="0" dirty="0"/>
                  <a:t>, i.e., </a:t>
                </a:r>
                <a14:m>
                  <m:oMath xmlns:m="http://schemas.openxmlformats.org/officeDocument/2006/math">
                    <m:r>
                      <a:rPr lang="en-GB" altLang="en-US" sz="1800" smtClean="0">
                        <a:solidFill>
                          <a:srgbClr val="000000"/>
                        </a:solidFill>
                        <a:latin typeface="Cambria Math" panose="02040503050406030204" pitchFamily="18" charset="0"/>
                      </a:rPr>
                      <m:t>𝑟</m:t>
                    </m:r>
                    <m:r>
                      <a:rPr lang="en-GB" altLang="en-US" sz="1800" b="0" i="1" smtClean="0">
                        <a:solidFill>
                          <a:srgbClr val="000000"/>
                        </a:solidFill>
                        <a:latin typeface="Cambria Math" panose="02040503050406030204" pitchFamily="18" charset="0"/>
                        <a:ea typeface="Cambria Math" panose="02040503050406030204" pitchFamily="18" charset="0"/>
                      </a:rPr>
                      <m:t>=</m:t>
                    </m:r>
                    <m:r>
                      <a:rPr lang="en-GB" altLang="en-US" sz="1800" b="0" i="1" smtClean="0">
                        <a:solidFill>
                          <a:srgbClr val="000000"/>
                        </a:solidFill>
                        <a:latin typeface="Cambria Math" panose="02040503050406030204" pitchFamily="18" charset="0"/>
                        <a:ea typeface="Cambria Math" panose="02040503050406030204" pitchFamily="18" charset="0"/>
                      </a:rPr>
                      <m:t>𝑚</m:t>
                    </m:r>
                    <m:r>
                      <a:rPr lang="en-GB" altLang="en-US" sz="1800" b="0" i="1" smtClean="0">
                        <a:solidFill>
                          <a:srgbClr val="000000"/>
                        </a:solidFill>
                        <a:latin typeface="Cambria Math" panose="02040503050406030204" pitchFamily="18" charset="0"/>
                        <a:ea typeface="Cambria Math" panose="02040503050406030204" pitchFamily="18" charset="0"/>
                      </a:rPr>
                      <m:t>=</m:t>
                    </m:r>
                    <m:r>
                      <a:rPr lang="en-GB" altLang="en-US" sz="1800" b="0" i="1" smtClean="0">
                        <a:solidFill>
                          <a:srgbClr val="000000"/>
                        </a:solidFill>
                        <a:latin typeface="Cambria Math" panose="02040503050406030204" pitchFamily="18" charset="0"/>
                        <a:ea typeface="Cambria Math" panose="02040503050406030204" pitchFamily="18" charset="0"/>
                      </a:rPr>
                      <m:t>𝑛</m:t>
                    </m:r>
                  </m:oMath>
                </a14:m>
                <a:r>
                  <a:rPr lang="en-GB" altLang="en-US" sz="1800" b="0" i="0" dirty="0">
                    <a:solidFill>
                      <a:srgbClr val="000000"/>
                    </a:solidFill>
                    <a:ea typeface="Cambria Math" panose="02040503050406030204" pitchFamily="18" charset="0"/>
                  </a:rPr>
                  <a:t> holds.</a:t>
                </a:r>
              </a:p>
              <a:p>
                <a:pPr marL="542925" lvl="2" indent="-276225" eaLnBrk="1" hangingPunct="1">
                  <a:buFont typeface="Wingdings" panose="05000000000000000000" pitchFamily="2" charset="2"/>
                  <a:buChar char="Ø"/>
                </a:pPr>
                <a:r>
                  <a:rPr lang="en-GB" altLang="en-US" sz="1800" i="0" dirty="0">
                    <a:solidFill>
                      <a:srgbClr val="000000"/>
                    </a:solidFill>
                  </a:rPr>
                  <a:t>We have </a:t>
                </a:r>
                <a14:m>
                  <m:oMath xmlns:m="http://schemas.openxmlformats.org/officeDocument/2006/math">
                    <m:r>
                      <a:rPr lang="en-GB" altLang="en-US" sz="1800" b="0" i="1" smtClean="0">
                        <a:solidFill>
                          <a:srgbClr val="000000"/>
                        </a:solidFill>
                        <a:latin typeface="Cambria Math"/>
                      </a:rPr>
                      <m:t>0</m:t>
                    </m:r>
                  </m:oMath>
                </a14:m>
                <a:r>
                  <a:rPr lang="en-GB" altLang="en-US" sz="1800" i="0" dirty="0">
                    <a:solidFill>
                      <a:srgbClr val="000000"/>
                    </a:solidFill>
                  </a:rPr>
                  <a:t> free variables.</a:t>
                </a:r>
              </a:p>
              <a:p>
                <a:pPr marL="542925" lvl="2" indent="-276225" eaLnBrk="1" hangingPunct="1">
                  <a:buFont typeface="Wingdings" panose="05000000000000000000" pitchFamily="2" charset="2"/>
                  <a:buChar char="Ø"/>
                </a:pPr>
                <a:r>
                  <a:rPr lang="en-GB" altLang="en-US" sz="1800" i="0" dirty="0">
                    <a:solidFill>
                      <a:srgbClr val="000000"/>
                    </a:solidFill>
                  </a:rPr>
                  <a:t>The null space </a:t>
                </a:r>
                <a14:m>
                  <m:oMath xmlns:m="http://schemas.openxmlformats.org/officeDocument/2006/math">
                    <m:r>
                      <a:rPr lang="en-GB" altLang="en-US" sz="1800" b="0" i="1" smtClean="0">
                        <a:solidFill>
                          <a:srgbClr val="000000"/>
                        </a:solidFill>
                        <a:latin typeface="Cambria Math"/>
                      </a:rPr>
                      <m:t>𝑁</m:t>
                    </m:r>
                    <m:r>
                      <a:rPr lang="en-GB" altLang="en-US" sz="1800" b="0" i="1" smtClean="0">
                        <a:solidFill>
                          <a:srgbClr val="000000"/>
                        </a:solidFill>
                        <a:latin typeface="Cambria Math"/>
                      </a:rPr>
                      <m:t>(</m:t>
                    </m:r>
                    <m:r>
                      <a:rPr lang="en-GB" altLang="en-US" sz="1800" b="0" i="1" smtClean="0">
                        <a:solidFill>
                          <a:srgbClr val="000000"/>
                        </a:solidFill>
                        <a:latin typeface="Cambria Math"/>
                      </a:rPr>
                      <m:t>𝐴</m:t>
                    </m:r>
                    <m:r>
                      <a:rPr lang="en-GB" altLang="en-US" sz="1800" b="0" i="1" smtClean="0">
                        <a:solidFill>
                          <a:srgbClr val="000000"/>
                        </a:solidFill>
                        <a:latin typeface="Cambria Math"/>
                      </a:rPr>
                      <m:t>)</m:t>
                    </m:r>
                  </m:oMath>
                </a14:m>
                <a:r>
                  <a:rPr lang="en-GB" altLang="en-US" sz="1800" dirty="0">
                    <a:solidFill>
                      <a:srgbClr val="000000"/>
                    </a:solidFill>
                  </a:rPr>
                  <a:t> </a:t>
                </a:r>
                <a:r>
                  <a:rPr lang="en-GB" altLang="en-US" sz="1800" i="0" dirty="0">
                    <a:solidFill>
                      <a:srgbClr val="000000"/>
                    </a:solidFill>
                  </a:rPr>
                  <a:t>contains only the zero vector.</a:t>
                </a:r>
              </a:p>
              <a:p>
                <a:pPr marL="542925" lvl="2" indent="-276225" eaLnBrk="1" hangingPunct="1">
                  <a:buFont typeface="Wingdings" panose="05000000000000000000" pitchFamily="2" charset="2"/>
                  <a:buChar char="Ø"/>
                </a:pPr>
                <a:r>
                  <a:rPr lang="en-GB" altLang="en-US" sz="1800" i="0" dirty="0">
                    <a:solidFill>
                      <a:srgbClr val="000000"/>
                    </a:solidFill>
                  </a:rPr>
                  <a:t>A solution always exists. </a:t>
                </a:r>
              </a:p>
              <a:p>
                <a:pPr marL="542925" lvl="2" indent="-276225" eaLnBrk="1" hangingPunct="1">
                  <a:buFont typeface="Wingdings" panose="05000000000000000000" pitchFamily="2" charset="2"/>
                  <a:buChar char="Ø"/>
                </a:pPr>
                <a:r>
                  <a:rPr lang="en-GB" altLang="en-US" sz="1800" i="0" dirty="0">
                    <a:solidFill>
                      <a:srgbClr val="000000"/>
                    </a:solidFill>
                  </a:rPr>
                  <a:t>The solution is unique.</a:t>
                </a:r>
              </a:p>
              <a:p>
                <a:pPr marL="266700" lvl="1" indent="-266700" eaLnBrk="1" hangingPunct="1"/>
                <a:endParaRPr lang="en-GB" altLang="en-US" sz="1800" i="0" dirty="0">
                  <a:solidFill>
                    <a:srgbClr val="000000"/>
                  </a:solidFill>
                </a:endParaRPr>
              </a:p>
              <a:p>
                <a:pPr marL="266700" lvl="1" indent="0" eaLnBrk="1" hangingPunct="1">
                  <a:buNone/>
                </a:pPr>
                <a:r>
                  <a:rPr lang="en-GB" altLang="en-US" sz="1800" b="1" i="0" dirty="0">
                    <a:solidFill>
                      <a:srgbClr val="000000"/>
                    </a:solidFill>
                  </a:rPr>
                  <a:t>Example:</a:t>
                </a:r>
                <a:r>
                  <a:rPr lang="en-GB" altLang="en-US" sz="1800" i="0" dirty="0">
                    <a:solidFill>
                      <a:srgbClr val="000000"/>
                    </a:solidFill>
                  </a:rPr>
                  <a:t> Consider the system with matrix </a:t>
                </a:r>
                <a14:m>
                  <m:oMath xmlns:m="http://schemas.openxmlformats.org/officeDocument/2006/math">
                    <m:r>
                      <a:rPr lang="en-GB" altLang="en-US" sz="1800">
                        <a:solidFill>
                          <a:srgbClr val="000000"/>
                        </a:solidFill>
                        <a:latin typeface="Cambria Math"/>
                      </a:rPr>
                      <m:t>𝐴</m:t>
                    </m:r>
                  </m:oMath>
                </a14:m>
                <a:r>
                  <a:rPr lang="en-GB" altLang="en-US" sz="1800" dirty="0">
                    <a:solidFill>
                      <a:srgbClr val="000000"/>
                    </a:solidFill>
                  </a:rPr>
                  <a:t> </a:t>
                </a:r>
                <a:r>
                  <a:rPr lang="en-GB" altLang="en-US" sz="1800" i="0" dirty="0">
                    <a:solidFill>
                      <a:srgbClr val="000000"/>
                    </a:solidFill>
                  </a:rPr>
                  <a:t>showing below.</a:t>
                </a:r>
              </a:p>
            </p:txBody>
          </p:sp>
        </mc:Choice>
        <mc:Fallback xmlns="">
          <p:sp>
            <p:nvSpPr>
              <p:cNvPr id="5" name="Rectangle 4"/>
              <p:cNvSpPr>
                <a:spLocks noGrp="1" noRot="1" noChangeAspect="1" noMove="1" noResize="1" noEditPoints="1" noAdjustHandles="1" noChangeArrowheads="1" noChangeShapeType="1" noTextEdit="1"/>
              </p:cNvSpPr>
              <p:nvPr/>
            </p:nvSpPr>
            <p:spPr bwMode="auto">
              <a:xfrm>
                <a:off x="395536" y="1584027"/>
                <a:ext cx="8352928" cy="5013325"/>
              </a:xfrm>
              <a:prstGeom prst="rect">
                <a:avLst/>
              </a:prstGeom>
              <a:blipFill rotWithShape="1">
                <a:blip r:embed="rId3"/>
                <a:stretch>
                  <a:fillRect l="-1606" t="-1582" r="-87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997744" y="4725144"/>
                <a:ext cx="2483565" cy="494174"/>
              </a:xfrm>
              <a:prstGeom prst="rect">
                <a:avLst/>
              </a:prstGeom>
              <a:noFill/>
            </p:spPr>
            <p:txBody>
              <a:bodyPr wrap="none" lIns="0" tIns="0" rIns="0" bIns="0" rtlCol="0">
                <a:spAutoFit/>
              </a:bodyPr>
              <a:lstStyle/>
              <a:p>
                <a:pPr marL="363538" indent="-363538">
                  <a:spcBef>
                    <a:spcPts val="0"/>
                  </a:spcBef>
                  <a:spcAft>
                    <a:spcPts val="0"/>
                  </a:spcAft>
                </a:pPr>
                <a14:m>
                  <m:oMathPara xmlns:m="http://schemas.openxmlformats.org/officeDocument/2006/math">
                    <m:oMathParaPr>
                      <m:jc m:val="centerGroup"/>
                    </m:oMathParaPr>
                    <m:oMath xmlns:m="http://schemas.openxmlformats.org/officeDocument/2006/math">
                      <m:d>
                        <m:dPr>
                          <m:begChr m:val="["/>
                          <m:endChr m:val="]"/>
                          <m:ctrlPr>
                            <a:rPr lang="en-GB" sz="1800" i="1" smtClean="0">
                              <a:solidFill>
                                <a:srgbClr val="000000"/>
                              </a:solidFill>
                              <a:latin typeface="Cambria Math"/>
                            </a:rPr>
                          </m:ctrlPr>
                        </m:dPr>
                        <m:e>
                          <m:m>
                            <m:mPr>
                              <m:mcs>
                                <m:mc>
                                  <m:mcPr>
                                    <m:count m:val="2"/>
                                    <m:mcJc m:val="center"/>
                                  </m:mcPr>
                                </m:mc>
                              </m:mcs>
                              <m:ctrlPr>
                                <a:rPr lang="en-GB" sz="1800" i="1" smtClean="0">
                                  <a:solidFill>
                                    <a:srgbClr val="000000"/>
                                  </a:solidFill>
                                  <a:latin typeface="Cambria Math"/>
                                </a:rPr>
                              </m:ctrlPr>
                            </m:mPr>
                            <m:mr>
                              <m:e>
                                <m:r>
                                  <m:rPr>
                                    <m:brk m:alnAt="7"/>
                                  </m:rPr>
                                  <a:rPr lang="en-GB" sz="1800" b="0" i="1" smtClean="0">
                                    <a:solidFill>
                                      <a:srgbClr val="000000"/>
                                    </a:solidFill>
                                    <a:latin typeface="Cambria Math" panose="02040503050406030204" pitchFamily="18" charset="0"/>
                                  </a:rPr>
                                  <m:t>1</m:t>
                                </m:r>
                              </m:e>
                              <m:e>
                                <m:r>
                                  <a:rPr lang="en-GB" sz="1800" b="0" i="1" smtClean="0">
                                    <a:solidFill>
                                      <a:srgbClr val="000000"/>
                                    </a:solidFill>
                                    <a:latin typeface="Cambria Math" panose="02040503050406030204" pitchFamily="18" charset="0"/>
                                  </a:rPr>
                                  <m:t>2</m:t>
                                </m:r>
                              </m:e>
                            </m:mr>
                            <m:mr>
                              <m:e>
                                <m:r>
                                  <a:rPr lang="en-GB" sz="1800" b="0" i="1" smtClean="0">
                                    <a:solidFill>
                                      <a:srgbClr val="000000"/>
                                    </a:solidFill>
                                    <a:latin typeface="Cambria Math" panose="02040503050406030204" pitchFamily="18" charset="0"/>
                                  </a:rPr>
                                  <m:t>3</m:t>
                                </m:r>
                              </m:e>
                              <m:e>
                                <m:r>
                                  <a:rPr lang="en-GB" sz="1800" b="0" i="1" smtClean="0">
                                    <a:solidFill>
                                      <a:srgbClr val="000000"/>
                                    </a:solidFill>
                                    <a:latin typeface="Cambria Math" panose="02040503050406030204" pitchFamily="18" charset="0"/>
                                  </a:rPr>
                                  <m:t>1</m:t>
                                </m:r>
                              </m:e>
                            </m:mr>
                          </m:m>
                        </m:e>
                      </m:d>
                      <m:groupChr>
                        <m:groupChrPr>
                          <m:chr m:val="→"/>
                          <m:vertJc m:val="bot"/>
                          <m:ctrlPr>
                            <a:rPr lang="en-GB" sz="1800" i="1" smtClean="0">
                              <a:solidFill>
                                <a:srgbClr val="000000"/>
                              </a:solidFill>
                              <a:latin typeface="Cambria Math"/>
                            </a:rPr>
                          </m:ctrlPr>
                        </m:groupChrPr>
                        <m:e>
                          <m:r>
                            <m:rPr>
                              <m:brk m:alnAt="2"/>
                            </m:rPr>
                            <a:rPr lang="en-GB" sz="1800" b="0" i="1" smtClean="0">
                              <a:solidFill>
                                <a:srgbClr val="000000"/>
                              </a:solidFill>
                              <a:latin typeface="Cambria Math" panose="02040503050406030204" pitchFamily="18" charset="0"/>
                            </a:rPr>
                            <m:t>𝑒</m:t>
                          </m:r>
                          <m:r>
                            <a:rPr lang="en-GB" sz="1800" b="0" i="1" smtClean="0">
                              <a:solidFill>
                                <a:srgbClr val="000000"/>
                              </a:solidFill>
                              <a:latin typeface="Cambria Math" panose="02040503050406030204" pitchFamily="18" charset="0"/>
                            </a:rPr>
                            <m:t>𝑙𝑖𝑚𝑖𝑛</m:t>
                          </m:r>
                          <m:r>
                            <a:rPr lang="en-GB" sz="1800" b="0" i="1" smtClean="0">
                              <a:solidFill>
                                <a:srgbClr val="000000"/>
                              </a:solidFill>
                              <a:latin typeface="Cambria Math" panose="02040503050406030204" pitchFamily="18" charset="0"/>
                            </a:rPr>
                            <m:t>.</m:t>
                          </m:r>
                        </m:e>
                      </m:groupChr>
                      <m:d>
                        <m:dPr>
                          <m:begChr m:val="["/>
                          <m:endChr m:val="]"/>
                          <m:ctrlPr>
                            <a:rPr lang="en-GB" sz="1800" i="1">
                              <a:solidFill>
                                <a:srgbClr val="000000"/>
                              </a:solidFill>
                              <a:latin typeface="Cambria Math"/>
                            </a:rPr>
                          </m:ctrlPr>
                        </m:dPr>
                        <m:e>
                          <m:m>
                            <m:mPr>
                              <m:mcs>
                                <m:mc>
                                  <m:mcPr>
                                    <m:count m:val="2"/>
                                    <m:mcJc m:val="center"/>
                                  </m:mcPr>
                                </m:mc>
                              </m:mcs>
                              <m:ctrlPr>
                                <a:rPr lang="en-GB" sz="1800" i="1">
                                  <a:solidFill>
                                    <a:srgbClr val="000000"/>
                                  </a:solidFill>
                                  <a:latin typeface="Cambria Math"/>
                                </a:rPr>
                              </m:ctrlPr>
                            </m:mPr>
                            <m:mr>
                              <m:e>
                                <m:r>
                                  <m:rPr>
                                    <m:brk m:alnAt="7"/>
                                  </m:rPr>
                                  <a:rPr lang="en-GB" sz="1800">
                                    <a:solidFill>
                                      <a:srgbClr val="000000"/>
                                    </a:solidFill>
                                    <a:latin typeface="Cambria Math" panose="02040503050406030204" pitchFamily="18" charset="0"/>
                                  </a:rPr>
                                  <m:t>1</m:t>
                                </m:r>
                              </m:e>
                              <m:e>
                                <m:r>
                                  <a:rPr lang="en-GB" sz="1800" b="0" i="1" smtClean="0">
                                    <a:solidFill>
                                      <a:srgbClr val="000000"/>
                                    </a:solidFill>
                                    <a:latin typeface="Cambria Math" panose="02040503050406030204" pitchFamily="18" charset="0"/>
                                  </a:rPr>
                                  <m:t>0</m:t>
                                </m:r>
                              </m:e>
                            </m:mr>
                            <m:mr>
                              <m:e>
                                <m:r>
                                  <a:rPr lang="en-GB" sz="1800" b="0" i="1" smtClean="0">
                                    <a:solidFill>
                                      <a:srgbClr val="000000"/>
                                    </a:solidFill>
                                    <a:latin typeface="Cambria Math" panose="02040503050406030204" pitchFamily="18" charset="0"/>
                                  </a:rPr>
                                  <m:t>0</m:t>
                                </m:r>
                              </m:e>
                              <m:e>
                                <m:r>
                                  <a:rPr lang="en-GB" sz="1800">
                                    <a:solidFill>
                                      <a:srgbClr val="000000"/>
                                    </a:solidFill>
                                    <a:latin typeface="Cambria Math" panose="02040503050406030204" pitchFamily="18" charset="0"/>
                                  </a:rPr>
                                  <m:t>1</m:t>
                                </m:r>
                              </m:e>
                            </m:mr>
                          </m:m>
                        </m:e>
                      </m:d>
                    </m:oMath>
                  </m:oMathPara>
                </a14:m>
                <a:endParaRPr lang="en-GB" sz="1800" i="0" dirty="0">
                  <a:solidFill>
                    <a:srgbClr val="000000"/>
                  </a:solidFill>
                  <a:latin typeface="+mn-lt"/>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997744" y="4725144"/>
                <a:ext cx="2483565" cy="494174"/>
              </a:xfrm>
              <a:prstGeom prst="rect">
                <a:avLst/>
              </a:prstGeom>
              <a:blipFill rotWithShape="1">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3892750" y="4653136"/>
                <a:ext cx="4397551" cy="2554545"/>
              </a:xfrm>
              <a:prstGeom prst="rect">
                <a:avLst/>
              </a:prstGeom>
            </p:spPr>
            <p:txBody>
              <a:bodyPr wrap="none">
                <a:spAutoFit/>
              </a:bodyPr>
              <a:lstStyle/>
              <a:p>
                <a:pPr marL="285750" indent="-285750">
                  <a:buFont typeface="Wingdings" panose="05000000000000000000" pitchFamily="2" charset="2"/>
                  <a:buChar char="§"/>
                </a:pPr>
                <a:r>
                  <a:rPr lang="en-GB" altLang="en-US" i="0" dirty="0">
                    <a:solidFill>
                      <a:srgbClr val="000000"/>
                    </a:solidFill>
                  </a:rPr>
                  <a:t>rank = 2</a:t>
                </a:r>
              </a:p>
              <a:p>
                <a:pPr marL="285750" indent="-285750">
                  <a:buFont typeface="Wingdings" panose="05000000000000000000" pitchFamily="2" charset="2"/>
                  <a:buChar char="§"/>
                </a:pPr>
                <a:r>
                  <a:rPr lang="en-GB" altLang="en-US" i="0" dirty="0">
                    <a:solidFill>
                      <a:srgbClr val="000000"/>
                    </a:solidFill>
                  </a:rPr>
                  <a:t>there are 0 free variables</a:t>
                </a:r>
              </a:p>
              <a:p>
                <a:pPr marL="285750" indent="-285750">
                  <a:buFont typeface="Wingdings" panose="05000000000000000000" pitchFamily="2" charset="2"/>
                  <a:buChar char="§"/>
                </a:pPr>
                <a:r>
                  <a:rPr lang="en-GB" altLang="en-US" i="0" dirty="0">
                    <a:solidFill>
                      <a:srgbClr val="000000"/>
                    </a:solidFill>
                  </a:rPr>
                  <a:t>the null space is the zero vector</a:t>
                </a:r>
              </a:p>
              <a:p>
                <a:pPr marL="285750" indent="-285750">
                  <a:buFont typeface="Wingdings" panose="05000000000000000000" pitchFamily="2" charset="2"/>
                  <a:buChar char="§"/>
                </a:pPr>
                <a14:m>
                  <m:oMath xmlns:m="http://schemas.openxmlformats.org/officeDocument/2006/math">
                    <m:r>
                      <a:rPr lang="en-GB" b="0" i="1" smtClean="0">
                        <a:solidFill>
                          <a:srgbClr val="000000"/>
                        </a:solidFill>
                        <a:latin typeface="Cambria Math"/>
                      </a:rPr>
                      <m:t>𝐴</m:t>
                    </m:r>
                  </m:oMath>
                </a14:m>
                <a:r>
                  <a:rPr lang="en-GB" i="0" dirty="0">
                    <a:solidFill>
                      <a:srgbClr val="000000"/>
                    </a:solidFill>
                  </a:rPr>
                  <a:t> is invertible and the corresponding</a:t>
                </a:r>
              </a:p>
              <a:p>
                <a:pPr marL="266700"/>
                <a:r>
                  <a:rPr lang="en-GB" i="0" dirty="0">
                    <a:solidFill>
                      <a:srgbClr val="000000"/>
                    </a:solidFill>
                  </a:rPr>
                  <a:t>echelon matrix</a:t>
                </a:r>
                <a:r>
                  <a:rPr lang="en-GB" dirty="0">
                    <a:solidFill>
                      <a:srgbClr val="000000"/>
                    </a:solidFill>
                  </a:rPr>
                  <a:t> </a:t>
                </a:r>
                <a14:m>
                  <m:oMath xmlns:m="http://schemas.openxmlformats.org/officeDocument/2006/math">
                    <m:r>
                      <a:rPr lang="en-GB">
                        <a:solidFill>
                          <a:srgbClr val="000000"/>
                        </a:solidFill>
                        <a:latin typeface="Cambria Math"/>
                      </a:rPr>
                      <m:t>𝑅</m:t>
                    </m:r>
                    <m:r>
                      <a:rPr lang="en-GB" b="0" i="1" smtClean="0">
                        <a:solidFill>
                          <a:srgbClr val="000000"/>
                        </a:solidFill>
                        <a:latin typeface="Cambria Math"/>
                      </a:rPr>
                      <m:t> </m:t>
                    </m:r>
                  </m:oMath>
                </a14:m>
                <a:r>
                  <a:rPr lang="en-GB" i="0" dirty="0">
                    <a:solidFill>
                      <a:srgbClr val="000000"/>
                    </a:solidFill>
                  </a:rPr>
                  <a:t>is the identity matrix</a:t>
                </a:r>
              </a:p>
              <a:p>
                <a:pPr marL="266700" indent="-266700">
                  <a:buFont typeface="Wingdings" panose="05000000000000000000" pitchFamily="2" charset="2"/>
                  <a:buChar char="§"/>
                </a:pPr>
                <a:r>
                  <a:rPr lang="en-GB" i="0" dirty="0">
                    <a:solidFill>
                      <a:srgbClr val="000000"/>
                    </a:solidFill>
                  </a:rPr>
                  <a:t>there is always a unique solution</a:t>
                </a:r>
                <a:endParaRPr lang="en-GB" dirty="0">
                  <a:solidFill>
                    <a:srgbClr val="000000"/>
                  </a:solidFill>
                </a:endParaRPr>
              </a:p>
              <a:p>
                <a:endParaRPr lang="en-GB" dirty="0">
                  <a:solidFill>
                    <a:srgbClr val="000000"/>
                  </a:solidFill>
                </a:endParaRPr>
              </a:p>
              <a:p>
                <a:endParaRPr lang="en-GB" dirty="0">
                  <a:solidFill>
                    <a:srgbClr val="000000"/>
                  </a:solidFill>
                </a:endParaRPr>
              </a:p>
              <a:p>
                <a:endParaRPr lang="en-GB" dirty="0">
                  <a:solidFill>
                    <a:srgbClr val="000000"/>
                  </a:solidFill>
                </a:endParaRPr>
              </a:p>
              <a:p>
                <a:endParaRPr lang="en-GB" dirty="0">
                  <a:solidFill>
                    <a:srgbClr val="000000"/>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3892750" y="4653136"/>
                <a:ext cx="4397551" cy="2554545"/>
              </a:xfrm>
              <a:prstGeom prst="rect">
                <a:avLst/>
              </a:prstGeom>
              <a:blipFill rotWithShape="1">
                <a:blip r:embed="rId5"/>
                <a:stretch>
                  <a:fillRect l="-555" t="-71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259632" y="5229200"/>
                <a:ext cx="579647" cy="276999"/>
              </a:xfrm>
              <a:prstGeom prst="rect">
                <a:avLst/>
              </a:prstGeom>
              <a:noFill/>
            </p:spPr>
            <p:txBody>
              <a:bodyPr wrap="none" lIns="0" tIns="0" rIns="0" bIns="0" rtlCol="0">
                <a:spAutoFit/>
              </a:bodyPr>
              <a:lstStyle/>
              <a:p>
                <a:pPr marL="363538" indent="-363538">
                  <a:spcBef>
                    <a:spcPts val="0"/>
                  </a:spcBef>
                  <a:spcAft>
                    <a:spcPts val="0"/>
                  </a:spcAft>
                </a:pPr>
                <a14:m>
                  <m:oMathPara xmlns:m="http://schemas.openxmlformats.org/officeDocument/2006/math">
                    <m:oMathParaPr>
                      <m:jc m:val="centerGroup"/>
                    </m:oMathParaPr>
                    <m:oMath xmlns:m="http://schemas.openxmlformats.org/officeDocument/2006/math">
                      <m:r>
                        <a:rPr lang="en-GB" sz="1800" b="0" i="1" smtClean="0">
                          <a:solidFill>
                            <a:srgbClr val="000000"/>
                          </a:solidFill>
                          <a:latin typeface="Cambria Math" panose="02040503050406030204" pitchFamily="18" charset="0"/>
                        </a:rPr>
                        <m:t>𝐴</m:t>
                      </m:r>
                    </m:oMath>
                  </m:oMathPara>
                </a14:m>
                <a:endParaRPr lang="en-GB" sz="1800" i="0" dirty="0">
                  <a:solidFill>
                    <a:srgbClr val="000000"/>
                  </a:solidFill>
                  <a:latin typeface="+mn-lt"/>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259632" y="5229200"/>
                <a:ext cx="579647" cy="276999"/>
              </a:xfrm>
              <a:prstGeom prst="rect">
                <a:avLst/>
              </a:prstGeom>
              <a:blipFill rotWithShape="1">
                <a:blip r:embed="rId6"/>
                <a:stretch>
                  <a:fillRect b="-88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588790" y="5229200"/>
                <a:ext cx="585738" cy="276999"/>
              </a:xfrm>
              <a:prstGeom prst="rect">
                <a:avLst/>
              </a:prstGeom>
              <a:noFill/>
            </p:spPr>
            <p:txBody>
              <a:bodyPr wrap="none" lIns="0" tIns="0" rIns="0" bIns="0" rtlCol="0">
                <a:spAutoFit/>
              </a:bodyPr>
              <a:lstStyle/>
              <a:p>
                <a:pPr marL="363538" indent="-363538">
                  <a:spcBef>
                    <a:spcPts val="0"/>
                  </a:spcBef>
                  <a:spcAft>
                    <a:spcPts val="0"/>
                  </a:spcAft>
                </a:pPr>
                <a14:m>
                  <m:oMathPara xmlns:m="http://schemas.openxmlformats.org/officeDocument/2006/math">
                    <m:oMathParaPr>
                      <m:jc m:val="centerGroup"/>
                    </m:oMathParaPr>
                    <m:oMath xmlns:m="http://schemas.openxmlformats.org/officeDocument/2006/math">
                      <m:r>
                        <a:rPr lang="en-GB" sz="1800" b="0" i="1" smtClean="0">
                          <a:solidFill>
                            <a:srgbClr val="040404"/>
                          </a:solidFill>
                          <a:latin typeface="Cambria Math" panose="02040503050406030204" pitchFamily="18" charset="0"/>
                        </a:rPr>
                        <m:t>𝑅</m:t>
                      </m:r>
                    </m:oMath>
                  </m:oMathPara>
                </a14:m>
                <a:endParaRPr lang="en-GB" sz="1800" i="0" dirty="0">
                  <a:solidFill>
                    <a:srgbClr val="040404"/>
                  </a:solidFill>
                  <a:latin typeface="+mn-lt"/>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2588790" y="5229200"/>
                <a:ext cx="585738" cy="276999"/>
              </a:xfrm>
              <a:prstGeom prst="rect">
                <a:avLst/>
              </a:prstGeom>
              <a:blipFill rotWithShape="1">
                <a:blip r:embed="rId7"/>
                <a:stretch>
                  <a:fillRect b="-8889"/>
                </a:stretch>
              </a:blipFill>
            </p:spPr>
            <p:txBody>
              <a:bodyPr/>
              <a:lstStyle/>
              <a:p>
                <a:r>
                  <a:rPr lang="en-GB">
                    <a:noFill/>
                  </a:rPr>
                  <a:t> </a:t>
                </a:r>
              </a:p>
            </p:txBody>
          </p:sp>
        </mc:Fallback>
      </mc:AlternateContent>
    </p:spTree>
    <p:extLst>
      <p:ext uri="{BB962C8B-B14F-4D97-AF65-F5344CB8AC3E}">
        <p14:creationId xmlns:p14="http://schemas.microsoft.com/office/powerpoint/2010/main" val="3700009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Grp="1" noChangeArrowheads="1"/>
          </p:cNvSpPr>
          <p:nvPr>
            <p:ph type="title"/>
          </p:nvPr>
        </p:nvSpPr>
        <p:spPr>
          <a:xfrm>
            <a:off x="772616" y="702593"/>
            <a:ext cx="7543800" cy="638175"/>
          </a:xfrm>
        </p:spPr>
        <p:txBody>
          <a:bodyPr/>
          <a:lstStyle/>
          <a:p>
            <a:pPr algn="ctr" eaLnBrk="1" hangingPunct="1"/>
            <a:r>
              <a:rPr lang="en-GB" altLang="en-US" dirty="0"/>
              <a:t>Linear Independence</a:t>
            </a:r>
          </a:p>
        </p:txBody>
      </p:sp>
      <mc:AlternateContent xmlns:mc="http://schemas.openxmlformats.org/markup-compatibility/2006" xmlns:a14="http://schemas.microsoft.com/office/drawing/2010/main">
        <mc:Choice Requires="a14">
          <p:sp>
            <p:nvSpPr>
              <p:cNvPr id="5" name="Rectangle 4"/>
              <p:cNvSpPr>
                <a:spLocks noGrp="1" noChangeArrowheads="1"/>
              </p:cNvSpPr>
              <p:nvPr/>
            </p:nvSpPr>
            <p:spPr bwMode="auto">
              <a:xfrm>
                <a:off x="395537" y="1584027"/>
                <a:ext cx="8326000" cy="50133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266700" lvl="1" indent="-266700" eaLnBrk="1" hangingPunct="1"/>
                <a:r>
                  <a:rPr lang="en-GB" altLang="en-US" sz="1800" i="0" dirty="0">
                    <a:solidFill>
                      <a:srgbClr val="000000"/>
                    </a:solidFill>
                  </a:rPr>
                  <a:t>The vectors </a:t>
                </a:r>
                <a14:m>
                  <m:oMath xmlns:m="http://schemas.openxmlformats.org/officeDocument/2006/math">
                    <m:sSub>
                      <m:sSubPr>
                        <m:ctrlPr>
                          <a:rPr lang="en-GB" altLang="en-US" sz="1800" i="1" smtClean="0">
                            <a:solidFill>
                              <a:srgbClr val="000000"/>
                            </a:solidFill>
                            <a:latin typeface="Cambria Math"/>
                          </a:rPr>
                        </m:ctrlPr>
                      </m:sSubPr>
                      <m:e>
                        <m:r>
                          <a:rPr lang="en-GB" altLang="en-US" sz="1800" b="0" i="1" smtClean="0">
                            <a:solidFill>
                              <a:srgbClr val="000000"/>
                            </a:solidFill>
                            <a:latin typeface="Cambria Math" panose="02040503050406030204" pitchFamily="18" charset="0"/>
                          </a:rPr>
                          <m:t>𝑣</m:t>
                        </m:r>
                      </m:e>
                      <m:sub>
                        <m:r>
                          <a:rPr lang="en-GB" altLang="en-US" sz="1800" b="0" i="1" smtClean="0">
                            <a:solidFill>
                              <a:srgbClr val="000000"/>
                            </a:solidFill>
                            <a:latin typeface="Cambria Math" panose="02040503050406030204" pitchFamily="18" charset="0"/>
                          </a:rPr>
                          <m:t>1</m:t>
                        </m:r>
                      </m:sub>
                    </m:sSub>
                    <m:r>
                      <a:rPr lang="en-GB" altLang="en-US" sz="1800" b="0" i="1" smtClean="0">
                        <a:solidFill>
                          <a:srgbClr val="000000"/>
                        </a:solidFill>
                        <a:latin typeface="Cambria Math" panose="02040503050406030204" pitchFamily="18" charset="0"/>
                      </a:rPr>
                      <m:t>,</m:t>
                    </m:r>
                    <m:sSub>
                      <m:sSubPr>
                        <m:ctrlPr>
                          <a:rPr lang="en-GB" altLang="en-US" sz="1800" i="1">
                            <a:solidFill>
                              <a:srgbClr val="000000"/>
                            </a:solidFill>
                            <a:latin typeface="Cambria Math"/>
                          </a:rPr>
                        </m:ctrlPr>
                      </m:sSubPr>
                      <m:e>
                        <m:r>
                          <a:rPr lang="en-GB" altLang="en-US" sz="1800" b="0" i="1" smtClean="0">
                            <a:solidFill>
                              <a:srgbClr val="000000"/>
                            </a:solidFill>
                            <a:latin typeface="Cambria Math" panose="02040503050406030204" pitchFamily="18" charset="0"/>
                          </a:rPr>
                          <m:t>𝑣</m:t>
                        </m:r>
                      </m:e>
                      <m:sub>
                        <m:r>
                          <a:rPr lang="en-GB" altLang="en-US" sz="1800" b="0" i="1" smtClean="0">
                            <a:solidFill>
                              <a:srgbClr val="000000"/>
                            </a:solidFill>
                            <a:latin typeface="Cambria Math" panose="02040503050406030204" pitchFamily="18" charset="0"/>
                          </a:rPr>
                          <m:t>2</m:t>
                        </m:r>
                      </m:sub>
                    </m:sSub>
                    <m:r>
                      <a:rPr lang="en-GB" altLang="en-US" sz="1800">
                        <a:solidFill>
                          <a:srgbClr val="000000"/>
                        </a:solidFill>
                        <a:latin typeface="Cambria Math" panose="02040503050406030204" pitchFamily="18" charset="0"/>
                      </a:rPr>
                      <m:t>,</m:t>
                    </m:r>
                  </m:oMath>
                </a14:m>
                <a:r>
                  <a:rPr lang="en-GB" altLang="en-US" sz="1800" i="0" dirty="0">
                    <a:solidFill>
                      <a:srgbClr val="000000"/>
                    </a:solidFill>
                  </a:rPr>
                  <a:t> </a:t>
                </a:r>
                <a14:m>
                  <m:oMath xmlns:m="http://schemas.openxmlformats.org/officeDocument/2006/math">
                    <m:sSub>
                      <m:sSubPr>
                        <m:ctrlPr>
                          <a:rPr lang="en-GB" altLang="en-US" sz="1800" i="1">
                            <a:solidFill>
                              <a:srgbClr val="000000"/>
                            </a:solidFill>
                            <a:latin typeface="Cambria Math"/>
                          </a:rPr>
                        </m:ctrlPr>
                      </m:sSubPr>
                      <m:e>
                        <m:r>
                          <a:rPr lang="en-GB" altLang="en-US" sz="1800" b="0" i="1" smtClean="0">
                            <a:solidFill>
                              <a:srgbClr val="000000"/>
                            </a:solidFill>
                            <a:latin typeface="Cambria Math" panose="02040503050406030204" pitchFamily="18" charset="0"/>
                          </a:rPr>
                          <m:t>𝑣</m:t>
                        </m:r>
                      </m:e>
                      <m:sub>
                        <m:r>
                          <a:rPr lang="en-GB" altLang="en-US" sz="1800" b="0" i="1" smtClean="0">
                            <a:solidFill>
                              <a:srgbClr val="000000"/>
                            </a:solidFill>
                            <a:latin typeface="Cambria Math" panose="02040503050406030204" pitchFamily="18" charset="0"/>
                          </a:rPr>
                          <m:t>3</m:t>
                        </m:r>
                      </m:sub>
                    </m:sSub>
                    <m:r>
                      <a:rPr lang="en-GB" altLang="en-US" sz="1800">
                        <a:solidFill>
                          <a:srgbClr val="000000"/>
                        </a:solidFill>
                        <a:latin typeface="Cambria Math" panose="02040503050406030204" pitchFamily="18" charset="0"/>
                      </a:rPr>
                      <m:t>,</m:t>
                    </m:r>
                  </m:oMath>
                </a14:m>
                <a:r>
                  <a:rPr lang="en-GB" altLang="en-US" sz="1800" i="0" dirty="0">
                    <a:solidFill>
                      <a:srgbClr val="000000"/>
                    </a:solidFill>
                  </a:rPr>
                  <a:t> .. </a:t>
                </a:r>
                <a14:m>
                  <m:oMath xmlns:m="http://schemas.openxmlformats.org/officeDocument/2006/math">
                    <m:sSub>
                      <m:sSubPr>
                        <m:ctrlPr>
                          <a:rPr lang="en-GB" altLang="en-US" sz="1800" i="1" smtClean="0">
                            <a:solidFill>
                              <a:srgbClr val="000000"/>
                            </a:solidFill>
                            <a:latin typeface="Cambria Math"/>
                          </a:rPr>
                        </m:ctrlPr>
                      </m:sSubPr>
                      <m:e>
                        <m:r>
                          <a:rPr lang="en-GB" altLang="en-US" sz="1800" b="0" i="1" smtClean="0">
                            <a:solidFill>
                              <a:srgbClr val="000000"/>
                            </a:solidFill>
                            <a:latin typeface="Cambria Math" panose="02040503050406030204" pitchFamily="18" charset="0"/>
                          </a:rPr>
                          <m:t>𝑣</m:t>
                        </m:r>
                      </m:e>
                      <m:sub>
                        <m:r>
                          <a:rPr lang="en-GB" altLang="en-US" sz="1800" b="0" i="1" smtClean="0">
                            <a:solidFill>
                              <a:srgbClr val="000000"/>
                            </a:solidFill>
                            <a:latin typeface="Cambria Math" panose="02040503050406030204" pitchFamily="18" charset="0"/>
                          </a:rPr>
                          <m:t>𝑛</m:t>
                        </m:r>
                        <m:r>
                          <a:rPr lang="en-GB" altLang="en-US" sz="1800" b="0" i="1" smtClean="0">
                            <a:solidFill>
                              <a:srgbClr val="000000"/>
                            </a:solidFill>
                            <a:latin typeface="Cambria Math" panose="02040503050406030204" pitchFamily="18" charset="0"/>
                          </a:rPr>
                          <m:t> </m:t>
                        </m:r>
                      </m:sub>
                    </m:sSub>
                  </m:oMath>
                </a14:m>
                <a:r>
                  <a:rPr lang="en-GB" altLang="en-US" sz="1800" i="0" dirty="0">
                    <a:solidFill>
                      <a:srgbClr val="000000"/>
                    </a:solidFill>
                  </a:rPr>
                  <a:t> are </a:t>
                </a:r>
                <a:r>
                  <a:rPr lang="en-GB" altLang="en-US" sz="1800" b="1" i="0" dirty="0">
                    <a:solidFill>
                      <a:srgbClr val="C00000"/>
                    </a:solidFill>
                  </a:rPr>
                  <a:t>independent</a:t>
                </a:r>
                <a:r>
                  <a:rPr lang="en-GB" altLang="en-US" sz="1800" i="0" dirty="0">
                    <a:solidFill>
                      <a:srgbClr val="000000"/>
                    </a:solidFill>
                  </a:rPr>
                  <a:t> if no linear combination of them gives the zero vector (except the zero combination, all </a:t>
                </a:r>
                <a14:m>
                  <m:oMath xmlns:m="http://schemas.openxmlformats.org/officeDocument/2006/math">
                    <m:sSub>
                      <m:sSubPr>
                        <m:ctrlPr>
                          <a:rPr lang="en-GB" altLang="en-US" sz="1800" i="1" smtClean="0">
                            <a:solidFill>
                              <a:srgbClr val="000000"/>
                            </a:solidFill>
                            <a:latin typeface="Cambria Math"/>
                          </a:rPr>
                        </m:ctrlPr>
                      </m:sSubPr>
                      <m:e>
                        <m:r>
                          <a:rPr lang="en-GB" altLang="en-US" sz="1800" b="0" i="1" smtClean="0">
                            <a:solidFill>
                              <a:srgbClr val="000000"/>
                            </a:solidFill>
                            <a:latin typeface="Cambria Math" panose="02040503050406030204" pitchFamily="18" charset="0"/>
                          </a:rPr>
                          <m:t>𝑐</m:t>
                        </m:r>
                      </m:e>
                      <m:sub>
                        <m:r>
                          <a:rPr lang="en-GB" altLang="en-US" sz="1800" b="0" i="1" smtClean="0">
                            <a:solidFill>
                              <a:srgbClr val="000000"/>
                            </a:solidFill>
                            <a:latin typeface="Cambria Math" panose="02040503050406030204" pitchFamily="18" charset="0"/>
                          </a:rPr>
                          <m:t>𝑖</m:t>
                        </m:r>
                      </m:sub>
                    </m:sSub>
                    <m:r>
                      <a:rPr lang="en-GB" altLang="en-US" sz="1800" b="0" i="1" smtClean="0">
                        <a:solidFill>
                          <a:srgbClr val="000000"/>
                        </a:solidFill>
                        <a:latin typeface="Cambria Math" panose="02040503050406030204" pitchFamily="18" charset="0"/>
                      </a:rPr>
                      <m:t>=0</m:t>
                    </m:r>
                  </m:oMath>
                </a14:m>
                <a:r>
                  <a:rPr lang="en-GB" altLang="en-US" sz="1800" i="0" dirty="0">
                    <a:solidFill>
                      <a:srgbClr val="000000"/>
                    </a:solidFill>
                  </a:rPr>
                  <a:t>)</a:t>
                </a:r>
                <a:r>
                  <a:rPr lang="en-GB" altLang="en-US" sz="1800" dirty="0">
                    <a:solidFill>
                      <a:srgbClr val="000000"/>
                    </a:solidFill>
                  </a:rPr>
                  <a:t> </a:t>
                </a:r>
              </a:p>
              <a:p>
                <a:pPr marL="266700" lvl="1" indent="0" algn="ctr" eaLnBrk="1" hangingPunct="1">
                  <a:buNone/>
                </a:pPr>
                <a14:m>
                  <m:oMath xmlns:m="http://schemas.openxmlformats.org/officeDocument/2006/math">
                    <m:sSub>
                      <m:sSubPr>
                        <m:ctrlPr>
                          <a:rPr lang="en-GB" altLang="en-US" sz="1800" i="1">
                            <a:solidFill>
                              <a:srgbClr val="000000"/>
                            </a:solidFill>
                            <a:latin typeface="Cambria Math"/>
                          </a:rPr>
                        </m:ctrlPr>
                      </m:sSubPr>
                      <m:e>
                        <m:r>
                          <a:rPr lang="en-GB" altLang="en-US" sz="1800">
                            <a:solidFill>
                              <a:srgbClr val="000000"/>
                            </a:solidFill>
                            <a:latin typeface="Cambria Math" panose="02040503050406030204" pitchFamily="18" charset="0"/>
                          </a:rPr>
                          <m:t>𝑐</m:t>
                        </m:r>
                      </m:e>
                      <m:sub>
                        <m:r>
                          <a:rPr lang="en-GB" altLang="en-US" sz="1800">
                            <a:solidFill>
                              <a:srgbClr val="000000"/>
                            </a:solidFill>
                            <a:latin typeface="Cambria Math" panose="02040503050406030204" pitchFamily="18" charset="0"/>
                          </a:rPr>
                          <m:t>1</m:t>
                        </m:r>
                      </m:sub>
                    </m:sSub>
                    <m:sSub>
                      <m:sSubPr>
                        <m:ctrlPr>
                          <a:rPr lang="en-GB" altLang="en-US" sz="1800" i="1">
                            <a:solidFill>
                              <a:srgbClr val="000000"/>
                            </a:solidFill>
                            <a:latin typeface="Cambria Math"/>
                          </a:rPr>
                        </m:ctrlPr>
                      </m:sSubPr>
                      <m:e>
                        <m:r>
                          <a:rPr lang="en-GB" altLang="en-US" sz="1800">
                            <a:solidFill>
                              <a:srgbClr val="000000"/>
                            </a:solidFill>
                            <a:latin typeface="Cambria Math" panose="02040503050406030204" pitchFamily="18" charset="0"/>
                          </a:rPr>
                          <m:t>𝑣</m:t>
                        </m:r>
                      </m:e>
                      <m:sub>
                        <m:r>
                          <a:rPr lang="en-GB" altLang="en-US" sz="1800">
                            <a:solidFill>
                              <a:srgbClr val="000000"/>
                            </a:solidFill>
                            <a:latin typeface="Cambria Math" panose="02040503050406030204" pitchFamily="18" charset="0"/>
                          </a:rPr>
                          <m:t>1</m:t>
                        </m:r>
                      </m:sub>
                    </m:sSub>
                    <m:r>
                      <a:rPr lang="en-GB" altLang="en-US" sz="1800">
                        <a:solidFill>
                          <a:srgbClr val="000000"/>
                        </a:solidFill>
                        <a:latin typeface="Cambria Math" panose="02040503050406030204" pitchFamily="18" charset="0"/>
                      </a:rPr>
                      <m:t>+</m:t>
                    </m:r>
                    <m:sSub>
                      <m:sSubPr>
                        <m:ctrlPr>
                          <a:rPr lang="en-GB" altLang="en-US" sz="1800" i="1">
                            <a:solidFill>
                              <a:srgbClr val="000000"/>
                            </a:solidFill>
                            <a:latin typeface="Cambria Math"/>
                          </a:rPr>
                        </m:ctrlPr>
                      </m:sSubPr>
                      <m:e>
                        <m:r>
                          <a:rPr lang="en-GB" altLang="en-US" sz="1800">
                            <a:solidFill>
                              <a:srgbClr val="000000"/>
                            </a:solidFill>
                            <a:latin typeface="Cambria Math" panose="02040503050406030204" pitchFamily="18" charset="0"/>
                          </a:rPr>
                          <m:t>𝑐</m:t>
                        </m:r>
                      </m:e>
                      <m:sub>
                        <m:r>
                          <a:rPr lang="en-GB" altLang="en-US" sz="1800">
                            <a:solidFill>
                              <a:srgbClr val="000000"/>
                            </a:solidFill>
                            <a:latin typeface="Cambria Math" panose="02040503050406030204" pitchFamily="18" charset="0"/>
                          </a:rPr>
                          <m:t>2</m:t>
                        </m:r>
                      </m:sub>
                    </m:sSub>
                    <m:sSub>
                      <m:sSubPr>
                        <m:ctrlPr>
                          <a:rPr lang="en-GB" altLang="en-US" sz="1800" i="1">
                            <a:solidFill>
                              <a:srgbClr val="000000"/>
                            </a:solidFill>
                            <a:latin typeface="Cambria Math"/>
                          </a:rPr>
                        </m:ctrlPr>
                      </m:sSubPr>
                      <m:e>
                        <m:r>
                          <a:rPr lang="en-GB" altLang="en-US" sz="1800">
                            <a:solidFill>
                              <a:srgbClr val="000000"/>
                            </a:solidFill>
                            <a:latin typeface="Cambria Math" panose="02040503050406030204" pitchFamily="18" charset="0"/>
                          </a:rPr>
                          <m:t>𝑣</m:t>
                        </m:r>
                      </m:e>
                      <m:sub>
                        <m:r>
                          <a:rPr lang="en-GB" altLang="en-US" sz="1800">
                            <a:solidFill>
                              <a:srgbClr val="000000"/>
                            </a:solidFill>
                            <a:latin typeface="Cambria Math" panose="02040503050406030204" pitchFamily="18" charset="0"/>
                          </a:rPr>
                          <m:t>2</m:t>
                        </m:r>
                      </m:sub>
                    </m:sSub>
                    <m:r>
                      <a:rPr lang="en-GB" altLang="en-US" sz="1800">
                        <a:solidFill>
                          <a:srgbClr val="000000"/>
                        </a:solidFill>
                        <a:latin typeface="Cambria Math" panose="02040503050406030204" pitchFamily="18" charset="0"/>
                      </a:rPr>
                      <m:t>+</m:t>
                    </m:r>
                    <m:sSub>
                      <m:sSubPr>
                        <m:ctrlPr>
                          <a:rPr lang="en-GB" altLang="en-US" sz="1800" i="1">
                            <a:solidFill>
                              <a:srgbClr val="000000"/>
                            </a:solidFill>
                            <a:latin typeface="Cambria Math"/>
                          </a:rPr>
                        </m:ctrlPr>
                      </m:sSubPr>
                      <m:e>
                        <m:r>
                          <a:rPr lang="en-GB" altLang="en-US" sz="1800">
                            <a:solidFill>
                              <a:srgbClr val="000000"/>
                            </a:solidFill>
                            <a:latin typeface="Cambria Math" panose="02040503050406030204" pitchFamily="18" charset="0"/>
                          </a:rPr>
                          <m:t>𝑐</m:t>
                        </m:r>
                      </m:e>
                      <m:sub>
                        <m:r>
                          <a:rPr lang="en-GB" altLang="en-US" sz="1800">
                            <a:solidFill>
                              <a:srgbClr val="000000"/>
                            </a:solidFill>
                            <a:latin typeface="Cambria Math" panose="02040503050406030204" pitchFamily="18" charset="0"/>
                          </a:rPr>
                          <m:t>3</m:t>
                        </m:r>
                      </m:sub>
                    </m:sSub>
                    <m:sSub>
                      <m:sSubPr>
                        <m:ctrlPr>
                          <a:rPr lang="en-GB" altLang="en-US" sz="1800" i="1">
                            <a:solidFill>
                              <a:srgbClr val="000000"/>
                            </a:solidFill>
                            <a:latin typeface="Cambria Math"/>
                          </a:rPr>
                        </m:ctrlPr>
                      </m:sSubPr>
                      <m:e>
                        <m:r>
                          <a:rPr lang="en-GB" altLang="en-US" sz="1800">
                            <a:solidFill>
                              <a:srgbClr val="000000"/>
                            </a:solidFill>
                            <a:latin typeface="Cambria Math" panose="02040503050406030204" pitchFamily="18" charset="0"/>
                          </a:rPr>
                          <m:t>𝑣</m:t>
                        </m:r>
                      </m:e>
                      <m:sub>
                        <m:r>
                          <a:rPr lang="en-GB" altLang="en-US" sz="1800">
                            <a:solidFill>
                              <a:srgbClr val="000000"/>
                            </a:solidFill>
                            <a:latin typeface="Cambria Math" panose="02040503050406030204" pitchFamily="18" charset="0"/>
                          </a:rPr>
                          <m:t>3</m:t>
                        </m:r>
                      </m:sub>
                    </m:sSub>
                    <m:r>
                      <a:rPr lang="en-GB" altLang="en-US" sz="1800">
                        <a:solidFill>
                          <a:srgbClr val="000000"/>
                        </a:solidFill>
                        <a:latin typeface="Cambria Math" panose="02040503050406030204" pitchFamily="18" charset="0"/>
                      </a:rPr>
                      <m:t>+</m:t>
                    </m:r>
                  </m:oMath>
                </a14:m>
                <a:r>
                  <a:rPr lang="en-GB" altLang="en-US" sz="1800" i="0" dirty="0">
                    <a:solidFill>
                      <a:srgbClr val="000000"/>
                    </a:solidFill>
                  </a:rPr>
                  <a:t> .. </a:t>
                </a:r>
                <a14:m>
                  <m:oMath xmlns:m="http://schemas.openxmlformats.org/officeDocument/2006/math">
                    <m:sSub>
                      <m:sSubPr>
                        <m:ctrlPr>
                          <a:rPr lang="en-GB" altLang="en-US" sz="1800" i="1">
                            <a:solidFill>
                              <a:srgbClr val="000000"/>
                            </a:solidFill>
                            <a:latin typeface="Cambria Math"/>
                          </a:rPr>
                        </m:ctrlPr>
                      </m:sSubPr>
                      <m:e>
                        <m:r>
                          <a:rPr lang="en-GB" altLang="en-US" sz="1800">
                            <a:solidFill>
                              <a:srgbClr val="000000"/>
                            </a:solidFill>
                            <a:latin typeface="Cambria Math" panose="02040503050406030204" pitchFamily="18" charset="0"/>
                          </a:rPr>
                          <m:t>𝑐</m:t>
                        </m:r>
                      </m:e>
                      <m:sub>
                        <m:r>
                          <a:rPr lang="en-GB" altLang="en-US" sz="1800">
                            <a:solidFill>
                              <a:srgbClr val="000000"/>
                            </a:solidFill>
                            <a:latin typeface="Cambria Math" panose="02040503050406030204" pitchFamily="18" charset="0"/>
                          </a:rPr>
                          <m:t>𝑛</m:t>
                        </m:r>
                      </m:sub>
                    </m:sSub>
                    <m:sSub>
                      <m:sSubPr>
                        <m:ctrlPr>
                          <a:rPr lang="en-GB" altLang="en-US" sz="1800" i="1">
                            <a:solidFill>
                              <a:srgbClr val="000000"/>
                            </a:solidFill>
                            <a:latin typeface="Cambria Math"/>
                          </a:rPr>
                        </m:ctrlPr>
                      </m:sSubPr>
                      <m:e>
                        <m:r>
                          <a:rPr lang="en-GB" altLang="en-US" sz="1800">
                            <a:solidFill>
                              <a:srgbClr val="000000"/>
                            </a:solidFill>
                            <a:latin typeface="Cambria Math" panose="02040503050406030204" pitchFamily="18" charset="0"/>
                          </a:rPr>
                          <m:t>𝑣</m:t>
                        </m:r>
                      </m:e>
                      <m:sub>
                        <m:r>
                          <a:rPr lang="en-GB" altLang="en-US" sz="1800">
                            <a:solidFill>
                              <a:srgbClr val="000000"/>
                            </a:solidFill>
                            <a:latin typeface="Cambria Math" panose="02040503050406030204" pitchFamily="18" charset="0"/>
                          </a:rPr>
                          <m:t>𝑛</m:t>
                        </m:r>
                        <m:r>
                          <a:rPr lang="en-GB" altLang="en-US" sz="1800">
                            <a:solidFill>
                              <a:srgbClr val="000000"/>
                            </a:solidFill>
                            <a:latin typeface="Cambria Math" panose="02040503050406030204" pitchFamily="18" charset="0"/>
                          </a:rPr>
                          <m:t> </m:t>
                        </m:r>
                      </m:sub>
                    </m:sSub>
                    <m:r>
                      <a:rPr lang="en-GB" altLang="en-US" sz="1800">
                        <a:solidFill>
                          <a:srgbClr val="000000"/>
                        </a:solidFill>
                        <a:latin typeface="Cambria Math" panose="02040503050406030204" pitchFamily="18" charset="0"/>
                        <a:ea typeface="Cambria Math" panose="02040503050406030204" pitchFamily="18" charset="0"/>
                      </a:rPr>
                      <m:t>≠0</m:t>
                    </m:r>
                  </m:oMath>
                </a14:m>
                <a:endParaRPr lang="en-GB" altLang="en-US" sz="1800" i="0" dirty="0">
                  <a:solidFill>
                    <a:srgbClr val="000000"/>
                  </a:solidFill>
                </a:endParaRPr>
              </a:p>
              <a:p>
                <a:pPr marL="266700" lvl="1" indent="-266700" eaLnBrk="1" hangingPunct="1"/>
                <a:r>
                  <a:rPr lang="en-GB" altLang="en-US" sz="1800" i="0" dirty="0">
                    <a:solidFill>
                      <a:srgbClr val="000000"/>
                    </a:solidFill>
                  </a:rPr>
                  <a:t>Take two non-zero, non-parallel vectors in the two dimensional space.</a:t>
                </a:r>
              </a:p>
              <a:p>
                <a:pPr marL="266700" lvl="1" indent="-266700" eaLnBrk="1" hangingPunct="1"/>
                <a:r>
                  <a:rPr lang="en-GB" altLang="en-US" sz="1800" i="0" dirty="0">
                    <a:solidFill>
                      <a:srgbClr val="000000"/>
                    </a:solidFill>
                  </a:rPr>
                  <a:t>They are independent because there isn’t any linear combination with non-zero coefficients of them that can give the zero vector.</a:t>
                </a:r>
              </a:p>
              <a:p>
                <a:pPr marL="266700" lvl="1" indent="-266700" eaLnBrk="1" hangingPunct="1"/>
                <a:r>
                  <a:rPr lang="en-GB" altLang="en-US" sz="1800" i="0" dirty="0">
                    <a:solidFill>
                      <a:srgbClr val="000000"/>
                    </a:solidFill>
                  </a:rPr>
                  <a:t>Now consider three vectors in the two dimensional space. These are dependent. That means there exist </a:t>
                </a:r>
                <a14:m>
                  <m:oMath xmlns:m="http://schemas.openxmlformats.org/officeDocument/2006/math">
                    <m:sSub>
                      <m:sSubPr>
                        <m:ctrlPr>
                          <a:rPr lang="en-GB" altLang="en-US" sz="1800" i="1" smtClean="0">
                            <a:solidFill>
                              <a:srgbClr val="000000"/>
                            </a:solidFill>
                            <a:latin typeface="Cambria Math"/>
                          </a:rPr>
                        </m:ctrlPr>
                      </m:sSubPr>
                      <m:e>
                        <m:r>
                          <a:rPr lang="en-GB" altLang="en-US" sz="1800" b="0" i="1" smtClean="0">
                            <a:solidFill>
                              <a:srgbClr val="000000"/>
                            </a:solidFill>
                            <a:latin typeface="Cambria Math"/>
                          </a:rPr>
                          <m:t>𝑥</m:t>
                        </m:r>
                      </m:e>
                      <m:sub>
                        <m:r>
                          <a:rPr lang="en-GB" altLang="en-US" sz="1800" b="0" i="1" smtClean="0">
                            <a:solidFill>
                              <a:srgbClr val="000000"/>
                            </a:solidFill>
                            <a:latin typeface="Cambria Math"/>
                          </a:rPr>
                          <m:t>𝑖</m:t>
                        </m:r>
                      </m:sub>
                    </m:sSub>
                  </m:oMath>
                </a14:m>
                <a:r>
                  <a:rPr lang="en-GB" altLang="en-US" sz="1800" i="0" dirty="0">
                    <a:solidFill>
                      <a:srgbClr val="000000"/>
                    </a:solidFill>
                  </a:rPr>
                  <a:t>, </a:t>
                </a:r>
                <a14:m>
                  <m:oMath xmlns:m="http://schemas.openxmlformats.org/officeDocument/2006/math">
                    <m:r>
                      <a:rPr lang="en-GB" altLang="en-US" sz="1800" b="0" i="1" dirty="0" smtClean="0">
                        <a:solidFill>
                          <a:srgbClr val="000000"/>
                        </a:solidFill>
                        <a:latin typeface="Cambria Math"/>
                      </a:rPr>
                      <m:t>𝑖</m:t>
                    </m:r>
                    <m:r>
                      <a:rPr lang="en-GB" altLang="en-US" sz="1800" b="0" i="1" dirty="0" smtClean="0">
                        <a:solidFill>
                          <a:srgbClr val="000000"/>
                        </a:solidFill>
                        <a:latin typeface="Cambria Math"/>
                      </a:rPr>
                      <m:t>=1,2,3</m:t>
                    </m:r>
                  </m:oMath>
                </a14:m>
                <a:r>
                  <a:rPr lang="en-GB" altLang="en-US" sz="1800" i="0" dirty="0">
                    <a:solidFill>
                      <a:srgbClr val="000000"/>
                    </a:solidFill>
                  </a:rPr>
                  <a:t> for which</a:t>
                </a:r>
              </a:p>
              <a:p>
                <a:pPr marL="266700" lvl="1" indent="0" eaLnBrk="1" hangingPunct="1">
                  <a:buNone/>
                </a:pPr>
                <a14:m>
                  <m:oMathPara xmlns:m="http://schemas.openxmlformats.org/officeDocument/2006/math">
                    <m:oMathParaPr>
                      <m:jc m:val="centerGroup"/>
                    </m:oMathParaPr>
                    <m:oMath xmlns:m="http://schemas.openxmlformats.org/officeDocument/2006/math">
                      <m:sSub>
                        <m:sSubPr>
                          <m:ctrlPr>
                            <a:rPr lang="en-GB" altLang="en-US" sz="1800" i="1">
                              <a:solidFill>
                                <a:srgbClr val="000000"/>
                              </a:solidFill>
                              <a:latin typeface="Cambria Math"/>
                            </a:rPr>
                          </m:ctrlPr>
                        </m:sSubPr>
                        <m:e>
                          <m:r>
                            <a:rPr lang="en-GB" altLang="en-US" sz="1800">
                              <a:solidFill>
                                <a:srgbClr val="000000"/>
                              </a:solidFill>
                              <a:latin typeface="Cambria Math" panose="02040503050406030204" pitchFamily="18" charset="0"/>
                            </a:rPr>
                            <m:t>𝑥</m:t>
                          </m:r>
                        </m:e>
                        <m:sub>
                          <m:r>
                            <a:rPr lang="en-GB" altLang="en-US" sz="1800">
                              <a:solidFill>
                                <a:srgbClr val="000000"/>
                              </a:solidFill>
                              <a:latin typeface="Cambria Math" panose="02040503050406030204" pitchFamily="18" charset="0"/>
                            </a:rPr>
                            <m:t>1</m:t>
                          </m:r>
                        </m:sub>
                      </m:sSub>
                      <m:sSub>
                        <m:sSubPr>
                          <m:ctrlPr>
                            <a:rPr lang="en-GB" altLang="en-US" sz="1800" i="1">
                              <a:solidFill>
                                <a:srgbClr val="000000"/>
                              </a:solidFill>
                              <a:latin typeface="Cambria Math"/>
                            </a:rPr>
                          </m:ctrlPr>
                        </m:sSubPr>
                        <m:e>
                          <m:r>
                            <a:rPr lang="en-GB" altLang="en-US" sz="1800">
                              <a:solidFill>
                                <a:srgbClr val="000000"/>
                              </a:solidFill>
                              <a:latin typeface="Cambria Math" panose="02040503050406030204" pitchFamily="18" charset="0"/>
                            </a:rPr>
                            <m:t>𝑣</m:t>
                          </m:r>
                        </m:e>
                        <m:sub>
                          <m:r>
                            <a:rPr lang="en-GB" altLang="en-US" sz="1800">
                              <a:solidFill>
                                <a:srgbClr val="000000"/>
                              </a:solidFill>
                              <a:latin typeface="Cambria Math" panose="02040503050406030204" pitchFamily="18" charset="0"/>
                            </a:rPr>
                            <m:t>1</m:t>
                          </m:r>
                        </m:sub>
                      </m:sSub>
                      <m:r>
                        <a:rPr lang="en-GB" altLang="en-US" sz="1800">
                          <a:solidFill>
                            <a:srgbClr val="000000"/>
                          </a:solidFill>
                          <a:latin typeface="Cambria Math" panose="02040503050406030204" pitchFamily="18" charset="0"/>
                        </a:rPr>
                        <m:t>+</m:t>
                      </m:r>
                      <m:sSub>
                        <m:sSubPr>
                          <m:ctrlPr>
                            <a:rPr lang="en-GB" altLang="en-US" sz="1800" i="1">
                              <a:solidFill>
                                <a:srgbClr val="000000"/>
                              </a:solidFill>
                              <a:latin typeface="Cambria Math"/>
                            </a:rPr>
                          </m:ctrlPr>
                        </m:sSubPr>
                        <m:e>
                          <m:r>
                            <a:rPr lang="en-GB" altLang="en-US" sz="1800">
                              <a:solidFill>
                                <a:srgbClr val="000000"/>
                              </a:solidFill>
                              <a:latin typeface="Cambria Math" panose="02040503050406030204" pitchFamily="18" charset="0"/>
                            </a:rPr>
                            <m:t>𝑥</m:t>
                          </m:r>
                        </m:e>
                        <m:sub>
                          <m:r>
                            <a:rPr lang="en-GB" altLang="en-US" sz="1800">
                              <a:solidFill>
                                <a:srgbClr val="000000"/>
                              </a:solidFill>
                              <a:latin typeface="Cambria Math" panose="02040503050406030204" pitchFamily="18" charset="0"/>
                            </a:rPr>
                            <m:t>2</m:t>
                          </m:r>
                        </m:sub>
                      </m:sSub>
                      <m:sSub>
                        <m:sSubPr>
                          <m:ctrlPr>
                            <a:rPr lang="en-GB" altLang="en-US" sz="1800" i="1">
                              <a:solidFill>
                                <a:srgbClr val="000000"/>
                              </a:solidFill>
                              <a:latin typeface="Cambria Math"/>
                            </a:rPr>
                          </m:ctrlPr>
                        </m:sSubPr>
                        <m:e>
                          <m:r>
                            <a:rPr lang="en-GB" altLang="en-US" sz="1800">
                              <a:solidFill>
                                <a:srgbClr val="000000"/>
                              </a:solidFill>
                              <a:latin typeface="Cambria Math" panose="02040503050406030204" pitchFamily="18" charset="0"/>
                            </a:rPr>
                            <m:t>𝑣</m:t>
                          </m:r>
                        </m:e>
                        <m:sub>
                          <m:r>
                            <a:rPr lang="en-GB" altLang="en-US" sz="1800">
                              <a:solidFill>
                                <a:srgbClr val="000000"/>
                              </a:solidFill>
                              <a:latin typeface="Cambria Math" panose="02040503050406030204" pitchFamily="18" charset="0"/>
                            </a:rPr>
                            <m:t>2</m:t>
                          </m:r>
                        </m:sub>
                      </m:sSub>
                      <m:r>
                        <a:rPr lang="en-GB" altLang="en-US" sz="1800">
                          <a:solidFill>
                            <a:srgbClr val="000000"/>
                          </a:solidFill>
                          <a:latin typeface="Cambria Math" panose="02040503050406030204" pitchFamily="18" charset="0"/>
                        </a:rPr>
                        <m:t>+</m:t>
                      </m:r>
                      <m:sSub>
                        <m:sSubPr>
                          <m:ctrlPr>
                            <a:rPr lang="en-GB" altLang="en-US" sz="1800" i="1">
                              <a:solidFill>
                                <a:srgbClr val="000000"/>
                              </a:solidFill>
                              <a:latin typeface="Cambria Math"/>
                            </a:rPr>
                          </m:ctrlPr>
                        </m:sSubPr>
                        <m:e>
                          <m:r>
                            <a:rPr lang="en-GB" altLang="en-US" sz="1800">
                              <a:solidFill>
                                <a:srgbClr val="000000"/>
                              </a:solidFill>
                              <a:latin typeface="Cambria Math" panose="02040503050406030204" pitchFamily="18" charset="0"/>
                            </a:rPr>
                            <m:t>𝑥</m:t>
                          </m:r>
                        </m:e>
                        <m:sub>
                          <m:r>
                            <a:rPr lang="en-GB" altLang="en-US" sz="1800">
                              <a:solidFill>
                                <a:srgbClr val="000000"/>
                              </a:solidFill>
                              <a:latin typeface="Cambria Math" panose="02040503050406030204" pitchFamily="18" charset="0"/>
                            </a:rPr>
                            <m:t>3</m:t>
                          </m:r>
                        </m:sub>
                      </m:sSub>
                      <m:sSub>
                        <m:sSubPr>
                          <m:ctrlPr>
                            <a:rPr lang="en-GB" altLang="en-US" sz="1800" i="1">
                              <a:solidFill>
                                <a:srgbClr val="000000"/>
                              </a:solidFill>
                              <a:latin typeface="Cambria Math"/>
                            </a:rPr>
                          </m:ctrlPr>
                        </m:sSubPr>
                        <m:e>
                          <m:r>
                            <a:rPr lang="en-GB" altLang="en-US" sz="1800">
                              <a:solidFill>
                                <a:srgbClr val="000000"/>
                              </a:solidFill>
                              <a:latin typeface="Cambria Math" panose="02040503050406030204" pitchFamily="18" charset="0"/>
                            </a:rPr>
                            <m:t>𝑣</m:t>
                          </m:r>
                        </m:e>
                        <m:sub>
                          <m:r>
                            <a:rPr lang="en-GB" altLang="en-US" sz="1800">
                              <a:solidFill>
                                <a:srgbClr val="000000"/>
                              </a:solidFill>
                              <a:latin typeface="Cambria Math" panose="02040503050406030204" pitchFamily="18" charset="0"/>
                            </a:rPr>
                            <m:t>3</m:t>
                          </m:r>
                        </m:sub>
                      </m:sSub>
                      <m:r>
                        <a:rPr lang="en-GB" altLang="en-US" sz="1800">
                          <a:solidFill>
                            <a:srgbClr val="000000"/>
                          </a:solidFill>
                          <a:latin typeface="Cambria Math" panose="02040503050406030204" pitchFamily="18" charset="0"/>
                        </a:rPr>
                        <m:t>=</m:t>
                      </m:r>
                      <m:r>
                        <a:rPr lang="en-GB" altLang="en-US" sz="1800" b="0" i="1" smtClean="0">
                          <a:solidFill>
                            <a:srgbClr val="000000"/>
                          </a:solidFill>
                          <a:latin typeface="Cambria Math"/>
                        </a:rPr>
                        <m:t>0</m:t>
                      </m:r>
                    </m:oMath>
                  </m:oMathPara>
                </a14:m>
                <a:endParaRPr lang="en-GB" altLang="en-US" sz="1800" i="0" dirty="0"/>
              </a:p>
              <a:p>
                <a:pPr marL="266700" lvl="1" indent="-266700" eaLnBrk="1" hangingPunct="1"/>
                <a:r>
                  <a:rPr lang="en-GB" altLang="en-US" sz="1800" i="0" dirty="0">
                    <a:solidFill>
                      <a:srgbClr val="000000"/>
                    </a:solidFill>
                  </a:rPr>
                  <a:t>In other words, the above formula consists a system with</a:t>
                </a:r>
              </a:p>
              <a:p>
                <a:pPr marL="266700" lvl="1" indent="0" eaLnBrk="1" hangingPunct="1">
                  <a:buNone/>
                </a:pPr>
                <a:r>
                  <a:rPr lang="en-GB" altLang="en-US" sz="1800" i="0" dirty="0">
                    <a:solidFill>
                      <a:srgbClr val="000000"/>
                    </a:solidFill>
                  </a:rPr>
                  <a:t>two equations and three unknowns, so there are definitely</a:t>
                </a:r>
              </a:p>
              <a:p>
                <a:pPr marL="266700" lvl="1" indent="0" eaLnBrk="1" hangingPunct="1">
                  <a:buNone/>
                </a:pPr>
                <a:r>
                  <a:rPr lang="en-GB" altLang="en-US" sz="1800" i="0" dirty="0">
                    <a:solidFill>
                      <a:srgbClr val="000000"/>
                    </a:solidFill>
                  </a:rPr>
                  <a:t>free variables and the </a:t>
                </a:r>
                <a:r>
                  <a:rPr lang="en-GB" altLang="en-US" sz="1800" i="0" dirty="0" err="1">
                    <a:solidFill>
                      <a:srgbClr val="000000"/>
                    </a:solidFill>
                  </a:rPr>
                  <a:t>nullspace</a:t>
                </a:r>
                <a:r>
                  <a:rPr lang="en-GB" altLang="en-US" sz="1800" i="0" dirty="0">
                    <a:solidFill>
                      <a:srgbClr val="000000"/>
                    </a:solidFill>
                  </a:rPr>
                  <a:t> is nonzero.</a:t>
                </a:r>
              </a:p>
              <a:p>
                <a:pPr marL="266700" lvl="1" indent="0" eaLnBrk="1" hangingPunct="1">
                  <a:buNone/>
                </a:pPr>
                <a:r>
                  <a:rPr lang="en-GB" altLang="en-US" sz="1800" i="0" dirty="0">
                    <a:solidFill>
                      <a:srgbClr val="000000"/>
                    </a:solidFill>
                  </a:rPr>
                  <a:t>Therefore, there are vectors </a:t>
                </a:r>
                <a14:m>
                  <m:oMath xmlns:m="http://schemas.openxmlformats.org/officeDocument/2006/math">
                    <m:r>
                      <a:rPr lang="en-GB" altLang="en-US" sz="1800" b="0" i="1" smtClean="0">
                        <a:solidFill>
                          <a:srgbClr val="000000"/>
                        </a:solidFill>
                        <a:latin typeface="Cambria Math"/>
                      </a:rPr>
                      <m:t>𝑥</m:t>
                    </m:r>
                    <m:r>
                      <a:rPr lang="en-GB" altLang="en-US" sz="1800" b="0" i="1" smtClean="0">
                        <a:solidFill>
                          <a:srgbClr val="000000"/>
                        </a:solidFill>
                        <a:latin typeface="Cambria Math"/>
                      </a:rPr>
                      <m:t>=</m:t>
                    </m:r>
                    <m:d>
                      <m:dPr>
                        <m:begChr m:val="["/>
                        <m:endChr m:val="]"/>
                        <m:ctrlPr>
                          <a:rPr lang="en-GB" altLang="en-US" sz="1800" b="0" i="1" smtClean="0">
                            <a:solidFill>
                              <a:srgbClr val="000000"/>
                            </a:solidFill>
                            <a:latin typeface="Cambria Math"/>
                          </a:rPr>
                        </m:ctrlPr>
                      </m:dPr>
                      <m:e>
                        <m:m>
                          <m:mPr>
                            <m:mcs>
                              <m:mc>
                                <m:mcPr>
                                  <m:count m:val="1"/>
                                  <m:mcJc m:val="center"/>
                                </m:mcPr>
                              </m:mc>
                            </m:mcs>
                            <m:ctrlPr>
                              <a:rPr lang="en-GB" altLang="en-US" sz="1800" b="0" i="1" smtClean="0">
                                <a:solidFill>
                                  <a:srgbClr val="000000"/>
                                </a:solidFill>
                                <a:latin typeface="Cambria Math"/>
                              </a:rPr>
                            </m:ctrlPr>
                          </m:mPr>
                          <m:mr>
                            <m:e>
                              <m:sSub>
                                <m:sSubPr>
                                  <m:ctrlPr>
                                    <a:rPr lang="en-GB" altLang="en-US" sz="1800" b="0" i="1" smtClean="0">
                                      <a:solidFill>
                                        <a:srgbClr val="000000"/>
                                      </a:solidFill>
                                      <a:latin typeface="Cambria Math"/>
                                    </a:rPr>
                                  </m:ctrlPr>
                                </m:sSubPr>
                                <m:e>
                                  <m:r>
                                    <a:rPr lang="en-GB" altLang="en-US" sz="1800" b="0" i="1" smtClean="0">
                                      <a:solidFill>
                                        <a:srgbClr val="000000"/>
                                      </a:solidFill>
                                      <a:latin typeface="Cambria Math"/>
                                    </a:rPr>
                                    <m:t>𝑥</m:t>
                                  </m:r>
                                </m:e>
                                <m:sub>
                                  <m:r>
                                    <a:rPr lang="en-GB" altLang="en-US" sz="1800" b="0" i="1" smtClean="0">
                                      <a:solidFill>
                                        <a:srgbClr val="000000"/>
                                      </a:solidFill>
                                      <a:latin typeface="Cambria Math"/>
                                    </a:rPr>
                                    <m:t>1</m:t>
                                  </m:r>
                                </m:sub>
                              </m:sSub>
                            </m:e>
                          </m:mr>
                          <m:mr>
                            <m:e>
                              <m:sSub>
                                <m:sSubPr>
                                  <m:ctrlPr>
                                    <a:rPr lang="en-GB" altLang="en-US" sz="1800" b="0" i="1" smtClean="0">
                                      <a:solidFill>
                                        <a:srgbClr val="000000"/>
                                      </a:solidFill>
                                      <a:latin typeface="Cambria Math"/>
                                    </a:rPr>
                                  </m:ctrlPr>
                                </m:sSubPr>
                                <m:e>
                                  <m:r>
                                    <a:rPr lang="en-GB" altLang="en-US" sz="1800" b="0" i="1" smtClean="0">
                                      <a:solidFill>
                                        <a:srgbClr val="000000"/>
                                      </a:solidFill>
                                      <a:latin typeface="Cambria Math"/>
                                    </a:rPr>
                                    <m:t>𝑥</m:t>
                                  </m:r>
                                </m:e>
                                <m:sub>
                                  <m:r>
                                    <a:rPr lang="en-GB" altLang="en-US" sz="1800" b="0" i="1" smtClean="0">
                                      <a:solidFill>
                                        <a:srgbClr val="000000"/>
                                      </a:solidFill>
                                      <a:latin typeface="Cambria Math"/>
                                    </a:rPr>
                                    <m:t>2</m:t>
                                  </m:r>
                                </m:sub>
                              </m:sSub>
                            </m:e>
                          </m:mr>
                          <m:mr>
                            <m:e>
                              <m:sSub>
                                <m:sSubPr>
                                  <m:ctrlPr>
                                    <a:rPr lang="en-GB" altLang="en-US" sz="1800" b="0" i="1" smtClean="0">
                                      <a:solidFill>
                                        <a:srgbClr val="000000"/>
                                      </a:solidFill>
                                      <a:latin typeface="Cambria Math"/>
                                    </a:rPr>
                                  </m:ctrlPr>
                                </m:sSubPr>
                                <m:e>
                                  <m:r>
                                    <a:rPr lang="en-GB" altLang="en-US" sz="1800" b="0" i="1" smtClean="0">
                                      <a:solidFill>
                                        <a:srgbClr val="000000"/>
                                      </a:solidFill>
                                      <a:latin typeface="Cambria Math"/>
                                    </a:rPr>
                                    <m:t>𝑥</m:t>
                                  </m:r>
                                </m:e>
                                <m:sub>
                                  <m:r>
                                    <a:rPr lang="en-GB" altLang="en-US" sz="1800" b="0" i="1" smtClean="0">
                                      <a:solidFill>
                                        <a:srgbClr val="000000"/>
                                      </a:solidFill>
                                      <a:latin typeface="Cambria Math"/>
                                    </a:rPr>
                                    <m:t>3</m:t>
                                  </m:r>
                                </m:sub>
                              </m:sSub>
                            </m:e>
                          </m:mr>
                        </m:m>
                      </m:e>
                    </m:d>
                  </m:oMath>
                </a14:m>
                <a:r>
                  <a:rPr lang="en-GB" altLang="en-US" sz="1800" i="0" dirty="0">
                    <a:solidFill>
                      <a:srgbClr val="000000"/>
                    </a:solidFill>
                  </a:rPr>
                  <a:t> for which </a:t>
                </a:r>
                <a14:m>
                  <m:oMath xmlns:m="http://schemas.openxmlformats.org/officeDocument/2006/math">
                    <m:r>
                      <a:rPr lang="en-GB" altLang="en-US" sz="1800">
                        <a:solidFill>
                          <a:srgbClr val="000000"/>
                        </a:solidFill>
                        <a:latin typeface="Cambria Math" panose="02040503050406030204" pitchFamily="18" charset="0"/>
                        <a:ea typeface="Cambria Math" panose="02040503050406030204" pitchFamily="18" charset="0"/>
                      </a:rPr>
                      <m:t>𝐴𝑥</m:t>
                    </m:r>
                    <m:r>
                      <a:rPr lang="en-GB" altLang="en-US" sz="1800">
                        <a:solidFill>
                          <a:srgbClr val="000000"/>
                        </a:solidFill>
                        <a:latin typeface="Cambria Math" panose="02040503050406030204" pitchFamily="18" charset="0"/>
                        <a:ea typeface="Cambria Math" panose="02040503050406030204" pitchFamily="18" charset="0"/>
                      </a:rPr>
                      <m:t>=0</m:t>
                    </m:r>
                  </m:oMath>
                </a14:m>
                <a:endParaRPr lang="en-GB" altLang="en-US" sz="1800" i="0" dirty="0">
                  <a:solidFill>
                    <a:srgbClr val="000000"/>
                  </a:solidFill>
                  <a:ea typeface="Cambria Math" panose="02040503050406030204" pitchFamily="18" charset="0"/>
                </a:endParaRPr>
              </a:p>
              <a:p>
                <a:pPr marL="266700" lvl="1" indent="0" eaLnBrk="1" hangingPunct="1">
                  <a:buNone/>
                </a:pPr>
                <a:r>
                  <a:rPr lang="en-GB" sz="1800" i="0" dirty="0">
                    <a:solidFill>
                      <a:srgbClr val="000000"/>
                    </a:solidFill>
                  </a:rPr>
                  <a:t>(</a:t>
                </a:r>
                <a14:m>
                  <m:oMath xmlns:m="http://schemas.openxmlformats.org/officeDocument/2006/math">
                    <m:r>
                      <a:rPr lang="en-GB" sz="1800" b="0" i="1" dirty="0" smtClean="0">
                        <a:solidFill>
                          <a:srgbClr val="000000"/>
                        </a:solidFill>
                        <a:latin typeface="Cambria Math"/>
                      </a:rPr>
                      <m:t>𝐴</m:t>
                    </m:r>
                  </m:oMath>
                </a14:m>
                <a:r>
                  <a:rPr lang="en-GB" sz="1800" i="0" dirty="0">
                    <a:solidFill>
                      <a:srgbClr val="000000"/>
                    </a:solidFill>
                  </a:rPr>
                  <a:t> has the vectors </a:t>
                </a:r>
                <a14:m>
                  <m:oMath xmlns:m="http://schemas.openxmlformats.org/officeDocument/2006/math">
                    <m:sSub>
                      <m:sSubPr>
                        <m:ctrlPr>
                          <a:rPr lang="en-GB" sz="1800" i="1" smtClean="0">
                            <a:solidFill>
                              <a:srgbClr val="000000"/>
                            </a:solidFill>
                            <a:latin typeface="Cambria Math"/>
                          </a:rPr>
                        </m:ctrlPr>
                      </m:sSubPr>
                      <m:e>
                        <m:r>
                          <a:rPr lang="en-GB" sz="1800" b="0" i="1" smtClean="0">
                            <a:solidFill>
                              <a:srgbClr val="000000"/>
                            </a:solidFill>
                            <a:latin typeface="Cambria Math"/>
                          </a:rPr>
                          <m:t>𝑣</m:t>
                        </m:r>
                      </m:e>
                      <m:sub>
                        <m:r>
                          <a:rPr lang="en-GB" sz="1800" b="0" i="1" smtClean="0">
                            <a:solidFill>
                              <a:srgbClr val="000000"/>
                            </a:solidFill>
                            <a:latin typeface="Cambria Math"/>
                          </a:rPr>
                          <m:t>𝑖</m:t>
                        </m:r>
                      </m:sub>
                    </m:sSub>
                  </m:oMath>
                </a14:m>
                <a:r>
                  <a:rPr lang="en-GB" sz="1800" i="0" dirty="0">
                    <a:solidFill>
                      <a:srgbClr val="000000"/>
                    </a:solidFill>
                  </a:rPr>
                  <a:t> in its columns).</a:t>
                </a:r>
              </a:p>
              <a:p>
                <a:pPr marL="381000" lvl="1" indent="0" eaLnBrk="1" hangingPunct="1">
                  <a:buNone/>
                </a:pPr>
                <a:endParaRPr lang="en-GB" altLang="en-US" sz="1800" i="0" dirty="0"/>
              </a:p>
            </p:txBody>
          </p:sp>
        </mc:Choice>
        <mc:Fallback xmlns="">
          <p:sp>
            <p:nvSpPr>
              <p:cNvPr id="5" name="Rectangle 4"/>
              <p:cNvSpPr>
                <a:spLocks noGrp="1" noRot="1" noChangeAspect="1" noMove="1" noResize="1" noEditPoints="1" noAdjustHandles="1" noChangeArrowheads="1" noChangeShapeType="1" noTextEdit="1"/>
              </p:cNvSpPr>
              <p:nvPr/>
            </p:nvSpPr>
            <p:spPr bwMode="auto">
              <a:xfrm>
                <a:off x="395537" y="1584027"/>
                <a:ext cx="8326000" cy="5013325"/>
              </a:xfrm>
              <a:prstGeom prst="rect">
                <a:avLst/>
              </a:prstGeom>
              <a:blipFill>
                <a:blip r:embed="rId3"/>
                <a:stretch>
                  <a:fillRect l="-1611" t="-1582" r="-1611" b="-12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r>
                  <a:rPr lang="en-GB">
                    <a:noFill/>
                  </a:rPr>
                  <a:t> </a:t>
                </a:r>
              </a:p>
            </p:txBody>
          </p:sp>
        </mc:Fallback>
      </mc:AlternateContent>
      <p:grpSp>
        <p:nvGrpSpPr>
          <p:cNvPr id="27" name="Group 91"/>
          <p:cNvGrpSpPr>
            <a:grpSpLocks/>
          </p:cNvGrpSpPr>
          <p:nvPr/>
        </p:nvGrpSpPr>
        <p:grpSpPr bwMode="auto">
          <a:xfrm>
            <a:off x="6516216" y="4221088"/>
            <a:ext cx="2330930" cy="2100572"/>
            <a:chOff x="755576" y="2551400"/>
            <a:chExt cx="2331740" cy="2101736"/>
          </a:xfrm>
        </p:grpSpPr>
        <p:cxnSp>
          <p:nvCxnSpPr>
            <p:cNvPr id="30" name="Straight Arrow Connector 98"/>
            <p:cNvCxnSpPr>
              <a:cxnSpLocks noChangeShapeType="1"/>
            </p:cNvCxnSpPr>
            <p:nvPr/>
          </p:nvCxnSpPr>
          <p:spPr bwMode="auto">
            <a:xfrm>
              <a:off x="755576" y="3645024"/>
              <a:ext cx="2331740" cy="0"/>
            </a:xfrm>
            <a:prstGeom prst="straightConnector1">
              <a:avLst/>
            </a:prstGeom>
            <a:noFill/>
            <a:ln w="12700" algn="ctr">
              <a:solidFill>
                <a:srgbClr val="6E6E6F"/>
              </a:solidFill>
              <a:round/>
              <a:headEnd/>
              <a:tailEnd type="triangle" w="med" len="med"/>
            </a:ln>
          </p:spPr>
        </p:cxnSp>
        <p:cxnSp>
          <p:nvCxnSpPr>
            <p:cNvPr id="31" name="Straight Arrow Connector 99"/>
            <p:cNvCxnSpPr>
              <a:cxnSpLocks noChangeShapeType="1"/>
            </p:cNvCxnSpPr>
            <p:nvPr/>
          </p:nvCxnSpPr>
          <p:spPr bwMode="auto">
            <a:xfrm flipH="1" flipV="1">
              <a:off x="1899320" y="2551400"/>
              <a:ext cx="8384" cy="2101736"/>
            </a:xfrm>
            <a:prstGeom prst="straightConnector1">
              <a:avLst/>
            </a:prstGeom>
            <a:noFill/>
            <a:ln w="12700" algn="ctr">
              <a:solidFill>
                <a:srgbClr val="6E6E6F"/>
              </a:solidFill>
              <a:round/>
              <a:headEnd/>
              <a:tailEnd type="triangle" w="med" len="med"/>
            </a:ln>
          </p:spPr>
        </p:cxnSp>
        <p:cxnSp>
          <p:nvCxnSpPr>
            <p:cNvPr id="32" name="Straight Connector 102"/>
            <p:cNvCxnSpPr>
              <a:cxnSpLocks noChangeShapeType="1"/>
            </p:cNvCxnSpPr>
            <p:nvPr/>
          </p:nvCxnSpPr>
          <p:spPr bwMode="auto">
            <a:xfrm>
              <a:off x="1979712" y="3645024"/>
              <a:ext cx="0" cy="0"/>
            </a:xfrm>
            <a:prstGeom prst="line">
              <a:avLst/>
            </a:prstGeom>
            <a:noFill/>
            <a:ln>
              <a:noFill/>
            </a:ln>
            <a:extLst>
              <a:ext uri="{91240B29-F687-4F45-9708-019B960494DF}">
                <a14:hiddenLine xmlns:a14="http://schemas.microsoft.com/office/drawing/2010/main" w="9525" algn="ctr">
                  <a:solidFill>
                    <a:srgbClr val="000000"/>
                  </a:solidFill>
                  <a:round/>
                  <a:headEnd/>
                  <a:tailEnd/>
                </a14:hiddenLine>
              </a:ext>
            </a:extLst>
          </p:spPr>
        </p:cxnSp>
        <p:cxnSp>
          <p:nvCxnSpPr>
            <p:cNvPr id="33" name="Straight Connector 103"/>
            <p:cNvCxnSpPr>
              <a:cxnSpLocks noChangeShapeType="1"/>
            </p:cNvCxnSpPr>
            <p:nvPr/>
          </p:nvCxnSpPr>
          <p:spPr bwMode="auto">
            <a:xfrm>
              <a:off x="2051720" y="3573016"/>
              <a:ext cx="0" cy="144016"/>
            </a:xfrm>
            <a:prstGeom prst="line">
              <a:avLst/>
            </a:prstGeom>
            <a:noFill/>
            <a:ln w="12700" algn="ctr">
              <a:solidFill>
                <a:srgbClr val="6E6E6F"/>
              </a:solidFill>
              <a:round/>
              <a:headEnd/>
              <a:tailEnd/>
            </a:ln>
          </p:spPr>
        </p:cxnSp>
        <p:cxnSp>
          <p:nvCxnSpPr>
            <p:cNvPr id="34" name="Straight Connector 104"/>
            <p:cNvCxnSpPr>
              <a:cxnSpLocks noChangeShapeType="1"/>
            </p:cNvCxnSpPr>
            <p:nvPr/>
          </p:nvCxnSpPr>
          <p:spPr bwMode="auto">
            <a:xfrm>
              <a:off x="2195736" y="3573016"/>
              <a:ext cx="0" cy="144016"/>
            </a:xfrm>
            <a:prstGeom prst="line">
              <a:avLst/>
            </a:prstGeom>
            <a:noFill/>
            <a:ln w="12700" algn="ctr">
              <a:solidFill>
                <a:srgbClr val="6E6E6F"/>
              </a:solidFill>
              <a:round/>
              <a:headEnd/>
              <a:tailEnd/>
            </a:ln>
          </p:spPr>
        </p:cxnSp>
        <p:cxnSp>
          <p:nvCxnSpPr>
            <p:cNvPr id="35" name="Straight Connector 105"/>
            <p:cNvCxnSpPr>
              <a:cxnSpLocks noChangeShapeType="1"/>
            </p:cNvCxnSpPr>
            <p:nvPr/>
          </p:nvCxnSpPr>
          <p:spPr bwMode="auto">
            <a:xfrm>
              <a:off x="2339752" y="3573016"/>
              <a:ext cx="0" cy="144016"/>
            </a:xfrm>
            <a:prstGeom prst="line">
              <a:avLst/>
            </a:prstGeom>
            <a:noFill/>
            <a:ln w="12700" algn="ctr">
              <a:solidFill>
                <a:srgbClr val="6E6E6F"/>
              </a:solidFill>
              <a:round/>
              <a:headEnd/>
              <a:tailEnd/>
            </a:ln>
          </p:spPr>
        </p:cxnSp>
        <p:cxnSp>
          <p:nvCxnSpPr>
            <p:cNvPr id="36" name="Straight Connector 106"/>
            <p:cNvCxnSpPr>
              <a:cxnSpLocks noChangeShapeType="1"/>
            </p:cNvCxnSpPr>
            <p:nvPr/>
          </p:nvCxnSpPr>
          <p:spPr bwMode="auto">
            <a:xfrm>
              <a:off x="2483768" y="3573016"/>
              <a:ext cx="0" cy="144016"/>
            </a:xfrm>
            <a:prstGeom prst="line">
              <a:avLst/>
            </a:prstGeom>
            <a:noFill/>
            <a:ln w="12700" algn="ctr">
              <a:solidFill>
                <a:srgbClr val="6E6E6F"/>
              </a:solidFill>
              <a:round/>
              <a:headEnd/>
              <a:tailEnd/>
            </a:ln>
          </p:spPr>
        </p:cxnSp>
        <p:cxnSp>
          <p:nvCxnSpPr>
            <p:cNvPr id="37" name="Straight Connector 107"/>
            <p:cNvCxnSpPr>
              <a:cxnSpLocks noChangeShapeType="1"/>
            </p:cNvCxnSpPr>
            <p:nvPr/>
          </p:nvCxnSpPr>
          <p:spPr bwMode="auto">
            <a:xfrm>
              <a:off x="2627784" y="3573016"/>
              <a:ext cx="0" cy="144016"/>
            </a:xfrm>
            <a:prstGeom prst="line">
              <a:avLst/>
            </a:prstGeom>
            <a:noFill/>
            <a:ln w="12700" algn="ctr">
              <a:solidFill>
                <a:srgbClr val="6E6E6F"/>
              </a:solidFill>
              <a:round/>
              <a:headEnd/>
              <a:tailEnd/>
            </a:ln>
          </p:spPr>
        </p:cxnSp>
        <p:cxnSp>
          <p:nvCxnSpPr>
            <p:cNvPr id="38" name="Straight Connector 108"/>
            <p:cNvCxnSpPr>
              <a:cxnSpLocks noChangeShapeType="1"/>
            </p:cNvCxnSpPr>
            <p:nvPr/>
          </p:nvCxnSpPr>
          <p:spPr bwMode="auto">
            <a:xfrm>
              <a:off x="1187624" y="3573016"/>
              <a:ext cx="0" cy="144016"/>
            </a:xfrm>
            <a:prstGeom prst="line">
              <a:avLst/>
            </a:prstGeom>
            <a:noFill/>
            <a:ln w="12700" algn="ctr">
              <a:solidFill>
                <a:srgbClr val="6E6E6F"/>
              </a:solidFill>
              <a:round/>
              <a:headEnd/>
              <a:tailEnd/>
            </a:ln>
          </p:spPr>
        </p:cxnSp>
        <p:cxnSp>
          <p:nvCxnSpPr>
            <p:cNvPr id="39" name="Straight Connector 109"/>
            <p:cNvCxnSpPr>
              <a:cxnSpLocks noChangeShapeType="1"/>
            </p:cNvCxnSpPr>
            <p:nvPr/>
          </p:nvCxnSpPr>
          <p:spPr bwMode="auto">
            <a:xfrm>
              <a:off x="1331640" y="3573016"/>
              <a:ext cx="0" cy="144016"/>
            </a:xfrm>
            <a:prstGeom prst="line">
              <a:avLst/>
            </a:prstGeom>
            <a:noFill/>
            <a:ln w="12700" algn="ctr">
              <a:solidFill>
                <a:srgbClr val="6E6E6F"/>
              </a:solidFill>
              <a:round/>
              <a:headEnd/>
              <a:tailEnd/>
            </a:ln>
          </p:spPr>
        </p:cxnSp>
        <p:cxnSp>
          <p:nvCxnSpPr>
            <p:cNvPr id="40" name="Straight Connector 110"/>
            <p:cNvCxnSpPr>
              <a:cxnSpLocks noChangeShapeType="1"/>
            </p:cNvCxnSpPr>
            <p:nvPr/>
          </p:nvCxnSpPr>
          <p:spPr bwMode="auto">
            <a:xfrm>
              <a:off x="1475656" y="3573016"/>
              <a:ext cx="0" cy="144016"/>
            </a:xfrm>
            <a:prstGeom prst="line">
              <a:avLst/>
            </a:prstGeom>
            <a:noFill/>
            <a:ln w="12700" algn="ctr">
              <a:solidFill>
                <a:srgbClr val="6E6E6F"/>
              </a:solidFill>
              <a:round/>
              <a:headEnd/>
              <a:tailEnd/>
            </a:ln>
          </p:spPr>
        </p:cxnSp>
        <p:cxnSp>
          <p:nvCxnSpPr>
            <p:cNvPr id="41" name="Straight Connector 111"/>
            <p:cNvCxnSpPr>
              <a:cxnSpLocks noChangeShapeType="1"/>
            </p:cNvCxnSpPr>
            <p:nvPr/>
          </p:nvCxnSpPr>
          <p:spPr bwMode="auto">
            <a:xfrm>
              <a:off x="1619672" y="3573016"/>
              <a:ext cx="0" cy="144016"/>
            </a:xfrm>
            <a:prstGeom prst="line">
              <a:avLst/>
            </a:prstGeom>
            <a:noFill/>
            <a:ln w="12700" algn="ctr">
              <a:solidFill>
                <a:srgbClr val="6E6E6F"/>
              </a:solidFill>
              <a:round/>
              <a:headEnd/>
              <a:tailEnd/>
            </a:ln>
          </p:spPr>
        </p:cxnSp>
        <p:cxnSp>
          <p:nvCxnSpPr>
            <p:cNvPr id="42" name="Straight Connector 112"/>
            <p:cNvCxnSpPr>
              <a:cxnSpLocks noChangeShapeType="1"/>
            </p:cNvCxnSpPr>
            <p:nvPr/>
          </p:nvCxnSpPr>
          <p:spPr bwMode="auto">
            <a:xfrm>
              <a:off x="1763688" y="3573016"/>
              <a:ext cx="0" cy="144016"/>
            </a:xfrm>
            <a:prstGeom prst="line">
              <a:avLst/>
            </a:prstGeom>
            <a:noFill/>
            <a:ln w="12700" algn="ctr">
              <a:solidFill>
                <a:srgbClr val="6E6E6F"/>
              </a:solidFill>
              <a:round/>
              <a:headEnd/>
              <a:tailEnd/>
            </a:ln>
          </p:spPr>
        </p:cxnSp>
        <p:grpSp>
          <p:nvGrpSpPr>
            <p:cNvPr id="43" name="Group 113"/>
            <p:cNvGrpSpPr>
              <a:grpSpLocks/>
            </p:cNvGrpSpPr>
            <p:nvPr/>
          </p:nvGrpSpPr>
          <p:grpSpPr bwMode="auto">
            <a:xfrm rot="-5400000">
              <a:off x="1619672" y="3140968"/>
              <a:ext cx="576065" cy="144016"/>
              <a:chOff x="2123728" y="3068960"/>
              <a:chExt cx="576065" cy="144016"/>
            </a:xfrm>
          </p:grpSpPr>
          <p:cxnSp>
            <p:nvCxnSpPr>
              <p:cNvPr id="51" name="Straight Connector 121"/>
              <p:cNvCxnSpPr>
                <a:cxnSpLocks noChangeShapeType="1"/>
              </p:cNvCxnSpPr>
              <p:nvPr/>
            </p:nvCxnSpPr>
            <p:spPr bwMode="auto">
              <a:xfrm>
                <a:off x="2123728" y="3068960"/>
                <a:ext cx="0" cy="144016"/>
              </a:xfrm>
              <a:prstGeom prst="line">
                <a:avLst/>
              </a:prstGeom>
              <a:noFill/>
              <a:ln w="12700" algn="ctr">
                <a:solidFill>
                  <a:srgbClr val="6E6E6F"/>
                </a:solidFill>
                <a:round/>
                <a:headEnd/>
                <a:tailEnd/>
              </a:ln>
            </p:spPr>
          </p:cxnSp>
          <p:cxnSp>
            <p:nvCxnSpPr>
              <p:cNvPr id="52" name="Straight Connector 122"/>
              <p:cNvCxnSpPr>
                <a:cxnSpLocks noChangeShapeType="1"/>
              </p:cNvCxnSpPr>
              <p:nvPr/>
            </p:nvCxnSpPr>
            <p:spPr bwMode="auto">
              <a:xfrm>
                <a:off x="2267744" y="3068960"/>
                <a:ext cx="0" cy="144016"/>
              </a:xfrm>
              <a:prstGeom prst="line">
                <a:avLst/>
              </a:prstGeom>
              <a:noFill/>
              <a:ln w="12700" algn="ctr">
                <a:solidFill>
                  <a:srgbClr val="6E6E6F"/>
                </a:solidFill>
                <a:round/>
                <a:headEnd/>
                <a:tailEnd/>
              </a:ln>
            </p:spPr>
          </p:cxnSp>
          <p:cxnSp>
            <p:nvCxnSpPr>
              <p:cNvPr id="53" name="Straight Connector 123"/>
              <p:cNvCxnSpPr>
                <a:cxnSpLocks noChangeShapeType="1"/>
              </p:cNvCxnSpPr>
              <p:nvPr/>
            </p:nvCxnSpPr>
            <p:spPr bwMode="auto">
              <a:xfrm>
                <a:off x="2411760" y="3068960"/>
                <a:ext cx="0" cy="144016"/>
              </a:xfrm>
              <a:prstGeom prst="line">
                <a:avLst/>
              </a:prstGeom>
              <a:noFill/>
              <a:ln w="12700" algn="ctr">
                <a:solidFill>
                  <a:srgbClr val="6E6E6F"/>
                </a:solidFill>
                <a:round/>
                <a:headEnd/>
                <a:tailEnd/>
              </a:ln>
            </p:spPr>
          </p:cxnSp>
          <p:cxnSp>
            <p:nvCxnSpPr>
              <p:cNvPr id="54" name="Straight Connector 124"/>
              <p:cNvCxnSpPr>
                <a:cxnSpLocks noChangeShapeType="1"/>
              </p:cNvCxnSpPr>
              <p:nvPr/>
            </p:nvCxnSpPr>
            <p:spPr bwMode="auto">
              <a:xfrm>
                <a:off x="2555776" y="3068960"/>
                <a:ext cx="0" cy="144016"/>
              </a:xfrm>
              <a:prstGeom prst="line">
                <a:avLst/>
              </a:prstGeom>
              <a:noFill/>
              <a:ln w="12700" algn="ctr">
                <a:solidFill>
                  <a:srgbClr val="6E6E6F"/>
                </a:solidFill>
                <a:round/>
                <a:headEnd/>
                <a:tailEnd/>
              </a:ln>
            </p:spPr>
          </p:cxnSp>
          <p:cxnSp>
            <p:nvCxnSpPr>
              <p:cNvPr id="55" name="Straight Connector 125"/>
              <p:cNvCxnSpPr>
                <a:cxnSpLocks noChangeShapeType="1"/>
              </p:cNvCxnSpPr>
              <p:nvPr/>
            </p:nvCxnSpPr>
            <p:spPr bwMode="auto">
              <a:xfrm rot="5400000" flipV="1">
                <a:off x="2627784" y="3140967"/>
                <a:ext cx="144015" cy="3"/>
              </a:xfrm>
              <a:prstGeom prst="line">
                <a:avLst/>
              </a:prstGeom>
              <a:noFill/>
              <a:ln w="12700" algn="ctr">
                <a:solidFill>
                  <a:srgbClr val="6E6E6F"/>
                </a:solidFill>
                <a:round/>
                <a:headEnd/>
                <a:tailEnd/>
              </a:ln>
            </p:spPr>
          </p:cxnSp>
        </p:grpSp>
        <p:cxnSp>
          <p:nvCxnSpPr>
            <p:cNvPr id="44" name="Straight Connector 114"/>
            <p:cNvCxnSpPr>
              <a:cxnSpLocks noChangeShapeType="1"/>
            </p:cNvCxnSpPr>
            <p:nvPr/>
          </p:nvCxnSpPr>
          <p:spPr bwMode="auto">
            <a:xfrm>
              <a:off x="1979713" y="4516337"/>
              <a:ext cx="0" cy="0"/>
            </a:xfrm>
            <a:prstGeom prst="line">
              <a:avLst/>
            </a:prstGeom>
            <a:noFill/>
            <a:ln>
              <a:noFill/>
            </a:ln>
            <a:extLst>
              <a:ext uri="{91240B29-F687-4F45-9708-019B960494DF}">
                <a14:hiddenLine xmlns:a14="http://schemas.microsoft.com/office/drawing/2010/main" w="9525" algn="ctr">
                  <a:solidFill>
                    <a:srgbClr val="000000"/>
                  </a:solidFill>
                  <a:round/>
                  <a:headEnd/>
                  <a:tailEnd/>
                </a14:hiddenLine>
              </a:ext>
            </a:extLst>
          </p:spPr>
        </p:cxnSp>
        <p:grpSp>
          <p:nvGrpSpPr>
            <p:cNvPr id="45" name="Group 115"/>
            <p:cNvGrpSpPr>
              <a:grpSpLocks/>
            </p:cNvGrpSpPr>
            <p:nvPr/>
          </p:nvGrpSpPr>
          <p:grpSpPr bwMode="auto">
            <a:xfrm rot="-5400000">
              <a:off x="1619673" y="4012281"/>
              <a:ext cx="576065" cy="144016"/>
              <a:chOff x="2123728" y="3068960"/>
              <a:chExt cx="576065" cy="144016"/>
            </a:xfrm>
          </p:grpSpPr>
          <p:cxnSp>
            <p:nvCxnSpPr>
              <p:cNvPr id="46" name="Straight Connector 116"/>
              <p:cNvCxnSpPr>
                <a:cxnSpLocks noChangeShapeType="1"/>
              </p:cNvCxnSpPr>
              <p:nvPr/>
            </p:nvCxnSpPr>
            <p:spPr bwMode="auto">
              <a:xfrm>
                <a:off x="2123728" y="3068960"/>
                <a:ext cx="0" cy="144016"/>
              </a:xfrm>
              <a:prstGeom prst="line">
                <a:avLst/>
              </a:prstGeom>
              <a:noFill/>
              <a:ln w="12700" algn="ctr">
                <a:solidFill>
                  <a:srgbClr val="6E6E6F"/>
                </a:solidFill>
                <a:round/>
                <a:headEnd/>
                <a:tailEnd/>
              </a:ln>
            </p:spPr>
          </p:cxnSp>
          <p:cxnSp>
            <p:nvCxnSpPr>
              <p:cNvPr id="47" name="Straight Connector 117"/>
              <p:cNvCxnSpPr>
                <a:cxnSpLocks noChangeShapeType="1"/>
              </p:cNvCxnSpPr>
              <p:nvPr/>
            </p:nvCxnSpPr>
            <p:spPr bwMode="auto">
              <a:xfrm>
                <a:off x="2267744" y="3068960"/>
                <a:ext cx="0" cy="144016"/>
              </a:xfrm>
              <a:prstGeom prst="line">
                <a:avLst/>
              </a:prstGeom>
              <a:noFill/>
              <a:ln w="12700" algn="ctr">
                <a:solidFill>
                  <a:srgbClr val="6E6E6F"/>
                </a:solidFill>
                <a:round/>
                <a:headEnd/>
                <a:tailEnd/>
              </a:ln>
            </p:spPr>
          </p:cxnSp>
          <p:cxnSp>
            <p:nvCxnSpPr>
              <p:cNvPr id="48" name="Straight Connector 118"/>
              <p:cNvCxnSpPr>
                <a:cxnSpLocks noChangeShapeType="1"/>
              </p:cNvCxnSpPr>
              <p:nvPr/>
            </p:nvCxnSpPr>
            <p:spPr bwMode="auto">
              <a:xfrm>
                <a:off x="2411760" y="3068960"/>
                <a:ext cx="0" cy="144016"/>
              </a:xfrm>
              <a:prstGeom prst="line">
                <a:avLst/>
              </a:prstGeom>
              <a:noFill/>
              <a:ln w="12700" algn="ctr">
                <a:solidFill>
                  <a:srgbClr val="6E6E6F"/>
                </a:solidFill>
                <a:round/>
                <a:headEnd/>
                <a:tailEnd/>
              </a:ln>
            </p:spPr>
          </p:cxnSp>
          <p:cxnSp>
            <p:nvCxnSpPr>
              <p:cNvPr id="49" name="Straight Connector 119"/>
              <p:cNvCxnSpPr>
                <a:cxnSpLocks noChangeShapeType="1"/>
              </p:cNvCxnSpPr>
              <p:nvPr/>
            </p:nvCxnSpPr>
            <p:spPr bwMode="auto">
              <a:xfrm>
                <a:off x="2555776" y="3068960"/>
                <a:ext cx="0" cy="144016"/>
              </a:xfrm>
              <a:prstGeom prst="line">
                <a:avLst/>
              </a:prstGeom>
              <a:noFill/>
              <a:ln w="12700" algn="ctr">
                <a:solidFill>
                  <a:srgbClr val="6E6E6F"/>
                </a:solidFill>
                <a:round/>
                <a:headEnd/>
                <a:tailEnd/>
              </a:ln>
            </p:spPr>
          </p:cxnSp>
          <p:cxnSp>
            <p:nvCxnSpPr>
              <p:cNvPr id="50" name="Straight Connector 120"/>
              <p:cNvCxnSpPr>
                <a:cxnSpLocks noChangeShapeType="1"/>
              </p:cNvCxnSpPr>
              <p:nvPr/>
            </p:nvCxnSpPr>
            <p:spPr bwMode="auto">
              <a:xfrm rot="5400000" flipV="1">
                <a:off x="2627784" y="3140967"/>
                <a:ext cx="144015" cy="3"/>
              </a:xfrm>
              <a:prstGeom prst="line">
                <a:avLst/>
              </a:prstGeom>
              <a:noFill/>
              <a:ln w="12700" algn="ctr">
                <a:solidFill>
                  <a:srgbClr val="6E6E6F"/>
                </a:solidFill>
                <a:round/>
                <a:headEnd/>
                <a:tailEnd/>
              </a:ln>
            </p:spPr>
          </p:cxnSp>
        </p:grpSp>
      </p:grpSp>
      <p:cxnSp>
        <p:nvCxnSpPr>
          <p:cNvPr id="56" name="Straight Arrow Connector 55"/>
          <p:cNvCxnSpPr/>
          <p:nvPr/>
        </p:nvCxnSpPr>
        <p:spPr bwMode="auto">
          <a:xfrm flipV="1">
            <a:off x="7668344" y="4738361"/>
            <a:ext cx="794445" cy="575745"/>
          </a:xfrm>
          <a:prstGeom prst="straightConnector1">
            <a:avLst/>
          </a:prstGeom>
          <a:solidFill>
            <a:schemeClr val="accent1"/>
          </a:solidFill>
          <a:ln w="9525" cap="flat" cmpd="sng" algn="ctr">
            <a:solidFill>
              <a:srgbClr val="000000"/>
            </a:solidFill>
            <a:prstDash val="solid"/>
            <a:round/>
            <a:headEnd type="none" w="med" len="med"/>
            <a:tailEnd type="triangle"/>
          </a:ln>
          <a:effectLst/>
        </p:spPr>
      </p:cxnSp>
      <p:cxnSp>
        <p:nvCxnSpPr>
          <p:cNvPr id="58" name="Straight Arrow Connector 57"/>
          <p:cNvCxnSpPr/>
          <p:nvPr/>
        </p:nvCxnSpPr>
        <p:spPr bwMode="auto">
          <a:xfrm flipV="1">
            <a:off x="7668344" y="4342774"/>
            <a:ext cx="316805" cy="961940"/>
          </a:xfrm>
          <a:prstGeom prst="straightConnector1">
            <a:avLst/>
          </a:prstGeom>
          <a:solidFill>
            <a:schemeClr val="accent1"/>
          </a:solidFill>
          <a:ln w="9525" cap="flat" cmpd="sng" algn="ctr">
            <a:solidFill>
              <a:srgbClr val="000000"/>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59" name="TextBox 58"/>
              <p:cNvSpPr txBox="1"/>
              <p:nvPr/>
            </p:nvSpPr>
            <p:spPr>
              <a:xfrm>
                <a:off x="8172400" y="4749234"/>
                <a:ext cx="656334" cy="276999"/>
              </a:xfrm>
              <a:prstGeom prst="rect">
                <a:avLst/>
              </a:prstGeom>
              <a:noFill/>
            </p:spPr>
            <p:txBody>
              <a:bodyPr wrap="none" lIns="0" tIns="0" rIns="0" bIns="0" rtlCol="0">
                <a:spAutoFit/>
              </a:bodyPr>
              <a:lstStyle/>
              <a:p>
                <a:pPr marL="363538" indent="-363538">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GB" sz="1800" i="1" smtClean="0">
                              <a:solidFill>
                                <a:srgbClr val="040404"/>
                              </a:solidFill>
                              <a:latin typeface="Cambria Math"/>
                            </a:rPr>
                          </m:ctrlPr>
                        </m:sSubPr>
                        <m:e>
                          <m:r>
                            <a:rPr lang="en-GB" sz="1800" b="0" i="1" smtClean="0">
                              <a:solidFill>
                                <a:srgbClr val="040404"/>
                              </a:solidFill>
                              <a:latin typeface="Cambria Math" panose="02040503050406030204" pitchFamily="18" charset="0"/>
                            </a:rPr>
                            <m:t>𝑣</m:t>
                          </m:r>
                        </m:e>
                        <m:sub>
                          <m:r>
                            <a:rPr lang="en-GB" sz="1800" b="0" i="1" smtClean="0">
                              <a:solidFill>
                                <a:srgbClr val="040404"/>
                              </a:solidFill>
                              <a:latin typeface="Cambria Math" panose="02040503050406030204" pitchFamily="18" charset="0"/>
                            </a:rPr>
                            <m:t>1</m:t>
                          </m:r>
                        </m:sub>
                      </m:sSub>
                    </m:oMath>
                  </m:oMathPara>
                </a14:m>
                <a:endParaRPr lang="en-GB" sz="1800" i="0" dirty="0">
                  <a:solidFill>
                    <a:srgbClr val="040404"/>
                  </a:solidFill>
                  <a:latin typeface="+mn-lt"/>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8172400" y="4749234"/>
                <a:ext cx="656334" cy="276999"/>
              </a:xfrm>
              <a:prstGeom prst="rect">
                <a:avLst/>
              </a:prstGeom>
              <a:blipFill rotWithShape="1">
                <a:blip r:embed="rId4"/>
                <a:stretch>
                  <a:fillRect b="-1739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7812360" y="4121236"/>
                <a:ext cx="656334" cy="276999"/>
              </a:xfrm>
              <a:prstGeom prst="rect">
                <a:avLst/>
              </a:prstGeom>
              <a:noFill/>
            </p:spPr>
            <p:txBody>
              <a:bodyPr wrap="none" lIns="0" tIns="0" rIns="0" bIns="0" rtlCol="0">
                <a:spAutoFit/>
              </a:bodyPr>
              <a:lstStyle/>
              <a:p>
                <a:pPr marL="363538" indent="-363538">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GB" sz="1800" i="1" smtClean="0">
                              <a:solidFill>
                                <a:srgbClr val="040404"/>
                              </a:solidFill>
                              <a:latin typeface="Cambria Math"/>
                            </a:rPr>
                          </m:ctrlPr>
                        </m:sSubPr>
                        <m:e>
                          <m:r>
                            <a:rPr lang="en-GB" sz="1800" b="0" i="1" smtClean="0">
                              <a:solidFill>
                                <a:srgbClr val="040404"/>
                              </a:solidFill>
                              <a:latin typeface="Cambria Math" panose="02040503050406030204" pitchFamily="18" charset="0"/>
                            </a:rPr>
                            <m:t>𝑣</m:t>
                          </m:r>
                        </m:e>
                        <m:sub>
                          <m:r>
                            <a:rPr lang="en-GB" sz="1800" b="0" i="1" smtClean="0">
                              <a:solidFill>
                                <a:srgbClr val="040404"/>
                              </a:solidFill>
                              <a:latin typeface="Cambria Math" panose="02040503050406030204" pitchFamily="18" charset="0"/>
                            </a:rPr>
                            <m:t>2</m:t>
                          </m:r>
                        </m:sub>
                      </m:sSub>
                    </m:oMath>
                  </m:oMathPara>
                </a14:m>
                <a:endParaRPr lang="en-GB" sz="1800" i="0" dirty="0">
                  <a:solidFill>
                    <a:srgbClr val="040404"/>
                  </a:solidFill>
                  <a:latin typeface="+mn-lt"/>
                </a:endParaRPr>
              </a:p>
            </p:txBody>
          </p:sp>
        </mc:Choice>
        <mc:Fallback xmlns="">
          <p:sp>
            <p:nvSpPr>
              <p:cNvPr id="61" name="TextBox 60"/>
              <p:cNvSpPr txBox="1">
                <a:spLocks noRot="1" noChangeAspect="1" noMove="1" noResize="1" noEditPoints="1" noAdjustHandles="1" noChangeArrowheads="1" noChangeShapeType="1" noTextEdit="1"/>
              </p:cNvSpPr>
              <p:nvPr/>
            </p:nvSpPr>
            <p:spPr>
              <a:xfrm>
                <a:off x="7812360" y="4121236"/>
                <a:ext cx="656334" cy="276999"/>
              </a:xfrm>
              <a:prstGeom prst="rect">
                <a:avLst/>
              </a:prstGeom>
              <a:blipFill rotWithShape="1">
                <a:blip r:embed="rId5"/>
                <a:stretch>
                  <a:fillRect b="-20000"/>
                </a:stretch>
              </a:blipFill>
            </p:spPr>
            <p:txBody>
              <a:bodyPr/>
              <a:lstStyle/>
              <a:p>
                <a:r>
                  <a:rPr lang="en-GB">
                    <a:noFill/>
                  </a:rPr>
                  <a:t> </a:t>
                </a:r>
              </a:p>
            </p:txBody>
          </p:sp>
        </mc:Fallback>
      </mc:AlternateContent>
      <p:cxnSp>
        <p:nvCxnSpPr>
          <p:cNvPr id="62" name="Straight Arrow Connector 61"/>
          <p:cNvCxnSpPr/>
          <p:nvPr/>
        </p:nvCxnSpPr>
        <p:spPr bwMode="auto">
          <a:xfrm>
            <a:off x="7668344" y="5304714"/>
            <a:ext cx="470318" cy="583886"/>
          </a:xfrm>
          <a:prstGeom prst="straightConnector1">
            <a:avLst/>
          </a:prstGeom>
          <a:solidFill>
            <a:schemeClr val="accent1"/>
          </a:solidFill>
          <a:ln w="9525" cap="flat" cmpd="sng" algn="ctr">
            <a:solidFill>
              <a:srgbClr val="000000"/>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64" name="TextBox 63"/>
              <p:cNvSpPr txBox="1"/>
              <p:nvPr/>
            </p:nvSpPr>
            <p:spPr>
              <a:xfrm>
                <a:off x="7956376" y="5783153"/>
                <a:ext cx="656334" cy="276999"/>
              </a:xfrm>
              <a:prstGeom prst="rect">
                <a:avLst/>
              </a:prstGeom>
              <a:noFill/>
            </p:spPr>
            <p:txBody>
              <a:bodyPr wrap="none" lIns="0" tIns="0" rIns="0" bIns="0" rtlCol="0">
                <a:spAutoFit/>
              </a:bodyPr>
              <a:lstStyle/>
              <a:p>
                <a:pPr marL="363538" indent="-363538">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GB" sz="1800" i="1" smtClean="0">
                              <a:solidFill>
                                <a:srgbClr val="040404"/>
                              </a:solidFill>
                              <a:latin typeface="Cambria Math"/>
                            </a:rPr>
                          </m:ctrlPr>
                        </m:sSubPr>
                        <m:e>
                          <m:r>
                            <a:rPr lang="en-GB" sz="1800" b="0" i="1" smtClean="0">
                              <a:solidFill>
                                <a:srgbClr val="040404"/>
                              </a:solidFill>
                              <a:latin typeface="Cambria Math" panose="02040503050406030204" pitchFamily="18" charset="0"/>
                            </a:rPr>
                            <m:t>𝑣</m:t>
                          </m:r>
                        </m:e>
                        <m:sub>
                          <m:r>
                            <a:rPr lang="en-GB" sz="1800" b="0" i="1" smtClean="0">
                              <a:solidFill>
                                <a:srgbClr val="040404"/>
                              </a:solidFill>
                              <a:latin typeface="Cambria Math" panose="02040503050406030204" pitchFamily="18" charset="0"/>
                            </a:rPr>
                            <m:t>3</m:t>
                          </m:r>
                        </m:sub>
                      </m:sSub>
                    </m:oMath>
                  </m:oMathPara>
                </a14:m>
                <a:endParaRPr lang="en-GB" sz="1800" i="0" dirty="0">
                  <a:solidFill>
                    <a:srgbClr val="040404"/>
                  </a:solidFill>
                  <a:latin typeface="+mn-lt"/>
                </a:endParaRPr>
              </a:p>
            </p:txBody>
          </p:sp>
        </mc:Choice>
        <mc:Fallback xmlns="">
          <p:sp>
            <p:nvSpPr>
              <p:cNvPr id="64" name="TextBox 63"/>
              <p:cNvSpPr txBox="1">
                <a:spLocks noRot="1" noChangeAspect="1" noMove="1" noResize="1" noEditPoints="1" noAdjustHandles="1" noChangeArrowheads="1" noChangeShapeType="1" noTextEdit="1"/>
              </p:cNvSpPr>
              <p:nvPr/>
            </p:nvSpPr>
            <p:spPr>
              <a:xfrm>
                <a:off x="7956376" y="5783153"/>
                <a:ext cx="656334" cy="276999"/>
              </a:xfrm>
              <a:prstGeom prst="rect">
                <a:avLst/>
              </a:prstGeom>
              <a:blipFill rotWithShape="1">
                <a:blip r:embed="rId6"/>
                <a:stretch>
                  <a:fillRect b="-17778"/>
                </a:stretch>
              </a:blipFill>
            </p:spPr>
            <p:txBody>
              <a:bodyPr/>
              <a:lstStyle/>
              <a:p>
                <a:r>
                  <a:rPr lang="en-GB">
                    <a:noFill/>
                  </a:rPr>
                  <a:t> </a:t>
                </a:r>
              </a:p>
            </p:txBody>
          </p:sp>
        </mc:Fallback>
      </mc:AlternateContent>
    </p:spTree>
    <p:extLst>
      <p:ext uri="{BB962C8B-B14F-4D97-AF65-F5344CB8AC3E}">
        <p14:creationId xmlns:p14="http://schemas.microsoft.com/office/powerpoint/2010/main" val="1930779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Grp="1" noChangeArrowheads="1"/>
          </p:cNvSpPr>
          <p:nvPr>
            <p:ph type="title"/>
          </p:nvPr>
        </p:nvSpPr>
        <p:spPr>
          <a:xfrm>
            <a:off x="838200" y="702593"/>
            <a:ext cx="7543800" cy="638175"/>
          </a:xfrm>
        </p:spPr>
        <p:txBody>
          <a:bodyPr/>
          <a:lstStyle/>
          <a:p>
            <a:pPr algn="ctr" eaLnBrk="1" hangingPunct="1"/>
            <a:r>
              <a:rPr lang="en-GB" altLang="en-US" dirty="0"/>
              <a:t>Linear Independence of Column Vectors</a:t>
            </a:r>
          </a:p>
        </p:txBody>
      </p:sp>
      <mc:AlternateContent xmlns:mc="http://schemas.openxmlformats.org/markup-compatibility/2006" xmlns:a14="http://schemas.microsoft.com/office/drawing/2010/main">
        <mc:Choice Requires="a14">
          <p:sp>
            <p:nvSpPr>
              <p:cNvPr id="5" name="Rectangle 4"/>
              <p:cNvSpPr>
                <a:spLocks noGrp="1" noChangeArrowheads="1"/>
              </p:cNvSpPr>
              <p:nvPr/>
            </p:nvSpPr>
            <p:spPr bwMode="auto">
              <a:xfrm>
                <a:off x="395536" y="1728043"/>
                <a:ext cx="8352928" cy="50133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266700" lvl="1" indent="-266700" eaLnBrk="1" hangingPunct="1"/>
                <a:r>
                  <a:rPr lang="en-GB" altLang="en-US" sz="1800" i="0" dirty="0">
                    <a:solidFill>
                      <a:srgbClr val="000000"/>
                    </a:solidFill>
                  </a:rPr>
                  <a:t>Assume that the vectors </a:t>
                </a:r>
                <a14:m>
                  <m:oMath xmlns:m="http://schemas.openxmlformats.org/officeDocument/2006/math">
                    <m:sSub>
                      <m:sSubPr>
                        <m:ctrlPr>
                          <a:rPr lang="en-GB" altLang="en-US" sz="1800" i="1" smtClean="0">
                            <a:solidFill>
                              <a:srgbClr val="000000"/>
                            </a:solidFill>
                            <a:latin typeface="Cambria Math"/>
                          </a:rPr>
                        </m:ctrlPr>
                      </m:sSubPr>
                      <m:e>
                        <m:r>
                          <a:rPr lang="en-GB" altLang="en-US" sz="1800" b="0" i="1" smtClean="0">
                            <a:solidFill>
                              <a:srgbClr val="000000"/>
                            </a:solidFill>
                            <a:latin typeface="Cambria Math" panose="02040503050406030204" pitchFamily="18" charset="0"/>
                          </a:rPr>
                          <m:t>𝑣</m:t>
                        </m:r>
                      </m:e>
                      <m:sub>
                        <m:r>
                          <a:rPr lang="en-GB" altLang="en-US" sz="1800" b="0" i="1" smtClean="0">
                            <a:solidFill>
                              <a:srgbClr val="000000"/>
                            </a:solidFill>
                            <a:latin typeface="Cambria Math" panose="02040503050406030204" pitchFamily="18" charset="0"/>
                          </a:rPr>
                          <m:t>1</m:t>
                        </m:r>
                      </m:sub>
                    </m:sSub>
                    <m:r>
                      <a:rPr lang="en-GB" altLang="en-US" sz="1800" b="0" i="1" smtClean="0">
                        <a:solidFill>
                          <a:srgbClr val="000000"/>
                        </a:solidFill>
                        <a:latin typeface="Cambria Math" panose="02040503050406030204" pitchFamily="18" charset="0"/>
                      </a:rPr>
                      <m:t>,</m:t>
                    </m:r>
                    <m:sSub>
                      <m:sSubPr>
                        <m:ctrlPr>
                          <a:rPr lang="en-GB" altLang="en-US" sz="1800" i="1">
                            <a:solidFill>
                              <a:srgbClr val="000000"/>
                            </a:solidFill>
                            <a:latin typeface="Cambria Math"/>
                          </a:rPr>
                        </m:ctrlPr>
                      </m:sSubPr>
                      <m:e>
                        <m:r>
                          <a:rPr lang="en-GB" altLang="en-US" sz="1800" b="0" i="1" smtClean="0">
                            <a:solidFill>
                              <a:srgbClr val="000000"/>
                            </a:solidFill>
                            <a:latin typeface="Cambria Math" panose="02040503050406030204" pitchFamily="18" charset="0"/>
                          </a:rPr>
                          <m:t>𝑣</m:t>
                        </m:r>
                      </m:e>
                      <m:sub>
                        <m:r>
                          <a:rPr lang="en-GB" altLang="en-US" sz="1800" b="0" i="1" smtClean="0">
                            <a:solidFill>
                              <a:srgbClr val="000000"/>
                            </a:solidFill>
                            <a:latin typeface="Cambria Math" panose="02040503050406030204" pitchFamily="18" charset="0"/>
                          </a:rPr>
                          <m:t>2</m:t>
                        </m:r>
                      </m:sub>
                    </m:sSub>
                    <m:r>
                      <a:rPr lang="en-GB" altLang="en-US" sz="1800">
                        <a:solidFill>
                          <a:srgbClr val="000000"/>
                        </a:solidFill>
                        <a:latin typeface="Cambria Math" panose="02040503050406030204" pitchFamily="18" charset="0"/>
                      </a:rPr>
                      <m:t>,</m:t>
                    </m:r>
                  </m:oMath>
                </a14:m>
                <a:r>
                  <a:rPr lang="en-GB" altLang="en-US" sz="1800" i="0" dirty="0">
                    <a:solidFill>
                      <a:srgbClr val="000000"/>
                    </a:solidFill>
                  </a:rPr>
                  <a:t> </a:t>
                </a:r>
                <a14:m>
                  <m:oMath xmlns:m="http://schemas.openxmlformats.org/officeDocument/2006/math">
                    <m:sSub>
                      <m:sSubPr>
                        <m:ctrlPr>
                          <a:rPr lang="en-GB" altLang="en-US" sz="1800" i="1">
                            <a:solidFill>
                              <a:srgbClr val="000000"/>
                            </a:solidFill>
                            <a:latin typeface="Cambria Math"/>
                          </a:rPr>
                        </m:ctrlPr>
                      </m:sSubPr>
                      <m:e>
                        <m:r>
                          <a:rPr lang="en-GB" altLang="en-US" sz="1800" b="0" i="1" smtClean="0">
                            <a:solidFill>
                              <a:srgbClr val="000000"/>
                            </a:solidFill>
                            <a:latin typeface="Cambria Math" panose="02040503050406030204" pitchFamily="18" charset="0"/>
                          </a:rPr>
                          <m:t>𝑣</m:t>
                        </m:r>
                      </m:e>
                      <m:sub>
                        <m:r>
                          <a:rPr lang="en-GB" altLang="en-US" sz="1800" b="0" i="1" smtClean="0">
                            <a:solidFill>
                              <a:srgbClr val="000000"/>
                            </a:solidFill>
                            <a:latin typeface="Cambria Math" panose="02040503050406030204" pitchFamily="18" charset="0"/>
                          </a:rPr>
                          <m:t>3</m:t>
                        </m:r>
                      </m:sub>
                    </m:sSub>
                    <m:r>
                      <a:rPr lang="en-GB" altLang="en-US" sz="1800">
                        <a:solidFill>
                          <a:srgbClr val="000000"/>
                        </a:solidFill>
                        <a:latin typeface="Cambria Math" panose="02040503050406030204" pitchFamily="18" charset="0"/>
                      </a:rPr>
                      <m:t>,</m:t>
                    </m:r>
                  </m:oMath>
                </a14:m>
                <a:r>
                  <a:rPr lang="en-GB" altLang="en-US" sz="1800" i="0" dirty="0">
                    <a:solidFill>
                      <a:srgbClr val="000000"/>
                    </a:solidFill>
                  </a:rPr>
                  <a:t> .. </a:t>
                </a:r>
                <a14:m>
                  <m:oMath xmlns:m="http://schemas.openxmlformats.org/officeDocument/2006/math">
                    <m:sSub>
                      <m:sSubPr>
                        <m:ctrlPr>
                          <a:rPr lang="en-GB" altLang="en-US" sz="1800" i="1" smtClean="0">
                            <a:solidFill>
                              <a:srgbClr val="000000"/>
                            </a:solidFill>
                            <a:latin typeface="Cambria Math"/>
                          </a:rPr>
                        </m:ctrlPr>
                      </m:sSubPr>
                      <m:e>
                        <m:r>
                          <a:rPr lang="en-GB" altLang="en-US" sz="1800" b="0" i="1" smtClean="0">
                            <a:solidFill>
                              <a:srgbClr val="000000"/>
                            </a:solidFill>
                            <a:latin typeface="Cambria Math" panose="02040503050406030204" pitchFamily="18" charset="0"/>
                          </a:rPr>
                          <m:t>𝑣</m:t>
                        </m:r>
                      </m:e>
                      <m:sub>
                        <m:r>
                          <a:rPr lang="en-GB" altLang="en-US" sz="1800" b="0" i="1" smtClean="0">
                            <a:solidFill>
                              <a:srgbClr val="000000"/>
                            </a:solidFill>
                            <a:latin typeface="Cambria Math" panose="02040503050406030204" pitchFamily="18" charset="0"/>
                          </a:rPr>
                          <m:t>𝑛</m:t>
                        </m:r>
                        <m:r>
                          <a:rPr lang="en-GB" altLang="en-US" sz="1800" b="0" i="1" smtClean="0">
                            <a:solidFill>
                              <a:srgbClr val="000000"/>
                            </a:solidFill>
                            <a:latin typeface="Cambria Math" panose="02040503050406030204" pitchFamily="18" charset="0"/>
                          </a:rPr>
                          <m:t> </m:t>
                        </m:r>
                      </m:sub>
                    </m:sSub>
                  </m:oMath>
                </a14:m>
                <a:r>
                  <a:rPr lang="en-GB" altLang="en-US" sz="1800" i="0" dirty="0">
                    <a:solidFill>
                      <a:srgbClr val="000000"/>
                    </a:solidFill>
                  </a:rPr>
                  <a:t> are the columns of a matrix </a:t>
                </a:r>
                <a14:m>
                  <m:oMath xmlns:m="http://schemas.openxmlformats.org/officeDocument/2006/math">
                    <m:r>
                      <a:rPr lang="en-GB" altLang="en-US" sz="1800" b="0" i="1" smtClean="0">
                        <a:solidFill>
                          <a:srgbClr val="000000"/>
                        </a:solidFill>
                        <a:latin typeface="Cambria Math"/>
                      </a:rPr>
                      <m:t>𝐴</m:t>
                    </m:r>
                  </m:oMath>
                </a14:m>
                <a:r>
                  <a:rPr lang="en-GB" altLang="en-US" sz="1800" i="0" dirty="0">
                    <a:solidFill>
                      <a:srgbClr val="000000"/>
                    </a:solidFill>
                  </a:rPr>
                  <a:t> and they are independent. Assume that the above vectors have </a:t>
                </a:r>
                <a14:m>
                  <m:oMath xmlns:m="http://schemas.openxmlformats.org/officeDocument/2006/math">
                    <m:r>
                      <a:rPr lang="en-GB" altLang="en-US" sz="1800" b="0" i="1" smtClean="0">
                        <a:solidFill>
                          <a:srgbClr val="000000"/>
                        </a:solidFill>
                        <a:latin typeface="Cambria Math"/>
                      </a:rPr>
                      <m:t>𝑚</m:t>
                    </m:r>
                  </m:oMath>
                </a14:m>
                <a:r>
                  <a:rPr lang="en-GB" altLang="en-US" sz="1800" i="0" dirty="0">
                    <a:solidFill>
                      <a:srgbClr val="000000"/>
                    </a:solidFill>
                  </a:rPr>
                  <a:t> elements. In that case </a:t>
                </a:r>
                <a14:m>
                  <m:oMath xmlns:m="http://schemas.openxmlformats.org/officeDocument/2006/math">
                    <m:r>
                      <a:rPr lang="en-GB" altLang="en-US" sz="1800" b="0" i="1" smtClean="0">
                        <a:solidFill>
                          <a:srgbClr val="000000"/>
                        </a:solidFill>
                        <a:latin typeface="Cambria Math"/>
                      </a:rPr>
                      <m:t>𝑚</m:t>
                    </m:r>
                    <m:r>
                      <a:rPr lang="en-GB" altLang="en-US" sz="1800" b="0" i="1" smtClean="0">
                        <a:solidFill>
                          <a:srgbClr val="000000"/>
                        </a:solidFill>
                        <a:latin typeface="Cambria Math"/>
                        <a:ea typeface="Cambria Math"/>
                      </a:rPr>
                      <m:t>≥</m:t>
                    </m:r>
                    <m:r>
                      <a:rPr lang="en-GB" altLang="en-US" sz="1800" b="0" i="1" smtClean="0">
                        <a:solidFill>
                          <a:srgbClr val="000000"/>
                        </a:solidFill>
                        <a:latin typeface="Cambria Math"/>
                        <a:ea typeface="Cambria Math"/>
                      </a:rPr>
                      <m:t>𝑛</m:t>
                    </m:r>
                  </m:oMath>
                </a14:m>
                <a:r>
                  <a:rPr lang="en-GB" altLang="en-US" sz="1800" i="0" dirty="0">
                    <a:solidFill>
                      <a:srgbClr val="000000"/>
                    </a:solidFill>
                  </a:rPr>
                  <a:t>.</a:t>
                </a:r>
              </a:p>
              <a:p>
                <a:pPr marL="266700" lvl="1" indent="-266700" eaLnBrk="1" hangingPunct="1"/>
                <a:r>
                  <a:rPr lang="en-GB" altLang="en-US" sz="1800" i="0" dirty="0">
                    <a:solidFill>
                      <a:srgbClr val="000000"/>
                    </a:solidFill>
                  </a:rPr>
                  <a:t>The rank of </a:t>
                </a:r>
                <a14:m>
                  <m:oMath xmlns:m="http://schemas.openxmlformats.org/officeDocument/2006/math">
                    <m:r>
                      <a:rPr lang="en-GB" altLang="en-US" sz="1800" b="0" i="1" smtClean="0">
                        <a:solidFill>
                          <a:srgbClr val="000000"/>
                        </a:solidFill>
                        <a:latin typeface="Cambria Math"/>
                      </a:rPr>
                      <m:t>𝐴</m:t>
                    </m:r>
                  </m:oMath>
                </a14:m>
                <a:r>
                  <a:rPr lang="en-GB" altLang="en-US" sz="1800" i="0" dirty="0">
                    <a:solidFill>
                      <a:srgbClr val="000000"/>
                    </a:solidFill>
                  </a:rPr>
                  <a:t> is </a:t>
                </a:r>
                <a14:m>
                  <m:oMath xmlns:m="http://schemas.openxmlformats.org/officeDocument/2006/math">
                    <m:r>
                      <a:rPr lang="en-GB" altLang="en-US" sz="1800" b="0" i="1" smtClean="0">
                        <a:solidFill>
                          <a:srgbClr val="000000"/>
                        </a:solidFill>
                        <a:latin typeface="Cambria Math"/>
                      </a:rPr>
                      <m:t>𝑛</m:t>
                    </m:r>
                  </m:oMath>
                </a14:m>
                <a:r>
                  <a:rPr lang="en-GB" altLang="en-US" sz="1800" i="0" dirty="0">
                    <a:solidFill>
                      <a:srgbClr val="000000"/>
                    </a:solidFill>
                  </a:rPr>
                  <a:t>.</a:t>
                </a:r>
              </a:p>
              <a:p>
                <a:pPr marL="266700" lvl="1" indent="-266700" eaLnBrk="1" hangingPunct="1"/>
                <a:r>
                  <a:rPr lang="en-GB" altLang="en-US" sz="1800" i="0" dirty="0">
                    <a:solidFill>
                      <a:srgbClr val="000000"/>
                    </a:solidFill>
                  </a:rPr>
                  <a:t>The rows of </a:t>
                </a:r>
                <a14:m>
                  <m:oMath xmlns:m="http://schemas.openxmlformats.org/officeDocument/2006/math">
                    <m:r>
                      <a:rPr lang="en-GB" altLang="en-US" sz="1800" b="0" i="1" smtClean="0">
                        <a:solidFill>
                          <a:srgbClr val="000000"/>
                        </a:solidFill>
                        <a:latin typeface="Cambria Math"/>
                      </a:rPr>
                      <m:t>𝐴</m:t>
                    </m:r>
                  </m:oMath>
                </a14:m>
                <a:r>
                  <a:rPr lang="en-GB" altLang="en-US" sz="1800" i="0" dirty="0">
                    <a:solidFill>
                      <a:srgbClr val="000000"/>
                    </a:solidFill>
                  </a:rPr>
                  <a:t> are vectors of </a:t>
                </a:r>
                <a14:m>
                  <m:oMath xmlns:m="http://schemas.openxmlformats.org/officeDocument/2006/math">
                    <m:r>
                      <a:rPr lang="en-GB" altLang="en-US" sz="1800" b="0" i="1" smtClean="0">
                        <a:solidFill>
                          <a:srgbClr val="000000"/>
                        </a:solidFill>
                        <a:latin typeface="Cambria Math"/>
                      </a:rPr>
                      <m:t>𝑛</m:t>
                    </m:r>
                  </m:oMath>
                </a14:m>
                <a:r>
                  <a:rPr lang="en-GB" altLang="en-US" sz="1800" i="0" dirty="0">
                    <a:solidFill>
                      <a:srgbClr val="000000"/>
                    </a:solidFill>
                  </a:rPr>
                  <a:t> elements.</a:t>
                </a:r>
              </a:p>
              <a:p>
                <a:pPr marL="266700" lvl="1" indent="-266700" eaLnBrk="1" hangingPunct="1"/>
                <a:r>
                  <a:rPr lang="en-GB" altLang="en-US" sz="1800" i="0" dirty="0">
                    <a:solidFill>
                      <a:srgbClr val="000000"/>
                    </a:solidFill>
                  </a:rPr>
                  <a:t>Since the rank of </a:t>
                </a:r>
                <a14:m>
                  <m:oMath xmlns:m="http://schemas.openxmlformats.org/officeDocument/2006/math">
                    <m:r>
                      <a:rPr lang="en-GB" altLang="en-US" sz="1800">
                        <a:solidFill>
                          <a:srgbClr val="000000"/>
                        </a:solidFill>
                        <a:latin typeface="Cambria Math"/>
                      </a:rPr>
                      <m:t>𝐴</m:t>
                    </m:r>
                  </m:oMath>
                </a14:m>
                <a:r>
                  <a:rPr lang="en-GB" altLang="en-US" sz="1800" i="0" dirty="0">
                    <a:solidFill>
                      <a:srgbClr val="000000"/>
                    </a:solidFill>
                  </a:rPr>
                  <a:t> is </a:t>
                </a:r>
                <a14:m>
                  <m:oMath xmlns:m="http://schemas.openxmlformats.org/officeDocument/2006/math">
                    <m:r>
                      <a:rPr lang="en-GB" altLang="en-US" sz="1800">
                        <a:solidFill>
                          <a:srgbClr val="000000"/>
                        </a:solidFill>
                        <a:latin typeface="Cambria Math"/>
                      </a:rPr>
                      <m:t>𝑛</m:t>
                    </m:r>
                  </m:oMath>
                </a14:m>
                <a:r>
                  <a:rPr lang="en-GB" altLang="en-US" sz="1800" i="0" dirty="0">
                    <a:solidFill>
                      <a:srgbClr val="000000"/>
                    </a:solidFill>
                  </a:rPr>
                  <a:t> the rows form a basis of the </a:t>
                </a:r>
                <a14:m>
                  <m:oMath xmlns:m="http://schemas.openxmlformats.org/officeDocument/2006/math">
                    <m:r>
                      <a:rPr lang="en-GB" altLang="en-US" sz="1800" b="0" i="1" smtClean="0">
                        <a:solidFill>
                          <a:srgbClr val="000000"/>
                        </a:solidFill>
                        <a:latin typeface="Cambria Math"/>
                      </a:rPr>
                      <m:t>𝑛</m:t>
                    </m:r>
                    <m:r>
                      <a:rPr lang="en-GB" altLang="en-US" sz="1800" b="0" i="1" smtClean="0">
                        <a:solidFill>
                          <a:srgbClr val="000000"/>
                        </a:solidFill>
                        <a:latin typeface="Cambria Math"/>
                        <a:ea typeface="Cambria Math"/>
                      </a:rPr>
                      <m:t>−</m:t>
                    </m:r>
                  </m:oMath>
                </a14:m>
                <a:r>
                  <a:rPr lang="en-GB" altLang="en-US" sz="1800" i="0" dirty="0">
                    <a:solidFill>
                      <a:srgbClr val="000000"/>
                    </a:solidFill>
                  </a:rPr>
                  <a:t> dimensional space.</a:t>
                </a:r>
              </a:p>
              <a:p>
                <a:pPr marL="266700" lvl="1" indent="-266700" eaLnBrk="1" hangingPunct="1"/>
                <a:r>
                  <a:rPr lang="en-GB" altLang="en-US" sz="1800" i="0" dirty="0">
                    <a:solidFill>
                      <a:srgbClr val="000000"/>
                    </a:solidFill>
                  </a:rPr>
                  <a:t>Therefore, the </a:t>
                </a:r>
                <a:r>
                  <a:rPr lang="en-GB" altLang="en-US" sz="1800" i="0" dirty="0" err="1">
                    <a:solidFill>
                      <a:srgbClr val="000000"/>
                    </a:solidFill>
                  </a:rPr>
                  <a:t>nullspace</a:t>
                </a:r>
                <a:r>
                  <a:rPr lang="en-GB" altLang="en-US" sz="1800" i="0" dirty="0">
                    <a:solidFill>
                      <a:srgbClr val="000000"/>
                    </a:solidFill>
                  </a:rPr>
                  <a:t> </a:t>
                </a:r>
                <a14:m>
                  <m:oMath xmlns:m="http://schemas.openxmlformats.org/officeDocument/2006/math">
                    <m:r>
                      <a:rPr lang="en-GB" altLang="en-US" sz="1800" b="0" i="1" smtClean="0">
                        <a:solidFill>
                          <a:srgbClr val="000000"/>
                        </a:solidFill>
                        <a:latin typeface="Cambria Math"/>
                      </a:rPr>
                      <m:t>𝑁</m:t>
                    </m:r>
                    <m:r>
                      <a:rPr lang="en-GB" altLang="en-US" sz="1800" b="0" i="1" smtClean="0">
                        <a:solidFill>
                          <a:srgbClr val="000000"/>
                        </a:solidFill>
                        <a:latin typeface="Cambria Math"/>
                      </a:rPr>
                      <m:t>(</m:t>
                    </m:r>
                    <m:r>
                      <a:rPr lang="en-GB" altLang="en-US" sz="1800" b="0" i="1" smtClean="0">
                        <a:solidFill>
                          <a:srgbClr val="000000"/>
                        </a:solidFill>
                        <a:latin typeface="Cambria Math"/>
                      </a:rPr>
                      <m:t>𝐴</m:t>
                    </m:r>
                    <m:r>
                      <a:rPr lang="en-GB" altLang="en-US" sz="1800" b="0" i="1" smtClean="0">
                        <a:solidFill>
                          <a:srgbClr val="000000"/>
                        </a:solidFill>
                        <a:latin typeface="Cambria Math"/>
                      </a:rPr>
                      <m:t>)</m:t>
                    </m:r>
                  </m:oMath>
                </a14:m>
                <a:r>
                  <a:rPr lang="en-GB" altLang="en-US" sz="1800" i="0" dirty="0">
                    <a:solidFill>
                      <a:srgbClr val="000000"/>
                    </a:solidFill>
                  </a:rPr>
                  <a:t> is only the zero vector.</a:t>
                </a:r>
              </a:p>
              <a:p>
                <a:pPr marL="266700" lvl="1" indent="-266700" eaLnBrk="1" hangingPunct="1"/>
                <a:r>
                  <a:rPr lang="en-GB" altLang="en-US" sz="1800" i="0" dirty="0">
                    <a:solidFill>
                      <a:srgbClr val="000000"/>
                    </a:solidFill>
                  </a:rPr>
                  <a:t>In other words </a:t>
                </a:r>
                <a14:m>
                  <m:oMath xmlns:m="http://schemas.openxmlformats.org/officeDocument/2006/math">
                    <m:r>
                      <a:rPr lang="en-GB" altLang="en-US" sz="1800" b="0" i="1" smtClean="0">
                        <a:solidFill>
                          <a:srgbClr val="000000"/>
                        </a:solidFill>
                        <a:latin typeface="Cambria Math"/>
                      </a:rPr>
                      <m:t>𝐴𝑥</m:t>
                    </m:r>
                    <m:r>
                      <a:rPr lang="en-GB" altLang="en-US" sz="1800" b="0" i="1" smtClean="0">
                        <a:solidFill>
                          <a:srgbClr val="000000"/>
                        </a:solidFill>
                        <a:latin typeface="Cambria Math"/>
                      </a:rPr>
                      <m:t>=0</m:t>
                    </m:r>
                  </m:oMath>
                </a14:m>
                <a:r>
                  <a:rPr lang="en-GB" altLang="en-US" sz="1800" dirty="0">
                    <a:solidFill>
                      <a:srgbClr val="000000"/>
                    </a:solidFill>
                  </a:rPr>
                  <a:t> </a:t>
                </a:r>
                <a:r>
                  <a:rPr lang="en-GB" altLang="en-US" sz="1800" i="0" dirty="0">
                    <a:solidFill>
                      <a:srgbClr val="000000"/>
                    </a:solidFill>
                  </a:rPr>
                  <a:t>has no solutions other than the zero vector.</a:t>
                </a:r>
              </a:p>
              <a:p>
                <a:pPr marL="266700" lvl="1" indent="-266700" eaLnBrk="1" hangingPunct="1"/>
                <a:r>
                  <a:rPr lang="en-GB" altLang="en-US" sz="1800" i="0" dirty="0">
                    <a:solidFill>
                      <a:srgbClr val="000000"/>
                    </a:solidFill>
                  </a:rPr>
                  <a:t>In this case there are no free variables.</a:t>
                </a:r>
              </a:p>
              <a:p>
                <a:pPr marL="266700" lvl="1" indent="-266700" eaLnBrk="1" hangingPunct="1"/>
                <a:endParaRPr lang="en-GB" altLang="en-US" sz="1800" i="0" dirty="0">
                  <a:solidFill>
                    <a:srgbClr val="000000"/>
                  </a:solidFill>
                </a:endParaRPr>
              </a:p>
              <a:p>
                <a:pPr marL="0" lvl="1" indent="0" eaLnBrk="1" hangingPunct="1">
                  <a:buNone/>
                </a:pPr>
                <a:r>
                  <a:rPr lang="en-GB" altLang="en-US" sz="1800" i="0" dirty="0">
                    <a:solidFill>
                      <a:srgbClr val="000000"/>
                    </a:solidFill>
                  </a:rPr>
                  <a:t>On the other hand:</a:t>
                </a:r>
              </a:p>
              <a:p>
                <a:pPr marL="266700" lvl="1" indent="-266700" eaLnBrk="1" hangingPunct="1"/>
                <a:r>
                  <a:rPr lang="en-GB" altLang="en-US" sz="1800" i="0" dirty="0">
                    <a:solidFill>
                      <a:srgbClr val="000000"/>
                    </a:solidFill>
                  </a:rPr>
                  <a:t>The vectors </a:t>
                </a:r>
                <a14:m>
                  <m:oMath xmlns:m="http://schemas.openxmlformats.org/officeDocument/2006/math">
                    <m:sSub>
                      <m:sSubPr>
                        <m:ctrlPr>
                          <a:rPr lang="en-GB" altLang="en-US" sz="1800" i="1">
                            <a:solidFill>
                              <a:srgbClr val="000000"/>
                            </a:solidFill>
                            <a:latin typeface="Cambria Math"/>
                          </a:rPr>
                        </m:ctrlPr>
                      </m:sSubPr>
                      <m:e>
                        <m:r>
                          <a:rPr lang="en-GB" altLang="en-US" sz="1800">
                            <a:solidFill>
                              <a:srgbClr val="000000"/>
                            </a:solidFill>
                            <a:latin typeface="Cambria Math" panose="02040503050406030204" pitchFamily="18" charset="0"/>
                          </a:rPr>
                          <m:t>𝑣</m:t>
                        </m:r>
                      </m:e>
                      <m:sub>
                        <m:r>
                          <a:rPr lang="en-GB" altLang="en-US" sz="1800">
                            <a:solidFill>
                              <a:srgbClr val="000000"/>
                            </a:solidFill>
                            <a:latin typeface="Cambria Math" panose="02040503050406030204" pitchFamily="18" charset="0"/>
                          </a:rPr>
                          <m:t>1</m:t>
                        </m:r>
                      </m:sub>
                    </m:sSub>
                    <m:r>
                      <a:rPr lang="en-GB" altLang="en-US" sz="1800">
                        <a:solidFill>
                          <a:srgbClr val="000000"/>
                        </a:solidFill>
                        <a:latin typeface="Cambria Math" panose="02040503050406030204" pitchFamily="18" charset="0"/>
                      </a:rPr>
                      <m:t>,</m:t>
                    </m:r>
                    <m:sSub>
                      <m:sSubPr>
                        <m:ctrlPr>
                          <a:rPr lang="en-GB" altLang="en-US" sz="1800" i="1">
                            <a:solidFill>
                              <a:srgbClr val="000000"/>
                            </a:solidFill>
                            <a:latin typeface="Cambria Math"/>
                          </a:rPr>
                        </m:ctrlPr>
                      </m:sSubPr>
                      <m:e>
                        <m:r>
                          <a:rPr lang="en-GB" altLang="en-US" sz="1800">
                            <a:solidFill>
                              <a:srgbClr val="000000"/>
                            </a:solidFill>
                            <a:latin typeface="Cambria Math" panose="02040503050406030204" pitchFamily="18" charset="0"/>
                          </a:rPr>
                          <m:t>𝑣</m:t>
                        </m:r>
                      </m:e>
                      <m:sub>
                        <m:r>
                          <a:rPr lang="en-GB" altLang="en-US" sz="1800">
                            <a:solidFill>
                              <a:srgbClr val="000000"/>
                            </a:solidFill>
                            <a:latin typeface="Cambria Math" panose="02040503050406030204" pitchFamily="18" charset="0"/>
                          </a:rPr>
                          <m:t>2</m:t>
                        </m:r>
                      </m:sub>
                    </m:sSub>
                    <m:r>
                      <a:rPr lang="en-GB" altLang="en-US" sz="1800">
                        <a:solidFill>
                          <a:srgbClr val="000000"/>
                        </a:solidFill>
                        <a:latin typeface="Cambria Math" panose="02040503050406030204" pitchFamily="18" charset="0"/>
                      </a:rPr>
                      <m:t>,</m:t>
                    </m:r>
                  </m:oMath>
                </a14:m>
                <a:r>
                  <a:rPr lang="en-GB" altLang="en-US" sz="1800" i="0" dirty="0">
                    <a:solidFill>
                      <a:srgbClr val="000000"/>
                    </a:solidFill>
                  </a:rPr>
                  <a:t> </a:t>
                </a:r>
                <a14:m>
                  <m:oMath xmlns:m="http://schemas.openxmlformats.org/officeDocument/2006/math">
                    <m:sSub>
                      <m:sSubPr>
                        <m:ctrlPr>
                          <a:rPr lang="en-GB" altLang="en-US" sz="1800" i="1">
                            <a:solidFill>
                              <a:srgbClr val="000000"/>
                            </a:solidFill>
                            <a:latin typeface="Cambria Math"/>
                          </a:rPr>
                        </m:ctrlPr>
                      </m:sSubPr>
                      <m:e>
                        <m:r>
                          <a:rPr lang="en-GB" altLang="en-US" sz="1800">
                            <a:solidFill>
                              <a:srgbClr val="000000"/>
                            </a:solidFill>
                            <a:latin typeface="Cambria Math" panose="02040503050406030204" pitchFamily="18" charset="0"/>
                          </a:rPr>
                          <m:t>𝑣</m:t>
                        </m:r>
                      </m:e>
                      <m:sub>
                        <m:r>
                          <a:rPr lang="en-GB" altLang="en-US" sz="1800">
                            <a:solidFill>
                              <a:srgbClr val="000000"/>
                            </a:solidFill>
                            <a:latin typeface="Cambria Math" panose="02040503050406030204" pitchFamily="18" charset="0"/>
                          </a:rPr>
                          <m:t>3</m:t>
                        </m:r>
                      </m:sub>
                    </m:sSub>
                    <m:r>
                      <a:rPr lang="en-GB" altLang="en-US" sz="1800">
                        <a:solidFill>
                          <a:srgbClr val="000000"/>
                        </a:solidFill>
                        <a:latin typeface="Cambria Math" panose="02040503050406030204" pitchFamily="18" charset="0"/>
                      </a:rPr>
                      <m:t>,</m:t>
                    </m:r>
                  </m:oMath>
                </a14:m>
                <a:r>
                  <a:rPr lang="en-GB" altLang="en-US" sz="1800" i="0" dirty="0">
                    <a:solidFill>
                      <a:srgbClr val="000000"/>
                    </a:solidFill>
                  </a:rPr>
                  <a:t> .. </a:t>
                </a:r>
                <a14:m>
                  <m:oMath xmlns:m="http://schemas.openxmlformats.org/officeDocument/2006/math">
                    <m:sSub>
                      <m:sSubPr>
                        <m:ctrlPr>
                          <a:rPr lang="en-GB" altLang="en-US" sz="1800" i="1">
                            <a:solidFill>
                              <a:srgbClr val="000000"/>
                            </a:solidFill>
                            <a:latin typeface="Cambria Math"/>
                          </a:rPr>
                        </m:ctrlPr>
                      </m:sSubPr>
                      <m:e>
                        <m:r>
                          <a:rPr lang="en-GB" altLang="en-US" sz="1800">
                            <a:solidFill>
                              <a:srgbClr val="000000"/>
                            </a:solidFill>
                            <a:latin typeface="Cambria Math" panose="02040503050406030204" pitchFamily="18" charset="0"/>
                          </a:rPr>
                          <m:t>𝑣</m:t>
                        </m:r>
                      </m:e>
                      <m:sub>
                        <m:r>
                          <a:rPr lang="en-GB" altLang="en-US" sz="1800">
                            <a:solidFill>
                              <a:srgbClr val="000000"/>
                            </a:solidFill>
                            <a:latin typeface="Cambria Math" panose="02040503050406030204" pitchFamily="18" charset="0"/>
                          </a:rPr>
                          <m:t>𝑛</m:t>
                        </m:r>
                        <m:r>
                          <a:rPr lang="en-GB" altLang="en-US" sz="1800">
                            <a:solidFill>
                              <a:srgbClr val="000000"/>
                            </a:solidFill>
                            <a:latin typeface="Cambria Math" panose="02040503050406030204" pitchFamily="18" charset="0"/>
                          </a:rPr>
                          <m:t> </m:t>
                        </m:r>
                      </m:sub>
                    </m:sSub>
                  </m:oMath>
                </a14:m>
                <a:r>
                  <a:rPr lang="en-GB" altLang="en-US" sz="1800" i="0" dirty="0">
                    <a:solidFill>
                      <a:srgbClr val="000000"/>
                    </a:solidFill>
                  </a:rPr>
                  <a:t>are dependent if </a:t>
                </a:r>
                <a14:m>
                  <m:oMath xmlns:m="http://schemas.openxmlformats.org/officeDocument/2006/math">
                    <m:r>
                      <a:rPr lang="en-GB" altLang="en-US" sz="1800" b="0" i="1" smtClean="0">
                        <a:solidFill>
                          <a:srgbClr val="000000"/>
                        </a:solidFill>
                        <a:latin typeface="Cambria Math"/>
                      </a:rPr>
                      <m:t>𝐴𝑥</m:t>
                    </m:r>
                    <m:r>
                      <a:rPr lang="en-GB" altLang="en-US" sz="1800" b="0" i="1" smtClean="0">
                        <a:solidFill>
                          <a:srgbClr val="000000"/>
                        </a:solidFill>
                        <a:latin typeface="Cambria Math"/>
                      </a:rPr>
                      <m:t>=0</m:t>
                    </m:r>
                  </m:oMath>
                </a14:m>
                <a:r>
                  <a:rPr lang="en-GB" altLang="en-US" sz="1800" dirty="0">
                    <a:solidFill>
                      <a:srgbClr val="000000"/>
                    </a:solidFill>
                  </a:rPr>
                  <a:t> </a:t>
                </a:r>
                <a:r>
                  <a:rPr lang="en-GB" altLang="en-US" sz="1800" i="0" dirty="0">
                    <a:solidFill>
                      <a:srgbClr val="000000"/>
                    </a:solidFill>
                  </a:rPr>
                  <a:t>has solutions other than zero, i.e. </a:t>
                </a:r>
                <a14:m>
                  <m:oMath xmlns:m="http://schemas.openxmlformats.org/officeDocument/2006/math">
                    <m:r>
                      <a:rPr lang="en-GB" altLang="en-US" sz="1800" b="0" i="1" smtClean="0">
                        <a:solidFill>
                          <a:srgbClr val="000000"/>
                        </a:solidFill>
                        <a:latin typeface="Cambria Math"/>
                      </a:rPr>
                      <m:t>𝑁</m:t>
                    </m:r>
                    <m:r>
                      <a:rPr lang="en-GB" altLang="en-US" sz="1800" b="0" i="1" smtClean="0">
                        <a:solidFill>
                          <a:srgbClr val="000000"/>
                        </a:solidFill>
                        <a:latin typeface="Cambria Math"/>
                      </a:rPr>
                      <m:t>(</m:t>
                    </m:r>
                    <m:r>
                      <a:rPr lang="en-GB" altLang="en-US" sz="1800" b="0" i="1" smtClean="0">
                        <a:solidFill>
                          <a:srgbClr val="000000"/>
                        </a:solidFill>
                        <a:latin typeface="Cambria Math"/>
                      </a:rPr>
                      <m:t>𝐴</m:t>
                    </m:r>
                    <m:r>
                      <a:rPr lang="en-GB" altLang="en-US" sz="1800" b="0" i="1" smtClean="0">
                        <a:solidFill>
                          <a:srgbClr val="000000"/>
                        </a:solidFill>
                        <a:latin typeface="Cambria Math"/>
                      </a:rPr>
                      <m:t>)</m:t>
                    </m:r>
                  </m:oMath>
                </a14:m>
                <a:r>
                  <a:rPr lang="en-GB" altLang="en-US" sz="1800" dirty="0">
                    <a:solidFill>
                      <a:srgbClr val="000000"/>
                    </a:solidFill>
                  </a:rPr>
                  <a:t> </a:t>
                </a:r>
                <a:r>
                  <a:rPr lang="en-GB" altLang="en-US" sz="1800" i="0" dirty="0">
                    <a:solidFill>
                      <a:srgbClr val="000000"/>
                    </a:solidFill>
                  </a:rPr>
                  <a:t>is a non-zero subspace.</a:t>
                </a:r>
              </a:p>
              <a:p>
                <a:pPr marL="266700" lvl="1" indent="-266700" eaLnBrk="1" hangingPunct="1"/>
                <a:r>
                  <a:rPr lang="en-GB" altLang="en-US" sz="1800" i="0" dirty="0">
                    <a:solidFill>
                      <a:srgbClr val="000000"/>
                    </a:solidFill>
                  </a:rPr>
                  <a:t>If a matrix </a:t>
                </a:r>
                <a14:m>
                  <m:oMath xmlns:m="http://schemas.openxmlformats.org/officeDocument/2006/math">
                    <m:r>
                      <a:rPr lang="en-GB" altLang="en-US" sz="1800" b="0" i="1" smtClean="0">
                        <a:solidFill>
                          <a:srgbClr val="000000"/>
                        </a:solidFill>
                        <a:latin typeface="Cambria Math"/>
                      </a:rPr>
                      <m:t>𝐴</m:t>
                    </m:r>
                  </m:oMath>
                </a14:m>
                <a:r>
                  <a:rPr lang="en-GB" altLang="en-US" sz="1800" i="0" dirty="0">
                    <a:solidFill>
                      <a:srgbClr val="000000"/>
                    </a:solidFill>
                  </a:rPr>
                  <a:t> has dependent columns then </a:t>
                </a:r>
                <a14:m>
                  <m:oMath xmlns:m="http://schemas.openxmlformats.org/officeDocument/2006/math">
                    <m:r>
                      <a:rPr lang="en-GB" altLang="en-US" sz="1800" b="0" i="1" smtClean="0">
                        <a:solidFill>
                          <a:srgbClr val="000000"/>
                        </a:solidFill>
                        <a:latin typeface="Cambria Math"/>
                      </a:rPr>
                      <m:t>𝑟𝑎𝑛𝑘</m:t>
                    </m:r>
                    <m:r>
                      <a:rPr lang="en-GB" altLang="en-US" sz="1800" b="0" i="1" smtClean="0">
                        <a:solidFill>
                          <a:srgbClr val="000000"/>
                        </a:solidFill>
                        <a:latin typeface="Cambria Math"/>
                      </a:rPr>
                      <m:t>(</m:t>
                    </m:r>
                    <m:r>
                      <a:rPr lang="en-GB" altLang="en-US" sz="1800" b="0" i="1" smtClean="0">
                        <a:solidFill>
                          <a:srgbClr val="000000"/>
                        </a:solidFill>
                        <a:latin typeface="Cambria Math"/>
                      </a:rPr>
                      <m:t>𝐴</m:t>
                    </m:r>
                    <m:r>
                      <a:rPr lang="en-GB" altLang="en-US" sz="1800" b="0" i="1" smtClean="0">
                        <a:solidFill>
                          <a:srgbClr val="000000"/>
                        </a:solidFill>
                        <a:latin typeface="Cambria Math"/>
                      </a:rPr>
                      <m:t>)&lt;</m:t>
                    </m:r>
                    <m:r>
                      <a:rPr lang="en-GB" altLang="en-US" sz="1800" b="0" i="1" smtClean="0">
                        <a:solidFill>
                          <a:srgbClr val="000000"/>
                        </a:solidFill>
                        <a:latin typeface="Cambria Math"/>
                        <a:ea typeface="Cambria Math"/>
                      </a:rPr>
                      <m:t>𝑛</m:t>
                    </m:r>
                  </m:oMath>
                </a14:m>
                <a:r>
                  <a:rPr lang="en-GB" altLang="en-US" sz="1800" dirty="0">
                    <a:solidFill>
                      <a:srgbClr val="000000"/>
                    </a:solidFill>
                  </a:rPr>
                  <a:t>.</a:t>
                </a:r>
              </a:p>
              <a:p>
                <a:pPr marL="266700" lvl="1" indent="-266700" eaLnBrk="1" hangingPunct="1"/>
                <a:r>
                  <a:rPr lang="en-GB" altLang="en-US" sz="1800" i="0" dirty="0">
                    <a:solidFill>
                      <a:srgbClr val="000000"/>
                    </a:solidFill>
                  </a:rPr>
                  <a:t>In this case there are free variables.</a:t>
                </a:r>
              </a:p>
              <a:p>
                <a:pPr lvl="1" eaLnBrk="1" hangingPunct="1"/>
                <a:endParaRPr lang="en-GB" altLang="en-US" sz="1800" i="0" dirty="0"/>
              </a:p>
            </p:txBody>
          </p:sp>
        </mc:Choice>
        <mc:Fallback xmlns="">
          <p:sp>
            <p:nvSpPr>
              <p:cNvPr id="5" name="Rectangle 4"/>
              <p:cNvSpPr>
                <a:spLocks noGrp="1" noRot="1" noChangeAspect="1" noMove="1" noResize="1" noEditPoints="1" noAdjustHandles="1" noChangeArrowheads="1" noChangeShapeType="1" noTextEdit="1"/>
              </p:cNvSpPr>
              <p:nvPr/>
            </p:nvSpPr>
            <p:spPr bwMode="auto">
              <a:xfrm>
                <a:off x="395536" y="1728043"/>
                <a:ext cx="8352928" cy="5013325"/>
              </a:xfrm>
              <a:prstGeom prst="rect">
                <a:avLst/>
              </a:prstGeom>
              <a:blipFill>
                <a:blip r:embed="rId3"/>
                <a:stretch>
                  <a:fillRect l="-1752" t="-1580" r="-167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r>
                  <a:rPr lang="en-GB">
                    <a:noFill/>
                  </a:rPr>
                  <a:t> </a:t>
                </a:r>
              </a:p>
            </p:txBody>
          </p:sp>
        </mc:Fallback>
      </mc:AlternateContent>
    </p:spTree>
    <p:extLst>
      <p:ext uri="{BB962C8B-B14F-4D97-AF65-F5344CB8AC3E}">
        <p14:creationId xmlns:p14="http://schemas.microsoft.com/office/powerpoint/2010/main" val="238795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Grp="1" noChangeArrowheads="1"/>
          </p:cNvSpPr>
          <p:nvPr>
            <p:ph type="title"/>
          </p:nvPr>
        </p:nvSpPr>
        <p:spPr>
          <a:xfrm>
            <a:off x="838200" y="702593"/>
            <a:ext cx="7543800" cy="638175"/>
          </a:xfrm>
        </p:spPr>
        <p:txBody>
          <a:bodyPr/>
          <a:lstStyle/>
          <a:p>
            <a:pPr algn="ctr" eaLnBrk="1" hangingPunct="1"/>
            <a:r>
              <a:rPr lang="en-GB" altLang="en-US" dirty="0"/>
              <a:t>Span</a:t>
            </a:r>
          </a:p>
        </p:txBody>
      </p:sp>
      <mc:AlternateContent xmlns:mc="http://schemas.openxmlformats.org/markup-compatibility/2006" xmlns:a14="http://schemas.microsoft.com/office/drawing/2010/main">
        <mc:Choice Requires="a14">
          <p:sp>
            <p:nvSpPr>
              <p:cNvPr id="5" name="Rectangle 4"/>
              <p:cNvSpPr>
                <a:spLocks noGrp="1" noChangeArrowheads="1"/>
              </p:cNvSpPr>
              <p:nvPr/>
            </p:nvSpPr>
            <p:spPr bwMode="auto">
              <a:xfrm>
                <a:off x="395536" y="1728043"/>
                <a:ext cx="8352928" cy="50133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266700" lvl="1" indent="-266700" eaLnBrk="1" hangingPunct="1"/>
                <a:r>
                  <a:rPr lang="en-GB" altLang="en-US" sz="1800" i="0" dirty="0">
                    <a:solidFill>
                      <a:srgbClr val="000000"/>
                    </a:solidFill>
                  </a:rPr>
                  <a:t>Vectors </a:t>
                </a:r>
                <a14:m>
                  <m:oMath xmlns:m="http://schemas.openxmlformats.org/officeDocument/2006/math">
                    <m:sSub>
                      <m:sSubPr>
                        <m:ctrlPr>
                          <a:rPr lang="en-GB" altLang="en-US" sz="1800" i="1" smtClean="0">
                            <a:solidFill>
                              <a:srgbClr val="000000"/>
                            </a:solidFill>
                            <a:latin typeface="Cambria Math"/>
                          </a:rPr>
                        </m:ctrlPr>
                      </m:sSubPr>
                      <m:e>
                        <m:r>
                          <a:rPr lang="en-GB" altLang="en-US" sz="1800" b="0" i="1" smtClean="0">
                            <a:solidFill>
                              <a:srgbClr val="000000"/>
                            </a:solidFill>
                            <a:latin typeface="Cambria Math" panose="02040503050406030204" pitchFamily="18" charset="0"/>
                          </a:rPr>
                          <m:t>𝑣</m:t>
                        </m:r>
                      </m:e>
                      <m:sub>
                        <m:r>
                          <a:rPr lang="en-GB" altLang="en-US" sz="1800" b="0" i="1" smtClean="0">
                            <a:solidFill>
                              <a:srgbClr val="000000"/>
                            </a:solidFill>
                            <a:latin typeface="Cambria Math" panose="02040503050406030204" pitchFamily="18" charset="0"/>
                          </a:rPr>
                          <m:t>1</m:t>
                        </m:r>
                      </m:sub>
                    </m:sSub>
                    <m:r>
                      <a:rPr lang="en-GB" altLang="en-US" sz="1800" b="0" i="1" smtClean="0">
                        <a:solidFill>
                          <a:srgbClr val="000000"/>
                        </a:solidFill>
                        <a:latin typeface="Cambria Math" panose="02040503050406030204" pitchFamily="18" charset="0"/>
                      </a:rPr>
                      <m:t>,</m:t>
                    </m:r>
                    <m:sSub>
                      <m:sSubPr>
                        <m:ctrlPr>
                          <a:rPr lang="en-GB" altLang="en-US" sz="1800" i="1">
                            <a:solidFill>
                              <a:srgbClr val="000000"/>
                            </a:solidFill>
                            <a:latin typeface="Cambria Math"/>
                          </a:rPr>
                        </m:ctrlPr>
                      </m:sSubPr>
                      <m:e>
                        <m:r>
                          <a:rPr lang="en-GB" altLang="en-US" sz="1800" b="0" i="1" smtClean="0">
                            <a:solidFill>
                              <a:srgbClr val="000000"/>
                            </a:solidFill>
                            <a:latin typeface="Cambria Math" panose="02040503050406030204" pitchFamily="18" charset="0"/>
                          </a:rPr>
                          <m:t>𝑣</m:t>
                        </m:r>
                      </m:e>
                      <m:sub>
                        <m:r>
                          <a:rPr lang="en-GB" altLang="en-US" sz="1800" b="0" i="1" smtClean="0">
                            <a:solidFill>
                              <a:srgbClr val="000000"/>
                            </a:solidFill>
                            <a:latin typeface="Cambria Math" panose="02040503050406030204" pitchFamily="18" charset="0"/>
                          </a:rPr>
                          <m:t>2</m:t>
                        </m:r>
                      </m:sub>
                    </m:sSub>
                    <m:r>
                      <a:rPr lang="en-GB" altLang="en-US" sz="1800">
                        <a:solidFill>
                          <a:srgbClr val="000000"/>
                        </a:solidFill>
                        <a:latin typeface="Cambria Math" panose="02040503050406030204" pitchFamily="18" charset="0"/>
                      </a:rPr>
                      <m:t>,</m:t>
                    </m:r>
                  </m:oMath>
                </a14:m>
                <a:r>
                  <a:rPr lang="en-GB" altLang="en-US" sz="1800" i="0" dirty="0">
                    <a:solidFill>
                      <a:srgbClr val="000000"/>
                    </a:solidFill>
                  </a:rPr>
                  <a:t> </a:t>
                </a:r>
                <a14:m>
                  <m:oMath xmlns:m="http://schemas.openxmlformats.org/officeDocument/2006/math">
                    <m:sSub>
                      <m:sSubPr>
                        <m:ctrlPr>
                          <a:rPr lang="en-GB" altLang="en-US" sz="1800" i="1">
                            <a:solidFill>
                              <a:srgbClr val="000000"/>
                            </a:solidFill>
                            <a:latin typeface="Cambria Math"/>
                          </a:rPr>
                        </m:ctrlPr>
                      </m:sSubPr>
                      <m:e>
                        <m:r>
                          <a:rPr lang="en-GB" altLang="en-US" sz="1800" b="0" i="1" smtClean="0">
                            <a:solidFill>
                              <a:srgbClr val="000000"/>
                            </a:solidFill>
                            <a:latin typeface="Cambria Math" panose="02040503050406030204" pitchFamily="18" charset="0"/>
                          </a:rPr>
                          <m:t>𝑣</m:t>
                        </m:r>
                      </m:e>
                      <m:sub>
                        <m:r>
                          <a:rPr lang="en-GB" altLang="en-US" sz="1800" b="0" i="1" smtClean="0">
                            <a:solidFill>
                              <a:srgbClr val="000000"/>
                            </a:solidFill>
                            <a:latin typeface="Cambria Math" panose="02040503050406030204" pitchFamily="18" charset="0"/>
                          </a:rPr>
                          <m:t>3</m:t>
                        </m:r>
                      </m:sub>
                    </m:sSub>
                    <m:r>
                      <a:rPr lang="en-GB" altLang="en-US" sz="1800">
                        <a:solidFill>
                          <a:srgbClr val="000000"/>
                        </a:solidFill>
                        <a:latin typeface="Cambria Math" panose="02040503050406030204" pitchFamily="18" charset="0"/>
                      </a:rPr>
                      <m:t>,</m:t>
                    </m:r>
                  </m:oMath>
                </a14:m>
                <a:r>
                  <a:rPr lang="en-GB" altLang="en-US" sz="1800" i="0" dirty="0">
                    <a:solidFill>
                      <a:srgbClr val="000000"/>
                    </a:solidFill>
                  </a:rPr>
                  <a:t> .. </a:t>
                </a:r>
                <a14:m>
                  <m:oMath xmlns:m="http://schemas.openxmlformats.org/officeDocument/2006/math">
                    <m:sSub>
                      <m:sSubPr>
                        <m:ctrlPr>
                          <a:rPr lang="en-GB" altLang="en-US" sz="1800" i="1" smtClean="0">
                            <a:solidFill>
                              <a:srgbClr val="000000"/>
                            </a:solidFill>
                            <a:latin typeface="Cambria Math"/>
                          </a:rPr>
                        </m:ctrlPr>
                      </m:sSubPr>
                      <m:e>
                        <m:r>
                          <a:rPr lang="en-GB" altLang="en-US" sz="1800" b="0" i="1" smtClean="0">
                            <a:solidFill>
                              <a:srgbClr val="000000"/>
                            </a:solidFill>
                            <a:latin typeface="Cambria Math" panose="02040503050406030204" pitchFamily="18" charset="0"/>
                          </a:rPr>
                          <m:t>𝑣</m:t>
                        </m:r>
                      </m:e>
                      <m:sub>
                        <m:r>
                          <a:rPr lang="en-GB" altLang="en-US" sz="1800" b="0" i="1" smtClean="0">
                            <a:solidFill>
                              <a:srgbClr val="000000"/>
                            </a:solidFill>
                            <a:latin typeface="Cambria Math" panose="02040503050406030204" pitchFamily="18" charset="0"/>
                          </a:rPr>
                          <m:t>𝑛</m:t>
                        </m:r>
                        <m:r>
                          <a:rPr lang="en-GB" altLang="en-US" sz="1800" b="0" i="1" smtClean="0">
                            <a:solidFill>
                              <a:srgbClr val="000000"/>
                            </a:solidFill>
                            <a:latin typeface="Cambria Math" panose="02040503050406030204" pitchFamily="18" charset="0"/>
                          </a:rPr>
                          <m:t> </m:t>
                        </m:r>
                      </m:sub>
                    </m:sSub>
                  </m:oMath>
                </a14:m>
                <a:r>
                  <a:rPr lang="en-GB" altLang="en-US" sz="1800" i="0" dirty="0">
                    <a:solidFill>
                      <a:srgbClr val="000000"/>
                    </a:solidFill>
                  </a:rPr>
                  <a:t> </a:t>
                </a:r>
                <a:r>
                  <a:rPr lang="en-GB" altLang="en-US" sz="1800" b="1" i="0" dirty="0">
                    <a:solidFill>
                      <a:srgbClr val="FF0000"/>
                    </a:solidFill>
                  </a:rPr>
                  <a:t>span a space</a:t>
                </a:r>
                <a:r>
                  <a:rPr lang="en-GB" altLang="en-US" sz="1800" i="0" dirty="0">
                    <a:solidFill>
                      <a:srgbClr val="000000"/>
                    </a:solidFill>
                  </a:rPr>
                  <a:t>. This means that there is a space that consists of all combinations of those vectors.</a:t>
                </a:r>
              </a:p>
              <a:p>
                <a:pPr marL="266700" lvl="1" indent="-266700" eaLnBrk="1" hangingPunct="1"/>
                <a:endParaRPr lang="en-GB" altLang="en-US" sz="1800" i="0" dirty="0">
                  <a:solidFill>
                    <a:srgbClr val="000000"/>
                  </a:solidFill>
                </a:endParaRPr>
              </a:p>
              <a:p>
                <a:pPr marL="266700" lvl="1" indent="-266700" eaLnBrk="1" hangingPunct="1"/>
                <a:r>
                  <a:rPr lang="en-GB" altLang="en-US" sz="1800" i="0" dirty="0">
                    <a:solidFill>
                      <a:srgbClr val="000000"/>
                    </a:solidFill>
                  </a:rPr>
                  <a:t>The columns of a matrix span the column space.</a:t>
                </a:r>
              </a:p>
              <a:p>
                <a:pPr marL="266700" lvl="1" indent="-266700" eaLnBrk="1" hangingPunct="1"/>
                <a:endParaRPr lang="en-GB" altLang="en-US" sz="1800" i="0" dirty="0">
                  <a:solidFill>
                    <a:srgbClr val="000000"/>
                  </a:solidFill>
                </a:endParaRPr>
              </a:p>
              <a:p>
                <a:pPr marL="266700" lvl="1" indent="-266700" eaLnBrk="1" hangingPunct="1"/>
                <a:r>
                  <a:rPr lang="en-GB" altLang="en-US" sz="1800" i="0" dirty="0">
                    <a:solidFill>
                      <a:srgbClr val="000000"/>
                    </a:solidFill>
                  </a:rPr>
                  <a:t>Let </a:t>
                </a:r>
                <a14:m>
                  <m:oMath xmlns:m="http://schemas.openxmlformats.org/officeDocument/2006/math">
                    <m:r>
                      <a:rPr lang="en-GB" altLang="en-US" sz="1800" b="0" i="1" smtClean="0">
                        <a:solidFill>
                          <a:srgbClr val="000000"/>
                        </a:solidFill>
                        <a:latin typeface="Cambria Math"/>
                      </a:rPr>
                      <m:t>𝑆</m:t>
                    </m:r>
                  </m:oMath>
                </a14:m>
                <a:r>
                  <a:rPr lang="en-GB" altLang="en-US" sz="1800" i="0" dirty="0">
                    <a:solidFill>
                      <a:srgbClr val="000000"/>
                    </a:solidFill>
                  </a:rPr>
                  <a:t> be the space that a set of vectors span. That space is the smallest space with those vectors in it.</a:t>
                </a:r>
              </a:p>
              <a:p>
                <a:pPr marL="266700" lvl="1" indent="-266700" eaLnBrk="1" hangingPunct="1"/>
                <a:endParaRPr lang="en-GB" altLang="en-US" sz="1800" i="0" dirty="0">
                  <a:solidFill>
                    <a:srgbClr val="000000"/>
                  </a:solidFill>
                </a:endParaRPr>
              </a:p>
              <a:p>
                <a:pPr marL="266700" lvl="1" indent="0" eaLnBrk="1" hangingPunct="1">
                  <a:buNone/>
                </a:pPr>
                <a:r>
                  <a:rPr lang="en-GB" altLang="en-US" sz="1800" b="1" i="0" dirty="0">
                    <a:solidFill>
                      <a:srgbClr val="000000"/>
                    </a:solidFill>
                  </a:rPr>
                  <a:t>Example:</a:t>
                </a:r>
              </a:p>
              <a:p>
                <a:pPr marL="542925" lvl="1" indent="-276225" eaLnBrk="1" hangingPunct="1">
                  <a:buFont typeface="Wingdings" panose="05000000000000000000" pitchFamily="2" charset="2"/>
                  <a:buChar char="§"/>
                </a:pPr>
                <a:r>
                  <a:rPr lang="en-GB" altLang="en-US" sz="1800" i="0" dirty="0">
                    <a:solidFill>
                      <a:srgbClr val="000000"/>
                    </a:solidFill>
                  </a:rPr>
                  <a:t>Vectors </a:t>
                </a:r>
                <a14:m>
                  <m:oMath xmlns:m="http://schemas.openxmlformats.org/officeDocument/2006/math">
                    <m:sSub>
                      <m:sSubPr>
                        <m:ctrlPr>
                          <a:rPr lang="en-GB" altLang="en-US" sz="1800" i="1">
                            <a:solidFill>
                              <a:srgbClr val="000000"/>
                            </a:solidFill>
                            <a:latin typeface="Cambria Math"/>
                          </a:rPr>
                        </m:ctrlPr>
                      </m:sSubPr>
                      <m:e>
                        <m:r>
                          <a:rPr lang="en-GB" altLang="en-US" sz="1800">
                            <a:solidFill>
                              <a:srgbClr val="000000"/>
                            </a:solidFill>
                            <a:latin typeface="Cambria Math" panose="02040503050406030204" pitchFamily="18" charset="0"/>
                          </a:rPr>
                          <m:t>𝑣</m:t>
                        </m:r>
                      </m:e>
                      <m:sub>
                        <m:r>
                          <a:rPr lang="en-GB" altLang="en-US" sz="1800">
                            <a:solidFill>
                              <a:srgbClr val="000000"/>
                            </a:solidFill>
                            <a:latin typeface="Cambria Math" panose="02040503050406030204" pitchFamily="18" charset="0"/>
                          </a:rPr>
                          <m:t>1</m:t>
                        </m:r>
                      </m:sub>
                    </m:sSub>
                    <m:r>
                      <a:rPr lang="en-GB" altLang="en-US" sz="1800" b="0" i="1" smtClean="0">
                        <a:solidFill>
                          <a:srgbClr val="000000"/>
                        </a:solidFill>
                        <a:latin typeface="Cambria Math" panose="02040503050406030204" pitchFamily="18" charset="0"/>
                      </a:rPr>
                      <m:t>,</m:t>
                    </m:r>
                    <m:sSub>
                      <m:sSubPr>
                        <m:ctrlPr>
                          <a:rPr lang="en-GB" altLang="en-US" sz="1800" i="1">
                            <a:solidFill>
                              <a:srgbClr val="000000"/>
                            </a:solidFill>
                            <a:latin typeface="Cambria Math"/>
                          </a:rPr>
                        </m:ctrlPr>
                      </m:sSubPr>
                      <m:e>
                        <m:r>
                          <a:rPr lang="en-GB" altLang="en-US" sz="1800">
                            <a:solidFill>
                              <a:srgbClr val="000000"/>
                            </a:solidFill>
                            <a:latin typeface="Cambria Math" panose="02040503050406030204" pitchFamily="18" charset="0"/>
                          </a:rPr>
                          <m:t>𝑣</m:t>
                        </m:r>
                      </m:e>
                      <m:sub>
                        <m:r>
                          <a:rPr lang="en-GB" altLang="en-US" sz="1800" b="0" i="1" smtClean="0">
                            <a:solidFill>
                              <a:srgbClr val="000000"/>
                            </a:solidFill>
                            <a:latin typeface="Cambria Math" panose="02040503050406030204" pitchFamily="18" charset="0"/>
                          </a:rPr>
                          <m:t>2</m:t>
                        </m:r>
                      </m:sub>
                    </m:sSub>
                  </m:oMath>
                </a14:m>
                <a:r>
                  <a:rPr lang="en-GB" altLang="en-US" sz="1800" i="0" dirty="0">
                    <a:solidFill>
                      <a:srgbClr val="000000"/>
                    </a:solidFill>
                  </a:rPr>
                  <a:t> and </a:t>
                </a:r>
                <a14:m>
                  <m:oMath xmlns:m="http://schemas.openxmlformats.org/officeDocument/2006/math">
                    <m:sSub>
                      <m:sSubPr>
                        <m:ctrlPr>
                          <a:rPr lang="en-GB" altLang="en-US" sz="1800" i="1">
                            <a:solidFill>
                              <a:srgbClr val="000000"/>
                            </a:solidFill>
                            <a:latin typeface="Cambria Math"/>
                          </a:rPr>
                        </m:ctrlPr>
                      </m:sSubPr>
                      <m:e>
                        <m:r>
                          <a:rPr lang="en-GB" altLang="en-US" sz="1800">
                            <a:solidFill>
                              <a:srgbClr val="000000"/>
                            </a:solidFill>
                            <a:latin typeface="Cambria Math" panose="02040503050406030204" pitchFamily="18" charset="0"/>
                          </a:rPr>
                          <m:t>𝑣</m:t>
                        </m:r>
                      </m:e>
                      <m:sub>
                        <m:r>
                          <a:rPr lang="en-GB" altLang="en-US" sz="1800" b="0" i="1" smtClean="0">
                            <a:solidFill>
                              <a:srgbClr val="000000"/>
                            </a:solidFill>
                            <a:latin typeface="Cambria Math" panose="02040503050406030204" pitchFamily="18" charset="0"/>
                          </a:rPr>
                          <m:t>3</m:t>
                        </m:r>
                      </m:sub>
                    </m:sSub>
                  </m:oMath>
                </a14:m>
                <a:r>
                  <a:rPr lang="en-GB" altLang="en-US" sz="1800" i="0" dirty="0">
                    <a:solidFill>
                      <a:srgbClr val="000000"/>
                    </a:solidFill>
                  </a:rPr>
                  <a:t> span the </a:t>
                </a:r>
                <a14:m>
                  <m:oMath xmlns:m="http://schemas.openxmlformats.org/officeDocument/2006/math">
                    <m:sSup>
                      <m:sSupPr>
                        <m:ctrlPr>
                          <a:rPr lang="en-GB" altLang="en-US" sz="1800" i="1" smtClean="0">
                            <a:solidFill>
                              <a:srgbClr val="000000"/>
                            </a:solidFill>
                            <a:latin typeface="Cambria Math"/>
                          </a:rPr>
                        </m:ctrlPr>
                      </m:sSupPr>
                      <m:e>
                        <m:r>
                          <a:rPr lang="en-GB" altLang="en-US" sz="1800" b="0" i="1" smtClean="0">
                            <a:solidFill>
                              <a:srgbClr val="000000"/>
                            </a:solidFill>
                            <a:latin typeface="Cambria Math" panose="02040503050406030204" pitchFamily="18" charset="0"/>
                          </a:rPr>
                          <m:t>𝑅</m:t>
                        </m:r>
                      </m:e>
                      <m:sup>
                        <m:r>
                          <a:rPr lang="en-GB" altLang="en-US" sz="1800" b="0" i="1" smtClean="0">
                            <a:solidFill>
                              <a:srgbClr val="000000"/>
                            </a:solidFill>
                            <a:latin typeface="Cambria Math" panose="02040503050406030204" pitchFamily="18" charset="0"/>
                          </a:rPr>
                          <m:t>2</m:t>
                        </m:r>
                      </m:sup>
                    </m:sSup>
                  </m:oMath>
                </a14:m>
                <a:r>
                  <a:rPr lang="en-GB" altLang="en-US" sz="1800" i="0" dirty="0">
                    <a:solidFill>
                      <a:srgbClr val="000000"/>
                    </a:solidFill>
                  </a:rPr>
                  <a:t>.</a:t>
                </a:r>
              </a:p>
              <a:p>
                <a:pPr marL="542925" lvl="1" indent="-276225" eaLnBrk="1" hangingPunct="1">
                  <a:buFont typeface="Wingdings" panose="05000000000000000000" pitchFamily="2" charset="2"/>
                  <a:buChar char="§"/>
                </a:pPr>
                <a14:m>
                  <m:oMath xmlns:m="http://schemas.openxmlformats.org/officeDocument/2006/math">
                    <m:sSup>
                      <m:sSupPr>
                        <m:ctrlPr>
                          <a:rPr lang="en-GB" altLang="en-US" sz="1800" i="1">
                            <a:solidFill>
                              <a:srgbClr val="000000"/>
                            </a:solidFill>
                            <a:latin typeface="Cambria Math"/>
                          </a:rPr>
                        </m:ctrlPr>
                      </m:sSupPr>
                      <m:e>
                        <m:r>
                          <a:rPr lang="en-GB" altLang="en-US" sz="1800">
                            <a:solidFill>
                              <a:srgbClr val="000000"/>
                            </a:solidFill>
                            <a:latin typeface="Cambria Math" panose="02040503050406030204" pitchFamily="18" charset="0"/>
                          </a:rPr>
                          <m:t>𝑅</m:t>
                        </m:r>
                      </m:e>
                      <m:sup>
                        <m:r>
                          <a:rPr lang="en-GB" altLang="en-US" sz="1800">
                            <a:solidFill>
                              <a:srgbClr val="000000"/>
                            </a:solidFill>
                            <a:latin typeface="Cambria Math" panose="02040503050406030204" pitchFamily="18" charset="0"/>
                          </a:rPr>
                          <m:t>2</m:t>
                        </m:r>
                      </m:sup>
                    </m:sSup>
                  </m:oMath>
                </a14:m>
                <a:r>
                  <a:rPr lang="en-GB" altLang="en-US" sz="1800" i="0" dirty="0">
                    <a:solidFill>
                      <a:srgbClr val="000000"/>
                    </a:solidFill>
                  </a:rPr>
                  <a:t> is the smallest space with </a:t>
                </a:r>
                <a14:m>
                  <m:oMath xmlns:m="http://schemas.openxmlformats.org/officeDocument/2006/math">
                    <m:sSub>
                      <m:sSubPr>
                        <m:ctrlPr>
                          <a:rPr lang="en-GB" altLang="en-US" sz="1800" i="1">
                            <a:solidFill>
                              <a:srgbClr val="000000"/>
                            </a:solidFill>
                            <a:latin typeface="Cambria Math"/>
                          </a:rPr>
                        </m:ctrlPr>
                      </m:sSubPr>
                      <m:e>
                        <m:r>
                          <a:rPr lang="en-GB" altLang="en-US" sz="1800">
                            <a:solidFill>
                              <a:srgbClr val="000000"/>
                            </a:solidFill>
                            <a:latin typeface="Cambria Math" panose="02040503050406030204" pitchFamily="18" charset="0"/>
                          </a:rPr>
                          <m:t>𝑣</m:t>
                        </m:r>
                      </m:e>
                      <m:sub>
                        <m:r>
                          <a:rPr lang="en-GB" altLang="en-US" sz="1800">
                            <a:solidFill>
                              <a:srgbClr val="000000"/>
                            </a:solidFill>
                            <a:latin typeface="Cambria Math" panose="02040503050406030204" pitchFamily="18" charset="0"/>
                          </a:rPr>
                          <m:t>1</m:t>
                        </m:r>
                      </m:sub>
                    </m:sSub>
                  </m:oMath>
                </a14:m>
                <a:r>
                  <a:rPr lang="en-GB" altLang="en-US" sz="1800" i="0" dirty="0">
                    <a:solidFill>
                      <a:srgbClr val="000000"/>
                    </a:solidFill>
                  </a:rPr>
                  <a:t>, </a:t>
                </a:r>
                <a14:m>
                  <m:oMath xmlns:m="http://schemas.openxmlformats.org/officeDocument/2006/math">
                    <m:sSub>
                      <m:sSubPr>
                        <m:ctrlPr>
                          <a:rPr lang="en-GB" altLang="en-US" sz="1800" i="1">
                            <a:solidFill>
                              <a:srgbClr val="000000"/>
                            </a:solidFill>
                            <a:latin typeface="Cambria Math"/>
                          </a:rPr>
                        </m:ctrlPr>
                      </m:sSubPr>
                      <m:e>
                        <m:r>
                          <a:rPr lang="en-GB" altLang="en-US" sz="1800">
                            <a:solidFill>
                              <a:srgbClr val="000000"/>
                            </a:solidFill>
                            <a:latin typeface="Cambria Math" panose="02040503050406030204" pitchFamily="18" charset="0"/>
                          </a:rPr>
                          <m:t>𝑣</m:t>
                        </m:r>
                      </m:e>
                      <m:sub>
                        <m:r>
                          <a:rPr lang="en-GB" altLang="en-US" sz="1800">
                            <a:solidFill>
                              <a:srgbClr val="000000"/>
                            </a:solidFill>
                            <a:latin typeface="Cambria Math" panose="02040503050406030204" pitchFamily="18" charset="0"/>
                          </a:rPr>
                          <m:t>2</m:t>
                        </m:r>
                      </m:sub>
                    </m:sSub>
                  </m:oMath>
                </a14:m>
                <a:r>
                  <a:rPr lang="en-GB" altLang="en-US" sz="1800" i="0" dirty="0">
                    <a:solidFill>
                      <a:srgbClr val="000000"/>
                    </a:solidFill>
                  </a:rPr>
                  <a:t> and </a:t>
                </a:r>
                <a14:m>
                  <m:oMath xmlns:m="http://schemas.openxmlformats.org/officeDocument/2006/math">
                    <m:sSub>
                      <m:sSubPr>
                        <m:ctrlPr>
                          <a:rPr lang="en-GB" altLang="en-US" sz="1800" i="1">
                            <a:solidFill>
                              <a:srgbClr val="000000"/>
                            </a:solidFill>
                            <a:latin typeface="Cambria Math"/>
                          </a:rPr>
                        </m:ctrlPr>
                      </m:sSubPr>
                      <m:e>
                        <m:r>
                          <a:rPr lang="en-GB" altLang="en-US" sz="1800">
                            <a:solidFill>
                              <a:srgbClr val="000000"/>
                            </a:solidFill>
                            <a:latin typeface="Cambria Math" panose="02040503050406030204" pitchFamily="18" charset="0"/>
                          </a:rPr>
                          <m:t>𝑣</m:t>
                        </m:r>
                      </m:e>
                      <m:sub>
                        <m:r>
                          <a:rPr lang="en-GB" altLang="en-US" sz="1800" b="0" i="1" smtClean="0">
                            <a:solidFill>
                              <a:srgbClr val="000000"/>
                            </a:solidFill>
                            <a:latin typeface="Cambria Math" panose="02040503050406030204" pitchFamily="18" charset="0"/>
                          </a:rPr>
                          <m:t>3</m:t>
                        </m:r>
                      </m:sub>
                    </m:sSub>
                  </m:oMath>
                </a14:m>
                <a:r>
                  <a:rPr lang="en-GB" altLang="en-US" sz="1800" i="0" dirty="0">
                    <a:solidFill>
                      <a:srgbClr val="000000"/>
                    </a:solidFill>
                  </a:rPr>
                  <a:t> in it.</a:t>
                </a:r>
              </a:p>
              <a:p>
                <a:pPr lvl="1" eaLnBrk="1" hangingPunct="1"/>
                <a:endParaRPr lang="en-GB" altLang="en-US" sz="1800" i="0" dirty="0"/>
              </a:p>
            </p:txBody>
          </p:sp>
        </mc:Choice>
        <mc:Fallback xmlns="">
          <p:sp>
            <p:nvSpPr>
              <p:cNvPr id="5" name="Rectangle 4"/>
              <p:cNvSpPr>
                <a:spLocks noGrp="1" noRot="1" noChangeAspect="1" noMove="1" noResize="1" noEditPoints="1" noAdjustHandles="1" noChangeArrowheads="1" noChangeShapeType="1" noTextEdit="1"/>
              </p:cNvSpPr>
              <p:nvPr/>
            </p:nvSpPr>
            <p:spPr bwMode="auto">
              <a:xfrm>
                <a:off x="395536" y="1728043"/>
                <a:ext cx="8352928" cy="5013325"/>
              </a:xfrm>
              <a:prstGeom prst="rect">
                <a:avLst/>
              </a:prstGeom>
              <a:blipFill rotWithShape="1">
                <a:blip r:embed="rId3"/>
                <a:stretch>
                  <a:fillRect l="-1606" t="-1458" r="-65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r>
                  <a:rPr lang="en-GB">
                    <a:noFill/>
                  </a:rPr>
                  <a:t> </a:t>
                </a:r>
              </a:p>
            </p:txBody>
          </p:sp>
        </mc:Fallback>
      </mc:AlternateContent>
      <p:grpSp>
        <p:nvGrpSpPr>
          <p:cNvPr id="2" name="Group 1"/>
          <p:cNvGrpSpPr/>
          <p:nvPr/>
        </p:nvGrpSpPr>
        <p:grpSpPr>
          <a:xfrm>
            <a:off x="6084168" y="4293096"/>
            <a:ext cx="2352445" cy="2188084"/>
            <a:chOff x="5580112" y="4049228"/>
            <a:chExt cx="2352445" cy="2188084"/>
          </a:xfrm>
        </p:grpSpPr>
        <p:grpSp>
          <p:nvGrpSpPr>
            <p:cNvPr id="27" name="Group 91"/>
            <p:cNvGrpSpPr>
              <a:grpSpLocks/>
            </p:cNvGrpSpPr>
            <p:nvPr/>
          </p:nvGrpSpPr>
          <p:grpSpPr bwMode="auto">
            <a:xfrm>
              <a:off x="5580112" y="4136740"/>
              <a:ext cx="2330930" cy="2100572"/>
              <a:chOff x="755576" y="2551400"/>
              <a:chExt cx="2331740" cy="2101736"/>
            </a:xfrm>
          </p:grpSpPr>
          <p:cxnSp>
            <p:nvCxnSpPr>
              <p:cNvPr id="30" name="Straight Arrow Connector 98"/>
              <p:cNvCxnSpPr>
                <a:cxnSpLocks noChangeShapeType="1"/>
              </p:cNvCxnSpPr>
              <p:nvPr/>
            </p:nvCxnSpPr>
            <p:spPr bwMode="auto">
              <a:xfrm>
                <a:off x="755576" y="3645024"/>
                <a:ext cx="2331740" cy="0"/>
              </a:xfrm>
              <a:prstGeom prst="straightConnector1">
                <a:avLst/>
              </a:prstGeom>
              <a:noFill/>
              <a:ln w="12700" algn="ctr">
                <a:solidFill>
                  <a:srgbClr val="6E6E6F"/>
                </a:solidFill>
                <a:round/>
                <a:headEnd/>
                <a:tailEnd type="triangle" w="med" len="med"/>
              </a:ln>
            </p:spPr>
          </p:cxnSp>
          <p:cxnSp>
            <p:nvCxnSpPr>
              <p:cNvPr id="31" name="Straight Arrow Connector 99"/>
              <p:cNvCxnSpPr>
                <a:cxnSpLocks noChangeShapeType="1"/>
              </p:cNvCxnSpPr>
              <p:nvPr/>
            </p:nvCxnSpPr>
            <p:spPr bwMode="auto">
              <a:xfrm flipH="1" flipV="1">
                <a:off x="1899320" y="2551400"/>
                <a:ext cx="8384" cy="2101736"/>
              </a:xfrm>
              <a:prstGeom prst="straightConnector1">
                <a:avLst/>
              </a:prstGeom>
              <a:noFill/>
              <a:ln w="12700" algn="ctr">
                <a:solidFill>
                  <a:srgbClr val="6E6E6F"/>
                </a:solidFill>
                <a:round/>
                <a:headEnd/>
                <a:tailEnd type="triangle" w="med" len="med"/>
              </a:ln>
            </p:spPr>
          </p:cxnSp>
          <p:cxnSp>
            <p:nvCxnSpPr>
              <p:cNvPr id="32" name="Straight Connector 102"/>
              <p:cNvCxnSpPr>
                <a:cxnSpLocks noChangeShapeType="1"/>
              </p:cNvCxnSpPr>
              <p:nvPr/>
            </p:nvCxnSpPr>
            <p:spPr bwMode="auto">
              <a:xfrm>
                <a:off x="1979712" y="3645024"/>
                <a:ext cx="0" cy="0"/>
              </a:xfrm>
              <a:prstGeom prst="line">
                <a:avLst/>
              </a:prstGeom>
              <a:noFill/>
              <a:ln>
                <a:noFill/>
              </a:ln>
              <a:extLst>
                <a:ext uri="{91240B29-F687-4F45-9708-019B960494DF}">
                  <a14:hiddenLine xmlns:a14="http://schemas.microsoft.com/office/drawing/2010/main" w="9525" algn="ctr">
                    <a:solidFill>
                      <a:srgbClr val="000000"/>
                    </a:solidFill>
                    <a:round/>
                    <a:headEnd/>
                    <a:tailEnd/>
                  </a14:hiddenLine>
                </a:ext>
              </a:extLst>
            </p:spPr>
          </p:cxnSp>
          <p:cxnSp>
            <p:nvCxnSpPr>
              <p:cNvPr id="33" name="Straight Connector 103"/>
              <p:cNvCxnSpPr>
                <a:cxnSpLocks noChangeShapeType="1"/>
              </p:cNvCxnSpPr>
              <p:nvPr/>
            </p:nvCxnSpPr>
            <p:spPr bwMode="auto">
              <a:xfrm>
                <a:off x="2051720" y="3573016"/>
                <a:ext cx="0" cy="144016"/>
              </a:xfrm>
              <a:prstGeom prst="line">
                <a:avLst/>
              </a:prstGeom>
              <a:noFill/>
              <a:ln w="12700" algn="ctr">
                <a:solidFill>
                  <a:srgbClr val="6E6E6F"/>
                </a:solidFill>
                <a:round/>
                <a:headEnd/>
                <a:tailEnd/>
              </a:ln>
            </p:spPr>
          </p:cxnSp>
          <p:cxnSp>
            <p:nvCxnSpPr>
              <p:cNvPr id="34" name="Straight Connector 104"/>
              <p:cNvCxnSpPr>
                <a:cxnSpLocks noChangeShapeType="1"/>
              </p:cNvCxnSpPr>
              <p:nvPr/>
            </p:nvCxnSpPr>
            <p:spPr bwMode="auto">
              <a:xfrm>
                <a:off x="2195736" y="3573016"/>
                <a:ext cx="0" cy="144016"/>
              </a:xfrm>
              <a:prstGeom prst="line">
                <a:avLst/>
              </a:prstGeom>
              <a:noFill/>
              <a:ln w="12700" algn="ctr">
                <a:solidFill>
                  <a:srgbClr val="6E6E6F"/>
                </a:solidFill>
                <a:round/>
                <a:headEnd/>
                <a:tailEnd/>
              </a:ln>
            </p:spPr>
          </p:cxnSp>
          <p:cxnSp>
            <p:nvCxnSpPr>
              <p:cNvPr id="35" name="Straight Connector 105"/>
              <p:cNvCxnSpPr>
                <a:cxnSpLocks noChangeShapeType="1"/>
              </p:cNvCxnSpPr>
              <p:nvPr/>
            </p:nvCxnSpPr>
            <p:spPr bwMode="auto">
              <a:xfrm>
                <a:off x="2339752" y="3573016"/>
                <a:ext cx="0" cy="144016"/>
              </a:xfrm>
              <a:prstGeom prst="line">
                <a:avLst/>
              </a:prstGeom>
              <a:noFill/>
              <a:ln w="12700" algn="ctr">
                <a:solidFill>
                  <a:srgbClr val="6E6E6F"/>
                </a:solidFill>
                <a:round/>
                <a:headEnd/>
                <a:tailEnd/>
              </a:ln>
            </p:spPr>
          </p:cxnSp>
          <p:cxnSp>
            <p:nvCxnSpPr>
              <p:cNvPr id="36" name="Straight Connector 106"/>
              <p:cNvCxnSpPr>
                <a:cxnSpLocks noChangeShapeType="1"/>
              </p:cNvCxnSpPr>
              <p:nvPr/>
            </p:nvCxnSpPr>
            <p:spPr bwMode="auto">
              <a:xfrm>
                <a:off x="2483768" y="3573016"/>
                <a:ext cx="0" cy="144016"/>
              </a:xfrm>
              <a:prstGeom prst="line">
                <a:avLst/>
              </a:prstGeom>
              <a:noFill/>
              <a:ln w="12700" algn="ctr">
                <a:solidFill>
                  <a:srgbClr val="6E6E6F"/>
                </a:solidFill>
                <a:round/>
                <a:headEnd/>
                <a:tailEnd/>
              </a:ln>
            </p:spPr>
          </p:cxnSp>
          <p:cxnSp>
            <p:nvCxnSpPr>
              <p:cNvPr id="37" name="Straight Connector 107"/>
              <p:cNvCxnSpPr>
                <a:cxnSpLocks noChangeShapeType="1"/>
              </p:cNvCxnSpPr>
              <p:nvPr/>
            </p:nvCxnSpPr>
            <p:spPr bwMode="auto">
              <a:xfrm>
                <a:off x="2627784" y="3573016"/>
                <a:ext cx="0" cy="144016"/>
              </a:xfrm>
              <a:prstGeom prst="line">
                <a:avLst/>
              </a:prstGeom>
              <a:noFill/>
              <a:ln w="12700" algn="ctr">
                <a:solidFill>
                  <a:srgbClr val="6E6E6F"/>
                </a:solidFill>
                <a:round/>
                <a:headEnd/>
                <a:tailEnd/>
              </a:ln>
            </p:spPr>
          </p:cxnSp>
          <p:cxnSp>
            <p:nvCxnSpPr>
              <p:cNvPr id="38" name="Straight Connector 108"/>
              <p:cNvCxnSpPr>
                <a:cxnSpLocks noChangeShapeType="1"/>
              </p:cNvCxnSpPr>
              <p:nvPr/>
            </p:nvCxnSpPr>
            <p:spPr bwMode="auto">
              <a:xfrm>
                <a:off x="1187624" y="3573016"/>
                <a:ext cx="0" cy="144016"/>
              </a:xfrm>
              <a:prstGeom prst="line">
                <a:avLst/>
              </a:prstGeom>
              <a:noFill/>
              <a:ln w="12700" algn="ctr">
                <a:solidFill>
                  <a:srgbClr val="6E6E6F"/>
                </a:solidFill>
                <a:round/>
                <a:headEnd/>
                <a:tailEnd/>
              </a:ln>
            </p:spPr>
          </p:cxnSp>
          <p:cxnSp>
            <p:nvCxnSpPr>
              <p:cNvPr id="39" name="Straight Connector 109"/>
              <p:cNvCxnSpPr>
                <a:cxnSpLocks noChangeShapeType="1"/>
              </p:cNvCxnSpPr>
              <p:nvPr/>
            </p:nvCxnSpPr>
            <p:spPr bwMode="auto">
              <a:xfrm>
                <a:off x="1331640" y="3573016"/>
                <a:ext cx="0" cy="144016"/>
              </a:xfrm>
              <a:prstGeom prst="line">
                <a:avLst/>
              </a:prstGeom>
              <a:noFill/>
              <a:ln w="12700" algn="ctr">
                <a:solidFill>
                  <a:srgbClr val="6E6E6F"/>
                </a:solidFill>
                <a:round/>
                <a:headEnd/>
                <a:tailEnd/>
              </a:ln>
            </p:spPr>
          </p:cxnSp>
          <p:cxnSp>
            <p:nvCxnSpPr>
              <p:cNvPr id="40" name="Straight Connector 110"/>
              <p:cNvCxnSpPr>
                <a:cxnSpLocks noChangeShapeType="1"/>
              </p:cNvCxnSpPr>
              <p:nvPr/>
            </p:nvCxnSpPr>
            <p:spPr bwMode="auto">
              <a:xfrm>
                <a:off x="1475656" y="3573016"/>
                <a:ext cx="0" cy="144016"/>
              </a:xfrm>
              <a:prstGeom prst="line">
                <a:avLst/>
              </a:prstGeom>
              <a:noFill/>
              <a:ln w="12700" algn="ctr">
                <a:solidFill>
                  <a:srgbClr val="6E6E6F"/>
                </a:solidFill>
                <a:round/>
                <a:headEnd/>
                <a:tailEnd/>
              </a:ln>
            </p:spPr>
          </p:cxnSp>
          <p:cxnSp>
            <p:nvCxnSpPr>
              <p:cNvPr id="41" name="Straight Connector 111"/>
              <p:cNvCxnSpPr>
                <a:cxnSpLocks noChangeShapeType="1"/>
              </p:cNvCxnSpPr>
              <p:nvPr/>
            </p:nvCxnSpPr>
            <p:spPr bwMode="auto">
              <a:xfrm>
                <a:off x="1619672" y="3573016"/>
                <a:ext cx="0" cy="144016"/>
              </a:xfrm>
              <a:prstGeom prst="line">
                <a:avLst/>
              </a:prstGeom>
              <a:noFill/>
              <a:ln w="12700" algn="ctr">
                <a:solidFill>
                  <a:srgbClr val="6E6E6F"/>
                </a:solidFill>
                <a:round/>
                <a:headEnd/>
                <a:tailEnd/>
              </a:ln>
            </p:spPr>
          </p:cxnSp>
          <p:cxnSp>
            <p:nvCxnSpPr>
              <p:cNvPr id="42" name="Straight Connector 112"/>
              <p:cNvCxnSpPr>
                <a:cxnSpLocks noChangeShapeType="1"/>
              </p:cNvCxnSpPr>
              <p:nvPr/>
            </p:nvCxnSpPr>
            <p:spPr bwMode="auto">
              <a:xfrm>
                <a:off x="1763688" y="3573016"/>
                <a:ext cx="0" cy="144016"/>
              </a:xfrm>
              <a:prstGeom prst="line">
                <a:avLst/>
              </a:prstGeom>
              <a:noFill/>
              <a:ln w="12700" algn="ctr">
                <a:solidFill>
                  <a:srgbClr val="6E6E6F"/>
                </a:solidFill>
                <a:round/>
                <a:headEnd/>
                <a:tailEnd/>
              </a:ln>
            </p:spPr>
          </p:cxnSp>
          <p:grpSp>
            <p:nvGrpSpPr>
              <p:cNvPr id="43" name="Group 113"/>
              <p:cNvGrpSpPr>
                <a:grpSpLocks/>
              </p:cNvGrpSpPr>
              <p:nvPr/>
            </p:nvGrpSpPr>
            <p:grpSpPr bwMode="auto">
              <a:xfrm rot="-5400000">
                <a:off x="1619672" y="3140968"/>
                <a:ext cx="576065" cy="144016"/>
                <a:chOff x="2123728" y="3068960"/>
                <a:chExt cx="576065" cy="144016"/>
              </a:xfrm>
            </p:grpSpPr>
            <p:cxnSp>
              <p:nvCxnSpPr>
                <p:cNvPr id="51" name="Straight Connector 121"/>
                <p:cNvCxnSpPr>
                  <a:cxnSpLocks noChangeShapeType="1"/>
                </p:cNvCxnSpPr>
                <p:nvPr/>
              </p:nvCxnSpPr>
              <p:spPr bwMode="auto">
                <a:xfrm>
                  <a:off x="2123728" y="3068960"/>
                  <a:ext cx="0" cy="144016"/>
                </a:xfrm>
                <a:prstGeom prst="line">
                  <a:avLst/>
                </a:prstGeom>
                <a:noFill/>
                <a:ln w="12700" algn="ctr">
                  <a:solidFill>
                    <a:srgbClr val="6E6E6F"/>
                  </a:solidFill>
                  <a:round/>
                  <a:headEnd/>
                  <a:tailEnd/>
                </a:ln>
              </p:spPr>
            </p:cxnSp>
            <p:cxnSp>
              <p:nvCxnSpPr>
                <p:cNvPr id="52" name="Straight Connector 122"/>
                <p:cNvCxnSpPr>
                  <a:cxnSpLocks noChangeShapeType="1"/>
                </p:cNvCxnSpPr>
                <p:nvPr/>
              </p:nvCxnSpPr>
              <p:spPr bwMode="auto">
                <a:xfrm>
                  <a:off x="2267744" y="3068960"/>
                  <a:ext cx="0" cy="144016"/>
                </a:xfrm>
                <a:prstGeom prst="line">
                  <a:avLst/>
                </a:prstGeom>
                <a:noFill/>
                <a:ln w="12700" algn="ctr">
                  <a:solidFill>
                    <a:srgbClr val="6E6E6F"/>
                  </a:solidFill>
                  <a:round/>
                  <a:headEnd/>
                  <a:tailEnd/>
                </a:ln>
              </p:spPr>
            </p:cxnSp>
            <p:cxnSp>
              <p:nvCxnSpPr>
                <p:cNvPr id="53" name="Straight Connector 123"/>
                <p:cNvCxnSpPr>
                  <a:cxnSpLocks noChangeShapeType="1"/>
                </p:cNvCxnSpPr>
                <p:nvPr/>
              </p:nvCxnSpPr>
              <p:spPr bwMode="auto">
                <a:xfrm>
                  <a:off x="2411760" y="3068960"/>
                  <a:ext cx="0" cy="144016"/>
                </a:xfrm>
                <a:prstGeom prst="line">
                  <a:avLst/>
                </a:prstGeom>
                <a:noFill/>
                <a:ln w="12700" algn="ctr">
                  <a:solidFill>
                    <a:srgbClr val="6E6E6F"/>
                  </a:solidFill>
                  <a:round/>
                  <a:headEnd/>
                  <a:tailEnd/>
                </a:ln>
              </p:spPr>
            </p:cxnSp>
            <p:cxnSp>
              <p:nvCxnSpPr>
                <p:cNvPr id="54" name="Straight Connector 124"/>
                <p:cNvCxnSpPr>
                  <a:cxnSpLocks noChangeShapeType="1"/>
                </p:cNvCxnSpPr>
                <p:nvPr/>
              </p:nvCxnSpPr>
              <p:spPr bwMode="auto">
                <a:xfrm>
                  <a:off x="2555776" y="3068960"/>
                  <a:ext cx="0" cy="144016"/>
                </a:xfrm>
                <a:prstGeom prst="line">
                  <a:avLst/>
                </a:prstGeom>
                <a:noFill/>
                <a:ln w="12700" algn="ctr">
                  <a:solidFill>
                    <a:srgbClr val="6E6E6F"/>
                  </a:solidFill>
                  <a:round/>
                  <a:headEnd/>
                  <a:tailEnd/>
                </a:ln>
              </p:spPr>
            </p:cxnSp>
            <p:cxnSp>
              <p:nvCxnSpPr>
                <p:cNvPr id="55" name="Straight Connector 125"/>
                <p:cNvCxnSpPr>
                  <a:cxnSpLocks noChangeShapeType="1"/>
                </p:cNvCxnSpPr>
                <p:nvPr/>
              </p:nvCxnSpPr>
              <p:spPr bwMode="auto">
                <a:xfrm rot="5400000" flipV="1">
                  <a:off x="2627784" y="3140967"/>
                  <a:ext cx="144015" cy="3"/>
                </a:xfrm>
                <a:prstGeom prst="line">
                  <a:avLst/>
                </a:prstGeom>
                <a:noFill/>
                <a:ln w="12700" algn="ctr">
                  <a:solidFill>
                    <a:srgbClr val="6E6E6F"/>
                  </a:solidFill>
                  <a:round/>
                  <a:headEnd/>
                  <a:tailEnd/>
                </a:ln>
              </p:spPr>
            </p:cxnSp>
          </p:grpSp>
          <p:cxnSp>
            <p:nvCxnSpPr>
              <p:cNvPr id="44" name="Straight Connector 114"/>
              <p:cNvCxnSpPr>
                <a:cxnSpLocks noChangeShapeType="1"/>
              </p:cNvCxnSpPr>
              <p:nvPr/>
            </p:nvCxnSpPr>
            <p:spPr bwMode="auto">
              <a:xfrm>
                <a:off x="1979713" y="4516337"/>
                <a:ext cx="0" cy="0"/>
              </a:xfrm>
              <a:prstGeom prst="line">
                <a:avLst/>
              </a:prstGeom>
              <a:noFill/>
              <a:ln>
                <a:noFill/>
              </a:ln>
              <a:extLst>
                <a:ext uri="{91240B29-F687-4F45-9708-019B960494DF}">
                  <a14:hiddenLine xmlns:a14="http://schemas.microsoft.com/office/drawing/2010/main" w="9525" algn="ctr">
                    <a:solidFill>
                      <a:srgbClr val="000000"/>
                    </a:solidFill>
                    <a:round/>
                    <a:headEnd/>
                    <a:tailEnd/>
                  </a14:hiddenLine>
                </a:ext>
              </a:extLst>
            </p:spPr>
          </p:cxnSp>
          <p:grpSp>
            <p:nvGrpSpPr>
              <p:cNvPr id="45" name="Group 115"/>
              <p:cNvGrpSpPr>
                <a:grpSpLocks/>
              </p:cNvGrpSpPr>
              <p:nvPr/>
            </p:nvGrpSpPr>
            <p:grpSpPr bwMode="auto">
              <a:xfrm rot="-5400000">
                <a:off x="1619673" y="4012281"/>
                <a:ext cx="576065" cy="144016"/>
                <a:chOff x="2123728" y="3068960"/>
                <a:chExt cx="576065" cy="144016"/>
              </a:xfrm>
            </p:grpSpPr>
            <p:cxnSp>
              <p:nvCxnSpPr>
                <p:cNvPr id="46" name="Straight Connector 116"/>
                <p:cNvCxnSpPr>
                  <a:cxnSpLocks noChangeShapeType="1"/>
                </p:cNvCxnSpPr>
                <p:nvPr/>
              </p:nvCxnSpPr>
              <p:spPr bwMode="auto">
                <a:xfrm>
                  <a:off x="2123728" y="3068960"/>
                  <a:ext cx="0" cy="144016"/>
                </a:xfrm>
                <a:prstGeom prst="line">
                  <a:avLst/>
                </a:prstGeom>
                <a:noFill/>
                <a:ln w="12700" algn="ctr">
                  <a:solidFill>
                    <a:srgbClr val="6E6E6F"/>
                  </a:solidFill>
                  <a:round/>
                  <a:headEnd/>
                  <a:tailEnd/>
                </a:ln>
              </p:spPr>
            </p:cxnSp>
            <p:cxnSp>
              <p:nvCxnSpPr>
                <p:cNvPr id="47" name="Straight Connector 117"/>
                <p:cNvCxnSpPr>
                  <a:cxnSpLocks noChangeShapeType="1"/>
                </p:cNvCxnSpPr>
                <p:nvPr/>
              </p:nvCxnSpPr>
              <p:spPr bwMode="auto">
                <a:xfrm>
                  <a:off x="2267744" y="3068960"/>
                  <a:ext cx="0" cy="144016"/>
                </a:xfrm>
                <a:prstGeom prst="line">
                  <a:avLst/>
                </a:prstGeom>
                <a:noFill/>
                <a:ln w="12700" algn="ctr">
                  <a:solidFill>
                    <a:srgbClr val="6E6E6F"/>
                  </a:solidFill>
                  <a:round/>
                  <a:headEnd/>
                  <a:tailEnd/>
                </a:ln>
              </p:spPr>
            </p:cxnSp>
            <p:cxnSp>
              <p:nvCxnSpPr>
                <p:cNvPr id="48" name="Straight Connector 118"/>
                <p:cNvCxnSpPr>
                  <a:cxnSpLocks noChangeShapeType="1"/>
                </p:cNvCxnSpPr>
                <p:nvPr/>
              </p:nvCxnSpPr>
              <p:spPr bwMode="auto">
                <a:xfrm>
                  <a:off x="2411760" y="3068960"/>
                  <a:ext cx="0" cy="144016"/>
                </a:xfrm>
                <a:prstGeom prst="line">
                  <a:avLst/>
                </a:prstGeom>
                <a:noFill/>
                <a:ln w="12700" algn="ctr">
                  <a:solidFill>
                    <a:srgbClr val="6E6E6F"/>
                  </a:solidFill>
                  <a:round/>
                  <a:headEnd/>
                  <a:tailEnd/>
                </a:ln>
              </p:spPr>
            </p:cxnSp>
            <p:cxnSp>
              <p:nvCxnSpPr>
                <p:cNvPr id="49" name="Straight Connector 119"/>
                <p:cNvCxnSpPr>
                  <a:cxnSpLocks noChangeShapeType="1"/>
                </p:cNvCxnSpPr>
                <p:nvPr/>
              </p:nvCxnSpPr>
              <p:spPr bwMode="auto">
                <a:xfrm>
                  <a:off x="2555776" y="3068960"/>
                  <a:ext cx="0" cy="144016"/>
                </a:xfrm>
                <a:prstGeom prst="line">
                  <a:avLst/>
                </a:prstGeom>
                <a:noFill/>
                <a:ln w="12700" algn="ctr">
                  <a:solidFill>
                    <a:srgbClr val="6E6E6F"/>
                  </a:solidFill>
                  <a:round/>
                  <a:headEnd/>
                  <a:tailEnd/>
                </a:ln>
              </p:spPr>
            </p:cxnSp>
            <p:cxnSp>
              <p:nvCxnSpPr>
                <p:cNvPr id="50" name="Straight Connector 120"/>
                <p:cNvCxnSpPr>
                  <a:cxnSpLocks noChangeShapeType="1"/>
                </p:cNvCxnSpPr>
                <p:nvPr/>
              </p:nvCxnSpPr>
              <p:spPr bwMode="auto">
                <a:xfrm rot="5400000" flipV="1">
                  <a:off x="2627784" y="3140967"/>
                  <a:ext cx="144015" cy="3"/>
                </a:xfrm>
                <a:prstGeom prst="line">
                  <a:avLst/>
                </a:prstGeom>
                <a:noFill/>
                <a:ln w="12700" algn="ctr">
                  <a:solidFill>
                    <a:srgbClr val="6E6E6F"/>
                  </a:solidFill>
                  <a:round/>
                  <a:headEnd/>
                  <a:tailEnd/>
                </a:ln>
              </p:spPr>
            </p:cxnSp>
          </p:grpSp>
        </p:grpSp>
        <p:cxnSp>
          <p:nvCxnSpPr>
            <p:cNvPr id="56" name="Straight Arrow Connector 55"/>
            <p:cNvCxnSpPr/>
            <p:nvPr/>
          </p:nvCxnSpPr>
          <p:spPr bwMode="auto">
            <a:xfrm flipV="1">
              <a:off x="6723459" y="4666353"/>
              <a:ext cx="794445" cy="575745"/>
            </a:xfrm>
            <a:prstGeom prst="straightConnector1">
              <a:avLst/>
            </a:prstGeom>
            <a:solidFill>
              <a:schemeClr val="accent1"/>
            </a:solidFill>
            <a:ln w="9525" cap="flat" cmpd="sng" algn="ctr">
              <a:solidFill>
                <a:srgbClr val="000000"/>
              </a:solidFill>
              <a:prstDash val="solid"/>
              <a:round/>
              <a:headEnd type="none" w="med" len="med"/>
              <a:tailEnd type="triangle"/>
            </a:ln>
            <a:effectLst/>
          </p:spPr>
        </p:cxnSp>
        <p:cxnSp>
          <p:nvCxnSpPr>
            <p:cNvPr id="58" name="Straight Arrow Connector 57"/>
            <p:cNvCxnSpPr/>
            <p:nvPr/>
          </p:nvCxnSpPr>
          <p:spPr bwMode="auto">
            <a:xfrm flipV="1">
              <a:off x="6741727" y="4270766"/>
              <a:ext cx="316805" cy="961940"/>
            </a:xfrm>
            <a:prstGeom prst="straightConnector1">
              <a:avLst/>
            </a:prstGeom>
            <a:solidFill>
              <a:schemeClr val="accent1"/>
            </a:solidFill>
            <a:ln w="9525" cap="flat" cmpd="sng" algn="ctr">
              <a:solidFill>
                <a:srgbClr val="000000"/>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59" name="TextBox 58"/>
                <p:cNvSpPr txBox="1"/>
                <p:nvPr/>
              </p:nvSpPr>
              <p:spPr>
                <a:xfrm>
                  <a:off x="7276223" y="4677226"/>
                  <a:ext cx="656334" cy="276999"/>
                </a:xfrm>
                <a:prstGeom prst="rect">
                  <a:avLst/>
                </a:prstGeom>
                <a:noFill/>
              </p:spPr>
              <p:txBody>
                <a:bodyPr wrap="none" lIns="0" tIns="0" rIns="0" bIns="0" rtlCol="0">
                  <a:spAutoFit/>
                </a:bodyPr>
                <a:lstStyle/>
                <a:p>
                  <a:pPr marL="363538" indent="-363538">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GB" sz="1800" i="1" smtClean="0">
                                <a:solidFill>
                                  <a:srgbClr val="040404"/>
                                </a:solidFill>
                                <a:latin typeface="Cambria Math"/>
                              </a:rPr>
                            </m:ctrlPr>
                          </m:sSubPr>
                          <m:e>
                            <m:r>
                              <a:rPr lang="en-GB" sz="1800" b="0" i="1" smtClean="0">
                                <a:solidFill>
                                  <a:srgbClr val="040404"/>
                                </a:solidFill>
                                <a:latin typeface="Cambria Math" panose="02040503050406030204" pitchFamily="18" charset="0"/>
                              </a:rPr>
                              <m:t>𝑣</m:t>
                            </m:r>
                          </m:e>
                          <m:sub>
                            <m:r>
                              <a:rPr lang="en-GB" sz="1800" b="0" i="1" smtClean="0">
                                <a:solidFill>
                                  <a:srgbClr val="040404"/>
                                </a:solidFill>
                                <a:latin typeface="Cambria Math" panose="02040503050406030204" pitchFamily="18" charset="0"/>
                              </a:rPr>
                              <m:t>1</m:t>
                            </m:r>
                          </m:sub>
                        </m:sSub>
                      </m:oMath>
                    </m:oMathPara>
                  </a14:m>
                  <a:endParaRPr lang="en-GB" sz="1800" i="0" dirty="0">
                    <a:solidFill>
                      <a:srgbClr val="040404"/>
                    </a:solidFill>
                    <a:latin typeface="+mn-lt"/>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7276223" y="4677226"/>
                  <a:ext cx="656334" cy="276999"/>
                </a:xfrm>
                <a:prstGeom prst="rect">
                  <a:avLst/>
                </a:prstGeom>
                <a:blipFill rotWithShape="0">
                  <a:blip r:embed="rId4"/>
                  <a:stretch>
                    <a:fillRect b="-1739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6950400" y="4049228"/>
                  <a:ext cx="656334" cy="276999"/>
                </a:xfrm>
                <a:prstGeom prst="rect">
                  <a:avLst/>
                </a:prstGeom>
                <a:noFill/>
              </p:spPr>
              <p:txBody>
                <a:bodyPr wrap="none" lIns="0" tIns="0" rIns="0" bIns="0" rtlCol="0">
                  <a:spAutoFit/>
                </a:bodyPr>
                <a:lstStyle/>
                <a:p>
                  <a:pPr marL="363538" indent="-363538">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GB" sz="1800" i="1" smtClean="0">
                                <a:solidFill>
                                  <a:srgbClr val="040404"/>
                                </a:solidFill>
                                <a:latin typeface="Cambria Math"/>
                              </a:rPr>
                            </m:ctrlPr>
                          </m:sSubPr>
                          <m:e>
                            <m:r>
                              <a:rPr lang="en-GB" sz="1800" b="0" i="1" smtClean="0">
                                <a:solidFill>
                                  <a:srgbClr val="040404"/>
                                </a:solidFill>
                                <a:latin typeface="Cambria Math" panose="02040503050406030204" pitchFamily="18" charset="0"/>
                              </a:rPr>
                              <m:t>𝑣</m:t>
                            </m:r>
                          </m:e>
                          <m:sub>
                            <m:r>
                              <a:rPr lang="en-GB" sz="1800" b="0" i="1" smtClean="0">
                                <a:solidFill>
                                  <a:srgbClr val="040404"/>
                                </a:solidFill>
                                <a:latin typeface="Cambria Math" panose="02040503050406030204" pitchFamily="18" charset="0"/>
                              </a:rPr>
                              <m:t>2</m:t>
                            </m:r>
                          </m:sub>
                        </m:sSub>
                      </m:oMath>
                    </m:oMathPara>
                  </a14:m>
                  <a:endParaRPr lang="en-GB" sz="1800" i="0" dirty="0">
                    <a:solidFill>
                      <a:srgbClr val="040404"/>
                    </a:solidFill>
                    <a:latin typeface="+mn-lt"/>
                  </a:endParaRPr>
                </a:p>
              </p:txBody>
            </p:sp>
          </mc:Choice>
          <mc:Fallback xmlns="">
            <p:sp>
              <p:nvSpPr>
                <p:cNvPr id="61" name="TextBox 60"/>
                <p:cNvSpPr txBox="1">
                  <a:spLocks noRot="1" noChangeAspect="1" noMove="1" noResize="1" noEditPoints="1" noAdjustHandles="1" noChangeArrowheads="1" noChangeShapeType="1" noTextEdit="1"/>
                </p:cNvSpPr>
                <p:nvPr/>
              </p:nvSpPr>
              <p:spPr>
                <a:xfrm>
                  <a:off x="6950400" y="4049228"/>
                  <a:ext cx="656334" cy="276999"/>
                </a:xfrm>
                <a:prstGeom prst="rect">
                  <a:avLst/>
                </a:prstGeom>
                <a:blipFill rotWithShape="0">
                  <a:blip r:embed="rId5"/>
                  <a:stretch>
                    <a:fillRect b="-17391"/>
                  </a:stretch>
                </a:blipFill>
              </p:spPr>
              <p:txBody>
                <a:bodyPr/>
                <a:lstStyle/>
                <a:p>
                  <a:r>
                    <a:rPr lang="en-GB">
                      <a:noFill/>
                    </a:rPr>
                    <a:t> </a:t>
                  </a:r>
                </a:p>
              </p:txBody>
            </p:sp>
          </mc:Fallback>
        </mc:AlternateContent>
      </p:grpSp>
      <p:cxnSp>
        <p:nvCxnSpPr>
          <p:cNvPr id="57" name="Straight Arrow Connector 56"/>
          <p:cNvCxnSpPr/>
          <p:nvPr/>
        </p:nvCxnSpPr>
        <p:spPr bwMode="auto">
          <a:xfrm>
            <a:off x="7245835" y="5477823"/>
            <a:ext cx="413577" cy="571546"/>
          </a:xfrm>
          <a:prstGeom prst="straightConnector1">
            <a:avLst/>
          </a:prstGeom>
          <a:solidFill>
            <a:schemeClr val="accent1"/>
          </a:solidFill>
          <a:ln w="9525" cap="flat" cmpd="sng" algn="ctr">
            <a:solidFill>
              <a:srgbClr val="000000"/>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60" name="TextBox 59"/>
              <p:cNvSpPr txBox="1"/>
              <p:nvPr/>
            </p:nvSpPr>
            <p:spPr>
              <a:xfrm>
                <a:off x="7562588" y="5863953"/>
                <a:ext cx="656334" cy="276999"/>
              </a:xfrm>
              <a:prstGeom prst="rect">
                <a:avLst/>
              </a:prstGeom>
              <a:noFill/>
            </p:spPr>
            <p:txBody>
              <a:bodyPr wrap="none" lIns="0" tIns="0" rIns="0" bIns="0" rtlCol="0">
                <a:spAutoFit/>
              </a:bodyPr>
              <a:lstStyle/>
              <a:p>
                <a:pPr marL="363538" indent="-363538">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GB" sz="1800" i="1" smtClean="0">
                              <a:solidFill>
                                <a:srgbClr val="040404"/>
                              </a:solidFill>
                              <a:latin typeface="Cambria Math"/>
                            </a:rPr>
                          </m:ctrlPr>
                        </m:sSubPr>
                        <m:e>
                          <m:r>
                            <a:rPr lang="en-GB" sz="1800" b="0" i="1" smtClean="0">
                              <a:solidFill>
                                <a:srgbClr val="040404"/>
                              </a:solidFill>
                              <a:latin typeface="Cambria Math" panose="02040503050406030204" pitchFamily="18" charset="0"/>
                            </a:rPr>
                            <m:t>𝑣</m:t>
                          </m:r>
                        </m:e>
                        <m:sub>
                          <m:r>
                            <a:rPr lang="en-GB" sz="1800" b="0" i="1" smtClean="0">
                              <a:solidFill>
                                <a:srgbClr val="040404"/>
                              </a:solidFill>
                              <a:latin typeface="Cambria Math" panose="02040503050406030204" pitchFamily="18" charset="0"/>
                            </a:rPr>
                            <m:t>3</m:t>
                          </m:r>
                        </m:sub>
                      </m:sSub>
                    </m:oMath>
                  </m:oMathPara>
                </a14:m>
                <a:endParaRPr lang="en-GB" sz="1800" i="0" dirty="0">
                  <a:solidFill>
                    <a:srgbClr val="040404"/>
                  </a:solidFill>
                  <a:latin typeface="+mn-lt"/>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7562588" y="5863953"/>
                <a:ext cx="656334" cy="276999"/>
              </a:xfrm>
              <a:prstGeom prst="rect">
                <a:avLst/>
              </a:prstGeom>
              <a:blipFill rotWithShape="0">
                <a:blip r:embed="rId6"/>
                <a:stretch>
                  <a:fillRect b="-17778"/>
                </a:stretch>
              </a:blipFill>
            </p:spPr>
            <p:txBody>
              <a:bodyPr/>
              <a:lstStyle/>
              <a:p>
                <a:r>
                  <a:rPr lang="en-GB">
                    <a:noFill/>
                  </a:rPr>
                  <a:t> </a:t>
                </a:r>
              </a:p>
            </p:txBody>
          </p:sp>
        </mc:Fallback>
      </mc:AlternateContent>
    </p:spTree>
    <p:extLst>
      <p:ext uri="{BB962C8B-B14F-4D97-AF65-F5344CB8AC3E}">
        <p14:creationId xmlns:p14="http://schemas.microsoft.com/office/powerpoint/2010/main" val="2872087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Grp="1" noChangeArrowheads="1"/>
          </p:cNvSpPr>
          <p:nvPr>
            <p:ph type="title"/>
          </p:nvPr>
        </p:nvSpPr>
        <p:spPr>
          <a:xfrm>
            <a:off x="838200" y="702593"/>
            <a:ext cx="7543800" cy="638175"/>
          </a:xfrm>
        </p:spPr>
        <p:txBody>
          <a:bodyPr/>
          <a:lstStyle/>
          <a:p>
            <a:pPr algn="ctr" eaLnBrk="1" hangingPunct="1"/>
            <a:r>
              <a:rPr lang="en-GB" altLang="en-US" dirty="0"/>
              <a:t>Basis</a:t>
            </a:r>
          </a:p>
        </p:txBody>
      </p:sp>
      <mc:AlternateContent xmlns:mc="http://schemas.openxmlformats.org/markup-compatibility/2006" xmlns:a14="http://schemas.microsoft.com/office/drawing/2010/main">
        <mc:Choice Requires="a14">
          <p:sp>
            <p:nvSpPr>
              <p:cNvPr id="5" name="Rectangle 4"/>
              <p:cNvSpPr>
                <a:spLocks noGrp="1" noChangeArrowheads="1"/>
              </p:cNvSpPr>
              <p:nvPr/>
            </p:nvSpPr>
            <p:spPr bwMode="auto">
              <a:xfrm>
                <a:off x="395536" y="1728043"/>
                <a:ext cx="8352928" cy="50133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266700" lvl="1" indent="-266700" eaLnBrk="1" hangingPunct="1"/>
                <a:r>
                  <a:rPr lang="en-GB" altLang="en-US" sz="1800" i="0" dirty="0">
                    <a:solidFill>
                      <a:srgbClr val="000000"/>
                    </a:solidFill>
                  </a:rPr>
                  <a:t>A </a:t>
                </a:r>
                <a:r>
                  <a:rPr lang="en-GB" altLang="en-US" sz="1800" b="1" i="0" dirty="0">
                    <a:solidFill>
                      <a:srgbClr val="FF0000"/>
                    </a:solidFill>
                  </a:rPr>
                  <a:t>basis for a vector space </a:t>
                </a:r>
                <a:r>
                  <a:rPr lang="en-GB" altLang="en-US" sz="1800" i="0" dirty="0">
                    <a:solidFill>
                      <a:srgbClr val="000000"/>
                    </a:solidFill>
                  </a:rPr>
                  <a:t>is a sequence of vectors  </a:t>
                </a:r>
                <a14:m>
                  <m:oMath xmlns:m="http://schemas.openxmlformats.org/officeDocument/2006/math">
                    <m:sSub>
                      <m:sSubPr>
                        <m:ctrlPr>
                          <a:rPr lang="en-GB" altLang="en-US" sz="1800" i="1">
                            <a:solidFill>
                              <a:srgbClr val="000000"/>
                            </a:solidFill>
                            <a:latin typeface="Cambria Math"/>
                          </a:rPr>
                        </m:ctrlPr>
                      </m:sSubPr>
                      <m:e>
                        <m:r>
                          <a:rPr lang="en-GB" altLang="en-US" sz="1800">
                            <a:solidFill>
                              <a:srgbClr val="000000"/>
                            </a:solidFill>
                            <a:latin typeface="Cambria Math" panose="02040503050406030204" pitchFamily="18" charset="0"/>
                          </a:rPr>
                          <m:t>𝑣</m:t>
                        </m:r>
                      </m:e>
                      <m:sub>
                        <m:r>
                          <a:rPr lang="en-GB" altLang="en-US" sz="1800">
                            <a:solidFill>
                              <a:srgbClr val="000000"/>
                            </a:solidFill>
                            <a:latin typeface="Cambria Math" panose="02040503050406030204" pitchFamily="18" charset="0"/>
                          </a:rPr>
                          <m:t>1</m:t>
                        </m:r>
                      </m:sub>
                    </m:sSub>
                    <m:r>
                      <a:rPr lang="en-GB" altLang="en-US" sz="1800">
                        <a:solidFill>
                          <a:srgbClr val="000000"/>
                        </a:solidFill>
                        <a:latin typeface="Cambria Math" panose="02040503050406030204" pitchFamily="18" charset="0"/>
                      </a:rPr>
                      <m:t>,</m:t>
                    </m:r>
                    <m:sSub>
                      <m:sSubPr>
                        <m:ctrlPr>
                          <a:rPr lang="en-GB" altLang="en-US" sz="1800" i="1">
                            <a:solidFill>
                              <a:srgbClr val="000000"/>
                            </a:solidFill>
                            <a:latin typeface="Cambria Math"/>
                          </a:rPr>
                        </m:ctrlPr>
                      </m:sSubPr>
                      <m:e>
                        <m:r>
                          <a:rPr lang="en-GB" altLang="en-US" sz="1800">
                            <a:solidFill>
                              <a:srgbClr val="000000"/>
                            </a:solidFill>
                            <a:latin typeface="Cambria Math" panose="02040503050406030204" pitchFamily="18" charset="0"/>
                          </a:rPr>
                          <m:t>𝑣</m:t>
                        </m:r>
                      </m:e>
                      <m:sub>
                        <m:r>
                          <a:rPr lang="en-GB" altLang="en-US" sz="1800">
                            <a:solidFill>
                              <a:srgbClr val="000000"/>
                            </a:solidFill>
                            <a:latin typeface="Cambria Math" panose="02040503050406030204" pitchFamily="18" charset="0"/>
                          </a:rPr>
                          <m:t>2</m:t>
                        </m:r>
                      </m:sub>
                    </m:sSub>
                    <m:r>
                      <a:rPr lang="en-GB" altLang="en-US" sz="1800">
                        <a:solidFill>
                          <a:srgbClr val="000000"/>
                        </a:solidFill>
                        <a:latin typeface="Cambria Math" panose="02040503050406030204" pitchFamily="18" charset="0"/>
                      </a:rPr>
                      <m:t>,</m:t>
                    </m:r>
                  </m:oMath>
                </a14:m>
                <a:r>
                  <a:rPr lang="en-GB" altLang="en-US" sz="1800" i="0" dirty="0">
                    <a:solidFill>
                      <a:srgbClr val="000000"/>
                    </a:solidFill>
                  </a:rPr>
                  <a:t> </a:t>
                </a:r>
                <a14:m>
                  <m:oMath xmlns:m="http://schemas.openxmlformats.org/officeDocument/2006/math">
                    <m:sSub>
                      <m:sSubPr>
                        <m:ctrlPr>
                          <a:rPr lang="en-GB" altLang="en-US" sz="1800" i="1">
                            <a:solidFill>
                              <a:srgbClr val="000000"/>
                            </a:solidFill>
                            <a:latin typeface="Cambria Math"/>
                          </a:rPr>
                        </m:ctrlPr>
                      </m:sSubPr>
                      <m:e>
                        <m:r>
                          <a:rPr lang="en-GB" altLang="en-US" sz="1800">
                            <a:solidFill>
                              <a:srgbClr val="000000"/>
                            </a:solidFill>
                            <a:latin typeface="Cambria Math" panose="02040503050406030204" pitchFamily="18" charset="0"/>
                          </a:rPr>
                          <m:t>𝑣</m:t>
                        </m:r>
                      </m:e>
                      <m:sub>
                        <m:r>
                          <a:rPr lang="en-GB" altLang="en-US" sz="1800">
                            <a:solidFill>
                              <a:srgbClr val="000000"/>
                            </a:solidFill>
                            <a:latin typeface="Cambria Math" panose="02040503050406030204" pitchFamily="18" charset="0"/>
                          </a:rPr>
                          <m:t>3</m:t>
                        </m:r>
                      </m:sub>
                    </m:sSub>
                    <m:r>
                      <a:rPr lang="en-GB" altLang="en-US" sz="1800">
                        <a:solidFill>
                          <a:srgbClr val="000000"/>
                        </a:solidFill>
                        <a:latin typeface="Cambria Math" panose="02040503050406030204" pitchFamily="18" charset="0"/>
                      </a:rPr>
                      <m:t>,</m:t>
                    </m:r>
                  </m:oMath>
                </a14:m>
                <a:r>
                  <a:rPr lang="en-GB" altLang="en-US" sz="1800" i="0" dirty="0">
                    <a:solidFill>
                      <a:srgbClr val="000000"/>
                    </a:solidFill>
                  </a:rPr>
                  <a:t> .. </a:t>
                </a:r>
                <a14:m>
                  <m:oMath xmlns:m="http://schemas.openxmlformats.org/officeDocument/2006/math">
                    <m:sSub>
                      <m:sSubPr>
                        <m:ctrlPr>
                          <a:rPr lang="en-GB" altLang="en-US" sz="1800" i="1">
                            <a:solidFill>
                              <a:srgbClr val="000000"/>
                            </a:solidFill>
                            <a:latin typeface="Cambria Math"/>
                          </a:rPr>
                        </m:ctrlPr>
                      </m:sSubPr>
                      <m:e>
                        <m:r>
                          <a:rPr lang="en-GB" altLang="en-US" sz="1800">
                            <a:solidFill>
                              <a:srgbClr val="000000"/>
                            </a:solidFill>
                            <a:latin typeface="Cambria Math" panose="02040503050406030204" pitchFamily="18" charset="0"/>
                          </a:rPr>
                          <m:t>𝑣</m:t>
                        </m:r>
                      </m:e>
                      <m:sub>
                        <m:r>
                          <a:rPr lang="en-GB" altLang="en-US" sz="1800">
                            <a:solidFill>
                              <a:srgbClr val="000000"/>
                            </a:solidFill>
                            <a:latin typeface="Cambria Math" panose="02040503050406030204" pitchFamily="18" charset="0"/>
                          </a:rPr>
                          <m:t>𝑛</m:t>
                        </m:r>
                        <m:r>
                          <a:rPr lang="en-GB" altLang="en-US" sz="1800">
                            <a:solidFill>
                              <a:srgbClr val="000000"/>
                            </a:solidFill>
                            <a:latin typeface="Cambria Math" panose="02040503050406030204" pitchFamily="18" charset="0"/>
                          </a:rPr>
                          <m:t> </m:t>
                        </m:r>
                      </m:sub>
                    </m:sSub>
                    <m:r>
                      <a:rPr lang="en-GB" altLang="en-US" sz="1800" b="0" i="0" smtClean="0">
                        <a:solidFill>
                          <a:srgbClr val="000000"/>
                        </a:solidFill>
                        <a:latin typeface="Cambria Math"/>
                      </a:rPr>
                      <m:t> </m:t>
                    </m:r>
                  </m:oMath>
                </a14:m>
                <a:r>
                  <a:rPr lang="en-GB" altLang="en-US" sz="1800" i="0" dirty="0">
                    <a:solidFill>
                      <a:srgbClr val="000000"/>
                    </a:solidFill>
                  </a:rPr>
                  <a:t>with two properties:</a:t>
                </a:r>
              </a:p>
              <a:p>
                <a:pPr marL="542925" lvl="1" indent="-276225" eaLnBrk="1" hangingPunct="1">
                  <a:buFont typeface="+mj-lt"/>
                  <a:buAutoNum type="arabicPeriod"/>
                </a:pPr>
                <a:r>
                  <a:rPr lang="en-GB" altLang="en-US" sz="1800" i="0" dirty="0">
                    <a:solidFill>
                      <a:srgbClr val="000000"/>
                    </a:solidFill>
                  </a:rPr>
                  <a:t>They are independent.</a:t>
                </a:r>
              </a:p>
              <a:p>
                <a:pPr marL="542925" lvl="1" indent="-276225" eaLnBrk="1" hangingPunct="1">
                  <a:buFont typeface="+mj-lt"/>
                  <a:buAutoNum type="arabicPeriod"/>
                </a:pPr>
                <a:r>
                  <a:rPr lang="en-GB" altLang="en-US" sz="1800" i="0" dirty="0">
                    <a:solidFill>
                      <a:srgbClr val="000000"/>
                    </a:solidFill>
                  </a:rPr>
                  <a:t>They span the space.</a:t>
                </a:r>
              </a:p>
              <a:p>
                <a:pPr marL="0" lvl="1" indent="0" eaLnBrk="1" hangingPunct="1">
                  <a:buNone/>
                </a:pPr>
                <a:endParaRPr lang="en-GB" altLang="en-US" sz="1800" i="0" dirty="0">
                  <a:solidFill>
                    <a:srgbClr val="000000"/>
                  </a:solidFill>
                </a:endParaRPr>
              </a:p>
              <a:p>
                <a:pPr marL="266700" lvl="1" indent="0" eaLnBrk="1" hangingPunct="1">
                  <a:buNone/>
                </a:pPr>
                <a:r>
                  <a:rPr lang="en-GB" altLang="en-US" sz="1800" b="1" i="0" dirty="0">
                    <a:solidFill>
                      <a:srgbClr val="000000"/>
                    </a:solidFill>
                  </a:rPr>
                  <a:t>Example:</a:t>
                </a:r>
              </a:p>
              <a:p>
                <a:pPr marL="542925" lvl="1" indent="-276225" eaLnBrk="1" hangingPunct="1">
                  <a:buFont typeface="Wingdings" panose="05000000000000000000" pitchFamily="2" charset="2"/>
                  <a:buChar char="§"/>
                </a:pPr>
                <a:r>
                  <a:rPr lang="en-GB" altLang="en-US" sz="1800" i="0" dirty="0">
                    <a:solidFill>
                      <a:srgbClr val="000000"/>
                    </a:solidFill>
                  </a:rPr>
                  <a:t>Vectors </a:t>
                </a:r>
                <a14:m>
                  <m:oMath xmlns:m="http://schemas.openxmlformats.org/officeDocument/2006/math">
                    <m:sSub>
                      <m:sSubPr>
                        <m:ctrlPr>
                          <a:rPr lang="en-GB" altLang="en-US" sz="1800" i="1">
                            <a:solidFill>
                              <a:srgbClr val="000000"/>
                            </a:solidFill>
                            <a:latin typeface="Cambria Math"/>
                          </a:rPr>
                        </m:ctrlPr>
                      </m:sSubPr>
                      <m:e>
                        <m:r>
                          <a:rPr lang="en-GB" altLang="en-US" sz="1800">
                            <a:solidFill>
                              <a:srgbClr val="000000"/>
                            </a:solidFill>
                            <a:latin typeface="Cambria Math" panose="02040503050406030204" pitchFamily="18" charset="0"/>
                          </a:rPr>
                          <m:t>𝑣</m:t>
                        </m:r>
                      </m:e>
                      <m:sub>
                        <m:r>
                          <a:rPr lang="en-GB" altLang="en-US" sz="1800">
                            <a:solidFill>
                              <a:srgbClr val="000000"/>
                            </a:solidFill>
                            <a:latin typeface="Cambria Math" panose="02040503050406030204" pitchFamily="18" charset="0"/>
                          </a:rPr>
                          <m:t>1</m:t>
                        </m:r>
                      </m:sub>
                    </m:sSub>
                  </m:oMath>
                </a14:m>
                <a:r>
                  <a:rPr lang="en-GB" altLang="en-US" sz="1800" i="0" dirty="0">
                    <a:solidFill>
                      <a:srgbClr val="000000"/>
                    </a:solidFill>
                  </a:rPr>
                  <a:t> and </a:t>
                </a:r>
                <a14:m>
                  <m:oMath xmlns:m="http://schemas.openxmlformats.org/officeDocument/2006/math">
                    <m:sSub>
                      <m:sSubPr>
                        <m:ctrlPr>
                          <a:rPr lang="en-GB" altLang="en-US" sz="1800" i="1">
                            <a:solidFill>
                              <a:srgbClr val="000000"/>
                            </a:solidFill>
                            <a:latin typeface="Cambria Math"/>
                          </a:rPr>
                        </m:ctrlPr>
                      </m:sSubPr>
                      <m:e>
                        <m:r>
                          <a:rPr lang="en-GB" altLang="en-US" sz="1800">
                            <a:solidFill>
                              <a:srgbClr val="000000"/>
                            </a:solidFill>
                            <a:latin typeface="Cambria Math" panose="02040503050406030204" pitchFamily="18" charset="0"/>
                          </a:rPr>
                          <m:t>𝑣</m:t>
                        </m:r>
                      </m:e>
                      <m:sub>
                        <m:r>
                          <a:rPr lang="en-GB" altLang="en-US" sz="1800" b="0" i="1" smtClean="0">
                            <a:solidFill>
                              <a:srgbClr val="000000"/>
                            </a:solidFill>
                            <a:latin typeface="Cambria Math" panose="02040503050406030204" pitchFamily="18" charset="0"/>
                          </a:rPr>
                          <m:t>2</m:t>
                        </m:r>
                      </m:sub>
                    </m:sSub>
                  </m:oMath>
                </a14:m>
                <a:r>
                  <a:rPr lang="en-GB" altLang="en-US" sz="1800" i="0" dirty="0">
                    <a:solidFill>
                      <a:srgbClr val="000000"/>
                    </a:solidFill>
                  </a:rPr>
                  <a:t> span the </a:t>
                </a:r>
                <a14:m>
                  <m:oMath xmlns:m="http://schemas.openxmlformats.org/officeDocument/2006/math">
                    <m:sSup>
                      <m:sSupPr>
                        <m:ctrlPr>
                          <a:rPr lang="en-GB" altLang="en-US" sz="1800" i="1">
                            <a:solidFill>
                              <a:srgbClr val="000000"/>
                            </a:solidFill>
                            <a:latin typeface="Cambria Math"/>
                          </a:rPr>
                        </m:ctrlPr>
                      </m:sSupPr>
                      <m:e>
                        <m:r>
                          <a:rPr lang="en-GB" altLang="en-US" sz="1800">
                            <a:solidFill>
                              <a:srgbClr val="000000"/>
                            </a:solidFill>
                            <a:latin typeface="Cambria Math" panose="02040503050406030204" pitchFamily="18" charset="0"/>
                          </a:rPr>
                          <m:t>𝑅</m:t>
                        </m:r>
                      </m:e>
                      <m:sup>
                        <m:r>
                          <a:rPr lang="en-GB" altLang="en-US" sz="1800">
                            <a:solidFill>
                              <a:srgbClr val="000000"/>
                            </a:solidFill>
                            <a:latin typeface="Cambria Math" panose="02040503050406030204" pitchFamily="18" charset="0"/>
                          </a:rPr>
                          <m:t>2</m:t>
                        </m:r>
                      </m:sup>
                    </m:sSup>
                  </m:oMath>
                </a14:m>
                <a:r>
                  <a:rPr lang="en-GB" altLang="en-US" sz="1800" i="0" dirty="0">
                    <a:solidFill>
                      <a:srgbClr val="000000"/>
                    </a:solidFill>
                  </a:rPr>
                  <a:t>.</a:t>
                </a:r>
              </a:p>
              <a:p>
                <a:pPr marL="542925" lvl="1" indent="-276225" eaLnBrk="1" hangingPunct="1">
                  <a:buFont typeface="Wingdings" panose="05000000000000000000" pitchFamily="2" charset="2"/>
                  <a:buChar char="§"/>
                </a:pPr>
                <a:r>
                  <a:rPr lang="en-GB" altLang="en-US" sz="1800" i="0" dirty="0">
                    <a:solidFill>
                      <a:srgbClr val="000000"/>
                    </a:solidFill>
                  </a:rPr>
                  <a:t>The independent vectors </a:t>
                </a:r>
                <a14:m>
                  <m:oMath xmlns:m="http://schemas.openxmlformats.org/officeDocument/2006/math">
                    <m:sSub>
                      <m:sSubPr>
                        <m:ctrlPr>
                          <a:rPr lang="en-GB" altLang="en-US" sz="1800" i="1">
                            <a:solidFill>
                              <a:srgbClr val="000000"/>
                            </a:solidFill>
                            <a:latin typeface="Cambria Math"/>
                          </a:rPr>
                        </m:ctrlPr>
                      </m:sSubPr>
                      <m:e>
                        <m:r>
                          <a:rPr lang="en-GB" altLang="en-US" sz="1800">
                            <a:solidFill>
                              <a:srgbClr val="000000"/>
                            </a:solidFill>
                            <a:latin typeface="Cambria Math" panose="02040503050406030204" pitchFamily="18" charset="0"/>
                          </a:rPr>
                          <m:t>𝑣</m:t>
                        </m:r>
                      </m:e>
                      <m:sub>
                        <m:r>
                          <a:rPr lang="en-GB" altLang="en-US" sz="1800">
                            <a:solidFill>
                              <a:srgbClr val="000000"/>
                            </a:solidFill>
                            <a:latin typeface="Cambria Math" panose="02040503050406030204" pitchFamily="18" charset="0"/>
                          </a:rPr>
                          <m:t>1</m:t>
                        </m:r>
                      </m:sub>
                    </m:sSub>
                  </m:oMath>
                </a14:m>
                <a:r>
                  <a:rPr lang="en-GB" altLang="en-US" sz="1800" i="0" dirty="0">
                    <a:solidFill>
                      <a:srgbClr val="000000"/>
                    </a:solidFill>
                  </a:rPr>
                  <a:t> and </a:t>
                </a:r>
                <a14:m>
                  <m:oMath xmlns:m="http://schemas.openxmlformats.org/officeDocument/2006/math">
                    <m:sSub>
                      <m:sSubPr>
                        <m:ctrlPr>
                          <a:rPr lang="en-GB" altLang="en-US" sz="1800" i="1">
                            <a:solidFill>
                              <a:srgbClr val="000000"/>
                            </a:solidFill>
                            <a:latin typeface="Cambria Math"/>
                          </a:rPr>
                        </m:ctrlPr>
                      </m:sSubPr>
                      <m:e>
                        <m:r>
                          <a:rPr lang="en-GB" altLang="en-US" sz="1800">
                            <a:solidFill>
                              <a:srgbClr val="000000"/>
                            </a:solidFill>
                            <a:latin typeface="Cambria Math" panose="02040503050406030204" pitchFamily="18" charset="0"/>
                          </a:rPr>
                          <m:t>𝑣</m:t>
                        </m:r>
                      </m:e>
                      <m:sub>
                        <m:r>
                          <a:rPr lang="en-GB" altLang="en-US" sz="1800">
                            <a:solidFill>
                              <a:srgbClr val="000000"/>
                            </a:solidFill>
                            <a:latin typeface="Cambria Math" panose="02040503050406030204" pitchFamily="18" charset="0"/>
                          </a:rPr>
                          <m:t>2</m:t>
                        </m:r>
                      </m:sub>
                    </m:sSub>
                  </m:oMath>
                </a14:m>
                <a:r>
                  <a:rPr lang="en-GB" altLang="en-US" sz="1800" i="0" dirty="0">
                    <a:solidFill>
                      <a:srgbClr val="000000"/>
                    </a:solidFill>
                  </a:rPr>
                  <a:t> form a basis.</a:t>
                </a:r>
              </a:p>
              <a:p>
                <a:pPr marL="266700" lvl="1" indent="-266700" eaLnBrk="1" hangingPunct="1"/>
                <a:endParaRPr lang="en-GB" altLang="en-US" sz="1800" i="0" dirty="0"/>
              </a:p>
            </p:txBody>
          </p:sp>
        </mc:Choice>
        <mc:Fallback xmlns="">
          <p:sp>
            <p:nvSpPr>
              <p:cNvPr id="5" name="Rectangle 4"/>
              <p:cNvSpPr>
                <a:spLocks noGrp="1" noRot="1" noChangeAspect="1" noMove="1" noResize="1" noEditPoints="1" noAdjustHandles="1" noChangeArrowheads="1" noChangeShapeType="1" noTextEdit="1"/>
              </p:cNvSpPr>
              <p:nvPr/>
            </p:nvSpPr>
            <p:spPr bwMode="auto">
              <a:xfrm>
                <a:off x="395536" y="1728043"/>
                <a:ext cx="8352928" cy="5013325"/>
              </a:xfrm>
              <a:prstGeom prst="rect">
                <a:avLst/>
              </a:prstGeom>
              <a:blipFill rotWithShape="1">
                <a:blip r:embed="rId3"/>
                <a:stretch>
                  <a:fillRect l="-1606" t="-145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r>
                  <a:rPr lang="en-GB">
                    <a:noFill/>
                  </a:rPr>
                  <a:t> </a:t>
                </a:r>
              </a:p>
            </p:txBody>
          </p:sp>
        </mc:Fallback>
      </mc:AlternateContent>
      <p:grpSp>
        <p:nvGrpSpPr>
          <p:cNvPr id="57" name="Group 56"/>
          <p:cNvGrpSpPr/>
          <p:nvPr/>
        </p:nvGrpSpPr>
        <p:grpSpPr>
          <a:xfrm>
            <a:off x="3371683" y="4409268"/>
            <a:ext cx="2352445" cy="2188084"/>
            <a:chOff x="5580112" y="4049228"/>
            <a:chExt cx="2352445" cy="2188084"/>
          </a:xfrm>
        </p:grpSpPr>
        <p:grpSp>
          <p:nvGrpSpPr>
            <p:cNvPr id="60" name="Group 91"/>
            <p:cNvGrpSpPr>
              <a:grpSpLocks/>
            </p:cNvGrpSpPr>
            <p:nvPr/>
          </p:nvGrpSpPr>
          <p:grpSpPr bwMode="auto">
            <a:xfrm>
              <a:off x="5580112" y="4136740"/>
              <a:ext cx="2330930" cy="2100572"/>
              <a:chOff x="755576" y="2551400"/>
              <a:chExt cx="2331740" cy="2101736"/>
            </a:xfrm>
          </p:grpSpPr>
          <p:cxnSp>
            <p:nvCxnSpPr>
              <p:cNvPr id="68" name="Straight Arrow Connector 98"/>
              <p:cNvCxnSpPr>
                <a:cxnSpLocks noChangeShapeType="1"/>
              </p:cNvCxnSpPr>
              <p:nvPr/>
            </p:nvCxnSpPr>
            <p:spPr bwMode="auto">
              <a:xfrm>
                <a:off x="755576" y="3645024"/>
                <a:ext cx="2331740" cy="0"/>
              </a:xfrm>
              <a:prstGeom prst="straightConnector1">
                <a:avLst/>
              </a:prstGeom>
              <a:noFill/>
              <a:ln w="12700" algn="ctr">
                <a:solidFill>
                  <a:srgbClr val="6E6E6F"/>
                </a:solidFill>
                <a:round/>
                <a:headEnd/>
                <a:tailEnd type="triangle" w="med" len="med"/>
              </a:ln>
            </p:spPr>
          </p:cxnSp>
          <p:cxnSp>
            <p:nvCxnSpPr>
              <p:cNvPr id="69" name="Straight Arrow Connector 99"/>
              <p:cNvCxnSpPr>
                <a:cxnSpLocks noChangeShapeType="1"/>
              </p:cNvCxnSpPr>
              <p:nvPr/>
            </p:nvCxnSpPr>
            <p:spPr bwMode="auto">
              <a:xfrm flipH="1" flipV="1">
                <a:off x="1899320" y="2551400"/>
                <a:ext cx="8384" cy="2101736"/>
              </a:xfrm>
              <a:prstGeom prst="straightConnector1">
                <a:avLst/>
              </a:prstGeom>
              <a:noFill/>
              <a:ln w="12700" algn="ctr">
                <a:solidFill>
                  <a:srgbClr val="6E6E6F"/>
                </a:solidFill>
                <a:round/>
                <a:headEnd/>
                <a:tailEnd type="triangle" w="med" len="med"/>
              </a:ln>
            </p:spPr>
          </p:cxnSp>
          <p:cxnSp>
            <p:nvCxnSpPr>
              <p:cNvPr id="70" name="Straight Connector 102"/>
              <p:cNvCxnSpPr>
                <a:cxnSpLocks noChangeShapeType="1"/>
              </p:cNvCxnSpPr>
              <p:nvPr/>
            </p:nvCxnSpPr>
            <p:spPr bwMode="auto">
              <a:xfrm>
                <a:off x="1979712" y="3645024"/>
                <a:ext cx="0" cy="0"/>
              </a:xfrm>
              <a:prstGeom prst="line">
                <a:avLst/>
              </a:prstGeom>
              <a:noFill/>
              <a:ln>
                <a:noFill/>
              </a:ln>
              <a:extLst>
                <a:ext uri="{91240B29-F687-4F45-9708-019B960494DF}">
                  <a14:hiddenLine xmlns:a14="http://schemas.microsoft.com/office/drawing/2010/main" w="9525" algn="ctr">
                    <a:solidFill>
                      <a:srgbClr val="000000"/>
                    </a:solidFill>
                    <a:round/>
                    <a:headEnd/>
                    <a:tailEnd/>
                  </a14:hiddenLine>
                </a:ext>
              </a:extLst>
            </p:spPr>
          </p:cxnSp>
          <p:cxnSp>
            <p:nvCxnSpPr>
              <p:cNvPr id="71" name="Straight Connector 103"/>
              <p:cNvCxnSpPr>
                <a:cxnSpLocks noChangeShapeType="1"/>
              </p:cNvCxnSpPr>
              <p:nvPr/>
            </p:nvCxnSpPr>
            <p:spPr bwMode="auto">
              <a:xfrm>
                <a:off x="2051720" y="3573016"/>
                <a:ext cx="0" cy="144016"/>
              </a:xfrm>
              <a:prstGeom prst="line">
                <a:avLst/>
              </a:prstGeom>
              <a:noFill/>
              <a:ln w="12700" algn="ctr">
                <a:solidFill>
                  <a:srgbClr val="6E6E6F"/>
                </a:solidFill>
                <a:round/>
                <a:headEnd/>
                <a:tailEnd/>
              </a:ln>
            </p:spPr>
          </p:cxnSp>
          <p:cxnSp>
            <p:nvCxnSpPr>
              <p:cNvPr id="72" name="Straight Connector 104"/>
              <p:cNvCxnSpPr>
                <a:cxnSpLocks noChangeShapeType="1"/>
              </p:cNvCxnSpPr>
              <p:nvPr/>
            </p:nvCxnSpPr>
            <p:spPr bwMode="auto">
              <a:xfrm>
                <a:off x="2195736" y="3573016"/>
                <a:ext cx="0" cy="144016"/>
              </a:xfrm>
              <a:prstGeom prst="line">
                <a:avLst/>
              </a:prstGeom>
              <a:noFill/>
              <a:ln w="12700" algn="ctr">
                <a:solidFill>
                  <a:srgbClr val="6E6E6F"/>
                </a:solidFill>
                <a:round/>
                <a:headEnd/>
                <a:tailEnd/>
              </a:ln>
            </p:spPr>
          </p:cxnSp>
          <p:cxnSp>
            <p:nvCxnSpPr>
              <p:cNvPr id="73" name="Straight Connector 105"/>
              <p:cNvCxnSpPr>
                <a:cxnSpLocks noChangeShapeType="1"/>
              </p:cNvCxnSpPr>
              <p:nvPr/>
            </p:nvCxnSpPr>
            <p:spPr bwMode="auto">
              <a:xfrm>
                <a:off x="2339752" y="3573016"/>
                <a:ext cx="0" cy="144016"/>
              </a:xfrm>
              <a:prstGeom prst="line">
                <a:avLst/>
              </a:prstGeom>
              <a:noFill/>
              <a:ln w="12700" algn="ctr">
                <a:solidFill>
                  <a:srgbClr val="6E6E6F"/>
                </a:solidFill>
                <a:round/>
                <a:headEnd/>
                <a:tailEnd/>
              </a:ln>
            </p:spPr>
          </p:cxnSp>
          <p:cxnSp>
            <p:nvCxnSpPr>
              <p:cNvPr id="74" name="Straight Connector 106"/>
              <p:cNvCxnSpPr>
                <a:cxnSpLocks noChangeShapeType="1"/>
              </p:cNvCxnSpPr>
              <p:nvPr/>
            </p:nvCxnSpPr>
            <p:spPr bwMode="auto">
              <a:xfrm>
                <a:off x="2483768" y="3573016"/>
                <a:ext cx="0" cy="144016"/>
              </a:xfrm>
              <a:prstGeom prst="line">
                <a:avLst/>
              </a:prstGeom>
              <a:noFill/>
              <a:ln w="12700" algn="ctr">
                <a:solidFill>
                  <a:srgbClr val="6E6E6F"/>
                </a:solidFill>
                <a:round/>
                <a:headEnd/>
                <a:tailEnd/>
              </a:ln>
            </p:spPr>
          </p:cxnSp>
          <p:cxnSp>
            <p:nvCxnSpPr>
              <p:cNvPr id="75" name="Straight Connector 107"/>
              <p:cNvCxnSpPr>
                <a:cxnSpLocks noChangeShapeType="1"/>
              </p:cNvCxnSpPr>
              <p:nvPr/>
            </p:nvCxnSpPr>
            <p:spPr bwMode="auto">
              <a:xfrm>
                <a:off x="2627784" y="3573016"/>
                <a:ext cx="0" cy="144016"/>
              </a:xfrm>
              <a:prstGeom prst="line">
                <a:avLst/>
              </a:prstGeom>
              <a:noFill/>
              <a:ln w="12700" algn="ctr">
                <a:solidFill>
                  <a:srgbClr val="6E6E6F"/>
                </a:solidFill>
                <a:round/>
                <a:headEnd/>
                <a:tailEnd/>
              </a:ln>
            </p:spPr>
          </p:cxnSp>
          <p:cxnSp>
            <p:nvCxnSpPr>
              <p:cNvPr id="76" name="Straight Connector 108"/>
              <p:cNvCxnSpPr>
                <a:cxnSpLocks noChangeShapeType="1"/>
              </p:cNvCxnSpPr>
              <p:nvPr/>
            </p:nvCxnSpPr>
            <p:spPr bwMode="auto">
              <a:xfrm>
                <a:off x="1187624" y="3573016"/>
                <a:ext cx="0" cy="144016"/>
              </a:xfrm>
              <a:prstGeom prst="line">
                <a:avLst/>
              </a:prstGeom>
              <a:noFill/>
              <a:ln w="12700" algn="ctr">
                <a:solidFill>
                  <a:srgbClr val="6E6E6F"/>
                </a:solidFill>
                <a:round/>
                <a:headEnd/>
                <a:tailEnd/>
              </a:ln>
            </p:spPr>
          </p:cxnSp>
          <p:cxnSp>
            <p:nvCxnSpPr>
              <p:cNvPr id="77" name="Straight Connector 109"/>
              <p:cNvCxnSpPr>
                <a:cxnSpLocks noChangeShapeType="1"/>
              </p:cNvCxnSpPr>
              <p:nvPr/>
            </p:nvCxnSpPr>
            <p:spPr bwMode="auto">
              <a:xfrm>
                <a:off x="1331640" y="3573016"/>
                <a:ext cx="0" cy="144016"/>
              </a:xfrm>
              <a:prstGeom prst="line">
                <a:avLst/>
              </a:prstGeom>
              <a:noFill/>
              <a:ln w="12700" algn="ctr">
                <a:solidFill>
                  <a:srgbClr val="6E6E6F"/>
                </a:solidFill>
                <a:round/>
                <a:headEnd/>
                <a:tailEnd/>
              </a:ln>
            </p:spPr>
          </p:cxnSp>
          <p:cxnSp>
            <p:nvCxnSpPr>
              <p:cNvPr id="78" name="Straight Connector 110"/>
              <p:cNvCxnSpPr>
                <a:cxnSpLocks noChangeShapeType="1"/>
              </p:cNvCxnSpPr>
              <p:nvPr/>
            </p:nvCxnSpPr>
            <p:spPr bwMode="auto">
              <a:xfrm>
                <a:off x="1475656" y="3573016"/>
                <a:ext cx="0" cy="144016"/>
              </a:xfrm>
              <a:prstGeom prst="line">
                <a:avLst/>
              </a:prstGeom>
              <a:noFill/>
              <a:ln w="12700" algn="ctr">
                <a:solidFill>
                  <a:srgbClr val="6E6E6F"/>
                </a:solidFill>
                <a:round/>
                <a:headEnd/>
                <a:tailEnd/>
              </a:ln>
            </p:spPr>
          </p:cxnSp>
          <p:cxnSp>
            <p:nvCxnSpPr>
              <p:cNvPr id="79" name="Straight Connector 111"/>
              <p:cNvCxnSpPr>
                <a:cxnSpLocks noChangeShapeType="1"/>
              </p:cNvCxnSpPr>
              <p:nvPr/>
            </p:nvCxnSpPr>
            <p:spPr bwMode="auto">
              <a:xfrm>
                <a:off x="1619672" y="3573016"/>
                <a:ext cx="0" cy="144016"/>
              </a:xfrm>
              <a:prstGeom prst="line">
                <a:avLst/>
              </a:prstGeom>
              <a:noFill/>
              <a:ln w="12700" algn="ctr">
                <a:solidFill>
                  <a:srgbClr val="6E6E6F"/>
                </a:solidFill>
                <a:round/>
                <a:headEnd/>
                <a:tailEnd/>
              </a:ln>
            </p:spPr>
          </p:cxnSp>
          <p:cxnSp>
            <p:nvCxnSpPr>
              <p:cNvPr id="80" name="Straight Connector 112"/>
              <p:cNvCxnSpPr>
                <a:cxnSpLocks noChangeShapeType="1"/>
              </p:cNvCxnSpPr>
              <p:nvPr/>
            </p:nvCxnSpPr>
            <p:spPr bwMode="auto">
              <a:xfrm>
                <a:off x="1763688" y="3573016"/>
                <a:ext cx="0" cy="144016"/>
              </a:xfrm>
              <a:prstGeom prst="line">
                <a:avLst/>
              </a:prstGeom>
              <a:noFill/>
              <a:ln w="12700" algn="ctr">
                <a:solidFill>
                  <a:srgbClr val="6E6E6F"/>
                </a:solidFill>
                <a:round/>
                <a:headEnd/>
                <a:tailEnd/>
              </a:ln>
            </p:spPr>
          </p:cxnSp>
          <p:grpSp>
            <p:nvGrpSpPr>
              <p:cNvPr id="81" name="Group 113"/>
              <p:cNvGrpSpPr>
                <a:grpSpLocks/>
              </p:cNvGrpSpPr>
              <p:nvPr/>
            </p:nvGrpSpPr>
            <p:grpSpPr bwMode="auto">
              <a:xfrm rot="-5400000">
                <a:off x="1619672" y="3140968"/>
                <a:ext cx="576065" cy="144016"/>
                <a:chOff x="2123728" y="3068960"/>
                <a:chExt cx="576065" cy="144016"/>
              </a:xfrm>
            </p:grpSpPr>
            <p:cxnSp>
              <p:nvCxnSpPr>
                <p:cNvPr id="89" name="Straight Connector 121"/>
                <p:cNvCxnSpPr>
                  <a:cxnSpLocks noChangeShapeType="1"/>
                </p:cNvCxnSpPr>
                <p:nvPr/>
              </p:nvCxnSpPr>
              <p:spPr bwMode="auto">
                <a:xfrm>
                  <a:off x="2123728" y="3068960"/>
                  <a:ext cx="0" cy="144016"/>
                </a:xfrm>
                <a:prstGeom prst="line">
                  <a:avLst/>
                </a:prstGeom>
                <a:noFill/>
                <a:ln w="12700" algn="ctr">
                  <a:solidFill>
                    <a:srgbClr val="6E6E6F"/>
                  </a:solidFill>
                  <a:round/>
                  <a:headEnd/>
                  <a:tailEnd/>
                </a:ln>
              </p:spPr>
            </p:cxnSp>
            <p:cxnSp>
              <p:nvCxnSpPr>
                <p:cNvPr id="90" name="Straight Connector 122"/>
                <p:cNvCxnSpPr>
                  <a:cxnSpLocks noChangeShapeType="1"/>
                </p:cNvCxnSpPr>
                <p:nvPr/>
              </p:nvCxnSpPr>
              <p:spPr bwMode="auto">
                <a:xfrm>
                  <a:off x="2267744" y="3068960"/>
                  <a:ext cx="0" cy="144016"/>
                </a:xfrm>
                <a:prstGeom prst="line">
                  <a:avLst/>
                </a:prstGeom>
                <a:noFill/>
                <a:ln w="12700" algn="ctr">
                  <a:solidFill>
                    <a:srgbClr val="6E6E6F"/>
                  </a:solidFill>
                  <a:round/>
                  <a:headEnd/>
                  <a:tailEnd/>
                </a:ln>
              </p:spPr>
            </p:cxnSp>
            <p:cxnSp>
              <p:nvCxnSpPr>
                <p:cNvPr id="91" name="Straight Connector 123"/>
                <p:cNvCxnSpPr>
                  <a:cxnSpLocks noChangeShapeType="1"/>
                </p:cNvCxnSpPr>
                <p:nvPr/>
              </p:nvCxnSpPr>
              <p:spPr bwMode="auto">
                <a:xfrm>
                  <a:off x="2411760" y="3068960"/>
                  <a:ext cx="0" cy="144016"/>
                </a:xfrm>
                <a:prstGeom prst="line">
                  <a:avLst/>
                </a:prstGeom>
                <a:noFill/>
                <a:ln w="12700" algn="ctr">
                  <a:solidFill>
                    <a:srgbClr val="6E6E6F"/>
                  </a:solidFill>
                  <a:round/>
                  <a:headEnd/>
                  <a:tailEnd/>
                </a:ln>
              </p:spPr>
            </p:cxnSp>
            <p:cxnSp>
              <p:nvCxnSpPr>
                <p:cNvPr id="92" name="Straight Connector 124"/>
                <p:cNvCxnSpPr>
                  <a:cxnSpLocks noChangeShapeType="1"/>
                </p:cNvCxnSpPr>
                <p:nvPr/>
              </p:nvCxnSpPr>
              <p:spPr bwMode="auto">
                <a:xfrm>
                  <a:off x="2555776" y="3068960"/>
                  <a:ext cx="0" cy="144016"/>
                </a:xfrm>
                <a:prstGeom prst="line">
                  <a:avLst/>
                </a:prstGeom>
                <a:noFill/>
                <a:ln w="12700" algn="ctr">
                  <a:solidFill>
                    <a:srgbClr val="6E6E6F"/>
                  </a:solidFill>
                  <a:round/>
                  <a:headEnd/>
                  <a:tailEnd/>
                </a:ln>
              </p:spPr>
            </p:cxnSp>
            <p:cxnSp>
              <p:nvCxnSpPr>
                <p:cNvPr id="93" name="Straight Connector 125"/>
                <p:cNvCxnSpPr>
                  <a:cxnSpLocks noChangeShapeType="1"/>
                </p:cNvCxnSpPr>
                <p:nvPr/>
              </p:nvCxnSpPr>
              <p:spPr bwMode="auto">
                <a:xfrm rot="5400000" flipV="1">
                  <a:off x="2627784" y="3140967"/>
                  <a:ext cx="144015" cy="3"/>
                </a:xfrm>
                <a:prstGeom prst="line">
                  <a:avLst/>
                </a:prstGeom>
                <a:noFill/>
                <a:ln w="12700" algn="ctr">
                  <a:solidFill>
                    <a:srgbClr val="6E6E6F"/>
                  </a:solidFill>
                  <a:round/>
                  <a:headEnd/>
                  <a:tailEnd/>
                </a:ln>
              </p:spPr>
            </p:cxnSp>
          </p:grpSp>
          <p:cxnSp>
            <p:nvCxnSpPr>
              <p:cNvPr id="82" name="Straight Connector 114"/>
              <p:cNvCxnSpPr>
                <a:cxnSpLocks noChangeShapeType="1"/>
              </p:cNvCxnSpPr>
              <p:nvPr/>
            </p:nvCxnSpPr>
            <p:spPr bwMode="auto">
              <a:xfrm>
                <a:off x="1979713" y="4516337"/>
                <a:ext cx="0" cy="0"/>
              </a:xfrm>
              <a:prstGeom prst="line">
                <a:avLst/>
              </a:prstGeom>
              <a:noFill/>
              <a:ln>
                <a:noFill/>
              </a:ln>
              <a:extLst>
                <a:ext uri="{91240B29-F687-4F45-9708-019B960494DF}">
                  <a14:hiddenLine xmlns:a14="http://schemas.microsoft.com/office/drawing/2010/main" w="9525" algn="ctr">
                    <a:solidFill>
                      <a:srgbClr val="000000"/>
                    </a:solidFill>
                    <a:round/>
                    <a:headEnd/>
                    <a:tailEnd/>
                  </a14:hiddenLine>
                </a:ext>
              </a:extLst>
            </p:spPr>
          </p:cxnSp>
          <p:grpSp>
            <p:nvGrpSpPr>
              <p:cNvPr id="83" name="Group 115"/>
              <p:cNvGrpSpPr>
                <a:grpSpLocks/>
              </p:cNvGrpSpPr>
              <p:nvPr/>
            </p:nvGrpSpPr>
            <p:grpSpPr bwMode="auto">
              <a:xfrm rot="-5400000">
                <a:off x="1619673" y="4012281"/>
                <a:ext cx="576065" cy="144016"/>
                <a:chOff x="2123728" y="3068960"/>
                <a:chExt cx="576065" cy="144016"/>
              </a:xfrm>
            </p:grpSpPr>
            <p:cxnSp>
              <p:nvCxnSpPr>
                <p:cNvPr id="84" name="Straight Connector 116"/>
                <p:cNvCxnSpPr>
                  <a:cxnSpLocks noChangeShapeType="1"/>
                </p:cNvCxnSpPr>
                <p:nvPr/>
              </p:nvCxnSpPr>
              <p:spPr bwMode="auto">
                <a:xfrm>
                  <a:off x="2123728" y="3068960"/>
                  <a:ext cx="0" cy="144016"/>
                </a:xfrm>
                <a:prstGeom prst="line">
                  <a:avLst/>
                </a:prstGeom>
                <a:noFill/>
                <a:ln w="12700" algn="ctr">
                  <a:solidFill>
                    <a:srgbClr val="6E6E6F"/>
                  </a:solidFill>
                  <a:round/>
                  <a:headEnd/>
                  <a:tailEnd/>
                </a:ln>
              </p:spPr>
            </p:cxnSp>
            <p:cxnSp>
              <p:nvCxnSpPr>
                <p:cNvPr id="85" name="Straight Connector 117"/>
                <p:cNvCxnSpPr>
                  <a:cxnSpLocks noChangeShapeType="1"/>
                </p:cNvCxnSpPr>
                <p:nvPr/>
              </p:nvCxnSpPr>
              <p:spPr bwMode="auto">
                <a:xfrm>
                  <a:off x="2267744" y="3068960"/>
                  <a:ext cx="0" cy="144016"/>
                </a:xfrm>
                <a:prstGeom prst="line">
                  <a:avLst/>
                </a:prstGeom>
                <a:noFill/>
                <a:ln w="12700" algn="ctr">
                  <a:solidFill>
                    <a:srgbClr val="6E6E6F"/>
                  </a:solidFill>
                  <a:round/>
                  <a:headEnd/>
                  <a:tailEnd/>
                </a:ln>
              </p:spPr>
            </p:cxnSp>
            <p:cxnSp>
              <p:nvCxnSpPr>
                <p:cNvPr id="86" name="Straight Connector 118"/>
                <p:cNvCxnSpPr>
                  <a:cxnSpLocks noChangeShapeType="1"/>
                </p:cNvCxnSpPr>
                <p:nvPr/>
              </p:nvCxnSpPr>
              <p:spPr bwMode="auto">
                <a:xfrm>
                  <a:off x="2411760" y="3068960"/>
                  <a:ext cx="0" cy="144016"/>
                </a:xfrm>
                <a:prstGeom prst="line">
                  <a:avLst/>
                </a:prstGeom>
                <a:noFill/>
                <a:ln w="12700" algn="ctr">
                  <a:solidFill>
                    <a:srgbClr val="6E6E6F"/>
                  </a:solidFill>
                  <a:round/>
                  <a:headEnd/>
                  <a:tailEnd/>
                </a:ln>
              </p:spPr>
            </p:cxnSp>
            <p:cxnSp>
              <p:nvCxnSpPr>
                <p:cNvPr id="87" name="Straight Connector 119"/>
                <p:cNvCxnSpPr>
                  <a:cxnSpLocks noChangeShapeType="1"/>
                </p:cNvCxnSpPr>
                <p:nvPr/>
              </p:nvCxnSpPr>
              <p:spPr bwMode="auto">
                <a:xfrm>
                  <a:off x="2555776" y="3068960"/>
                  <a:ext cx="0" cy="144016"/>
                </a:xfrm>
                <a:prstGeom prst="line">
                  <a:avLst/>
                </a:prstGeom>
                <a:noFill/>
                <a:ln w="12700" algn="ctr">
                  <a:solidFill>
                    <a:srgbClr val="6E6E6F"/>
                  </a:solidFill>
                  <a:round/>
                  <a:headEnd/>
                  <a:tailEnd/>
                </a:ln>
              </p:spPr>
            </p:cxnSp>
            <p:cxnSp>
              <p:nvCxnSpPr>
                <p:cNvPr id="88" name="Straight Connector 120"/>
                <p:cNvCxnSpPr>
                  <a:cxnSpLocks noChangeShapeType="1"/>
                </p:cNvCxnSpPr>
                <p:nvPr/>
              </p:nvCxnSpPr>
              <p:spPr bwMode="auto">
                <a:xfrm rot="5400000" flipV="1">
                  <a:off x="2627784" y="3140967"/>
                  <a:ext cx="144015" cy="3"/>
                </a:xfrm>
                <a:prstGeom prst="line">
                  <a:avLst/>
                </a:prstGeom>
                <a:noFill/>
                <a:ln w="12700" algn="ctr">
                  <a:solidFill>
                    <a:srgbClr val="6E6E6F"/>
                  </a:solidFill>
                  <a:round/>
                  <a:headEnd/>
                  <a:tailEnd/>
                </a:ln>
              </p:spPr>
            </p:cxnSp>
          </p:grpSp>
        </p:grpSp>
        <p:cxnSp>
          <p:nvCxnSpPr>
            <p:cNvPr id="63" name="Straight Arrow Connector 62"/>
            <p:cNvCxnSpPr/>
            <p:nvPr/>
          </p:nvCxnSpPr>
          <p:spPr bwMode="auto">
            <a:xfrm flipV="1">
              <a:off x="6723459" y="4666353"/>
              <a:ext cx="794445" cy="575745"/>
            </a:xfrm>
            <a:prstGeom prst="straightConnector1">
              <a:avLst/>
            </a:prstGeom>
            <a:solidFill>
              <a:schemeClr val="accent1"/>
            </a:solidFill>
            <a:ln w="9525" cap="flat" cmpd="sng" algn="ctr">
              <a:solidFill>
                <a:srgbClr val="000000"/>
              </a:solidFill>
              <a:prstDash val="solid"/>
              <a:round/>
              <a:headEnd type="none" w="med" len="med"/>
              <a:tailEnd type="triangle"/>
            </a:ln>
            <a:effectLst/>
          </p:spPr>
        </p:cxnSp>
        <p:cxnSp>
          <p:nvCxnSpPr>
            <p:cNvPr id="65" name="Straight Arrow Connector 64"/>
            <p:cNvCxnSpPr/>
            <p:nvPr/>
          </p:nvCxnSpPr>
          <p:spPr bwMode="auto">
            <a:xfrm flipV="1">
              <a:off x="6741727" y="4270766"/>
              <a:ext cx="316805" cy="961940"/>
            </a:xfrm>
            <a:prstGeom prst="straightConnector1">
              <a:avLst/>
            </a:prstGeom>
            <a:solidFill>
              <a:schemeClr val="accent1"/>
            </a:solidFill>
            <a:ln w="9525" cap="flat" cmpd="sng" algn="ctr">
              <a:solidFill>
                <a:srgbClr val="000000"/>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66" name="TextBox 65"/>
                <p:cNvSpPr txBox="1"/>
                <p:nvPr/>
              </p:nvSpPr>
              <p:spPr>
                <a:xfrm>
                  <a:off x="7276223" y="4677226"/>
                  <a:ext cx="656334" cy="276999"/>
                </a:xfrm>
                <a:prstGeom prst="rect">
                  <a:avLst/>
                </a:prstGeom>
                <a:noFill/>
              </p:spPr>
              <p:txBody>
                <a:bodyPr wrap="none" lIns="0" tIns="0" rIns="0" bIns="0" rtlCol="0">
                  <a:spAutoFit/>
                </a:bodyPr>
                <a:lstStyle/>
                <a:p>
                  <a:pPr marL="363538" indent="-363538">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GB" sz="1800" i="1" smtClean="0">
                                <a:solidFill>
                                  <a:srgbClr val="040404"/>
                                </a:solidFill>
                                <a:latin typeface="Cambria Math"/>
                              </a:rPr>
                            </m:ctrlPr>
                          </m:sSubPr>
                          <m:e>
                            <m:r>
                              <a:rPr lang="en-GB" sz="1800" b="0" i="1" smtClean="0">
                                <a:solidFill>
                                  <a:srgbClr val="040404"/>
                                </a:solidFill>
                                <a:latin typeface="Cambria Math" panose="02040503050406030204" pitchFamily="18" charset="0"/>
                              </a:rPr>
                              <m:t>𝑣</m:t>
                            </m:r>
                          </m:e>
                          <m:sub>
                            <m:r>
                              <a:rPr lang="en-GB" sz="1800" b="0" i="1" smtClean="0">
                                <a:solidFill>
                                  <a:srgbClr val="040404"/>
                                </a:solidFill>
                                <a:latin typeface="Cambria Math" panose="02040503050406030204" pitchFamily="18" charset="0"/>
                              </a:rPr>
                              <m:t>1</m:t>
                            </m:r>
                          </m:sub>
                        </m:sSub>
                      </m:oMath>
                    </m:oMathPara>
                  </a14:m>
                  <a:endParaRPr lang="en-GB" sz="1800" i="0" dirty="0">
                    <a:solidFill>
                      <a:srgbClr val="040404"/>
                    </a:solidFill>
                    <a:latin typeface="+mn-lt"/>
                  </a:endParaRPr>
                </a:p>
              </p:txBody>
            </p:sp>
          </mc:Choice>
          <mc:Fallback xmlns="">
            <p:sp>
              <p:nvSpPr>
                <p:cNvPr id="66" name="TextBox 65"/>
                <p:cNvSpPr txBox="1">
                  <a:spLocks noRot="1" noChangeAspect="1" noMove="1" noResize="1" noEditPoints="1" noAdjustHandles="1" noChangeArrowheads="1" noChangeShapeType="1" noTextEdit="1"/>
                </p:cNvSpPr>
                <p:nvPr/>
              </p:nvSpPr>
              <p:spPr>
                <a:xfrm>
                  <a:off x="7276223" y="4677226"/>
                  <a:ext cx="656334" cy="276999"/>
                </a:xfrm>
                <a:prstGeom prst="rect">
                  <a:avLst/>
                </a:prstGeom>
                <a:blipFill rotWithShape="0">
                  <a:blip r:embed="rId4"/>
                  <a:stretch>
                    <a:fillRect b="-1739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6950400" y="4049228"/>
                  <a:ext cx="656334" cy="276999"/>
                </a:xfrm>
                <a:prstGeom prst="rect">
                  <a:avLst/>
                </a:prstGeom>
                <a:noFill/>
              </p:spPr>
              <p:txBody>
                <a:bodyPr wrap="none" lIns="0" tIns="0" rIns="0" bIns="0" rtlCol="0">
                  <a:spAutoFit/>
                </a:bodyPr>
                <a:lstStyle/>
                <a:p>
                  <a:pPr marL="363538" indent="-363538">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GB" sz="1800" i="1" smtClean="0">
                                <a:solidFill>
                                  <a:srgbClr val="040404"/>
                                </a:solidFill>
                                <a:latin typeface="Cambria Math"/>
                              </a:rPr>
                            </m:ctrlPr>
                          </m:sSubPr>
                          <m:e>
                            <m:r>
                              <a:rPr lang="en-GB" sz="1800" b="0" i="1" smtClean="0">
                                <a:solidFill>
                                  <a:srgbClr val="040404"/>
                                </a:solidFill>
                                <a:latin typeface="Cambria Math" panose="02040503050406030204" pitchFamily="18" charset="0"/>
                              </a:rPr>
                              <m:t>𝑣</m:t>
                            </m:r>
                          </m:e>
                          <m:sub>
                            <m:r>
                              <a:rPr lang="en-GB" sz="1800" b="0" i="1" smtClean="0">
                                <a:solidFill>
                                  <a:srgbClr val="040404"/>
                                </a:solidFill>
                                <a:latin typeface="Cambria Math" panose="02040503050406030204" pitchFamily="18" charset="0"/>
                              </a:rPr>
                              <m:t>2</m:t>
                            </m:r>
                          </m:sub>
                        </m:sSub>
                      </m:oMath>
                    </m:oMathPara>
                  </a14:m>
                  <a:endParaRPr lang="en-GB" sz="1800" i="0" dirty="0">
                    <a:solidFill>
                      <a:srgbClr val="040404"/>
                    </a:solidFill>
                    <a:latin typeface="+mn-lt"/>
                  </a:endParaRPr>
                </a:p>
              </p:txBody>
            </p:sp>
          </mc:Choice>
          <mc:Fallback xmlns="">
            <p:sp>
              <p:nvSpPr>
                <p:cNvPr id="67" name="TextBox 66"/>
                <p:cNvSpPr txBox="1">
                  <a:spLocks noRot="1" noChangeAspect="1" noMove="1" noResize="1" noEditPoints="1" noAdjustHandles="1" noChangeArrowheads="1" noChangeShapeType="1" noTextEdit="1"/>
                </p:cNvSpPr>
                <p:nvPr/>
              </p:nvSpPr>
              <p:spPr>
                <a:xfrm>
                  <a:off x="6950400" y="4049228"/>
                  <a:ext cx="656334" cy="276999"/>
                </a:xfrm>
                <a:prstGeom prst="rect">
                  <a:avLst/>
                </a:prstGeom>
                <a:blipFill rotWithShape="0">
                  <a:blip r:embed="rId5"/>
                  <a:stretch>
                    <a:fillRect b="-17391"/>
                  </a:stretch>
                </a:blipFill>
              </p:spPr>
              <p:txBody>
                <a:bodyPr/>
                <a:lstStyle/>
                <a:p>
                  <a:r>
                    <a:rPr lang="en-GB">
                      <a:noFill/>
                    </a:rPr>
                    <a:t> </a:t>
                  </a:r>
                </a:p>
              </p:txBody>
            </p:sp>
          </mc:Fallback>
        </mc:AlternateContent>
      </p:grpSp>
    </p:spTree>
    <p:extLst>
      <p:ext uri="{BB962C8B-B14F-4D97-AF65-F5344CB8AC3E}">
        <p14:creationId xmlns:p14="http://schemas.microsoft.com/office/powerpoint/2010/main" val="3546548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Grp="1" noChangeArrowheads="1"/>
          </p:cNvSpPr>
          <p:nvPr>
            <p:ph type="title"/>
          </p:nvPr>
        </p:nvSpPr>
        <p:spPr>
          <a:xfrm>
            <a:off x="838200" y="702593"/>
            <a:ext cx="7543800" cy="638175"/>
          </a:xfrm>
        </p:spPr>
        <p:txBody>
          <a:bodyPr/>
          <a:lstStyle/>
          <a:p>
            <a:pPr algn="ctr" eaLnBrk="1" hangingPunct="1"/>
            <a:r>
              <a:rPr lang="en-GB" altLang="en-US" dirty="0"/>
              <a:t>Basis cont.</a:t>
            </a:r>
          </a:p>
        </p:txBody>
      </p:sp>
      <mc:AlternateContent xmlns:mc="http://schemas.openxmlformats.org/markup-compatibility/2006" xmlns:a14="http://schemas.microsoft.com/office/drawing/2010/main">
        <mc:Choice Requires="a14">
          <p:sp>
            <p:nvSpPr>
              <p:cNvPr id="5" name="Rectangle 4"/>
              <p:cNvSpPr>
                <a:spLocks noGrp="1" noChangeArrowheads="1"/>
              </p:cNvSpPr>
              <p:nvPr/>
            </p:nvSpPr>
            <p:spPr bwMode="auto">
              <a:xfrm>
                <a:off x="395536" y="1656035"/>
                <a:ext cx="8352928" cy="50133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266700" lvl="1" indent="-266700" eaLnBrk="1" hangingPunct="1"/>
                <a:r>
                  <a:rPr lang="en-GB" altLang="en-US" sz="1800" i="0" dirty="0">
                    <a:solidFill>
                      <a:srgbClr val="000000"/>
                    </a:solidFill>
                  </a:rPr>
                  <a:t>Consider the hyperplane</a:t>
                </a:r>
                <a:r>
                  <a:rPr lang="en-GB" altLang="en-US" sz="1800" dirty="0">
                    <a:solidFill>
                      <a:srgbClr val="000000"/>
                    </a:solidFill>
                  </a:rPr>
                  <a:t> </a:t>
                </a:r>
                <a14:m>
                  <m:oMath xmlns:m="http://schemas.openxmlformats.org/officeDocument/2006/math">
                    <m:sSup>
                      <m:sSupPr>
                        <m:ctrlPr>
                          <a:rPr lang="en-GB" altLang="en-US" sz="1800" i="1" smtClean="0">
                            <a:solidFill>
                              <a:srgbClr val="000000"/>
                            </a:solidFill>
                            <a:latin typeface="Cambria Math"/>
                          </a:rPr>
                        </m:ctrlPr>
                      </m:sSupPr>
                      <m:e>
                        <m:r>
                          <a:rPr lang="en-GB" altLang="en-US" sz="1800" b="0" i="1" smtClean="0">
                            <a:solidFill>
                              <a:srgbClr val="000000"/>
                            </a:solidFill>
                            <a:latin typeface="Cambria Math" panose="02040503050406030204" pitchFamily="18" charset="0"/>
                          </a:rPr>
                          <m:t>𝑅</m:t>
                        </m:r>
                      </m:e>
                      <m:sup>
                        <m:r>
                          <a:rPr lang="en-GB" altLang="en-US" sz="1800" b="0" i="1" smtClean="0">
                            <a:solidFill>
                              <a:srgbClr val="000000"/>
                            </a:solidFill>
                            <a:latin typeface="Cambria Math" panose="02040503050406030204" pitchFamily="18" charset="0"/>
                          </a:rPr>
                          <m:t>𝑛</m:t>
                        </m:r>
                      </m:sup>
                    </m:sSup>
                  </m:oMath>
                </a14:m>
                <a:r>
                  <a:rPr lang="en-GB" altLang="en-US" sz="1800" i="0" dirty="0">
                    <a:solidFill>
                      <a:srgbClr val="000000"/>
                    </a:solidFill>
                  </a:rPr>
                  <a:t>. </a:t>
                </a:r>
                <a14:m>
                  <m:oMath xmlns:m="http://schemas.openxmlformats.org/officeDocument/2006/math">
                    <m:r>
                      <a:rPr lang="en-GB" altLang="en-US" sz="1800" b="0" i="1" dirty="0" smtClean="0">
                        <a:solidFill>
                          <a:srgbClr val="000000"/>
                        </a:solidFill>
                        <a:latin typeface="Cambria Math"/>
                      </a:rPr>
                      <m:t>𝑛</m:t>
                    </m:r>
                  </m:oMath>
                </a14:m>
                <a:r>
                  <a:rPr lang="en-GB" altLang="en-US" sz="1800" i="0" dirty="0">
                    <a:solidFill>
                      <a:srgbClr val="000000"/>
                    </a:solidFill>
                  </a:rPr>
                  <a:t> vectors consist a basis if the </a:t>
                </a:r>
                <a14:m>
                  <m:oMath xmlns:m="http://schemas.openxmlformats.org/officeDocument/2006/math">
                    <m:r>
                      <a:rPr lang="en-GB" altLang="en-US" sz="1800" b="0" i="1" smtClean="0">
                        <a:solidFill>
                          <a:srgbClr val="000000"/>
                        </a:solidFill>
                        <a:latin typeface="Cambria Math"/>
                      </a:rPr>
                      <m:t>𝑛</m:t>
                    </m:r>
                    <m:r>
                      <a:rPr lang="en-GB" altLang="en-US" sz="1800" b="0" i="1" smtClean="0">
                        <a:solidFill>
                          <a:srgbClr val="000000"/>
                        </a:solidFill>
                        <a:latin typeface="Cambria Math"/>
                        <a:ea typeface="Cambria Math"/>
                      </a:rPr>
                      <m:t>×</m:t>
                    </m:r>
                    <m:r>
                      <a:rPr lang="en-GB" altLang="en-US" sz="1800" b="0" i="1" smtClean="0">
                        <a:solidFill>
                          <a:srgbClr val="000000"/>
                        </a:solidFill>
                        <a:latin typeface="Cambria Math"/>
                        <a:ea typeface="Cambria Math"/>
                      </a:rPr>
                      <m:t>𝑛</m:t>
                    </m:r>
                  </m:oMath>
                </a14:m>
                <a:r>
                  <a:rPr lang="en-GB" altLang="en-US" sz="1800" dirty="0">
                    <a:solidFill>
                      <a:srgbClr val="000000"/>
                    </a:solidFill>
                  </a:rPr>
                  <a:t> </a:t>
                </a:r>
                <a:r>
                  <a:rPr lang="en-GB" altLang="en-US" sz="1800" i="0" dirty="0">
                    <a:solidFill>
                      <a:srgbClr val="000000"/>
                    </a:solidFill>
                  </a:rPr>
                  <a:t>matrix with these vectors as columns or rows is invertible.</a:t>
                </a:r>
              </a:p>
              <a:p>
                <a:pPr marL="266700" lvl="1" indent="-266700" eaLnBrk="1" hangingPunct="1"/>
                <a:r>
                  <a:rPr lang="en-GB" altLang="en-US" sz="1800" i="0" dirty="0">
                    <a:solidFill>
                      <a:srgbClr val="000000"/>
                    </a:solidFill>
                  </a:rPr>
                  <a:t>Consequently, the columns or rows of an invertible </a:t>
                </a:r>
                <a14:m>
                  <m:oMath xmlns:m="http://schemas.openxmlformats.org/officeDocument/2006/math">
                    <m:r>
                      <a:rPr lang="en-GB" altLang="en-US" sz="1800" b="0" i="1" smtClean="0">
                        <a:solidFill>
                          <a:srgbClr val="000000"/>
                        </a:solidFill>
                        <a:latin typeface="Cambria Math"/>
                      </a:rPr>
                      <m:t>𝑛</m:t>
                    </m:r>
                    <m:r>
                      <a:rPr lang="en-GB" altLang="en-US" sz="1800" b="0" i="1" smtClean="0">
                        <a:solidFill>
                          <a:srgbClr val="000000"/>
                        </a:solidFill>
                        <a:latin typeface="Cambria Math"/>
                        <a:ea typeface="Cambria Math"/>
                      </a:rPr>
                      <m:t>×</m:t>
                    </m:r>
                    <m:r>
                      <a:rPr lang="en-GB" altLang="en-US" sz="1800" b="0" i="1" smtClean="0">
                        <a:solidFill>
                          <a:srgbClr val="000000"/>
                        </a:solidFill>
                        <a:latin typeface="Cambria Math"/>
                        <a:ea typeface="Cambria Math"/>
                      </a:rPr>
                      <m:t>𝑛</m:t>
                    </m:r>
                  </m:oMath>
                </a14:m>
                <a:r>
                  <a:rPr lang="en-GB" altLang="en-US" sz="1800" i="0" dirty="0">
                    <a:solidFill>
                      <a:srgbClr val="000000"/>
                    </a:solidFill>
                  </a:rPr>
                  <a:t> matrix form a basis of </a:t>
                </a:r>
                <a14:m>
                  <m:oMath xmlns:m="http://schemas.openxmlformats.org/officeDocument/2006/math">
                    <m:sSup>
                      <m:sSupPr>
                        <m:ctrlPr>
                          <a:rPr lang="en-GB" altLang="en-US" sz="1800" i="1">
                            <a:solidFill>
                              <a:srgbClr val="000000"/>
                            </a:solidFill>
                            <a:latin typeface="Cambria Math"/>
                          </a:rPr>
                        </m:ctrlPr>
                      </m:sSupPr>
                      <m:e>
                        <m:r>
                          <a:rPr lang="en-GB" altLang="en-US" sz="1800">
                            <a:solidFill>
                              <a:srgbClr val="000000"/>
                            </a:solidFill>
                            <a:latin typeface="Cambria Math" panose="02040503050406030204" pitchFamily="18" charset="0"/>
                          </a:rPr>
                          <m:t>𝑅</m:t>
                        </m:r>
                      </m:e>
                      <m:sup>
                        <m:r>
                          <a:rPr lang="en-GB" altLang="en-US" sz="1800">
                            <a:solidFill>
                              <a:srgbClr val="000000"/>
                            </a:solidFill>
                            <a:latin typeface="Cambria Math" panose="02040503050406030204" pitchFamily="18" charset="0"/>
                          </a:rPr>
                          <m:t>𝑛</m:t>
                        </m:r>
                      </m:sup>
                    </m:sSup>
                  </m:oMath>
                </a14:m>
                <a:r>
                  <a:rPr lang="en-GB" altLang="en-US" sz="1800" i="0" dirty="0">
                    <a:solidFill>
                      <a:srgbClr val="000000"/>
                    </a:solidFill>
                  </a:rPr>
                  <a:t>.</a:t>
                </a:r>
              </a:p>
              <a:p>
                <a:pPr marL="266700" lvl="1" indent="-266700" eaLnBrk="1" hangingPunct="1"/>
                <a:r>
                  <a:rPr lang="en-GB" altLang="en-US" sz="1800" i="0" dirty="0">
                    <a:solidFill>
                      <a:srgbClr val="000000"/>
                    </a:solidFill>
                  </a:rPr>
                  <a:t>Every basis of </a:t>
                </a:r>
                <a14:m>
                  <m:oMath xmlns:m="http://schemas.openxmlformats.org/officeDocument/2006/math">
                    <m:sSup>
                      <m:sSupPr>
                        <m:ctrlPr>
                          <a:rPr lang="en-GB" altLang="en-US" sz="1800" i="1">
                            <a:solidFill>
                              <a:srgbClr val="000000"/>
                            </a:solidFill>
                            <a:latin typeface="Cambria Math"/>
                          </a:rPr>
                        </m:ctrlPr>
                      </m:sSupPr>
                      <m:e>
                        <m:r>
                          <a:rPr lang="en-GB" altLang="en-US" sz="1800">
                            <a:solidFill>
                              <a:srgbClr val="000000"/>
                            </a:solidFill>
                            <a:latin typeface="Cambria Math" panose="02040503050406030204" pitchFamily="18" charset="0"/>
                          </a:rPr>
                          <m:t>𝑅</m:t>
                        </m:r>
                      </m:e>
                      <m:sup>
                        <m:r>
                          <a:rPr lang="en-GB" altLang="en-US" sz="1800">
                            <a:solidFill>
                              <a:srgbClr val="000000"/>
                            </a:solidFill>
                            <a:latin typeface="Cambria Math" panose="02040503050406030204" pitchFamily="18" charset="0"/>
                          </a:rPr>
                          <m:t>𝑛</m:t>
                        </m:r>
                      </m:sup>
                    </m:sSup>
                  </m:oMath>
                </a14:m>
                <a:r>
                  <a:rPr lang="en-GB" altLang="en-US" sz="1800" i="0" dirty="0">
                    <a:solidFill>
                      <a:srgbClr val="000000"/>
                    </a:solidFill>
                  </a:rPr>
                  <a:t> has the same number of vectors, which is </a:t>
                </a:r>
                <a14:m>
                  <m:oMath xmlns:m="http://schemas.openxmlformats.org/officeDocument/2006/math">
                    <m:r>
                      <a:rPr lang="en-GB" altLang="en-US" sz="1800" b="0" i="1" smtClean="0">
                        <a:solidFill>
                          <a:srgbClr val="000000"/>
                        </a:solidFill>
                        <a:latin typeface="Cambria Math"/>
                      </a:rPr>
                      <m:t>𝑛</m:t>
                    </m:r>
                  </m:oMath>
                </a14:m>
                <a:r>
                  <a:rPr lang="en-GB" altLang="en-US" sz="1800" dirty="0">
                    <a:solidFill>
                      <a:srgbClr val="000000"/>
                    </a:solidFill>
                  </a:rPr>
                  <a:t>.</a:t>
                </a:r>
              </a:p>
              <a:p>
                <a:pPr marL="266700" lvl="1" indent="-266700" eaLnBrk="1" hangingPunct="1"/>
                <a:endParaRPr lang="en-GB" altLang="en-US" sz="1800" i="0" dirty="0">
                  <a:solidFill>
                    <a:srgbClr val="000000"/>
                  </a:solidFill>
                </a:endParaRPr>
              </a:p>
              <a:p>
                <a:pPr marL="266700" lvl="1" indent="-266700" eaLnBrk="1" hangingPunct="1"/>
                <a:r>
                  <a:rPr lang="en-GB" altLang="en-US" sz="1800" i="0" dirty="0">
                    <a:solidFill>
                      <a:srgbClr val="000000"/>
                    </a:solidFill>
                  </a:rPr>
                  <a:t>The number of vectors that form a basis of a space </a:t>
                </a:r>
                <a14:m>
                  <m:oMath xmlns:m="http://schemas.openxmlformats.org/officeDocument/2006/math">
                    <m:sSup>
                      <m:sSupPr>
                        <m:ctrlPr>
                          <a:rPr lang="en-GB" altLang="en-US" sz="1800" i="1">
                            <a:solidFill>
                              <a:srgbClr val="000000"/>
                            </a:solidFill>
                            <a:latin typeface="Cambria Math"/>
                          </a:rPr>
                        </m:ctrlPr>
                      </m:sSupPr>
                      <m:e>
                        <m:r>
                          <a:rPr lang="en-GB" altLang="en-US" sz="1800">
                            <a:solidFill>
                              <a:srgbClr val="000000"/>
                            </a:solidFill>
                            <a:latin typeface="Cambria Math" panose="02040503050406030204" pitchFamily="18" charset="0"/>
                          </a:rPr>
                          <m:t>𝑅</m:t>
                        </m:r>
                      </m:e>
                      <m:sup>
                        <m:r>
                          <a:rPr lang="en-GB" altLang="en-US" sz="1800">
                            <a:solidFill>
                              <a:srgbClr val="000000"/>
                            </a:solidFill>
                            <a:latin typeface="Cambria Math" panose="02040503050406030204" pitchFamily="18" charset="0"/>
                          </a:rPr>
                          <m:t>𝑛</m:t>
                        </m:r>
                      </m:sup>
                    </m:sSup>
                  </m:oMath>
                </a14:m>
                <a:r>
                  <a:rPr lang="en-GB" altLang="en-US" sz="1800" i="0" dirty="0">
                    <a:solidFill>
                      <a:srgbClr val="000000"/>
                    </a:solidFill>
                  </a:rPr>
                  <a:t> is the </a:t>
                </a:r>
                <a:r>
                  <a:rPr lang="en-GB" altLang="en-US" sz="1800" b="1" i="0" dirty="0">
                    <a:solidFill>
                      <a:srgbClr val="FF0000"/>
                    </a:solidFill>
                  </a:rPr>
                  <a:t>dimension</a:t>
                </a:r>
                <a:r>
                  <a:rPr lang="en-GB" altLang="en-US" sz="1800" i="0" dirty="0">
                    <a:solidFill>
                      <a:srgbClr val="000000"/>
                    </a:solidFill>
                  </a:rPr>
                  <a:t> of that space.</a:t>
                </a:r>
              </a:p>
              <a:p>
                <a:pPr marL="266700" lvl="1" indent="-266700" eaLnBrk="1" hangingPunct="1"/>
                <a:endParaRPr lang="en-GB" altLang="en-US" sz="1800" i="0" dirty="0">
                  <a:solidFill>
                    <a:srgbClr val="000000"/>
                  </a:solidFill>
                </a:endParaRPr>
              </a:p>
              <a:p>
                <a:pPr marL="266700" lvl="1" indent="0" eaLnBrk="1" hangingPunct="1">
                  <a:buNone/>
                </a:pPr>
                <a:r>
                  <a:rPr lang="en-GB" altLang="en-US" sz="1800" b="1" i="0" dirty="0">
                    <a:solidFill>
                      <a:srgbClr val="000000"/>
                    </a:solidFill>
                  </a:rPr>
                  <a:t>Example:</a:t>
                </a:r>
              </a:p>
              <a:p>
                <a:pPr marL="266700" lvl="1" indent="-266700" eaLnBrk="1" hangingPunct="1">
                  <a:buNone/>
                </a:pPr>
                <a:endParaRPr lang="en-GB" altLang="en-US" sz="1800" i="0" dirty="0">
                  <a:solidFill>
                    <a:srgbClr val="000000"/>
                  </a:solidFill>
                </a:endParaRPr>
              </a:p>
              <a:p>
                <a:pPr marL="381000" lvl="1" indent="0" eaLnBrk="1" hangingPunct="1">
                  <a:buNone/>
                </a:pPr>
                <a:endParaRPr lang="en-GB" altLang="en-US" sz="1800" i="0" dirty="0">
                  <a:solidFill>
                    <a:srgbClr val="000000"/>
                  </a:solidFill>
                </a:endParaRPr>
              </a:p>
            </p:txBody>
          </p:sp>
        </mc:Choice>
        <mc:Fallback xmlns="">
          <p:sp>
            <p:nvSpPr>
              <p:cNvPr id="5" name="Rectangle 4"/>
              <p:cNvSpPr>
                <a:spLocks noGrp="1" noRot="1" noChangeAspect="1" noMove="1" noResize="1" noEditPoints="1" noAdjustHandles="1" noChangeArrowheads="1" noChangeShapeType="1" noTextEdit="1"/>
              </p:cNvSpPr>
              <p:nvPr/>
            </p:nvSpPr>
            <p:spPr bwMode="auto">
              <a:xfrm>
                <a:off x="395536" y="1656035"/>
                <a:ext cx="8352928" cy="5013325"/>
              </a:xfrm>
              <a:prstGeom prst="rect">
                <a:avLst/>
              </a:prstGeom>
              <a:blipFill>
                <a:blip r:embed="rId3"/>
                <a:stretch>
                  <a:fillRect l="-1606" t="-1582" r="-153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539552" y="4869160"/>
                <a:ext cx="1720792" cy="8107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altLang="en-US" sz="1800" smtClean="0">
                          <a:solidFill>
                            <a:srgbClr val="000000"/>
                          </a:solidFill>
                          <a:latin typeface="Cambria Math" panose="02040503050406030204" pitchFamily="18" charset="0"/>
                        </a:rPr>
                        <m:t>𝐴</m:t>
                      </m:r>
                      <m:r>
                        <a:rPr lang="en-GB" altLang="en-US" sz="1800" smtClean="0">
                          <a:solidFill>
                            <a:srgbClr val="000000"/>
                          </a:solidFill>
                          <a:latin typeface="Cambria Math" panose="02040503050406030204" pitchFamily="18" charset="0"/>
                        </a:rPr>
                        <m:t>=</m:t>
                      </m:r>
                      <m:d>
                        <m:dPr>
                          <m:begChr m:val="["/>
                          <m:endChr m:val="]"/>
                          <m:ctrlPr>
                            <a:rPr lang="en-GB" altLang="en-US" sz="1800" i="1">
                              <a:solidFill>
                                <a:srgbClr val="000000"/>
                              </a:solidFill>
                              <a:latin typeface="Cambria Math"/>
                            </a:rPr>
                          </m:ctrlPr>
                        </m:dPr>
                        <m:e>
                          <m:eqArr>
                            <m:eqArrPr>
                              <m:ctrlPr>
                                <a:rPr lang="en-GB" altLang="en-US" sz="1800" i="1">
                                  <a:solidFill>
                                    <a:srgbClr val="000000"/>
                                  </a:solidFill>
                                  <a:latin typeface="Cambria Math"/>
                                </a:rPr>
                              </m:ctrlPr>
                            </m:eqArrPr>
                            <m:e>
                              <m:m>
                                <m:mPr>
                                  <m:mcs>
                                    <m:mc>
                                      <m:mcPr>
                                        <m:count m:val="1"/>
                                        <m:mcJc m:val="center"/>
                                      </m:mcPr>
                                    </m:mc>
                                  </m:mcs>
                                  <m:ctrlPr>
                                    <a:rPr lang="en-GB" altLang="en-US" sz="1800" i="1">
                                      <a:solidFill>
                                        <a:srgbClr val="000000"/>
                                      </a:solidFill>
                                      <a:latin typeface="Cambria Math"/>
                                    </a:rPr>
                                  </m:ctrlPr>
                                </m:mPr>
                                <m:mr>
                                  <m:e>
                                    <m:r>
                                      <m:rPr>
                                        <m:brk m:alnAt="7"/>
                                      </m:rPr>
                                      <a:rPr lang="en-GB" altLang="en-US" sz="1800">
                                        <a:solidFill>
                                          <a:srgbClr val="000000"/>
                                        </a:solidFill>
                                        <a:latin typeface="Cambria Math" panose="02040503050406030204" pitchFamily="18" charset="0"/>
                                      </a:rPr>
                                      <m:t>1</m:t>
                                    </m:r>
                                    <m:r>
                                      <a:rPr lang="en-GB" altLang="en-US" sz="1800">
                                        <a:solidFill>
                                          <a:srgbClr val="000000"/>
                                        </a:solidFill>
                                        <a:latin typeface="Cambria Math" panose="02040503050406030204" pitchFamily="18" charset="0"/>
                                      </a:rPr>
                                      <m:t>  </m:t>
                                    </m:r>
                                  </m:e>
                                </m:mr>
                                <m:mr>
                                  <m:e>
                                    <m:r>
                                      <a:rPr lang="en-GB" altLang="en-US" sz="1800">
                                        <a:solidFill>
                                          <a:srgbClr val="000000"/>
                                        </a:solidFill>
                                        <a:latin typeface="Cambria Math" panose="02040503050406030204" pitchFamily="18" charset="0"/>
                                      </a:rPr>
                                      <m:t>1  </m:t>
                                    </m:r>
                                  </m:e>
                                </m:mr>
                              </m:m>
                            </m:e>
                            <m:e>
                              <m:r>
                                <a:rPr lang="en-GB" altLang="en-US" sz="1800">
                                  <a:solidFill>
                                    <a:srgbClr val="000000"/>
                                  </a:solidFill>
                                  <a:latin typeface="Cambria Math" panose="02040503050406030204" pitchFamily="18" charset="0"/>
                                </a:rPr>
                                <m:t>1  </m:t>
                              </m:r>
                            </m:e>
                          </m:eqArr>
                          <m:eqArr>
                            <m:eqArrPr>
                              <m:ctrlPr>
                                <a:rPr lang="en-GB" altLang="en-US" sz="1800" i="1">
                                  <a:solidFill>
                                    <a:srgbClr val="000000"/>
                                  </a:solidFill>
                                  <a:latin typeface="Cambria Math"/>
                                </a:rPr>
                              </m:ctrlPr>
                            </m:eqArrPr>
                            <m:e>
                              <m:m>
                                <m:mPr>
                                  <m:mcs>
                                    <m:mc>
                                      <m:mcPr>
                                        <m:count m:val="1"/>
                                        <m:mcJc m:val="center"/>
                                      </m:mcPr>
                                    </m:mc>
                                  </m:mcs>
                                  <m:ctrlPr>
                                    <a:rPr lang="en-GB" altLang="en-US" sz="1800" i="1">
                                      <a:solidFill>
                                        <a:srgbClr val="000000"/>
                                      </a:solidFill>
                                      <a:latin typeface="Cambria Math"/>
                                    </a:rPr>
                                  </m:ctrlPr>
                                </m:mPr>
                                <m:mr>
                                  <m:e>
                                    <m:r>
                                      <m:rPr>
                                        <m:brk m:alnAt="7"/>
                                      </m:rPr>
                                      <a:rPr lang="en-GB" altLang="en-US" sz="1800">
                                        <a:solidFill>
                                          <a:srgbClr val="000000"/>
                                        </a:solidFill>
                                        <a:latin typeface="Cambria Math" panose="02040503050406030204" pitchFamily="18" charset="0"/>
                                      </a:rPr>
                                      <m:t>2</m:t>
                                    </m:r>
                                    <m:r>
                                      <a:rPr lang="en-GB" altLang="en-US" sz="1800">
                                        <a:solidFill>
                                          <a:srgbClr val="000000"/>
                                        </a:solidFill>
                                        <a:latin typeface="Cambria Math" panose="02040503050406030204" pitchFamily="18" charset="0"/>
                                      </a:rPr>
                                      <m:t>  </m:t>
                                    </m:r>
                                  </m:e>
                                </m:mr>
                                <m:mr>
                                  <m:e>
                                    <m:r>
                                      <a:rPr lang="en-GB" altLang="en-US" sz="1800">
                                        <a:solidFill>
                                          <a:srgbClr val="000000"/>
                                        </a:solidFill>
                                        <a:latin typeface="Cambria Math" panose="02040503050406030204" pitchFamily="18" charset="0"/>
                                      </a:rPr>
                                      <m:t>1  </m:t>
                                    </m:r>
                                  </m:e>
                                </m:mr>
                              </m:m>
                            </m:e>
                            <m:e>
                              <m:r>
                                <a:rPr lang="en-GB" altLang="en-US" sz="1800">
                                  <a:solidFill>
                                    <a:srgbClr val="000000"/>
                                  </a:solidFill>
                                  <a:latin typeface="Cambria Math" panose="02040503050406030204" pitchFamily="18" charset="0"/>
                                </a:rPr>
                                <m:t>2  </m:t>
                              </m:r>
                            </m:e>
                          </m:eqArr>
                          <m:eqArr>
                            <m:eqArrPr>
                              <m:ctrlPr>
                                <a:rPr lang="en-GB" altLang="en-US" sz="1800" i="1">
                                  <a:solidFill>
                                    <a:srgbClr val="000000"/>
                                  </a:solidFill>
                                  <a:latin typeface="Cambria Math"/>
                                </a:rPr>
                              </m:ctrlPr>
                            </m:eqArrPr>
                            <m:e>
                              <m:m>
                                <m:mPr>
                                  <m:mcs>
                                    <m:mc>
                                      <m:mcPr>
                                        <m:count m:val="1"/>
                                        <m:mcJc m:val="center"/>
                                      </m:mcPr>
                                    </m:mc>
                                  </m:mcs>
                                  <m:ctrlPr>
                                    <a:rPr lang="en-GB" altLang="en-US" sz="1800" i="1">
                                      <a:solidFill>
                                        <a:srgbClr val="000000"/>
                                      </a:solidFill>
                                      <a:latin typeface="Cambria Math"/>
                                    </a:rPr>
                                  </m:ctrlPr>
                                </m:mPr>
                                <m:mr>
                                  <m:e>
                                    <m:r>
                                      <m:rPr>
                                        <m:brk m:alnAt="7"/>
                                      </m:rPr>
                                      <a:rPr lang="en-GB" altLang="en-US" sz="1800">
                                        <a:solidFill>
                                          <a:srgbClr val="000000"/>
                                        </a:solidFill>
                                        <a:latin typeface="Cambria Math" panose="02040503050406030204" pitchFamily="18" charset="0"/>
                                      </a:rPr>
                                      <m:t>3</m:t>
                                    </m:r>
                                    <m:r>
                                      <a:rPr lang="en-GB" altLang="en-US" sz="1800">
                                        <a:solidFill>
                                          <a:srgbClr val="000000"/>
                                        </a:solidFill>
                                        <a:latin typeface="Cambria Math" panose="02040503050406030204" pitchFamily="18" charset="0"/>
                                      </a:rPr>
                                      <m:t> </m:t>
                                    </m:r>
                                  </m:e>
                                </m:mr>
                                <m:mr>
                                  <m:e>
                                    <m:r>
                                      <a:rPr lang="en-GB" altLang="en-US" sz="1800">
                                        <a:solidFill>
                                          <a:srgbClr val="000000"/>
                                        </a:solidFill>
                                        <a:latin typeface="Cambria Math" panose="02040503050406030204" pitchFamily="18" charset="0"/>
                                      </a:rPr>
                                      <m:t>2 </m:t>
                                    </m:r>
                                  </m:e>
                                </m:mr>
                              </m:m>
                            </m:e>
                            <m:e>
                              <m:r>
                                <a:rPr lang="en-GB" altLang="en-US" sz="1800">
                                  <a:solidFill>
                                    <a:srgbClr val="000000"/>
                                  </a:solidFill>
                                  <a:latin typeface="Cambria Math" panose="02040503050406030204" pitchFamily="18" charset="0"/>
                                </a:rPr>
                                <m:t>3 </m:t>
                              </m:r>
                            </m:e>
                          </m:eqArr>
                          <m:eqArr>
                            <m:eqArrPr>
                              <m:ctrlPr>
                                <a:rPr lang="en-GB" altLang="en-US" sz="1800" i="1">
                                  <a:solidFill>
                                    <a:srgbClr val="000000"/>
                                  </a:solidFill>
                                  <a:latin typeface="Cambria Math"/>
                                </a:rPr>
                              </m:ctrlPr>
                            </m:eqArrPr>
                            <m:e>
                              <m:m>
                                <m:mPr>
                                  <m:mcs>
                                    <m:mc>
                                      <m:mcPr>
                                        <m:count m:val="1"/>
                                        <m:mcJc m:val="center"/>
                                      </m:mcPr>
                                    </m:mc>
                                  </m:mcs>
                                  <m:ctrlPr>
                                    <a:rPr lang="en-GB" altLang="en-US" sz="1800" i="1">
                                      <a:solidFill>
                                        <a:srgbClr val="000000"/>
                                      </a:solidFill>
                                      <a:latin typeface="Cambria Math"/>
                                    </a:rPr>
                                  </m:ctrlPr>
                                </m:mPr>
                                <m:mr>
                                  <m:e>
                                    <m:r>
                                      <m:rPr>
                                        <m:brk m:alnAt="7"/>
                                      </m:rPr>
                                      <a:rPr lang="en-GB" altLang="en-US" sz="1800">
                                        <a:solidFill>
                                          <a:srgbClr val="000000"/>
                                        </a:solidFill>
                                        <a:latin typeface="Cambria Math" panose="02040503050406030204" pitchFamily="18" charset="0"/>
                                      </a:rPr>
                                      <m:t> </m:t>
                                    </m:r>
                                    <m:r>
                                      <a:rPr lang="en-GB" altLang="en-US" sz="1800">
                                        <a:solidFill>
                                          <a:srgbClr val="000000"/>
                                        </a:solidFill>
                                        <a:latin typeface="Cambria Math" panose="02040503050406030204" pitchFamily="18" charset="0"/>
                                      </a:rPr>
                                      <m:t>1</m:t>
                                    </m:r>
                                  </m:e>
                                </m:mr>
                                <m:mr>
                                  <m:e>
                                    <m:r>
                                      <a:rPr lang="en-GB" altLang="en-US" sz="1800">
                                        <a:solidFill>
                                          <a:srgbClr val="000000"/>
                                        </a:solidFill>
                                        <a:latin typeface="Cambria Math" panose="02040503050406030204" pitchFamily="18" charset="0"/>
                                      </a:rPr>
                                      <m:t> 1</m:t>
                                    </m:r>
                                  </m:e>
                                </m:mr>
                              </m:m>
                            </m:e>
                            <m:e>
                              <m:r>
                                <a:rPr lang="en-GB" altLang="en-US" sz="1800">
                                  <a:solidFill>
                                    <a:srgbClr val="000000"/>
                                  </a:solidFill>
                                  <a:latin typeface="Cambria Math" panose="02040503050406030204" pitchFamily="18" charset="0"/>
                                </a:rPr>
                                <m:t> 1</m:t>
                              </m:r>
                            </m:e>
                          </m:eqArr>
                        </m:e>
                      </m:d>
                    </m:oMath>
                  </m:oMathPara>
                </a14:m>
                <a:endParaRPr lang="en-GB" sz="1800" dirty="0">
                  <a:solidFill>
                    <a:srgbClr val="000000"/>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539552" y="4869160"/>
                <a:ext cx="1720792" cy="810735"/>
              </a:xfrm>
              <a:prstGeom prst="rect">
                <a:avLst/>
              </a:prstGeom>
              <a:blipFill rotWithShape="1">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267744" y="4872062"/>
                <a:ext cx="6942926" cy="1815882"/>
              </a:xfrm>
              <a:prstGeom prst="rect">
                <a:avLst/>
              </a:prstGeom>
            </p:spPr>
            <p:txBody>
              <a:bodyPr wrap="none">
                <a:spAutoFit/>
              </a:bodyPr>
              <a:lstStyle/>
              <a:p>
                <a:pPr marL="285750" indent="-285750">
                  <a:buFont typeface="Wingdings" panose="05000000000000000000" pitchFamily="2" charset="2"/>
                  <a:buChar char="§"/>
                </a:pPr>
                <a:r>
                  <a:rPr lang="en-GB" altLang="en-US" i="0" dirty="0">
                    <a:solidFill>
                      <a:srgbClr val="000000"/>
                    </a:solidFill>
                  </a:rPr>
                  <a:t>The columns of </a:t>
                </a:r>
                <a14:m>
                  <m:oMath xmlns:m="http://schemas.openxmlformats.org/officeDocument/2006/math">
                    <m:r>
                      <a:rPr lang="en-GB" altLang="en-US" b="0" i="1" smtClean="0">
                        <a:solidFill>
                          <a:srgbClr val="000000"/>
                        </a:solidFill>
                        <a:latin typeface="Cambria Math"/>
                      </a:rPr>
                      <m:t>𝐴</m:t>
                    </m:r>
                  </m:oMath>
                </a14:m>
                <a:r>
                  <a:rPr lang="en-GB" altLang="en-US" i="0" dirty="0">
                    <a:solidFill>
                      <a:srgbClr val="000000"/>
                    </a:solidFill>
                  </a:rPr>
                  <a:t> span the column space of </a:t>
                </a:r>
                <a14:m>
                  <m:oMath xmlns:m="http://schemas.openxmlformats.org/officeDocument/2006/math">
                    <m:r>
                      <a:rPr lang="en-GB" altLang="en-US" b="0" i="1" smtClean="0">
                        <a:solidFill>
                          <a:srgbClr val="000000"/>
                        </a:solidFill>
                        <a:latin typeface="Cambria Math"/>
                      </a:rPr>
                      <m:t>𝐴</m:t>
                    </m:r>
                  </m:oMath>
                </a14:m>
                <a:r>
                  <a:rPr lang="en-GB" altLang="en-US" i="0" dirty="0">
                    <a:solidFill>
                      <a:srgbClr val="000000"/>
                    </a:solidFill>
                  </a:rPr>
                  <a:t>.</a:t>
                </a:r>
              </a:p>
              <a:p>
                <a:pPr marL="285750" indent="-285750">
                  <a:buFont typeface="Wingdings" panose="05000000000000000000" pitchFamily="2" charset="2"/>
                  <a:buChar char="§"/>
                </a:pPr>
                <a:r>
                  <a:rPr lang="en-GB" altLang="en-US" i="0" dirty="0">
                    <a:solidFill>
                      <a:srgbClr val="000000"/>
                    </a:solidFill>
                  </a:rPr>
                  <a:t>In that example they are not independent.</a:t>
                </a:r>
                <a:endParaRPr lang="en-GB" altLang="en-US" dirty="0">
                  <a:solidFill>
                    <a:srgbClr val="000000"/>
                  </a:solidFill>
                </a:endParaRPr>
              </a:p>
              <a:p>
                <a:pPr marL="285750" indent="-285750">
                  <a:buFont typeface="Wingdings" panose="05000000000000000000" pitchFamily="2" charset="2"/>
                  <a:buChar char="§"/>
                </a:pPr>
                <a:r>
                  <a:rPr lang="en-GB" altLang="en-US" i="0" dirty="0">
                    <a:solidFill>
                      <a:srgbClr val="000000"/>
                    </a:solidFill>
                  </a:rPr>
                  <a:t>A basis for the column space consists of the first two columns.</a:t>
                </a:r>
              </a:p>
              <a:p>
                <a:pPr marL="285750" indent="-285750">
                  <a:buFont typeface="Wingdings" panose="05000000000000000000" pitchFamily="2" charset="2"/>
                  <a:buChar char="§"/>
                </a:pPr>
                <a:r>
                  <a:rPr lang="en-GB" altLang="en-US" i="0" dirty="0">
                    <a:solidFill>
                      <a:srgbClr val="000000"/>
                    </a:solidFill>
                  </a:rPr>
                  <a:t>The dimension of the column space is </a:t>
                </a:r>
                <a14:m>
                  <m:oMath xmlns:m="http://schemas.openxmlformats.org/officeDocument/2006/math">
                    <m:r>
                      <a:rPr lang="en-GB" altLang="en-US" b="0" i="1" smtClean="0">
                        <a:solidFill>
                          <a:srgbClr val="000000"/>
                        </a:solidFill>
                        <a:latin typeface="Cambria Math"/>
                      </a:rPr>
                      <m:t>2</m:t>
                    </m:r>
                  </m:oMath>
                </a14:m>
                <a:r>
                  <a:rPr lang="en-GB" altLang="en-US" i="0" dirty="0">
                    <a:solidFill>
                      <a:srgbClr val="000000"/>
                    </a:solidFill>
                  </a:rPr>
                  <a:t> and therefore,</a:t>
                </a:r>
              </a:p>
              <a:p>
                <a:pPr marL="266700"/>
                <a14:m>
                  <m:oMath xmlns:m="http://schemas.openxmlformats.org/officeDocument/2006/math">
                    <m:r>
                      <a:rPr lang="en-GB" altLang="en-US" b="0" i="1" smtClean="0">
                        <a:solidFill>
                          <a:srgbClr val="000000"/>
                        </a:solidFill>
                        <a:latin typeface="Cambria Math"/>
                      </a:rPr>
                      <m:t>𝑟𝑎𝑛𝑘</m:t>
                    </m:r>
                    <m:d>
                      <m:dPr>
                        <m:ctrlPr>
                          <a:rPr lang="en-GB" altLang="en-US" b="0" i="1" smtClean="0">
                            <a:solidFill>
                              <a:srgbClr val="000000"/>
                            </a:solidFill>
                            <a:latin typeface="Cambria Math"/>
                          </a:rPr>
                        </m:ctrlPr>
                      </m:dPr>
                      <m:e>
                        <m:r>
                          <a:rPr lang="en-GB" altLang="en-US" b="0" i="1" smtClean="0">
                            <a:solidFill>
                              <a:srgbClr val="000000"/>
                            </a:solidFill>
                            <a:latin typeface="Cambria Math"/>
                          </a:rPr>
                          <m:t>𝐴</m:t>
                        </m:r>
                      </m:e>
                    </m:d>
                    <m:r>
                      <a:rPr lang="en-GB" altLang="en-US" b="0" i="1" smtClean="0">
                        <a:solidFill>
                          <a:srgbClr val="000000"/>
                        </a:solidFill>
                        <a:latin typeface="Cambria Math"/>
                      </a:rPr>
                      <m:t>=2</m:t>
                    </m:r>
                  </m:oMath>
                </a14:m>
                <a:r>
                  <a:rPr lang="en-GB" altLang="en-US" i="0" dirty="0">
                    <a:solidFill>
                      <a:srgbClr val="000000"/>
                    </a:solidFill>
                  </a:rPr>
                  <a:t>.</a:t>
                </a:r>
              </a:p>
              <a:p>
                <a:pPr marL="285750" indent="-285750">
                  <a:buFont typeface="Wingdings" panose="05000000000000000000" pitchFamily="2" charset="2"/>
                  <a:buChar char="§"/>
                </a:pPr>
                <a14:m>
                  <m:oMath xmlns:m="http://schemas.openxmlformats.org/officeDocument/2006/math">
                    <m:r>
                      <a:rPr lang="en-GB" altLang="en-US" b="0" i="1" smtClean="0">
                        <a:solidFill>
                          <a:srgbClr val="000000"/>
                        </a:solidFill>
                        <a:latin typeface="Cambria Math"/>
                      </a:rPr>
                      <m:t>𝑁</m:t>
                    </m:r>
                    <m:r>
                      <a:rPr lang="en-GB" altLang="en-US" b="0" i="1" smtClean="0">
                        <a:solidFill>
                          <a:srgbClr val="000000"/>
                        </a:solidFill>
                        <a:latin typeface="Cambria Math"/>
                      </a:rPr>
                      <m:t>(</m:t>
                    </m:r>
                    <m:r>
                      <a:rPr lang="en-GB" altLang="en-US" b="0" i="1" smtClean="0">
                        <a:solidFill>
                          <a:srgbClr val="000000"/>
                        </a:solidFill>
                        <a:latin typeface="Cambria Math"/>
                      </a:rPr>
                      <m:t>𝐴</m:t>
                    </m:r>
                    <m:r>
                      <a:rPr lang="en-GB" altLang="en-US" b="0" i="1" smtClean="0">
                        <a:solidFill>
                          <a:srgbClr val="000000"/>
                        </a:solidFill>
                        <a:latin typeface="Cambria Math"/>
                      </a:rPr>
                      <m:t>)</m:t>
                    </m:r>
                  </m:oMath>
                </a14:m>
                <a:r>
                  <a:rPr lang="en-GB" altLang="en-US" i="0" dirty="0">
                    <a:solidFill>
                      <a:srgbClr val="000000"/>
                    </a:solidFill>
                  </a:rPr>
                  <a:t> has solutions other than the zero vector.</a:t>
                </a:r>
              </a:p>
              <a:p>
                <a:endParaRPr lang="en-GB" dirty="0">
                  <a:solidFill>
                    <a:srgbClr val="000000"/>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2267744" y="4872062"/>
                <a:ext cx="6942926" cy="1815882"/>
              </a:xfrm>
              <a:prstGeom prst="rect">
                <a:avLst/>
              </a:prstGeom>
              <a:blipFill rotWithShape="1">
                <a:blip r:embed="rId5"/>
                <a:stretch>
                  <a:fillRect l="-263" t="-1007"/>
                </a:stretch>
              </a:blipFill>
            </p:spPr>
            <p:txBody>
              <a:bodyPr/>
              <a:lstStyle/>
              <a:p>
                <a:r>
                  <a:rPr lang="en-GB">
                    <a:noFill/>
                  </a:rPr>
                  <a:t> </a:t>
                </a:r>
              </a:p>
            </p:txBody>
          </p:sp>
        </mc:Fallback>
      </mc:AlternateContent>
    </p:spTree>
    <p:extLst>
      <p:ext uri="{BB962C8B-B14F-4D97-AF65-F5344CB8AC3E}">
        <p14:creationId xmlns:p14="http://schemas.microsoft.com/office/powerpoint/2010/main" val="2099330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Grp="1" noChangeArrowheads="1"/>
          </p:cNvSpPr>
          <p:nvPr>
            <p:ph type="title"/>
          </p:nvPr>
        </p:nvSpPr>
        <p:spPr>
          <a:xfrm>
            <a:off x="838200" y="702593"/>
            <a:ext cx="7543800" cy="638175"/>
          </a:xfrm>
        </p:spPr>
        <p:txBody>
          <a:bodyPr/>
          <a:lstStyle/>
          <a:p>
            <a:pPr algn="ctr" eaLnBrk="1" hangingPunct="1"/>
            <a:r>
              <a:rPr lang="en-GB" altLang="en-US" dirty="0"/>
              <a:t>Basis cont.</a:t>
            </a:r>
          </a:p>
        </p:txBody>
      </p:sp>
      <mc:AlternateContent xmlns:mc="http://schemas.openxmlformats.org/markup-compatibility/2006" xmlns:a14="http://schemas.microsoft.com/office/drawing/2010/main">
        <mc:Choice Requires="a14">
          <p:sp>
            <p:nvSpPr>
              <p:cNvPr id="5" name="Rectangle 4"/>
              <p:cNvSpPr>
                <a:spLocks noGrp="1" noChangeArrowheads="1"/>
              </p:cNvSpPr>
              <p:nvPr/>
            </p:nvSpPr>
            <p:spPr bwMode="auto">
              <a:xfrm>
                <a:off x="395536" y="1872059"/>
                <a:ext cx="8352928" cy="429324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266700" lvl="1" indent="-266700" eaLnBrk="1" hangingPunct="1"/>
                <a:r>
                  <a:rPr lang="en-GB" altLang="en-US" sz="1800" i="0" dirty="0">
                    <a:solidFill>
                      <a:srgbClr val="000000"/>
                    </a:solidFill>
                  </a:rPr>
                  <a:t>We have seen that the rank of the matrix is the dimension of the columns space:</a:t>
                </a:r>
              </a:p>
              <a:p>
                <a:pPr marL="266700" lvl="1" indent="-266700" eaLnBrk="1" hangingPunct="1"/>
                <a:endParaRPr lang="en-GB" altLang="en-US" sz="1800" i="0" dirty="0">
                  <a:solidFill>
                    <a:srgbClr val="000000"/>
                  </a:solidFill>
                </a:endParaRPr>
              </a:p>
              <a:p>
                <a:pPr marL="266700" lvl="1" indent="0" eaLnBrk="1" hangingPunct="1">
                  <a:buNone/>
                </a:pPr>
                <a14:m>
                  <m:oMathPara xmlns:m="http://schemas.openxmlformats.org/officeDocument/2006/math">
                    <m:oMathParaPr>
                      <m:jc m:val="centerGroup"/>
                    </m:oMathParaPr>
                    <m:oMath xmlns:m="http://schemas.openxmlformats.org/officeDocument/2006/math">
                      <m:r>
                        <a:rPr lang="en-GB" altLang="en-US" sz="1800" b="0" i="1" smtClean="0">
                          <a:solidFill>
                            <a:srgbClr val="000000"/>
                          </a:solidFill>
                          <a:latin typeface="Cambria Math"/>
                        </a:rPr>
                        <m:t>𝑑𝑖𝑚𝐶</m:t>
                      </m:r>
                      <m:d>
                        <m:dPr>
                          <m:ctrlPr>
                            <a:rPr lang="en-GB" altLang="en-US" sz="1800" b="0" i="1" smtClean="0">
                              <a:solidFill>
                                <a:srgbClr val="000000"/>
                              </a:solidFill>
                              <a:latin typeface="Cambria Math"/>
                            </a:rPr>
                          </m:ctrlPr>
                        </m:dPr>
                        <m:e>
                          <m:r>
                            <a:rPr lang="en-GB" altLang="en-US" sz="1800" b="0" i="1" smtClean="0">
                              <a:solidFill>
                                <a:srgbClr val="000000"/>
                              </a:solidFill>
                              <a:latin typeface="Cambria Math"/>
                            </a:rPr>
                            <m:t>𝐴</m:t>
                          </m:r>
                        </m:e>
                      </m:d>
                      <m:r>
                        <a:rPr lang="en-GB" altLang="en-US" sz="1800" b="0" i="1" smtClean="0">
                          <a:solidFill>
                            <a:srgbClr val="000000"/>
                          </a:solidFill>
                          <a:latin typeface="Cambria Math"/>
                        </a:rPr>
                        <m:t>=</m:t>
                      </m:r>
                      <m:r>
                        <a:rPr lang="en-GB" altLang="en-US" sz="1800" b="0" i="1" smtClean="0">
                          <a:solidFill>
                            <a:srgbClr val="000000"/>
                          </a:solidFill>
                          <a:latin typeface="Cambria Math"/>
                        </a:rPr>
                        <m:t>𝑟</m:t>
                      </m:r>
                    </m:oMath>
                  </m:oMathPara>
                </a14:m>
                <a:endParaRPr lang="en-GB" altLang="en-US" sz="1800" i="0" dirty="0">
                  <a:solidFill>
                    <a:srgbClr val="000000"/>
                  </a:solidFill>
                </a:endParaRPr>
              </a:p>
              <a:p>
                <a:pPr marL="266700" lvl="1" indent="-266700" eaLnBrk="1" hangingPunct="1"/>
                <a:endParaRPr lang="en-GB" altLang="en-US" sz="1800" i="0" dirty="0">
                  <a:solidFill>
                    <a:srgbClr val="000000"/>
                  </a:solidFill>
                </a:endParaRPr>
              </a:p>
              <a:p>
                <a:pPr marL="266700" lvl="1" indent="-266700" eaLnBrk="1" hangingPunct="1"/>
                <a:r>
                  <a:rPr lang="en-GB" altLang="en-US" sz="1800" i="0" dirty="0">
                    <a:solidFill>
                      <a:srgbClr val="000000"/>
                    </a:solidFill>
                  </a:rPr>
                  <a:t>The dimension of the </a:t>
                </a:r>
                <a:r>
                  <a:rPr lang="en-GB" altLang="en-US" sz="1800" i="0" dirty="0" err="1">
                    <a:solidFill>
                      <a:srgbClr val="000000"/>
                    </a:solidFill>
                  </a:rPr>
                  <a:t>nullspace</a:t>
                </a:r>
                <a:r>
                  <a:rPr lang="en-GB" altLang="en-US" sz="1800" i="0" dirty="0">
                    <a:solidFill>
                      <a:srgbClr val="000000"/>
                    </a:solidFill>
                  </a:rPr>
                  <a:t> is the same as the number of the free variables.</a:t>
                </a:r>
              </a:p>
              <a:p>
                <a:pPr marL="266700" lvl="1" indent="-266700" eaLnBrk="1" hangingPunct="1"/>
                <a:endParaRPr lang="en-GB" altLang="en-US" sz="1800" i="0" dirty="0">
                  <a:solidFill>
                    <a:srgbClr val="000000"/>
                  </a:solidFill>
                </a:endParaRPr>
              </a:p>
              <a:p>
                <a:pPr marL="266700" lvl="1" indent="0" eaLnBrk="1" hangingPunct="1">
                  <a:buNone/>
                </a:pPr>
                <a14:m>
                  <m:oMathPara xmlns:m="http://schemas.openxmlformats.org/officeDocument/2006/math">
                    <m:oMathParaPr>
                      <m:jc m:val="centerGroup"/>
                    </m:oMathParaPr>
                    <m:oMath xmlns:m="http://schemas.openxmlformats.org/officeDocument/2006/math">
                      <m:r>
                        <a:rPr lang="en-GB" altLang="en-US" sz="1800" b="0" i="1" smtClean="0">
                          <a:solidFill>
                            <a:srgbClr val="000000"/>
                          </a:solidFill>
                          <a:latin typeface="Cambria Math"/>
                        </a:rPr>
                        <m:t>𝑑𝑖𝑚𝑁</m:t>
                      </m:r>
                      <m:d>
                        <m:dPr>
                          <m:ctrlPr>
                            <a:rPr lang="en-GB" altLang="en-US" sz="1800" b="0" i="1" smtClean="0">
                              <a:solidFill>
                                <a:srgbClr val="000000"/>
                              </a:solidFill>
                              <a:latin typeface="Cambria Math"/>
                            </a:rPr>
                          </m:ctrlPr>
                        </m:dPr>
                        <m:e>
                          <m:r>
                            <a:rPr lang="en-GB" altLang="en-US" sz="1800" b="0" i="1" smtClean="0">
                              <a:solidFill>
                                <a:srgbClr val="000000"/>
                              </a:solidFill>
                              <a:latin typeface="Cambria Math"/>
                            </a:rPr>
                            <m:t>𝐴</m:t>
                          </m:r>
                        </m:e>
                      </m:d>
                      <m:r>
                        <a:rPr lang="en-GB" altLang="en-US" sz="1800" b="0" i="1" smtClean="0">
                          <a:solidFill>
                            <a:srgbClr val="000000"/>
                          </a:solidFill>
                          <a:latin typeface="Cambria Math"/>
                        </a:rPr>
                        <m:t>=</m:t>
                      </m:r>
                      <m:r>
                        <a:rPr lang="en-GB" altLang="en-US" sz="1800" b="0" i="1" smtClean="0">
                          <a:solidFill>
                            <a:srgbClr val="000000"/>
                          </a:solidFill>
                          <a:latin typeface="Cambria Math"/>
                        </a:rPr>
                        <m:t>𝑛</m:t>
                      </m:r>
                      <m:r>
                        <a:rPr lang="en-GB" altLang="en-US" sz="1800" b="0" i="1" smtClean="0">
                          <a:solidFill>
                            <a:srgbClr val="000000"/>
                          </a:solidFill>
                          <a:latin typeface="Cambria Math"/>
                        </a:rPr>
                        <m:t>−</m:t>
                      </m:r>
                      <m:r>
                        <a:rPr lang="en-GB" altLang="en-US" sz="1800" b="0" i="1" smtClean="0">
                          <a:solidFill>
                            <a:srgbClr val="000000"/>
                          </a:solidFill>
                          <a:latin typeface="Cambria Math"/>
                        </a:rPr>
                        <m:t>𝑟</m:t>
                      </m:r>
                    </m:oMath>
                  </m:oMathPara>
                </a14:m>
                <a:endParaRPr lang="en-GB" altLang="en-US" sz="1800" i="0" dirty="0">
                  <a:solidFill>
                    <a:srgbClr val="000000"/>
                  </a:solidFill>
                </a:endParaRPr>
              </a:p>
              <a:p>
                <a:pPr marL="266700" lvl="1" indent="0" eaLnBrk="1" hangingPunct="1">
                  <a:buNone/>
                </a:pPr>
                <a:endParaRPr lang="en-GB" altLang="en-US" sz="1800" i="0" dirty="0">
                  <a:solidFill>
                    <a:srgbClr val="000000"/>
                  </a:solidFill>
                </a:endParaRPr>
              </a:p>
              <a:p>
                <a:pPr marL="266700" lvl="1" indent="-266700" eaLnBrk="1" hangingPunct="1"/>
                <a:r>
                  <a:rPr lang="en-GB" altLang="en-US" sz="1800" i="0" dirty="0">
                    <a:solidFill>
                      <a:srgbClr val="000000"/>
                    </a:solidFill>
                  </a:rPr>
                  <a:t>The vectors of the special solutions form a basis for the </a:t>
                </a:r>
                <a:r>
                  <a:rPr lang="en-GB" altLang="en-US" sz="1800" i="0" dirty="0" err="1">
                    <a:solidFill>
                      <a:srgbClr val="000000"/>
                    </a:solidFill>
                  </a:rPr>
                  <a:t>nullspace</a:t>
                </a:r>
                <a:r>
                  <a:rPr lang="en-GB" altLang="en-US" sz="1800" i="0" dirty="0">
                    <a:solidFill>
                      <a:srgbClr val="000000"/>
                    </a:solidFill>
                  </a:rPr>
                  <a:t>.</a:t>
                </a:r>
              </a:p>
              <a:p>
                <a:pPr marL="266700" lvl="1" indent="-266700" eaLnBrk="1" hangingPunct="1"/>
                <a:endParaRPr lang="en-GB" altLang="en-US" sz="1800" i="0" dirty="0">
                  <a:solidFill>
                    <a:srgbClr val="000000"/>
                  </a:solidFill>
                </a:endParaRPr>
              </a:p>
              <a:p>
                <a:pPr lvl="1" eaLnBrk="1" hangingPunct="1"/>
                <a:endParaRPr lang="en-GB" altLang="en-US" sz="1800" i="0" dirty="0"/>
              </a:p>
              <a:p>
                <a:pPr marL="381000" lvl="1" indent="0" eaLnBrk="1" hangingPunct="1">
                  <a:buNone/>
                </a:pPr>
                <a:endParaRPr lang="en-GB" altLang="en-US" sz="1800" i="0" dirty="0"/>
              </a:p>
            </p:txBody>
          </p:sp>
        </mc:Choice>
        <mc:Fallback xmlns="">
          <p:sp>
            <p:nvSpPr>
              <p:cNvPr id="5" name="Rectangle 4"/>
              <p:cNvSpPr>
                <a:spLocks noGrp="1" noRot="1" noChangeAspect="1" noMove="1" noResize="1" noEditPoints="1" noAdjustHandles="1" noChangeArrowheads="1" noChangeShapeType="1" noTextEdit="1"/>
              </p:cNvSpPr>
              <p:nvPr/>
            </p:nvSpPr>
            <p:spPr bwMode="auto">
              <a:xfrm>
                <a:off x="395536" y="1872059"/>
                <a:ext cx="8352928" cy="4293245"/>
              </a:xfrm>
              <a:prstGeom prst="rect">
                <a:avLst/>
              </a:prstGeom>
              <a:blipFill>
                <a:blip r:embed="rId3"/>
                <a:stretch>
                  <a:fillRect l="-1606" t="-1847" r="-146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r>
                  <a:rPr lang="en-GB">
                    <a:noFill/>
                  </a:rPr>
                  <a:t> </a:t>
                </a:r>
              </a:p>
            </p:txBody>
          </p:sp>
        </mc:Fallback>
      </mc:AlternateContent>
    </p:spTree>
    <p:extLst>
      <p:ext uri="{BB962C8B-B14F-4D97-AF65-F5344CB8AC3E}">
        <p14:creationId xmlns:p14="http://schemas.microsoft.com/office/powerpoint/2010/main" val="3225293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Grp="1" noChangeArrowheads="1"/>
          </p:cNvSpPr>
          <p:nvPr>
            <p:ph type="title"/>
          </p:nvPr>
        </p:nvSpPr>
        <p:spPr>
          <a:xfrm>
            <a:off x="838200" y="702593"/>
            <a:ext cx="7543800" cy="638175"/>
          </a:xfrm>
        </p:spPr>
        <p:txBody>
          <a:bodyPr/>
          <a:lstStyle/>
          <a:p>
            <a:pPr algn="ctr" eaLnBrk="1" hangingPunct="1"/>
            <a:r>
              <a:rPr lang="en-GB" altLang="en-US" dirty="0"/>
              <a:t>The Four Fundamental Subspaces:</a:t>
            </a:r>
            <a:br>
              <a:rPr lang="en-GB" altLang="en-US" dirty="0"/>
            </a:br>
            <a:r>
              <a:rPr lang="en-GB" altLang="en-US" dirty="0"/>
              <a:t>Column Space, Row Space, </a:t>
            </a:r>
            <a:r>
              <a:rPr lang="en-GB" altLang="en-US" dirty="0" err="1"/>
              <a:t>Nullspace</a:t>
            </a:r>
            <a:r>
              <a:rPr lang="en-GB" altLang="en-US" dirty="0"/>
              <a:t>, Left </a:t>
            </a:r>
            <a:r>
              <a:rPr lang="en-GB" altLang="en-US" dirty="0" err="1"/>
              <a:t>Nullspace</a:t>
            </a:r>
            <a:endParaRPr lang="en-GB" altLang="en-US" dirty="0"/>
          </a:p>
        </p:txBody>
      </p:sp>
      <mc:AlternateContent xmlns:mc="http://schemas.openxmlformats.org/markup-compatibility/2006" xmlns:a14="http://schemas.microsoft.com/office/drawing/2010/main">
        <mc:Choice Requires="a14">
          <p:sp>
            <p:nvSpPr>
              <p:cNvPr id="5" name="Rectangle 4"/>
              <p:cNvSpPr>
                <a:spLocks noGrp="1" noChangeArrowheads="1"/>
              </p:cNvSpPr>
              <p:nvPr/>
            </p:nvSpPr>
            <p:spPr bwMode="auto">
              <a:xfrm>
                <a:off x="323528" y="1728043"/>
                <a:ext cx="8496944" cy="486930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266700" lvl="1" indent="-266700" eaLnBrk="1" hangingPunct="1"/>
                <a:r>
                  <a:rPr lang="en-GB" altLang="en-US" sz="1800" i="0" dirty="0">
                    <a:solidFill>
                      <a:srgbClr val="000000"/>
                    </a:solidFill>
                  </a:rPr>
                  <a:t>Column space of </a:t>
                </a:r>
                <a14:m>
                  <m:oMath xmlns:m="http://schemas.openxmlformats.org/officeDocument/2006/math">
                    <m:r>
                      <a:rPr lang="en-GB" altLang="en-US" sz="1800">
                        <a:solidFill>
                          <a:srgbClr val="000000"/>
                        </a:solidFill>
                        <a:latin typeface="Cambria Math" panose="02040503050406030204" pitchFamily="18" charset="0"/>
                      </a:rPr>
                      <m:t>𝐴</m:t>
                    </m:r>
                    <m:r>
                      <a:rPr lang="en-GB" altLang="en-US" sz="1800">
                        <a:solidFill>
                          <a:srgbClr val="000000"/>
                        </a:solidFill>
                        <a:latin typeface="Cambria Math" panose="02040503050406030204" pitchFamily="18" charset="0"/>
                      </a:rPr>
                      <m:t> </m:t>
                    </m:r>
                  </m:oMath>
                </a14:m>
                <a:r>
                  <a:rPr lang="en-GB" altLang="en-US" sz="1800" i="0" dirty="0">
                    <a:solidFill>
                      <a:srgbClr val="000000"/>
                    </a:solidFill>
                  </a:rPr>
                  <a:t>: </a:t>
                </a:r>
                <a14:m>
                  <m:oMath xmlns:m="http://schemas.openxmlformats.org/officeDocument/2006/math">
                    <m:r>
                      <a:rPr lang="en-GB" altLang="en-US" sz="1800" b="0" i="1" smtClean="0">
                        <a:solidFill>
                          <a:srgbClr val="000000"/>
                        </a:solidFill>
                        <a:latin typeface="Cambria Math" panose="02040503050406030204" pitchFamily="18" charset="0"/>
                      </a:rPr>
                      <m:t>𝐶</m:t>
                    </m:r>
                    <m:r>
                      <a:rPr lang="en-GB" altLang="en-US" sz="1800" b="0" i="1" smtClean="0">
                        <a:solidFill>
                          <a:srgbClr val="000000"/>
                        </a:solidFill>
                        <a:latin typeface="Cambria Math" panose="02040503050406030204" pitchFamily="18" charset="0"/>
                      </a:rPr>
                      <m:t>(</m:t>
                    </m:r>
                    <m:r>
                      <a:rPr lang="en-GB" altLang="en-US" sz="1800" b="0" i="1" smtClean="0">
                        <a:solidFill>
                          <a:srgbClr val="000000"/>
                        </a:solidFill>
                        <a:latin typeface="Cambria Math" panose="02040503050406030204" pitchFamily="18" charset="0"/>
                      </a:rPr>
                      <m:t>𝐴</m:t>
                    </m:r>
                    <m:r>
                      <a:rPr lang="en-GB" altLang="en-US" sz="1800" b="0" i="1" smtClean="0">
                        <a:solidFill>
                          <a:srgbClr val="000000"/>
                        </a:solidFill>
                        <a:latin typeface="Cambria Math" panose="02040503050406030204" pitchFamily="18" charset="0"/>
                      </a:rPr>
                      <m:t>)</m:t>
                    </m:r>
                  </m:oMath>
                </a14:m>
                <a:endParaRPr lang="en-GB" altLang="en-US" sz="1800" dirty="0">
                  <a:solidFill>
                    <a:srgbClr val="000000"/>
                  </a:solidFill>
                </a:endParaRPr>
              </a:p>
              <a:p>
                <a:pPr marL="266700" lvl="1" indent="-266700" eaLnBrk="1" hangingPunct="1"/>
                <a:endParaRPr lang="en-GB" altLang="en-US" sz="1800" dirty="0">
                  <a:solidFill>
                    <a:srgbClr val="000000"/>
                  </a:solidFill>
                </a:endParaRPr>
              </a:p>
              <a:p>
                <a:pPr marL="266700" lvl="1" indent="-266700" eaLnBrk="1" hangingPunct="1"/>
                <a:r>
                  <a:rPr lang="en-GB" altLang="en-US" sz="1800" i="0" dirty="0" err="1">
                    <a:solidFill>
                      <a:srgbClr val="000000"/>
                    </a:solidFill>
                  </a:rPr>
                  <a:t>Nullspace</a:t>
                </a:r>
                <a:r>
                  <a:rPr lang="en-GB" altLang="en-US" sz="1800" i="0" dirty="0">
                    <a:solidFill>
                      <a:srgbClr val="000000"/>
                    </a:solidFill>
                  </a:rPr>
                  <a:t> of </a:t>
                </a:r>
                <a14:m>
                  <m:oMath xmlns:m="http://schemas.openxmlformats.org/officeDocument/2006/math">
                    <m:r>
                      <a:rPr lang="en-GB" altLang="en-US" sz="1800">
                        <a:solidFill>
                          <a:srgbClr val="000000"/>
                        </a:solidFill>
                        <a:latin typeface="Cambria Math" panose="02040503050406030204" pitchFamily="18" charset="0"/>
                      </a:rPr>
                      <m:t>𝐴</m:t>
                    </m:r>
                    <m:r>
                      <a:rPr lang="en-GB" altLang="en-US" sz="1800">
                        <a:solidFill>
                          <a:srgbClr val="000000"/>
                        </a:solidFill>
                        <a:latin typeface="Cambria Math" panose="02040503050406030204" pitchFamily="18" charset="0"/>
                      </a:rPr>
                      <m:t> </m:t>
                    </m:r>
                  </m:oMath>
                </a14:m>
                <a:r>
                  <a:rPr lang="en-GB" altLang="en-US" sz="1800" i="0" dirty="0">
                    <a:solidFill>
                      <a:srgbClr val="000000"/>
                    </a:solidFill>
                  </a:rPr>
                  <a:t>: </a:t>
                </a:r>
                <a14:m>
                  <m:oMath xmlns:m="http://schemas.openxmlformats.org/officeDocument/2006/math">
                    <m:r>
                      <a:rPr lang="en-GB" altLang="en-US" sz="1800" b="0" i="1" smtClean="0">
                        <a:solidFill>
                          <a:srgbClr val="000000"/>
                        </a:solidFill>
                        <a:latin typeface="Cambria Math" panose="02040503050406030204" pitchFamily="18" charset="0"/>
                      </a:rPr>
                      <m:t>𝑁</m:t>
                    </m:r>
                    <m:r>
                      <a:rPr lang="en-GB" altLang="en-US" sz="1800" b="0" i="1" smtClean="0">
                        <a:solidFill>
                          <a:srgbClr val="000000"/>
                        </a:solidFill>
                        <a:latin typeface="Cambria Math" panose="02040503050406030204" pitchFamily="18" charset="0"/>
                      </a:rPr>
                      <m:t>(</m:t>
                    </m:r>
                    <m:r>
                      <a:rPr lang="en-GB" altLang="en-US" sz="1800">
                        <a:solidFill>
                          <a:srgbClr val="000000"/>
                        </a:solidFill>
                        <a:latin typeface="Cambria Math" panose="02040503050406030204" pitchFamily="18" charset="0"/>
                      </a:rPr>
                      <m:t>𝐴</m:t>
                    </m:r>
                    <m:r>
                      <a:rPr lang="en-GB" altLang="en-US" sz="1800" b="0" i="1" smtClean="0">
                        <a:solidFill>
                          <a:srgbClr val="000000"/>
                        </a:solidFill>
                        <a:latin typeface="Cambria Math" panose="02040503050406030204" pitchFamily="18" charset="0"/>
                      </a:rPr>
                      <m:t>)</m:t>
                    </m:r>
                  </m:oMath>
                </a14:m>
                <a:endParaRPr lang="en-GB" altLang="en-US" sz="1800" dirty="0">
                  <a:solidFill>
                    <a:srgbClr val="000000"/>
                  </a:solidFill>
                </a:endParaRPr>
              </a:p>
              <a:p>
                <a:pPr marL="266700" lvl="1" indent="-266700" eaLnBrk="1" hangingPunct="1"/>
                <a:endParaRPr lang="en-GB" altLang="en-US" sz="1800" dirty="0">
                  <a:solidFill>
                    <a:srgbClr val="000000"/>
                  </a:solidFill>
                </a:endParaRPr>
              </a:p>
              <a:p>
                <a:pPr marL="266700" lvl="1" indent="-266700" eaLnBrk="1" hangingPunct="1"/>
                <a:r>
                  <a:rPr lang="en-GB" altLang="en-US" sz="1800" i="0" dirty="0">
                    <a:solidFill>
                      <a:srgbClr val="000000"/>
                    </a:solidFill>
                  </a:rPr>
                  <a:t>Row space of </a:t>
                </a:r>
                <a14:m>
                  <m:oMath xmlns:m="http://schemas.openxmlformats.org/officeDocument/2006/math">
                    <m:r>
                      <a:rPr lang="en-GB" altLang="en-US" sz="1800" b="0" i="1" smtClean="0">
                        <a:solidFill>
                          <a:srgbClr val="000000"/>
                        </a:solidFill>
                        <a:latin typeface="Cambria Math" panose="02040503050406030204" pitchFamily="18" charset="0"/>
                      </a:rPr>
                      <m:t>𝐴</m:t>
                    </m:r>
                  </m:oMath>
                </a14:m>
                <a:r>
                  <a:rPr lang="en-GB" altLang="en-US" sz="1800" i="0" dirty="0">
                    <a:solidFill>
                      <a:srgbClr val="000000"/>
                    </a:solidFill>
                  </a:rPr>
                  <a:t>: </a:t>
                </a:r>
                <a14:m>
                  <m:oMath xmlns:m="http://schemas.openxmlformats.org/officeDocument/2006/math">
                    <m:sSup>
                      <m:sSupPr>
                        <m:ctrlPr>
                          <a:rPr lang="en-GB" altLang="en-US" sz="1800" i="1" smtClean="0">
                            <a:solidFill>
                              <a:srgbClr val="000000"/>
                            </a:solidFill>
                            <a:latin typeface="Cambria Math"/>
                          </a:rPr>
                        </m:ctrlPr>
                      </m:sSupPr>
                      <m:e>
                        <m:r>
                          <a:rPr lang="en-GB" altLang="en-US" sz="1800" b="0" i="1" smtClean="0">
                            <a:solidFill>
                              <a:srgbClr val="000000"/>
                            </a:solidFill>
                            <a:latin typeface="Cambria Math" panose="02040503050406030204" pitchFamily="18" charset="0"/>
                          </a:rPr>
                          <m:t>𝐶</m:t>
                        </m:r>
                        <m:r>
                          <a:rPr lang="en-GB" altLang="en-US" sz="1800" b="0" i="1" smtClean="0">
                            <a:solidFill>
                              <a:srgbClr val="000000"/>
                            </a:solidFill>
                            <a:latin typeface="Cambria Math" panose="02040503050406030204" pitchFamily="18" charset="0"/>
                          </a:rPr>
                          <m:t>(</m:t>
                        </m:r>
                        <m:r>
                          <a:rPr lang="en-GB" altLang="en-US" sz="1800" b="0" i="1" smtClean="0">
                            <a:solidFill>
                              <a:srgbClr val="000000"/>
                            </a:solidFill>
                            <a:latin typeface="Cambria Math" panose="02040503050406030204" pitchFamily="18" charset="0"/>
                          </a:rPr>
                          <m:t>𝐴</m:t>
                        </m:r>
                      </m:e>
                      <m:sup>
                        <m:r>
                          <a:rPr lang="en-GB" altLang="en-US" sz="1800" b="0" i="1" smtClean="0">
                            <a:solidFill>
                              <a:srgbClr val="000000"/>
                            </a:solidFill>
                            <a:latin typeface="Cambria Math" panose="02040503050406030204" pitchFamily="18" charset="0"/>
                          </a:rPr>
                          <m:t>𝑇</m:t>
                        </m:r>
                      </m:sup>
                    </m:sSup>
                    <m:r>
                      <a:rPr lang="en-GB" altLang="en-US" sz="1800" b="0" i="1" smtClean="0">
                        <a:solidFill>
                          <a:srgbClr val="000000"/>
                        </a:solidFill>
                        <a:latin typeface="Cambria Math" panose="02040503050406030204" pitchFamily="18" charset="0"/>
                      </a:rPr>
                      <m:t>)</m:t>
                    </m:r>
                  </m:oMath>
                </a14:m>
                <a:endParaRPr lang="en-GB" altLang="en-US" sz="1800" dirty="0">
                  <a:solidFill>
                    <a:srgbClr val="000000"/>
                  </a:solidFill>
                </a:endParaRPr>
              </a:p>
              <a:p>
                <a:pPr marL="542925" lvl="2" indent="-276225" eaLnBrk="1" hangingPunct="1">
                  <a:buFont typeface="Wingdings" panose="05000000000000000000" pitchFamily="2" charset="2"/>
                  <a:buChar char="Ø"/>
                </a:pPr>
                <a:r>
                  <a:rPr lang="en-GB" altLang="en-US" sz="1800" i="0" dirty="0">
                    <a:solidFill>
                      <a:srgbClr val="000000"/>
                    </a:solidFill>
                  </a:rPr>
                  <a:t>The row space of </a:t>
                </a:r>
                <a14:m>
                  <m:oMath xmlns:m="http://schemas.openxmlformats.org/officeDocument/2006/math">
                    <m:r>
                      <a:rPr lang="en-GB" altLang="en-US" sz="1800" i="1" dirty="0" smtClean="0">
                        <a:solidFill>
                          <a:srgbClr val="000000"/>
                        </a:solidFill>
                        <a:latin typeface="Cambria Math" panose="02040503050406030204" pitchFamily="18" charset="0"/>
                      </a:rPr>
                      <m:t>𝐴</m:t>
                    </m:r>
                  </m:oMath>
                </a14:m>
                <a:r>
                  <a:rPr lang="en-GB" altLang="en-US" sz="1800" i="0" dirty="0">
                    <a:solidFill>
                      <a:srgbClr val="000000"/>
                    </a:solidFill>
                  </a:rPr>
                  <a:t> is all combinations of the rows, or all combinations of the columns of </a:t>
                </a:r>
                <a14:m>
                  <m:oMath xmlns:m="http://schemas.openxmlformats.org/officeDocument/2006/math">
                    <m:sSup>
                      <m:sSupPr>
                        <m:ctrlPr>
                          <a:rPr lang="en-GB" altLang="en-US" sz="1800" i="1" smtClean="0">
                            <a:solidFill>
                              <a:srgbClr val="000000"/>
                            </a:solidFill>
                            <a:latin typeface="Cambria Math"/>
                          </a:rPr>
                        </m:ctrlPr>
                      </m:sSupPr>
                      <m:e>
                        <m:r>
                          <a:rPr lang="en-GB" altLang="en-US" sz="1800" b="0" i="1" smtClean="0">
                            <a:solidFill>
                              <a:srgbClr val="000000"/>
                            </a:solidFill>
                            <a:latin typeface="Cambria Math" panose="02040503050406030204" pitchFamily="18" charset="0"/>
                          </a:rPr>
                          <m:t>𝐴</m:t>
                        </m:r>
                      </m:e>
                      <m:sup>
                        <m:r>
                          <a:rPr lang="en-GB" altLang="en-US" sz="1800" b="0" i="1" smtClean="0">
                            <a:solidFill>
                              <a:srgbClr val="000000"/>
                            </a:solidFill>
                            <a:latin typeface="Cambria Math" panose="02040503050406030204" pitchFamily="18" charset="0"/>
                          </a:rPr>
                          <m:t>𝑇</m:t>
                        </m:r>
                      </m:sup>
                    </m:sSup>
                  </m:oMath>
                </a14:m>
                <a:r>
                  <a:rPr lang="en-GB" altLang="en-US" sz="1800" i="0" dirty="0">
                    <a:solidFill>
                      <a:srgbClr val="000000"/>
                    </a:solidFill>
                  </a:rPr>
                  <a:t>.</a:t>
                </a:r>
              </a:p>
              <a:p>
                <a:pPr marL="542925" lvl="2" indent="-276225" eaLnBrk="1" hangingPunct="1">
                  <a:buFont typeface="Wingdings" panose="05000000000000000000" pitchFamily="2" charset="2"/>
                  <a:buChar char="Ø"/>
                </a:pPr>
                <a:r>
                  <a:rPr lang="en-GB" altLang="en-US" sz="1800" i="0" dirty="0">
                    <a:solidFill>
                      <a:srgbClr val="000000"/>
                    </a:solidFill>
                  </a:rPr>
                  <a:t>The rows of </a:t>
                </a:r>
                <a14:m>
                  <m:oMath xmlns:m="http://schemas.openxmlformats.org/officeDocument/2006/math">
                    <m:r>
                      <a:rPr lang="en-GB" altLang="en-US" sz="1800" i="1" dirty="0" smtClean="0">
                        <a:solidFill>
                          <a:srgbClr val="000000"/>
                        </a:solidFill>
                        <a:latin typeface="Cambria Math" panose="02040503050406030204" pitchFamily="18" charset="0"/>
                      </a:rPr>
                      <m:t>𝐴</m:t>
                    </m:r>
                  </m:oMath>
                </a14:m>
                <a:r>
                  <a:rPr lang="en-GB" altLang="en-US" sz="1800" i="0" dirty="0">
                    <a:solidFill>
                      <a:srgbClr val="000000"/>
                    </a:solidFill>
                  </a:rPr>
                  <a:t>, or the columns of </a:t>
                </a:r>
                <a14:m>
                  <m:oMath xmlns:m="http://schemas.openxmlformats.org/officeDocument/2006/math">
                    <m:sSup>
                      <m:sSupPr>
                        <m:ctrlPr>
                          <a:rPr lang="en-GB" altLang="en-US" sz="1800" i="1">
                            <a:solidFill>
                              <a:srgbClr val="000000"/>
                            </a:solidFill>
                            <a:latin typeface="Cambria Math"/>
                          </a:rPr>
                        </m:ctrlPr>
                      </m:sSupPr>
                      <m:e>
                        <m:r>
                          <a:rPr lang="en-GB" altLang="en-US" sz="1800">
                            <a:solidFill>
                              <a:srgbClr val="000000"/>
                            </a:solidFill>
                            <a:latin typeface="Cambria Math" panose="02040503050406030204" pitchFamily="18" charset="0"/>
                          </a:rPr>
                          <m:t>𝐴</m:t>
                        </m:r>
                      </m:e>
                      <m:sup>
                        <m:r>
                          <a:rPr lang="en-GB" altLang="en-US" sz="1800">
                            <a:solidFill>
                              <a:srgbClr val="000000"/>
                            </a:solidFill>
                            <a:latin typeface="Cambria Math" panose="02040503050406030204" pitchFamily="18" charset="0"/>
                          </a:rPr>
                          <m:t>𝑇</m:t>
                        </m:r>
                      </m:sup>
                    </m:sSup>
                  </m:oMath>
                </a14:m>
                <a:r>
                  <a:rPr lang="en-GB" altLang="en-US" sz="1800" i="0" dirty="0">
                    <a:solidFill>
                      <a:srgbClr val="000000"/>
                    </a:solidFill>
                  </a:rPr>
                  <a:t>, span the row space.</a:t>
                </a:r>
              </a:p>
              <a:p>
                <a:pPr marL="542925" lvl="2" indent="-276225" eaLnBrk="1" hangingPunct="1">
                  <a:buFont typeface="Wingdings" panose="05000000000000000000" pitchFamily="2" charset="2"/>
                  <a:buChar char="Ø"/>
                </a:pPr>
                <a:r>
                  <a:rPr lang="en-GB" altLang="en-US" sz="1800" i="0" dirty="0">
                    <a:solidFill>
                      <a:srgbClr val="000000"/>
                    </a:solidFill>
                  </a:rPr>
                  <a:t>If the rows of </a:t>
                </a:r>
                <a14:m>
                  <m:oMath xmlns:m="http://schemas.openxmlformats.org/officeDocument/2006/math">
                    <m:r>
                      <a:rPr lang="en-GB" altLang="en-US" sz="1800" b="0" i="1" smtClean="0">
                        <a:solidFill>
                          <a:srgbClr val="000000"/>
                        </a:solidFill>
                        <a:latin typeface="Cambria Math" panose="02040503050406030204" pitchFamily="18" charset="0"/>
                      </a:rPr>
                      <m:t>𝐴</m:t>
                    </m:r>
                  </m:oMath>
                </a14:m>
                <a:r>
                  <a:rPr lang="en-GB" altLang="en-US" sz="1800" i="0" dirty="0">
                    <a:solidFill>
                      <a:srgbClr val="000000"/>
                    </a:solidFill>
                  </a:rPr>
                  <a:t> are independent then they form a basis of the row space.</a:t>
                </a:r>
              </a:p>
              <a:p>
                <a:pPr marL="542925" lvl="2" indent="-276225" eaLnBrk="1" hangingPunct="1">
                  <a:buFont typeface="Wingdings" panose="05000000000000000000" pitchFamily="2" charset="2"/>
                  <a:buChar char="Ø"/>
                </a:pPr>
                <a:endParaRPr lang="en-GB" altLang="en-US" sz="1800" i="0" dirty="0">
                  <a:solidFill>
                    <a:srgbClr val="000000"/>
                  </a:solidFill>
                </a:endParaRPr>
              </a:p>
              <a:p>
                <a:pPr marL="266700" lvl="1" indent="-266700" eaLnBrk="1" hangingPunct="1"/>
                <a:r>
                  <a:rPr lang="en-GB" altLang="en-US" sz="1800" i="0" dirty="0" err="1">
                    <a:solidFill>
                      <a:srgbClr val="000000"/>
                    </a:solidFill>
                  </a:rPr>
                  <a:t>Nullspace</a:t>
                </a:r>
                <a:r>
                  <a:rPr lang="en-GB" altLang="en-US" sz="1800" i="0" dirty="0">
                    <a:solidFill>
                      <a:srgbClr val="000000"/>
                    </a:solidFill>
                  </a:rPr>
                  <a:t> of </a:t>
                </a:r>
                <a14:m>
                  <m:oMath xmlns:m="http://schemas.openxmlformats.org/officeDocument/2006/math">
                    <m:sSup>
                      <m:sSupPr>
                        <m:ctrlPr>
                          <a:rPr lang="en-GB" altLang="en-US" sz="1800" i="1">
                            <a:solidFill>
                              <a:srgbClr val="000000"/>
                            </a:solidFill>
                            <a:latin typeface="Cambria Math"/>
                          </a:rPr>
                        </m:ctrlPr>
                      </m:sSupPr>
                      <m:e>
                        <m:r>
                          <a:rPr lang="en-GB" altLang="en-US" sz="1800">
                            <a:solidFill>
                              <a:srgbClr val="000000"/>
                            </a:solidFill>
                            <a:latin typeface="Cambria Math" panose="02040503050406030204" pitchFamily="18" charset="0"/>
                          </a:rPr>
                          <m:t>𝐴</m:t>
                        </m:r>
                      </m:e>
                      <m:sup>
                        <m:r>
                          <a:rPr lang="en-GB" altLang="en-US" sz="1800">
                            <a:solidFill>
                              <a:srgbClr val="000000"/>
                            </a:solidFill>
                            <a:latin typeface="Cambria Math" panose="02040503050406030204" pitchFamily="18" charset="0"/>
                          </a:rPr>
                          <m:t>𝑇</m:t>
                        </m:r>
                      </m:sup>
                    </m:sSup>
                  </m:oMath>
                </a14:m>
                <a:r>
                  <a:rPr lang="en-GB" altLang="en-US" sz="1800" dirty="0">
                    <a:solidFill>
                      <a:srgbClr val="000000"/>
                    </a:solidFill>
                  </a:rPr>
                  <a:t>: </a:t>
                </a:r>
                <a14:m>
                  <m:oMath xmlns:m="http://schemas.openxmlformats.org/officeDocument/2006/math">
                    <m:sSup>
                      <m:sSupPr>
                        <m:ctrlPr>
                          <a:rPr lang="en-GB" altLang="en-US" sz="1800" i="1">
                            <a:solidFill>
                              <a:srgbClr val="000000"/>
                            </a:solidFill>
                            <a:latin typeface="Cambria Math"/>
                          </a:rPr>
                        </m:ctrlPr>
                      </m:sSupPr>
                      <m:e>
                        <m:r>
                          <a:rPr lang="en-GB" altLang="en-US" sz="1800" b="0" i="1" smtClean="0">
                            <a:solidFill>
                              <a:srgbClr val="000000"/>
                            </a:solidFill>
                            <a:latin typeface="Cambria Math" panose="02040503050406030204" pitchFamily="18" charset="0"/>
                          </a:rPr>
                          <m:t>𝑁</m:t>
                        </m:r>
                        <m:r>
                          <a:rPr lang="en-GB" altLang="en-US" sz="1800" b="0" i="1" smtClean="0">
                            <a:solidFill>
                              <a:srgbClr val="000000"/>
                            </a:solidFill>
                            <a:latin typeface="Cambria Math" panose="02040503050406030204" pitchFamily="18" charset="0"/>
                          </a:rPr>
                          <m:t>(</m:t>
                        </m:r>
                        <m:r>
                          <a:rPr lang="en-GB" altLang="en-US" sz="1800">
                            <a:solidFill>
                              <a:srgbClr val="000000"/>
                            </a:solidFill>
                            <a:latin typeface="Cambria Math" panose="02040503050406030204" pitchFamily="18" charset="0"/>
                          </a:rPr>
                          <m:t>𝐴</m:t>
                        </m:r>
                      </m:e>
                      <m:sup>
                        <m:r>
                          <a:rPr lang="en-GB" altLang="en-US" sz="1800">
                            <a:solidFill>
                              <a:srgbClr val="000000"/>
                            </a:solidFill>
                            <a:latin typeface="Cambria Math" panose="02040503050406030204" pitchFamily="18" charset="0"/>
                          </a:rPr>
                          <m:t>𝑇</m:t>
                        </m:r>
                      </m:sup>
                    </m:sSup>
                    <m:r>
                      <a:rPr lang="en-GB" altLang="en-US" sz="1800" b="0" i="1" smtClean="0">
                        <a:solidFill>
                          <a:srgbClr val="000000"/>
                        </a:solidFill>
                        <a:latin typeface="Cambria Math" panose="02040503050406030204" pitchFamily="18" charset="0"/>
                      </a:rPr>
                      <m:t>)</m:t>
                    </m:r>
                  </m:oMath>
                </a14:m>
                <a:endParaRPr lang="en-GB" altLang="en-US" sz="1800" dirty="0">
                  <a:solidFill>
                    <a:srgbClr val="000000"/>
                  </a:solidFill>
                </a:endParaRPr>
              </a:p>
              <a:p>
                <a:pPr marL="542925" lvl="2" indent="-276225" eaLnBrk="1" hangingPunct="1">
                  <a:buFont typeface="Wingdings" panose="05000000000000000000" pitchFamily="2" charset="2"/>
                  <a:buChar char="Ø"/>
                </a:pPr>
                <a:r>
                  <a:rPr lang="en-GB" altLang="en-US" sz="1800" i="0" dirty="0">
                    <a:solidFill>
                      <a:srgbClr val="000000"/>
                    </a:solidFill>
                  </a:rPr>
                  <a:t>Usually referred to as the </a:t>
                </a:r>
                <a:r>
                  <a:rPr lang="en-GB" altLang="en-US" sz="1800" b="1" i="0" dirty="0">
                    <a:solidFill>
                      <a:srgbClr val="CC0033"/>
                    </a:solidFill>
                  </a:rPr>
                  <a:t>Left </a:t>
                </a:r>
                <a:r>
                  <a:rPr lang="en-GB" altLang="en-US" sz="1800" b="1" i="0" dirty="0" err="1">
                    <a:solidFill>
                      <a:srgbClr val="CC0033"/>
                    </a:solidFill>
                  </a:rPr>
                  <a:t>Nullspace</a:t>
                </a:r>
                <a:r>
                  <a:rPr lang="en-GB" altLang="en-US" sz="1800" b="1" i="0" dirty="0">
                    <a:solidFill>
                      <a:srgbClr val="CC0033"/>
                    </a:solidFill>
                  </a:rPr>
                  <a:t> </a:t>
                </a:r>
                <a:r>
                  <a:rPr lang="en-GB" altLang="en-US" sz="1800" i="0" dirty="0">
                    <a:solidFill>
                      <a:srgbClr val="000000"/>
                    </a:solidFill>
                  </a:rPr>
                  <a:t>of </a:t>
                </a:r>
                <a14:m>
                  <m:oMath xmlns:m="http://schemas.openxmlformats.org/officeDocument/2006/math">
                    <m:r>
                      <a:rPr lang="en-GB" altLang="en-US" sz="1800" i="1" dirty="0" smtClean="0">
                        <a:solidFill>
                          <a:srgbClr val="000000"/>
                        </a:solidFill>
                        <a:latin typeface="Cambria Math" panose="02040503050406030204" pitchFamily="18" charset="0"/>
                      </a:rPr>
                      <m:t>𝐴</m:t>
                    </m:r>
                  </m:oMath>
                </a14:m>
                <a:endParaRPr lang="en-GB" altLang="en-US" sz="1800" i="0" dirty="0">
                  <a:solidFill>
                    <a:srgbClr val="000000"/>
                  </a:solidFill>
                </a:endParaRPr>
              </a:p>
              <a:p>
                <a:pPr marL="542925" lvl="2" indent="-276225" eaLnBrk="1" hangingPunct="1">
                  <a:buFont typeface="Wingdings" panose="05000000000000000000" pitchFamily="2" charset="2"/>
                  <a:buChar char="Ø"/>
                </a:pPr>
                <a:r>
                  <a:rPr lang="en-GB" altLang="en-US" sz="1800" i="0" dirty="0">
                    <a:solidFill>
                      <a:srgbClr val="000000"/>
                    </a:solidFill>
                  </a:rPr>
                  <a:t>It consists of the vectors </a:t>
                </a:r>
                <a14:m>
                  <m:oMath xmlns:m="http://schemas.openxmlformats.org/officeDocument/2006/math">
                    <m:r>
                      <a:rPr lang="en-GB" altLang="en-US" sz="1800" b="0" i="1" smtClean="0">
                        <a:solidFill>
                          <a:srgbClr val="000000"/>
                        </a:solidFill>
                        <a:latin typeface="Cambria Math" panose="02040503050406030204" pitchFamily="18" charset="0"/>
                      </a:rPr>
                      <m:t>𝑦</m:t>
                    </m:r>
                  </m:oMath>
                </a14:m>
                <a:r>
                  <a:rPr lang="en-GB" altLang="en-US" sz="1800" i="0" dirty="0">
                    <a:solidFill>
                      <a:srgbClr val="000000"/>
                    </a:solidFill>
                  </a:rPr>
                  <a:t> for which </a:t>
                </a:r>
                <a14:m>
                  <m:oMath xmlns:m="http://schemas.openxmlformats.org/officeDocument/2006/math">
                    <m:sSup>
                      <m:sSupPr>
                        <m:ctrlPr>
                          <a:rPr lang="en-GB" altLang="en-US" sz="1800" i="1" smtClean="0">
                            <a:solidFill>
                              <a:srgbClr val="000000"/>
                            </a:solidFill>
                            <a:latin typeface="Cambria Math"/>
                          </a:rPr>
                        </m:ctrlPr>
                      </m:sSupPr>
                      <m:e>
                        <m:r>
                          <a:rPr lang="en-GB" altLang="en-US" sz="1800" b="0" i="1" smtClean="0">
                            <a:solidFill>
                              <a:srgbClr val="000000"/>
                            </a:solidFill>
                            <a:latin typeface="Cambria Math"/>
                          </a:rPr>
                          <m:t>𝐴</m:t>
                        </m:r>
                      </m:e>
                      <m:sup>
                        <m:r>
                          <a:rPr lang="en-GB" altLang="en-US" sz="1800" b="0" i="1" smtClean="0">
                            <a:solidFill>
                              <a:srgbClr val="000000"/>
                            </a:solidFill>
                            <a:latin typeface="Cambria Math"/>
                          </a:rPr>
                          <m:t>𝑇</m:t>
                        </m:r>
                      </m:sup>
                    </m:sSup>
                    <m:r>
                      <a:rPr lang="en-GB" altLang="en-US" sz="1800" b="0" i="1" smtClean="0">
                        <a:solidFill>
                          <a:srgbClr val="000000"/>
                        </a:solidFill>
                        <a:latin typeface="Cambria Math"/>
                      </a:rPr>
                      <m:t>𝑦</m:t>
                    </m:r>
                    <m:r>
                      <a:rPr lang="en-GB" altLang="en-US" sz="1800" b="0" i="1" smtClean="0">
                        <a:solidFill>
                          <a:srgbClr val="000000"/>
                        </a:solidFill>
                        <a:latin typeface="Cambria Math"/>
                      </a:rPr>
                      <m:t>=0 </m:t>
                    </m:r>
                    <m:r>
                      <m:rPr>
                        <m:sty m:val="p"/>
                      </m:rPr>
                      <a:rPr lang="en-GB" altLang="en-US" sz="1800" b="0" i="0" smtClean="0">
                        <a:solidFill>
                          <a:srgbClr val="000000"/>
                        </a:solidFill>
                        <a:latin typeface="Cambria Math" panose="02040503050406030204" pitchFamily="18" charset="0"/>
                      </a:rPr>
                      <m:t>or</m:t>
                    </m:r>
                    <m:sSup>
                      <m:sSupPr>
                        <m:ctrlPr>
                          <a:rPr lang="en-GB" altLang="en-US" sz="1800" i="1" smtClean="0">
                            <a:solidFill>
                              <a:srgbClr val="000000"/>
                            </a:solidFill>
                            <a:latin typeface="Cambria Math"/>
                          </a:rPr>
                        </m:ctrlPr>
                      </m:sSupPr>
                      <m:e>
                        <m:r>
                          <a:rPr lang="en-GB" altLang="en-US" sz="1800" b="0" i="1" smtClean="0">
                            <a:solidFill>
                              <a:srgbClr val="000000"/>
                            </a:solidFill>
                            <a:latin typeface="Cambria Math" panose="02040503050406030204" pitchFamily="18" charset="0"/>
                          </a:rPr>
                          <m:t> </m:t>
                        </m:r>
                        <m:r>
                          <a:rPr lang="en-GB" altLang="en-US" sz="1800" b="0" i="1" smtClean="0">
                            <a:solidFill>
                              <a:srgbClr val="000000"/>
                            </a:solidFill>
                            <a:latin typeface="Cambria Math"/>
                          </a:rPr>
                          <m:t>𝑦</m:t>
                        </m:r>
                      </m:e>
                      <m:sup>
                        <m:r>
                          <a:rPr lang="en-GB" altLang="en-US" sz="1800" b="0" i="1" smtClean="0">
                            <a:solidFill>
                              <a:srgbClr val="000000"/>
                            </a:solidFill>
                            <a:latin typeface="Cambria Math"/>
                          </a:rPr>
                          <m:t>𝑇</m:t>
                        </m:r>
                      </m:sup>
                    </m:sSup>
                    <m:r>
                      <a:rPr lang="en-GB" altLang="en-US" sz="1800" b="0" i="1" smtClean="0">
                        <a:solidFill>
                          <a:srgbClr val="000000"/>
                        </a:solidFill>
                        <a:latin typeface="Cambria Math"/>
                      </a:rPr>
                      <m:t>𝐴</m:t>
                    </m:r>
                    <m:r>
                      <a:rPr lang="en-GB" altLang="en-US" sz="1800" b="0" i="1" smtClean="0">
                        <a:solidFill>
                          <a:srgbClr val="000000"/>
                        </a:solidFill>
                        <a:latin typeface="Cambria Math"/>
                      </a:rPr>
                      <m:t>=</m:t>
                    </m:r>
                    <m:sSup>
                      <m:sSupPr>
                        <m:ctrlPr>
                          <a:rPr lang="en-GB" altLang="en-US" sz="1800" b="0" i="1" smtClean="0">
                            <a:solidFill>
                              <a:srgbClr val="000000"/>
                            </a:solidFill>
                            <a:latin typeface="Cambria Math"/>
                          </a:rPr>
                        </m:ctrlPr>
                      </m:sSupPr>
                      <m:e>
                        <m:r>
                          <a:rPr lang="en-GB" altLang="en-US" sz="1800" b="0" i="1" smtClean="0">
                            <a:solidFill>
                              <a:srgbClr val="000000"/>
                            </a:solidFill>
                            <a:latin typeface="Cambria Math"/>
                          </a:rPr>
                          <m:t>0</m:t>
                        </m:r>
                      </m:e>
                      <m:sup>
                        <m:r>
                          <a:rPr lang="en-GB" altLang="en-US" sz="1800" b="0" i="1" smtClean="0">
                            <a:solidFill>
                              <a:srgbClr val="000000"/>
                            </a:solidFill>
                            <a:latin typeface="Cambria Math"/>
                          </a:rPr>
                          <m:t>𝑇</m:t>
                        </m:r>
                      </m:sup>
                    </m:sSup>
                  </m:oMath>
                </a14:m>
                <a:endParaRPr lang="en-GB" altLang="en-US" sz="1800" i="0" dirty="0">
                  <a:solidFill>
                    <a:srgbClr val="000000"/>
                  </a:solidFill>
                </a:endParaRPr>
              </a:p>
              <a:p>
                <a:pPr marL="381000" lvl="1" indent="0" eaLnBrk="1" hangingPunct="1">
                  <a:buNone/>
                </a:pPr>
                <a:endParaRPr lang="en-GB" altLang="en-US" sz="1800" i="0" dirty="0">
                  <a:solidFill>
                    <a:srgbClr val="000000"/>
                  </a:solidFill>
                </a:endParaRPr>
              </a:p>
            </p:txBody>
          </p:sp>
        </mc:Choice>
        <mc:Fallback xmlns="">
          <p:sp>
            <p:nvSpPr>
              <p:cNvPr id="5" name="Rectangle 4"/>
              <p:cNvSpPr>
                <a:spLocks noGrp="1" noRot="1" noChangeAspect="1" noMove="1" noResize="1" noEditPoints="1" noAdjustHandles="1" noChangeArrowheads="1" noChangeShapeType="1" noTextEdit="1"/>
              </p:cNvSpPr>
              <p:nvPr/>
            </p:nvSpPr>
            <p:spPr bwMode="auto">
              <a:xfrm>
                <a:off x="323528" y="1728043"/>
                <a:ext cx="8496944" cy="4869309"/>
              </a:xfrm>
              <a:prstGeom prst="rect">
                <a:avLst/>
              </a:prstGeom>
              <a:blipFill>
                <a:blip r:embed="rId3"/>
                <a:stretch>
                  <a:fillRect l="-1506" t="-162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r>
                  <a:rPr lang="en-GB">
                    <a:noFill/>
                  </a:rPr>
                  <a:t> </a:t>
                </a:r>
              </a:p>
            </p:txBody>
          </p:sp>
        </mc:Fallback>
      </mc:AlternateContent>
    </p:spTree>
    <p:extLst>
      <p:ext uri="{BB962C8B-B14F-4D97-AF65-F5344CB8AC3E}">
        <p14:creationId xmlns:p14="http://schemas.microsoft.com/office/powerpoint/2010/main" val="1762333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a:spLocks noGrp="1" noChangeArrowheads="1"/>
              </p:cNvSpPr>
              <p:nvPr/>
            </p:nvSpPr>
            <p:spPr bwMode="auto">
              <a:xfrm>
                <a:off x="395536" y="1484784"/>
                <a:ext cx="8280920" cy="50133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266700" lvl="1" indent="-266700" eaLnBrk="1" hangingPunct="1"/>
                <a:r>
                  <a:rPr lang="en-GB" altLang="en-US" sz="1800" i="0" dirty="0">
                    <a:solidFill>
                      <a:srgbClr val="000000"/>
                    </a:solidFill>
                  </a:rPr>
                  <a:t>Assume that the matrix </a:t>
                </a:r>
                <a14:m>
                  <m:oMath xmlns:m="http://schemas.openxmlformats.org/officeDocument/2006/math">
                    <m:r>
                      <a:rPr lang="en-GB" altLang="en-US" sz="1800">
                        <a:solidFill>
                          <a:srgbClr val="000000"/>
                        </a:solidFill>
                        <a:latin typeface="Cambria Math" panose="02040503050406030204" pitchFamily="18" charset="0"/>
                      </a:rPr>
                      <m:t>𝐴</m:t>
                    </m:r>
                  </m:oMath>
                </a14:m>
                <a:r>
                  <a:rPr lang="en-GB" altLang="en-US" sz="1800" i="0" dirty="0">
                    <a:solidFill>
                      <a:srgbClr val="000000"/>
                    </a:solidFill>
                  </a:rPr>
                  <a:t> is</a:t>
                </a:r>
                <a:r>
                  <a:rPr lang="en-GB" altLang="en-US" sz="1800" dirty="0">
                    <a:solidFill>
                      <a:srgbClr val="000000"/>
                    </a:solidFill>
                  </a:rPr>
                  <a:t> </a:t>
                </a:r>
                <a14:m>
                  <m:oMath xmlns:m="http://schemas.openxmlformats.org/officeDocument/2006/math">
                    <m:r>
                      <a:rPr lang="en-GB" altLang="en-US" sz="1800" b="0" i="1" smtClean="0">
                        <a:solidFill>
                          <a:srgbClr val="000000"/>
                        </a:solidFill>
                        <a:latin typeface="Cambria Math"/>
                      </a:rPr>
                      <m:t>𝑚</m:t>
                    </m:r>
                    <m:r>
                      <a:rPr lang="en-GB" altLang="en-US" sz="1800" b="0" i="1" smtClean="0">
                        <a:solidFill>
                          <a:srgbClr val="000000"/>
                        </a:solidFill>
                        <a:latin typeface="Cambria Math"/>
                        <a:ea typeface="Cambria Math"/>
                      </a:rPr>
                      <m:t>×</m:t>
                    </m:r>
                    <m:r>
                      <a:rPr lang="en-GB" altLang="en-US" sz="1800" b="0" i="1" smtClean="0">
                        <a:solidFill>
                          <a:srgbClr val="000000"/>
                        </a:solidFill>
                        <a:latin typeface="Cambria Math"/>
                        <a:ea typeface="Cambria Math"/>
                      </a:rPr>
                      <m:t>𝑛</m:t>
                    </m:r>
                  </m:oMath>
                </a14:m>
                <a:r>
                  <a:rPr lang="en-GB" altLang="en-US" sz="1800" i="0" dirty="0">
                    <a:solidFill>
                      <a:srgbClr val="000000"/>
                    </a:solidFill>
                  </a:rPr>
                  <a:t>.</a:t>
                </a:r>
              </a:p>
              <a:p>
                <a:pPr marL="266700" lvl="1" indent="-266700" eaLnBrk="1" hangingPunct="1"/>
                <a:r>
                  <a:rPr lang="en-GB" altLang="en-US" sz="1800" i="0" dirty="0">
                    <a:solidFill>
                      <a:srgbClr val="000000"/>
                    </a:solidFill>
                  </a:rPr>
                  <a:t>The column space of </a:t>
                </a:r>
                <a14:m>
                  <m:oMath xmlns:m="http://schemas.openxmlformats.org/officeDocument/2006/math">
                    <m:r>
                      <a:rPr lang="en-GB" altLang="en-US" sz="1800" b="0" i="1" smtClean="0">
                        <a:solidFill>
                          <a:srgbClr val="000000"/>
                        </a:solidFill>
                        <a:latin typeface="Cambria Math" panose="02040503050406030204" pitchFamily="18" charset="0"/>
                      </a:rPr>
                      <m:t>𝐴</m:t>
                    </m:r>
                  </m:oMath>
                </a14:m>
                <a:r>
                  <a:rPr lang="en-GB" altLang="en-US" sz="1800" i="0" dirty="0">
                    <a:solidFill>
                      <a:srgbClr val="000000"/>
                    </a:solidFill>
                  </a:rPr>
                  <a:t>, </a:t>
                </a:r>
                <a14:m>
                  <m:oMath xmlns:m="http://schemas.openxmlformats.org/officeDocument/2006/math">
                    <m:r>
                      <a:rPr lang="en-GB" altLang="en-US" sz="1800" b="0" i="1" smtClean="0">
                        <a:solidFill>
                          <a:srgbClr val="000000"/>
                        </a:solidFill>
                        <a:latin typeface="Cambria Math" panose="02040503050406030204" pitchFamily="18" charset="0"/>
                      </a:rPr>
                      <m:t>𝐶</m:t>
                    </m:r>
                    <m:r>
                      <a:rPr lang="en-GB" altLang="en-US" sz="1800" b="0" i="1" smtClean="0">
                        <a:solidFill>
                          <a:srgbClr val="000000"/>
                        </a:solidFill>
                        <a:latin typeface="Cambria Math" panose="02040503050406030204" pitchFamily="18" charset="0"/>
                      </a:rPr>
                      <m:t>(</m:t>
                    </m:r>
                    <m:r>
                      <a:rPr lang="en-GB" altLang="en-US" sz="1800" b="0" i="1" smtClean="0">
                        <a:solidFill>
                          <a:srgbClr val="000000"/>
                        </a:solidFill>
                        <a:latin typeface="Cambria Math" panose="02040503050406030204" pitchFamily="18" charset="0"/>
                      </a:rPr>
                      <m:t>𝐴</m:t>
                    </m:r>
                    <m:r>
                      <a:rPr lang="en-GB" altLang="en-US" sz="1800" b="0" i="1" smtClean="0">
                        <a:solidFill>
                          <a:srgbClr val="000000"/>
                        </a:solidFill>
                        <a:latin typeface="Cambria Math" panose="02040503050406030204" pitchFamily="18" charset="0"/>
                      </a:rPr>
                      <m:t>)</m:t>
                    </m:r>
                  </m:oMath>
                </a14:m>
                <a:r>
                  <a:rPr lang="en-GB" altLang="en-US" sz="1800" i="0" dirty="0">
                    <a:solidFill>
                      <a:srgbClr val="000000"/>
                    </a:solidFill>
                  </a:rPr>
                  <a:t>, is a subset of </a:t>
                </a:r>
                <a14:m>
                  <m:oMath xmlns:m="http://schemas.openxmlformats.org/officeDocument/2006/math">
                    <m:sSup>
                      <m:sSupPr>
                        <m:ctrlPr>
                          <a:rPr lang="en-GB" altLang="en-US" sz="1800" i="1">
                            <a:solidFill>
                              <a:srgbClr val="000000"/>
                            </a:solidFill>
                            <a:latin typeface="Cambria Math"/>
                          </a:rPr>
                        </m:ctrlPr>
                      </m:sSupPr>
                      <m:e>
                        <m:r>
                          <a:rPr lang="en-GB" altLang="en-US" sz="1800" b="0" i="1" smtClean="0">
                            <a:solidFill>
                              <a:srgbClr val="000000"/>
                            </a:solidFill>
                            <a:latin typeface="Cambria Math" panose="02040503050406030204" pitchFamily="18" charset="0"/>
                          </a:rPr>
                          <m:t>𝑅</m:t>
                        </m:r>
                      </m:e>
                      <m:sup>
                        <m:r>
                          <a:rPr lang="en-GB" altLang="en-US" sz="1800" b="0" i="1" smtClean="0">
                            <a:solidFill>
                              <a:srgbClr val="000000"/>
                            </a:solidFill>
                            <a:latin typeface="Cambria Math" panose="02040503050406030204" pitchFamily="18" charset="0"/>
                          </a:rPr>
                          <m:t>𝑚</m:t>
                        </m:r>
                      </m:sup>
                    </m:sSup>
                  </m:oMath>
                </a14:m>
                <a:r>
                  <a:rPr lang="en-GB" altLang="en-US" sz="1800" i="0" dirty="0">
                    <a:solidFill>
                      <a:srgbClr val="000000"/>
                    </a:solidFill>
                  </a:rPr>
                  <a:t>.</a:t>
                </a:r>
              </a:p>
              <a:p>
                <a:pPr marL="542925" lvl="2" indent="-276225" eaLnBrk="1" hangingPunct="1">
                  <a:buFont typeface="Wingdings" panose="05000000000000000000" pitchFamily="2" charset="2"/>
                  <a:buChar char="Ø"/>
                </a:pPr>
                <a:r>
                  <a:rPr lang="en-GB" altLang="en-US" sz="1800" i="0" dirty="0">
                    <a:solidFill>
                      <a:srgbClr val="000000"/>
                    </a:solidFill>
                  </a:rPr>
                  <a:t>The dimension of </a:t>
                </a:r>
                <a14:m>
                  <m:oMath xmlns:m="http://schemas.openxmlformats.org/officeDocument/2006/math">
                    <m:r>
                      <a:rPr lang="en-GB" altLang="en-US" sz="1800" b="0" i="1" smtClean="0">
                        <a:solidFill>
                          <a:srgbClr val="000000"/>
                        </a:solidFill>
                        <a:latin typeface="Cambria Math"/>
                      </a:rPr>
                      <m:t>𝐶</m:t>
                    </m:r>
                    <m:r>
                      <a:rPr lang="en-GB" altLang="en-US" sz="1800" b="0" i="1" smtClean="0">
                        <a:solidFill>
                          <a:srgbClr val="000000"/>
                        </a:solidFill>
                        <a:latin typeface="Cambria Math"/>
                      </a:rPr>
                      <m:t>(</m:t>
                    </m:r>
                    <m:r>
                      <a:rPr lang="en-GB" altLang="en-US" sz="1800" b="0" i="1" smtClean="0">
                        <a:solidFill>
                          <a:srgbClr val="000000"/>
                        </a:solidFill>
                        <a:latin typeface="Cambria Math"/>
                      </a:rPr>
                      <m:t>𝐴</m:t>
                    </m:r>
                    <m:r>
                      <a:rPr lang="en-GB" altLang="en-US" sz="1800" b="0" i="1" smtClean="0">
                        <a:solidFill>
                          <a:srgbClr val="000000"/>
                        </a:solidFill>
                        <a:latin typeface="Cambria Math"/>
                      </a:rPr>
                      <m:t>)</m:t>
                    </m:r>
                  </m:oMath>
                </a14:m>
                <a:r>
                  <a:rPr lang="en-GB" altLang="en-US" sz="1800" i="0" dirty="0">
                    <a:solidFill>
                      <a:srgbClr val="000000"/>
                    </a:solidFill>
                  </a:rPr>
                  <a:t> is </a:t>
                </a:r>
                <a14:m>
                  <m:oMath xmlns:m="http://schemas.openxmlformats.org/officeDocument/2006/math">
                    <m:r>
                      <a:rPr lang="en-GB" altLang="en-US" sz="1800">
                        <a:solidFill>
                          <a:srgbClr val="000000"/>
                        </a:solidFill>
                        <a:latin typeface="Cambria Math" panose="02040503050406030204" pitchFamily="18" charset="0"/>
                      </a:rPr>
                      <m:t>𝑟𝑎𝑛𝑘</m:t>
                    </m:r>
                    <m:d>
                      <m:dPr>
                        <m:ctrlPr>
                          <a:rPr lang="en-GB" altLang="en-US" sz="1800" i="1">
                            <a:solidFill>
                              <a:srgbClr val="000000"/>
                            </a:solidFill>
                            <a:latin typeface="Cambria Math"/>
                          </a:rPr>
                        </m:ctrlPr>
                      </m:dPr>
                      <m:e>
                        <m:r>
                          <a:rPr lang="en-GB" altLang="en-US" sz="1800">
                            <a:solidFill>
                              <a:srgbClr val="000000"/>
                            </a:solidFill>
                            <a:latin typeface="Cambria Math" panose="02040503050406030204" pitchFamily="18" charset="0"/>
                          </a:rPr>
                          <m:t>𝐴</m:t>
                        </m:r>
                      </m:e>
                    </m:d>
                    <m:r>
                      <a:rPr lang="en-GB" altLang="en-US" sz="1800">
                        <a:solidFill>
                          <a:srgbClr val="000000"/>
                        </a:solidFill>
                        <a:latin typeface="Cambria Math" panose="02040503050406030204" pitchFamily="18" charset="0"/>
                      </a:rPr>
                      <m:t>=</m:t>
                    </m:r>
                    <m:r>
                      <a:rPr lang="en-GB" altLang="en-US" sz="1800">
                        <a:solidFill>
                          <a:srgbClr val="000000"/>
                        </a:solidFill>
                        <a:latin typeface="Cambria Math" panose="02040503050406030204" pitchFamily="18" charset="0"/>
                      </a:rPr>
                      <m:t>𝑟</m:t>
                    </m:r>
                  </m:oMath>
                </a14:m>
                <a:r>
                  <a:rPr lang="en-GB" altLang="en-US" sz="1800" i="0" dirty="0">
                    <a:solidFill>
                      <a:srgbClr val="000000"/>
                    </a:solidFill>
                  </a:rPr>
                  <a:t>.</a:t>
                </a:r>
              </a:p>
              <a:p>
                <a:pPr marL="542925" lvl="2" indent="-276225" eaLnBrk="1" hangingPunct="1">
                  <a:buFont typeface="Wingdings" panose="05000000000000000000" pitchFamily="2" charset="2"/>
                  <a:buChar char="Ø"/>
                </a:pPr>
                <a:r>
                  <a:rPr lang="en-GB" altLang="en-US" sz="1800" i="0" dirty="0">
                    <a:solidFill>
                      <a:srgbClr val="000000"/>
                    </a:solidFill>
                  </a:rPr>
                  <a:t>A basis of </a:t>
                </a:r>
                <a14:m>
                  <m:oMath xmlns:m="http://schemas.openxmlformats.org/officeDocument/2006/math">
                    <m:r>
                      <a:rPr lang="en-GB" altLang="en-US" sz="1800" b="0" i="1" smtClean="0">
                        <a:solidFill>
                          <a:srgbClr val="000000"/>
                        </a:solidFill>
                        <a:latin typeface="Cambria Math"/>
                      </a:rPr>
                      <m:t>𝐶</m:t>
                    </m:r>
                    <m:r>
                      <a:rPr lang="en-GB" altLang="en-US" sz="1800" b="0" i="1" smtClean="0">
                        <a:solidFill>
                          <a:srgbClr val="000000"/>
                        </a:solidFill>
                        <a:latin typeface="Cambria Math"/>
                      </a:rPr>
                      <m:t>(</m:t>
                    </m:r>
                    <m:r>
                      <a:rPr lang="en-GB" altLang="en-US" sz="1800" b="0" i="1" smtClean="0">
                        <a:solidFill>
                          <a:srgbClr val="000000"/>
                        </a:solidFill>
                        <a:latin typeface="Cambria Math"/>
                      </a:rPr>
                      <m:t>𝐴</m:t>
                    </m:r>
                    <m:r>
                      <a:rPr lang="en-GB" altLang="en-US" sz="1800" b="0" i="1" smtClean="0">
                        <a:solidFill>
                          <a:srgbClr val="000000"/>
                        </a:solidFill>
                        <a:latin typeface="Cambria Math"/>
                      </a:rPr>
                      <m:t>)</m:t>
                    </m:r>
                  </m:oMath>
                </a14:m>
                <a:r>
                  <a:rPr lang="en-GB" altLang="en-US" sz="1800" i="0" dirty="0">
                    <a:solidFill>
                      <a:srgbClr val="000000"/>
                    </a:solidFill>
                  </a:rPr>
                  <a:t> consists of its pivot columns.</a:t>
                </a:r>
              </a:p>
              <a:p>
                <a:pPr marL="266700" lvl="2" indent="0" eaLnBrk="1" hangingPunct="1">
                  <a:buNone/>
                </a:pPr>
                <a:endParaRPr lang="en-GB" altLang="en-US" sz="800" i="0" dirty="0">
                  <a:solidFill>
                    <a:srgbClr val="000000"/>
                  </a:solidFill>
                </a:endParaRPr>
              </a:p>
              <a:p>
                <a:pPr marL="266700" lvl="1" indent="-266700" eaLnBrk="1" hangingPunct="1"/>
                <a:r>
                  <a:rPr lang="en-GB" altLang="en-US" sz="1800" i="0" dirty="0">
                    <a:solidFill>
                      <a:srgbClr val="000000"/>
                    </a:solidFill>
                  </a:rPr>
                  <a:t>The </a:t>
                </a:r>
                <a:r>
                  <a:rPr lang="en-GB" altLang="en-US" sz="1800" i="0" dirty="0" err="1">
                    <a:solidFill>
                      <a:srgbClr val="000000"/>
                    </a:solidFill>
                  </a:rPr>
                  <a:t>nullspace</a:t>
                </a:r>
                <a:r>
                  <a:rPr lang="en-GB" altLang="en-US" sz="1800" i="0" dirty="0">
                    <a:solidFill>
                      <a:srgbClr val="000000"/>
                    </a:solidFill>
                  </a:rPr>
                  <a:t> of </a:t>
                </a:r>
                <a14:m>
                  <m:oMath xmlns:m="http://schemas.openxmlformats.org/officeDocument/2006/math">
                    <m:r>
                      <a:rPr lang="en-GB" altLang="en-US" sz="1800">
                        <a:solidFill>
                          <a:srgbClr val="000000"/>
                        </a:solidFill>
                        <a:latin typeface="Cambria Math" panose="02040503050406030204" pitchFamily="18" charset="0"/>
                      </a:rPr>
                      <m:t>𝐴</m:t>
                    </m:r>
                  </m:oMath>
                </a14:m>
                <a:r>
                  <a:rPr lang="en-GB" altLang="en-US" sz="1800" i="0" dirty="0">
                    <a:solidFill>
                      <a:srgbClr val="000000"/>
                    </a:solidFill>
                  </a:rPr>
                  <a:t>, </a:t>
                </a:r>
                <a14:m>
                  <m:oMath xmlns:m="http://schemas.openxmlformats.org/officeDocument/2006/math">
                    <m:r>
                      <a:rPr lang="en-GB" altLang="en-US" sz="1800">
                        <a:solidFill>
                          <a:srgbClr val="000000"/>
                        </a:solidFill>
                        <a:latin typeface="Cambria Math" panose="02040503050406030204" pitchFamily="18" charset="0"/>
                      </a:rPr>
                      <m:t>𝑁</m:t>
                    </m:r>
                    <m:r>
                      <a:rPr lang="en-GB" altLang="en-US" sz="1800">
                        <a:solidFill>
                          <a:srgbClr val="000000"/>
                        </a:solidFill>
                        <a:latin typeface="Cambria Math" panose="02040503050406030204" pitchFamily="18" charset="0"/>
                      </a:rPr>
                      <m:t>(</m:t>
                    </m:r>
                    <m:r>
                      <a:rPr lang="en-GB" altLang="en-US" sz="1800">
                        <a:solidFill>
                          <a:srgbClr val="000000"/>
                        </a:solidFill>
                        <a:latin typeface="Cambria Math" panose="02040503050406030204" pitchFamily="18" charset="0"/>
                      </a:rPr>
                      <m:t>𝐴</m:t>
                    </m:r>
                    <m:r>
                      <a:rPr lang="en-GB" altLang="en-US" sz="1800">
                        <a:solidFill>
                          <a:srgbClr val="000000"/>
                        </a:solidFill>
                        <a:latin typeface="Cambria Math" panose="02040503050406030204" pitchFamily="18" charset="0"/>
                      </a:rPr>
                      <m:t>)</m:t>
                    </m:r>
                  </m:oMath>
                </a14:m>
                <a:r>
                  <a:rPr lang="en-GB" altLang="en-US" sz="1800" i="0" dirty="0">
                    <a:solidFill>
                      <a:srgbClr val="000000"/>
                    </a:solidFill>
                  </a:rPr>
                  <a:t>, is a subset of </a:t>
                </a:r>
                <a14:m>
                  <m:oMath xmlns:m="http://schemas.openxmlformats.org/officeDocument/2006/math">
                    <m:sSup>
                      <m:sSupPr>
                        <m:ctrlPr>
                          <a:rPr lang="en-GB" altLang="en-US" sz="1800" i="1">
                            <a:solidFill>
                              <a:srgbClr val="000000"/>
                            </a:solidFill>
                            <a:latin typeface="Cambria Math"/>
                          </a:rPr>
                        </m:ctrlPr>
                      </m:sSupPr>
                      <m:e>
                        <m:r>
                          <a:rPr lang="en-GB" altLang="en-US" sz="1800">
                            <a:solidFill>
                              <a:srgbClr val="000000"/>
                            </a:solidFill>
                            <a:latin typeface="Cambria Math" panose="02040503050406030204" pitchFamily="18" charset="0"/>
                          </a:rPr>
                          <m:t>𝑅</m:t>
                        </m:r>
                      </m:e>
                      <m:sup>
                        <m:r>
                          <a:rPr lang="en-GB" altLang="en-US" sz="1800" b="0" i="1" smtClean="0">
                            <a:solidFill>
                              <a:srgbClr val="000000"/>
                            </a:solidFill>
                            <a:latin typeface="Cambria Math" panose="02040503050406030204" pitchFamily="18" charset="0"/>
                          </a:rPr>
                          <m:t>𝑛</m:t>
                        </m:r>
                      </m:sup>
                    </m:sSup>
                  </m:oMath>
                </a14:m>
                <a:r>
                  <a:rPr lang="en-GB" altLang="en-US" sz="1800" i="0" dirty="0">
                    <a:solidFill>
                      <a:srgbClr val="000000"/>
                    </a:solidFill>
                  </a:rPr>
                  <a:t>.</a:t>
                </a:r>
              </a:p>
              <a:p>
                <a:pPr marL="542925" lvl="1" indent="-276225" eaLnBrk="1" hangingPunct="1">
                  <a:buFont typeface="Wingdings" panose="05000000000000000000" pitchFamily="2" charset="2"/>
                  <a:buChar char="Ø"/>
                </a:pPr>
                <a:r>
                  <a:rPr lang="en-GB" altLang="en-US" sz="1800" i="0" dirty="0">
                    <a:solidFill>
                      <a:srgbClr val="000000"/>
                    </a:solidFill>
                  </a:rPr>
                  <a:t>The dimension of </a:t>
                </a:r>
                <a14:m>
                  <m:oMath xmlns:m="http://schemas.openxmlformats.org/officeDocument/2006/math">
                    <m:r>
                      <a:rPr lang="en-GB" altLang="en-US" sz="1800" b="0" i="1" smtClean="0">
                        <a:solidFill>
                          <a:srgbClr val="000000"/>
                        </a:solidFill>
                        <a:latin typeface="Cambria Math"/>
                      </a:rPr>
                      <m:t>𝑁</m:t>
                    </m:r>
                    <m:r>
                      <a:rPr lang="en-GB" altLang="en-US" sz="1800" b="0" i="1" smtClean="0">
                        <a:solidFill>
                          <a:srgbClr val="000000"/>
                        </a:solidFill>
                        <a:latin typeface="Cambria Math"/>
                      </a:rPr>
                      <m:t>(</m:t>
                    </m:r>
                    <m:r>
                      <a:rPr lang="en-GB" altLang="en-US" sz="1800" b="0" i="1" smtClean="0">
                        <a:solidFill>
                          <a:srgbClr val="000000"/>
                        </a:solidFill>
                        <a:latin typeface="Cambria Math"/>
                      </a:rPr>
                      <m:t>𝐴</m:t>
                    </m:r>
                    <m:r>
                      <a:rPr lang="en-GB" altLang="en-US" sz="1800" b="0" i="1" smtClean="0">
                        <a:solidFill>
                          <a:srgbClr val="000000"/>
                        </a:solidFill>
                        <a:latin typeface="Cambria Math"/>
                      </a:rPr>
                      <m:t>)</m:t>
                    </m:r>
                  </m:oMath>
                </a14:m>
                <a:r>
                  <a:rPr lang="en-GB" altLang="en-US" sz="1800" i="0" dirty="0">
                    <a:solidFill>
                      <a:srgbClr val="000000"/>
                    </a:solidFill>
                  </a:rPr>
                  <a:t> is </a:t>
                </a:r>
                <a14:m>
                  <m:oMath xmlns:m="http://schemas.openxmlformats.org/officeDocument/2006/math">
                    <m:r>
                      <a:rPr lang="en-GB" altLang="en-US" sz="1800" b="0" i="1" smtClean="0">
                        <a:solidFill>
                          <a:srgbClr val="000000"/>
                        </a:solidFill>
                        <a:latin typeface="Cambria Math" panose="02040503050406030204" pitchFamily="18" charset="0"/>
                      </a:rPr>
                      <m:t>𝑛</m:t>
                    </m:r>
                    <m:r>
                      <a:rPr lang="en-GB" altLang="en-US" sz="1800" b="0" i="1" smtClean="0">
                        <a:solidFill>
                          <a:srgbClr val="000000"/>
                        </a:solidFill>
                        <a:latin typeface="Cambria Math" panose="02040503050406030204" pitchFamily="18" charset="0"/>
                      </a:rPr>
                      <m:t>−</m:t>
                    </m:r>
                    <m:r>
                      <a:rPr lang="en-GB" altLang="en-US" sz="1800" b="0" i="1" smtClean="0">
                        <a:solidFill>
                          <a:srgbClr val="000000"/>
                        </a:solidFill>
                        <a:latin typeface="Cambria Math" panose="02040503050406030204" pitchFamily="18" charset="0"/>
                      </a:rPr>
                      <m:t>𝑟</m:t>
                    </m:r>
                  </m:oMath>
                </a14:m>
                <a:r>
                  <a:rPr lang="en-GB" altLang="en-US" sz="1800" i="0" dirty="0">
                    <a:solidFill>
                      <a:srgbClr val="000000"/>
                    </a:solidFill>
                  </a:rPr>
                  <a:t>.</a:t>
                </a:r>
              </a:p>
              <a:p>
                <a:pPr marL="542925" lvl="1" indent="-276225" eaLnBrk="1" hangingPunct="1">
                  <a:buFont typeface="Wingdings" panose="05000000000000000000" pitchFamily="2" charset="2"/>
                  <a:buChar char="Ø"/>
                </a:pPr>
                <a:r>
                  <a:rPr lang="en-GB" altLang="en-US" sz="1800" i="0" dirty="0">
                    <a:solidFill>
                      <a:srgbClr val="000000"/>
                    </a:solidFill>
                  </a:rPr>
                  <a:t>A basis of </a:t>
                </a:r>
                <a14:m>
                  <m:oMath xmlns:m="http://schemas.openxmlformats.org/officeDocument/2006/math">
                    <m:r>
                      <a:rPr lang="en-GB" altLang="en-US" sz="1800" b="0" i="1" smtClean="0">
                        <a:solidFill>
                          <a:srgbClr val="000000"/>
                        </a:solidFill>
                        <a:latin typeface="Cambria Math"/>
                      </a:rPr>
                      <m:t>𝑁</m:t>
                    </m:r>
                    <m:r>
                      <a:rPr lang="en-GB" altLang="en-US" sz="1800" b="0" i="1" smtClean="0">
                        <a:solidFill>
                          <a:srgbClr val="000000"/>
                        </a:solidFill>
                        <a:latin typeface="Cambria Math"/>
                      </a:rPr>
                      <m:t>(</m:t>
                    </m:r>
                    <m:r>
                      <a:rPr lang="en-GB" altLang="en-US" sz="1800" b="0" i="1" smtClean="0">
                        <a:solidFill>
                          <a:srgbClr val="000000"/>
                        </a:solidFill>
                        <a:latin typeface="Cambria Math"/>
                      </a:rPr>
                      <m:t>𝐴</m:t>
                    </m:r>
                    <m:r>
                      <a:rPr lang="en-GB" altLang="en-US" sz="1800" b="0" i="1" smtClean="0">
                        <a:solidFill>
                          <a:srgbClr val="000000"/>
                        </a:solidFill>
                        <a:latin typeface="Cambria Math"/>
                      </a:rPr>
                      <m:t>)</m:t>
                    </m:r>
                  </m:oMath>
                </a14:m>
                <a:r>
                  <a:rPr lang="en-GB" altLang="en-US" sz="1800" i="0" dirty="0">
                    <a:solidFill>
                      <a:srgbClr val="000000"/>
                    </a:solidFill>
                  </a:rPr>
                  <a:t> consists of the special solutions.</a:t>
                </a:r>
              </a:p>
              <a:p>
                <a:pPr marL="285750" lvl="1" indent="-285750" eaLnBrk="1" hangingPunct="1">
                  <a:buFont typeface="Wingdings" panose="05000000000000000000" pitchFamily="2" charset="2"/>
                  <a:buChar char="Ø"/>
                </a:pPr>
                <a:endParaRPr lang="en-GB" altLang="en-US" sz="800" i="0" dirty="0">
                  <a:solidFill>
                    <a:srgbClr val="000000"/>
                  </a:solidFill>
                </a:endParaRPr>
              </a:p>
              <a:p>
                <a:pPr marL="266700" lvl="1" indent="-266700" eaLnBrk="1" hangingPunct="1"/>
                <a:r>
                  <a:rPr lang="en-GB" altLang="en-US" sz="1800" i="0" dirty="0">
                    <a:solidFill>
                      <a:srgbClr val="000000"/>
                    </a:solidFill>
                  </a:rPr>
                  <a:t>The row space of </a:t>
                </a:r>
                <a14:m>
                  <m:oMath xmlns:m="http://schemas.openxmlformats.org/officeDocument/2006/math">
                    <m:r>
                      <a:rPr lang="en-GB" altLang="en-US" sz="1800" b="0" i="1" smtClean="0">
                        <a:solidFill>
                          <a:srgbClr val="000000"/>
                        </a:solidFill>
                        <a:latin typeface="Cambria Math" panose="02040503050406030204" pitchFamily="18" charset="0"/>
                      </a:rPr>
                      <m:t>𝐴</m:t>
                    </m:r>
                    <m:r>
                      <a:rPr lang="en-GB" altLang="en-US" sz="1800" b="0" i="0" smtClean="0">
                        <a:solidFill>
                          <a:srgbClr val="000000"/>
                        </a:solidFill>
                        <a:latin typeface="Cambria Math" panose="02040503050406030204" pitchFamily="18" charset="0"/>
                      </a:rPr>
                      <m:t>,</m:t>
                    </m:r>
                  </m:oMath>
                </a14:m>
                <a:r>
                  <a:rPr lang="en-GB" altLang="en-US" sz="1800" i="0" dirty="0">
                    <a:solidFill>
                      <a:srgbClr val="000000"/>
                    </a:solidFill>
                  </a:rPr>
                  <a:t> </a:t>
                </a:r>
                <a14:m>
                  <m:oMath xmlns:m="http://schemas.openxmlformats.org/officeDocument/2006/math">
                    <m:sSup>
                      <m:sSupPr>
                        <m:ctrlPr>
                          <a:rPr lang="en-GB" altLang="en-US" sz="1800" i="1" smtClean="0">
                            <a:solidFill>
                              <a:srgbClr val="000000"/>
                            </a:solidFill>
                            <a:latin typeface="Cambria Math"/>
                          </a:rPr>
                        </m:ctrlPr>
                      </m:sSupPr>
                      <m:e>
                        <m:r>
                          <a:rPr lang="en-GB" altLang="en-US" sz="1800" b="0" i="1" smtClean="0">
                            <a:solidFill>
                              <a:srgbClr val="000000"/>
                            </a:solidFill>
                            <a:latin typeface="Cambria Math" panose="02040503050406030204" pitchFamily="18" charset="0"/>
                          </a:rPr>
                          <m:t>𝐶</m:t>
                        </m:r>
                        <m:r>
                          <a:rPr lang="en-GB" altLang="en-US" sz="1800" b="0" i="1" smtClean="0">
                            <a:solidFill>
                              <a:srgbClr val="000000"/>
                            </a:solidFill>
                            <a:latin typeface="Cambria Math" panose="02040503050406030204" pitchFamily="18" charset="0"/>
                          </a:rPr>
                          <m:t>(</m:t>
                        </m:r>
                        <m:r>
                          <a:rPr lang="en-GB" altLang="en-US" sz="1800" b="0" i="1" smtClean="0">
                            <a:solidFill>
                              <a:srgbClr val="000000"/>
                            </a:solidFill>
                            <a:latin typeface="Cambria Math" panose="02040503050406030204" pitchFamily="18" charset="0"/>
                          </a:rPr>
                          <m:t>𝐴</m:t>
                        </m:r>
                      </m:e>
                      <m:sup>
                        <m:r>
                          <a:rPr lang="en-GB" altLang="en-US" sz="1800" b="0" i="1" smtClean="0">
                            <a:solidFill>
                              <a:srgbClr val="000000"/>
                            </a:solidFill>
                            <a:latin typeface="Cambria Math" panose="02040503050406030204" pitchFamily="18" charset="0"/>
                          </a:rPr>
                          <m:t>𝑇</m:t>
                        </m:r>
                      </m:sup>
                    </m:sSup>
                    <m:r>
                      <a:rPr lang="en-GB" altLang="en-US" sz="1800" b="0" i="1" smtClean="0">
                        <a:solidFill>
                          <a:srgbClr val="000000"/>
                        </a:solidFill>
                        <a:latin typeface="Cambria Math" panose="02040503050406030204" pitchFamily="18" charset="0"/>
                      </a:rPr>
                      <m:t>)</m:t>
                    </m:r>
                  </m:oMath>
                </a14:m>
                <a:r>
                  <a:rPr lang="en-GB" altLang="en-US" sz="1800" dirty="0">
                    <a:solidFill>
                      <a:srgbClr val="000000"/>
                    </a:solidFill>
                  </a:rPr>
                  <a:t>, </a:t>
                </a:r>
                <a:r>
                  <a:rPr lang="en-GB" altLang="en-US" sz="1800" i="0" dirty="0">
                    <a:solidFill>
                      <a:srgbClr val="000000"/>
                    </a:solidFill>
                  </a:rPr>
                  <a:t>is a subset of </a:t>
                </a:r>
                <a14:m>
                  <m:oMath xmlns:m="http://schemas.openxmlformats.org/officeDocument/2006/math">
                    <m:sSup>
                      <m:sSupPr>
                        <m:ctrlPr>
                          <a:rPr lang="en-GB" altLang="en-US" sz="1800" i="1">
                            <a:solidFill>
                              <a:srgbClr val="000000"/>
                            </a:solidFill>
                            <a:latin typeface="Cambria Math"/>
                          </a:rPr>
                        </m:ctrlPr>
                      </m:sSupPr>
                      <m:e>
                        <m:r>
                          <a:rPr lang="en-GB" altLang="en-US" sz="1800">
                            <a:solidFill>
                              <a:srgbClr val="000000"/>
                            </a:solidFill>
                            <a:latin typeface="Cambria Math" panose="02040503050406030204" pitchFamily="18" charset="0"/>
                          </a:rPr>
                          <m:t>𝑅</m:t>
                        </m:r>
                      </m:e>
                      <m:sup>
                        <m:r>
                          <a:rPr lang="en-GB" altLang="en-US" sz="1800">
                            <a:solidFill>
                              <a:srgbClr val="000000"/>
                            </a:solidFill>
                            <a:latin typeface="Cambria Math" panose="02040503050406030204" pitchFamily="18" charset="0"/>
                          </a:rPr>
                          <m:t>𝑛</m:t>
                        </m:r>
                      </m:sup>
                    </m:sSup>
                  </m:oMath>
                </a14:m>
                <a:r>
                  <a:rPr lang="en-GB" altLang="en-US" sz="1800" i="0" dirty="0">
                    <a:solidFill>
                      <a:srgbClr val="000000"/>
                    </a:solidFill>
                  </a:rPr>
                  <a:t>.</a:t>
                </a:r>
              </a:p>
              <a:p>
                <a:pPr marL="542925" lvl="2" indent="-276225" eaLnBrk="1" hangingPunct="1">
                  <a:buFont typeface="Wingdings" panose="05000000000000000000" pitchFamily="2" charset="2"/>
                  <a:buChar char="Ø"/>
                </a:pPr>
                <a:r>
                  <a:rPr lang="en-GB" altLang="en-US" sz="1800" i="0" dirty="0">
                    <a:solidFill>
                      <a:srgbClr val="000000"/>
                    </a:solidFill>
                  </a:rPr>
                  <a:t>The dimension of </a:t>
                </a:r>
                <a14:m>
                  <m:oMath xmlns:m="http://schemas.openxmlformats.org/officeDocument/2006/math">
                    <m:r>
                      <a:rPr lang="en-GB" altLang="en-US" sz="1800">
                        <a:solidFill>
                          <a:srgbClr val="000000"/>
                        </a:solidFill>
                        <a:latin typeface="Cambria Math"/>
                      </a:rPr>
                      <m:t>𝐶</m:t>
                    </m:r>
                    <m:r>
                      <a:rPr lang="en-GB" altLang="en-US" sz="1800">
                        <a:solidFill>
                          <a:srgbClr val="000000"/>
                        </a:solidFill>
                        <a:latin typeface="Cambria Math"/>
                      </a:rPr>
                      <m:t>(</m:t>
                    </m:r>
                    <m:sSup>
                      <m:sSupPr>
                        <m:ctrlPr>
                          <a:rPr lang="en-GB" altLang="en-US" sz="1800" i="1" smtClean="0">
                            <a:solidFill>
                              <a:srgbClr val="000000"/>
                            </a:solidFill>
                            <a:latin typeface="Cambria Math"/>
                          </a:rPr>
                        </m:ctrlPr>
                      </m:sSupPr>
                      <m:e>
                        <m:r>
                          <a:rPr lang="en-GB" altLang="en-US" sz="1800" b="0" i="1" smtClean="0">
                            <a:solidFill>
                              <a:srgbClr val="000000"/>
                            </a:solidFill>
                            <a:latin typeface="Cambria Math"/>
                          </a:rPr>
                          <m:t>𝐴</m:t>
                        </m:r>
                      </m:e>
                      <m:sup>
                        <m:r>
                          <a:rPr lang="en-GB" altLang="en-US" sz="1800" b="0" i="1" smtClean="0">
                            <a:solidFill>
                              <a:srgbClr val="000000"/>
                            </a:solidFill>
                            <a:latin typeface="Cambria Math"/>
                          </a:rPr>
                          <m:t>𝑇</m:t>
                        </m:r>
                      </m:sup>
                    </m:sSup>
                    <m:r>
                      <a:rPr lang="en-GB" altLang="en-US" sz="1800">
                        <a:solidFill>
                          <a:srgbClr val="000000"/>
                        </a:solidFill>
                        <a:latin typeface="Cambria Math"/>
                      </a:rPr>
                      <m:t>)</m:t>
                    </m:r>
                  </m:oMath>
                </a14:m>
                <a:r>
                  <a:rPr lang="en-GB" altLang="en-US" sz="1800" i="0" dirty="0">
                    <a:solidFill>
                      <a:srgbClr val="000000"/>
                    </a:solidFill>
                  </a:rPr>
                  <a:t> is </a:t>
                </a:r>
                <a14:m>
                  <m:oMath xmlns:m="http://schemas.openxmlformats.org/officeDocument/2006/math">
                    <m:r>
                      <a:rPr lang="en-GB" altLang="en-US" sz="1800">
                        <a:solidFill>
                          <a:srgbClr val="000000"/>
                        </a:solidFill>
                        <a:latin typeface="Cambria Math" panose="02040503050406030204" pitchFamily="18" charset="0"/>
                      </a:rPr>
                      <m:t>𝑟𝑎𝑛𝑘</m:t>
                    </m:r>
                    <m:d>
                      <m:dPr>
                        <m:ctrlPr>
                          <a:rPr lang="en-GB" altLang="en-US" sz="1800" i="1">
                            <a:solidFill>
                              <a:srgbClr val="000000"/>
                            </a:solidFill>
                            <a:latin typeface="Cambria Math"/>
                          </a:rPr>
                        </m:ctrlPr>
                      </m:dPr>
                      <m:e>
                        <m:r>
                          <a:rPr lang="en-GB" altLang="en-US" sz="1800">
                            <a:solidFill>
                              <a:srgbClr val="000000"/>
                            </a:solidFill>
                            <a:latin typeface="Cambria Math" panose="02040503050406030204" pitchFamily="18" charset="0"/>
                          </a:rPr>
                          <m:t>𝐴</m:t>
                        </m:r>
                      </m:e>
                    </m:d>
                    <m:r>
                      <a:rPr lang="en-GB" altLang="en-US" sz="1800">
                        <a:solidFill>
                          <a:srgbClr val="000000"/>
                        </a:solidFill>
                        <a:latin typeface="Cambria Math" panose="02040503050406030204" pitchFamily="18" charset="0"/>
                      </a:rPr>
                      <m:t>=</m:t>
                    </m:r>
                    <m:r>
                      <a:rPr lang="en-GB" altLang="en-US" sz="1800">
                        <a:solidFill>
                          <a:srgbClr val="000000"/>
                        </a:solidFill>
                        <a:latin typeface="Cambria Math" panose="02040503050406030204" pitchFamily="18" charset="0"/>
                      </a:rPr>
                      <m:t>𝑟</m:t>
                    </m:r>
                  </m:oMath>
                </a14:m>
                <a:r>
                  <a:rPr lang="en-GB" altLang="en-US" sz="1800" i="0" dirty="0">
                    <a:solidFill>
                      <a:srgbClr val="000000"/>
                    </a:solidFill>
                  </a:rPr>
                  <a:t>.</a:t>
                </a:r>
              </a:p>
              <a:p>
                <a:pPr marL="542925" lvl="2" indent="-276225" eaLnBrk="1" hangingPunct="1">
                  <a:buFont typeface="Wingdings" panose="05000000000000000000" pitchFamily="2" charset="2"/>
                  <a:buChar char="Ø"/>
                </a:pPr>
                <a:r>
                  <a:rPr lang="en-GB" altLang="en-US" sz="1800" i="0" dirty="0">
                    <a:solidFill>
                      <a:srgbClr val="000000"/>
                    </a:solidFill>
                  </a:rPr>
                  <a:t>A basis of </a:t>
                </a:r>
                <a14:m>
                  <m:oMath xmlns:m="http://schemas.openxmlformats.org/officeDocument/2006/math">
                    <m:sSup>
                      <m:sSupPr>
                        <m:ctrlPr>
                          <a:rPr lang="en-GB" altLang="en-US" sz="1800" i="1">
                            <a:solidFill>
                              <a:srgbClr val="000000"/>
                            </a:solidFill>
                            <a:latin typeface="Cambria Math"/>
                          </a:rPr>
                        </m:ctrlPr>
                      </m:sSupPr>
                      <m:e>
                        <m:r>
                          <a:rPr lang="en-GB" altLang="en-US" sz="1800">
                            <a:solidFill>
                              <a:srgbClr val="000000"/>
                            </a:solidFill>
                            <a:latin typeface="Cambria Math" panose="02040503050406030204" pitchFamily="18" charset="0"/>
                          </a:rPr>
                          <m:t>𝐶</m:t>
                        </m:r>
                        <m:r>
                          <a:rPr lang="en-GB" altLang="en-US" sz="1800">
                            <a:solidFill>
                              <a:srgbClr val="000000"/>
                            </a:solidFill>
                            <a:latin typeface="Cambria Math" panose="02040503050406030204" pitchFamily="18" charset="0"/>
                          </a:rPr>
                          <m:t>(</m:t>
                        </m:r>
                        <m:r>
                          <a:rPr lang="en-GB" altLang="en-US" sz="1800">
                            <a:solidFill>
                              <a:srgbClr val="000000"/>
                            </a:solidFill>
                            <a:latin typeface="Cambria Math" panose="02040503050406030204" pitchFamily="18" charset="0"/>
                          </a:rPr>
                          <m:t>𝐴</m:t>
                        </m:r>
                      </m:e>
                      <m:sup>
                        <m:r>
                          <a:rPr lang="en-GB" altLang="en-US" sz="1800">
                            <a:solidFill>
                              <a:srgbClr val="000000"/>
                            </a:solidFill>
                            <a:latin typeface="Cambria Math" panose="02040503050406030204" pitchFamily="18" charset="0"/>
                          </a:rPr>
                          <m:t>𝑇</m:t>
                        </m:r>
                      </m:sup>
                    </m:sSup>
                    <m:r>
                      <a:rPr lang="en-GB" altLang="en-US" sz="1800">
                        <a:solidFill>
                          <a:srgbClr val="000000"/>
                        </a:solidFill>
                        <a:latin typeface="Cambria Math" panose="02040503050406030204" pitchFamily="18" charset="0"/>
                      </a:rPr>
                      <m:t>)</m:t>
                    </m:r>
                  </m:oMath>
                </a14:m>
                <a:r>
                  <a:rPr lang="en-GB" altLang="en-US" sz="1800" i="0" dirty="0">
                    <a:solidFill>
                      <a:srgbClr val="000000"/>
                    </a:solidFill>
                  </a:rPr>
                  <a:t> consists of the first </a:t>
                </a:r>
                <a14:m>
                  <m:oMath xmlns:m="http://schemas.openxmlformats.org/officeDocument/2006/math">
                    <m:r>
                      <a:rPr lang="en-GB" altLang="en-US" sz="1800">
                        <a:solidFill>
                          <a:srgbClr val="000000"/>
                        </a:solidFill>
                        <a:latin typeface="Cambria Math" panose="02040503050406030204" pitchFamily="18" charset="0"/>
                      </a:rPr>
                      <m:t>𝑟</m:t>
                    </m:r>
                  </m:oMath>
                </a14:m>
                <a:r>
                  <a:rPr lang="en-GB" altLang="en-US" sz="1800" i="0" dirty="0">
                    <a:solidFill>
                      <a:srgbClr val="000000"/>
                    </a:solidFill>
                  </a:rPr>
                  <a:t> rows of the RREF matrix </a:t>
                </a:r>
                <a14:m>
                  <m:oMath xmlns:m="http://schemas.openxmlformats.org/officeDocument/2006/math">
                    <m:r>
                      <a:rPr lang="en-GB" altLang="en-US" sz="1800" i="1" dirty="0" smtClean="0">
                        <a:solidFill>
                          <a:srgbClr val="000000"/>
                        </a:solidFill>
                        <a:latin typeface="Cambria Math" panose="02040503050406030204" pitchFamily="18" charset="0"/>
                      </a:rPr>
                      <m:t>𝑅</m:t>
                    </m:r>
                  </m:oMath>
                </a14:m>
                <a:r>
                  <a:rPr lang="en-GB" altLang="en-US" sz="1800" i="0" dirty="0">
                    <a:solidFill>
                      <a:srgbClr val="000000"/>
                    </a:solidFill>
                  </a:rPr>
                  <a:t>. Note that the last </a:t>
                </a:r>
                <a14:m>
                  <m:oMath xmlns:m="http://schemas.openxmlformats.org/officeDocument/2006/math">
                    <m:r>
                      <a:rPr lang="en-GB" altLang="en-US" sz="1800" b="0" i="1" smtClean="0">
                        <a:solidFill>
                          <a:srgbClr val="000000"/>
                        </a:solidFill>
                        <a:latin typeface="Cambria Math" panose="02040503050406030204" pitchFamily="18" charset="0"/>
                      </a:rPr>
                      <m:t>𝑚</m:t>
                    </m:r>
                    <m:r>
                      <a:rPr lang="en-GB" altLang="en-US" sz="1800" b="0" i="1" smtClean="0">
                        <a:solidFill>
                          <a:srgbClr val="000000"/>
                        </a:solidFill>
                        <a:latin typeface="Cambria Math" panose="02040503050406030204" pitchFamily="18" charset="0"/>
                      </a:rPr>
                      <m:t>−</m:t>
                    </m:r>
                    <m:r>
                      <a:rPr lang="en-GB" altLang="en-US" sz="1800" b="0" i="1" smtClean="0">
                        <a:solidFill>
                          <a:srgbClr val="000000"/>
                        </a:solidFill>
                        <a:latin typeface="Cambria Math" panose="02040503050406030204" pitchFamily="18" charset="0"/>
                      </a:rPr>
                      <m:t>𝑟</m:t>
                    </m:r>
                  </m:oMath>
                </a14:m>
                <a:r>
                  <a:rPr lang="en-GB" altLang="en-US" sz="1800" i="0" dirty="0">
                    <a:solidFill>
                      <a:srgbClr val="000000"/>
                    </a:solidFill>
                  </a:rPr>
                  <a:t> rows of </a:t>
                </a:r>
                <a14:m>
                  <m:oMath xmlns:m="http://schemas.openxmlformats.org/officeDocument/2006/math">
                    <m:r>
                      <a:rPr lang="en-GB" altLang="en-US" sz="1800" b="0" i="1" smtClean="0">
                        <a:solidFill>
                          <a:srgbClr val="000000"/>
                        </a:solidFill>
                        <a:latin typeface="Cambria Math" panose="02040503050406030204" pitchFamily="18" charset="0"/>
                      </a:rPr>
                      <m:t>𝑅</m:t>
                    </m:r>
                  </m:oMath>
                </a14:m>
                <a:r>
                  <a:rPr lang="en-GB" altLang="en-US" sz="1800" i="0" dirty="0">
                    <a:solidFill>
                      <a:srgbClr val="000000"/>
                    </a:solidFill>
                  </a:rPr>
                  <a:t> are zero.</a:t>
                </a:r>
              </a:p>
              <a:p>
                <a:pPr marL="266700" lvl="2" indent="0" eaLnBrk="1" hangingPunct="1">
                  <a:buNone/>
                </a:pPr>
                <a:endParaRPr lang="en-GB" altLang="en-US" sz="800" i="0" dirty="0">
                  <a:solidFill>
                    <a:srgbClr val="000000"/>
                  </a:solidFill>
                </a:endParaRPr>
              </a:p>
              <a:p>
                <a:pPr marL="266700" lvl="1" indent="-266700" eaLnBrk="1" hangingPunct="1"/>
                <a:r>
                  <a:rPr lang="en-GB" altLang="en-US" sz="1800" i="0" dirty="0">
                    <a:solidFill>
                      <a:srgbClr val="000000"/>
                    </a:solidFill>
                  </a:rPr>
                  <a:t>The </a:t>
                </a:r>
                <a:r>
                  <a:rPr lang="en-GB" altLang="en-US" sz="1800" i="0" dirty="0" err="1">
                    <a:solidFill>
                      <a:srgbClr val="000000"/>
                    </a:solidFill>
                  </a:rPr>
                  <a:t>nullspace</a:t>
                </a:r>
                <a:r>
                  <a:rPr lang="en-GB" altLang="en-US" sz="1800" i="0" dirty="0">
                    <a:solidFill>
                      <a:srgbClr val="000000"/>
                    </a:solidFill>
                  </a:rPr>
                  <a:t> of </a:t>
                </a:r>
                <a14:m>
                  <m:oMath xmlns:m="http://schemas.openxmlformats.org/officeDocument/2006/math">
                    <m:sSup>
                      <m:sSupPr>
                        <m:ctrlPr>
                          <a:rPr lang="en-GB" altLang="en-US" sz="1800" i="1">
                            <a:solidFill>
                              <a:srgbClr val="000000"/>
                            </a:solidFill>
                            <a:latin typeface="Cambria Math"/>
                          </a:rPr>
                        </m:ctrlPr>
                      </m:sSupPr>
                      <m:e>
                        <m:r>
                          <a:rPr lang="en-GB" altLang="en-US" sz="1800">
                            <a:solidFill>
                              <a:srgbClr val="000000"/>
                            </a:solidFill>
                            <a:latin typeface="Cambria Math" panose="02040503050406030204" pitchFamily="18" charset="0"/>
                          </a:rPr>
                          <m:t>𝐴</m:t>
                        </m:r>
                      </m:e>
                      <m:sup>
                        <m:r>
                          <a:rPr lang="en-GB" altLang="en-US" sz="1800">
                            <a:solidFill>
                              <a:srgbClr val="000000"/>
                            </a:solidFill>
                            <a:latin typeface="Cambria Math" panose="02040503050406030204" pitchFamily="18" charset="0"/>
                          </a:rPr>
                          <m:t>𝑇</m:t>
                        </m:r>
                      </m:sup>
                    </m:sSup>
                  </m:oMath>
                </a14:m>
                <a:r>
                  <a:rPr lang="en-GB" altLang="en-US" sz="1800" dirty="0">
                    <a:solidFill>
                      <a:srgbClr val="000000"/>
                    </a:solidFill>
                  </a:rPr>
                  <a:t>, </a:t>
                </a:r>
                <a14:m>
                  <m:oMath xmlns:m="http://schemas.openxmlformats.org/officeDocument/2006/math">
                    <m:sSup>
                      <m:sSupPr>
                        <m:ctrlPr>
                          <a:rPr lang="en-GB" altLang="en-US" sz="1800" i="1">
                            <a:solidFill>
                              <a:srgbClr val="000000"/>
                            </a:solidFill>
                            <a:latin typeface="Cambria Math"/>
                          </a:rPr>
                        </m:ctrlPr>
                      </m:sSupPr>
                      <m:e>
                        <m:r>
                          <a:rPr lang="en-GB" altLang="en-US" sz="1800" b="0" i="1" smtClean="0">
                            <a:solidFill>
                              <a:srgbClr val="000000"/>
                            </a:solidFill>
                            <a:latin typeface="Cambria Math" panose="02040503050406030204" pitchFamily="18" charset="0"/>
                          </a:rPr>
                          <m:t>𝑁</m:t>
                        </m:r>
                        <m:r>
                          <a:rPr lang="en-GB" altLang="en-US" sz="1800" b="0" i="1" smtClean="0">
                            <a:solidFill>
                              <a:srgbClr val="000000"/>
                            </a:solidFill>
                            <a:latin typeface="Cambria Math" panose="02040503050406030204" pitchFamily="18" charset="0"/>
                          </a:rPr>
                          <m:t>(</m:t>
                        </m:r>
                        <m:r>
                          <a:rPr lang="en-GB" altLang="en-US" sz="1800">
                            <a:solidFill>
                              <a:srgbClr val="000000"/>
                            </a:solidFill>
                            <a:latin typeface="Cambria Math" panose="02040503050406030204" pitchFamily="18" charset="0"/>
                          </a:rPr>
                          <m:t>𝐴</m:t>
                        </m:r>
                      </m:e>
                      <m:sup>
                        <m:r>
                          <a:rPr lang="en-GB" altLang="en-US" sz="1800">
                            <a:solidFill>
                              <a:srgbClr val="000000"/>
                            </a:solidFill>
                            <a:latin typeface="Cambria Math" panose="02040503050406030204" pitchFamily="18" charset="0"/>
                          </a:rPr>
                          <m:t>𝑇</m:t>
                        </m:r>
                      </m:sup>
                    </m:sSup>
                    <m:r>
                      <a:rPr lang="en-GB" altLang="en-US" sz="1800" b="0" i="1" smtClean="0">
                        <a:solidFill>
                          <a:srgbClr val="000000"/>
                        </a:solidFill>
                        <a:latin typeface="Cambria Math" panose="02040503050406030204" pitchFamily="18" charset="0"/>
                      </a:rPr>
                      <m:t>)</m:t>
                    </m:r>
                  </m:oMath>
                </a14:m>
                <a:r>
                  <a:rPr lang="en-GB" altLang="en-US" sz="1800" i="0" dirty="0">
                    <a:solidFill>
                      <a:srgbClr val="000000"/>
                    </a:solidFill>
                  </a:rPr>
                  <a:t>, is a subset of </a:t>
                </a:r>
                <a14:m>
                  <m:oMath xmlns:m="http://schemas.openxmlformats.org/officeDocument/2006/math">
                    <m:sSup>
                      <m:sSupPr>
                        <m:ctrlPr>
                          <a:rPr lang="en-GB" altLang="en-US" sz="1800" i="1">
                            <a:solidFill>
                              <a:srgbClr val="000000"/>
                            </a:solidFill>
                            <a:latin typeface="Cambria Math"/>
                          </a:rPr>
                        </m:ctrlPr>
                      </m:sSupPr>
                      <m:e>
                        <m:r>
                          <a:rPr lang="en-GB" altLang="en-US" sz="1800">
                            <a:solidFill>
                              <a:srgbClr val="000000"/>
                            </a:solidFill>
                            <a:latin typeface="Cambria Math" panose="02040503050406030204" pitchFamily="18" charset="0"/>
                          </a:rPr>
                          <m:t>𝑅</m:t>
                        </m:r>
                      </m:e>
                      <m:sup>
                        <m:r>
                          <a:rPr lang="en-GB" altLang="en-US" sz="1800">
                            <a:solidFill>
                              <a:srgbClr val="000000"/>
                            </a:solidFill>
                            <a:latin typeface="Cambria Math" panose="02040503050406030204" pitchFamily="18" charset="0"/>
                          </a:rPr>
                          <m:t>𝑚</m:t>
                        </m:r>
                      </m:sup>
                    </m:sSup>
                  </m:oMath>
                </a14:m>
                <a:r>
                  <a:rPr lang="en-GB" altLang="en-US" sz="1800" i="0" dirty="0">
                    <a:solidFill>
                      <a:srgbClr val="000000"/>
                    </a:solidFill>
                  </a:rPr>
                  <a:t>.</a:t>
                </a:r>
              </a:p>
              <a:p>
                <a:pPr marL="542925" lvl="1" indent="-276225" eaLnBrk="1" hangingPunct="1">
                  <a:buFont typeface="Wingdings" panose="05000000000000000000" pitchFamily="2" charset="2"/>
                  <a:buChar char="Ø"/>
                </a:pPr>
                <a:r>
                  <a:rPr lang="en-GB" altLang="en-US" sz="1800" i="0" dirty="0">
                    <a:solidFill>
                      <a:srgbClr val="000000"/>
                    </a:solidFill>
                  </a:rPr>
                  <a:t>The dimension of </a:t>
                </a:r>
                <a14:m>
                  <m:oMath xmlns:m="http://schemas.openxmlformats.org/officeDocument/2006/math">
                    <m:sSup>
                      <m:sSupPr>
                        <m:ctrlPr>
                          <a:rPr lang="en-GB" altLang="en-US" sz="1800" i="1">
                            <a:solidFill>
                              <a:srgbClr val="000000"/>
                            </a:solidFill>
                            <a:latin typeface="Cambria Math"/>
                          </a:rPr>
                        </m:ctrlPr>
                      </m:sSupPr>
                      <m:e>
                        <m:r>
                          <a:rPr lang="en-GB" altLang="en-US" sz="1800">
                            <a:solidFill>
                              <a:srgbClr val="000000"/>
                            </a:solidFill>
                            <a:latin typeface="Cambria Math" panose="02040503050406030204" pitchFamily="18" charset="0"/>
                          </a:rPr>
                          <m:t>𝑁</m:t>
                        </m:r>
                        <m:r>
                          <a:rPr lang="en-GB" altLang="en-US" sz="1800">
                            <a:solidFill>
                              <a:srgbClr val="000000"/>
                            </a:solidFill>
                            <a:latin typeface="Cambria Math" panose="02040503050406030204" pitchFamily="18" charset="0"/>
                          </a:rPr>
                          <m:t>(</m:t>
                        </m:r>
                        <m:r>
                          <a:rPr lang="en-GB" altLang="en-US" sz="1800">
                            <a:solidFill>
                              <a:srgbClr val="000000"/>
                            </a:solidFill>
                            <a:latin typeface="Cambria Math" panose="02040503050406030204" pitchFamily="18" charset="0"/>
                          </a:rPr>
                          <m:t>𝐴</m:t>
                        </m:r>
                      </m:e>
                      <m:sup>
                        <m:r>
                          <a:rPr lang="en-GB" altLang="en-US" sz="1800">
                            <a:solidFill>
                              <a:srgbClr val="000000"/>
                            </a:solidFill>
                            <a:latin typeface="Cambria Math" panose="02040503050406030204" pitchFamily="18" charset="0"/>
                          </a:rPr>
                          <m:t>𝑇</m:t>
                        </m:r>
                      </m:sup>
                    </m:sSup>
                    <m:r>
                      <a:rPr lang="en-GB" altLang="en-US" sz="1800">
                        <a:solidFill>
                          <a:srgbClr val="000000"/>
                        </a:solidFill>
                        <a:latin typeface="Cambria Math" panose="02040503050406030204" pitchFamily="18" charset="0"/>
                      </a:rPr>
                      <m:t>)</m:t>
                    </m:r>
                  </m:oMath>
                </a14:m>
                <a:r>
                  <a:rPr lang="en-GB" altLang="en-US" sz="1800" i="0" dirty="0">
                    <a:solidFill>
                      <a:srgbClr val="000000"/>
                    </a:solidFill>
                  </a:rPr>
                  <a:t> is </a:t>
                </a:r>
                <a14:m>
                  <m:oMath xmlns:m="http://schemas.openxmlformats.org/officeDocument/2006/math">
                    <m:r>
                      <a:rPr lang="en-GB" altLang="en-US" sz="1800" b="0" i="1" smtClean="0">
                        <a:solidFill>
                          <a:srgbClr val="000000"/>
                        </a:solidFill>
                        <a:latin typeface="Cambria Math"/>
                      </a:rPr>
                      <m:t>𝑚</m:t>
                    </m:r>
                    <m:r>
                      <a:rPr lang="en-GB" altLang="en-US" sz="1800" b="0" i="1" smtClean="0">
                        <a:solidFill>
                          <a:srgbClr val="000000"/>
                        </a:solidFill>
                        <a:latin typeface="Cambria Math"/>
                      </a:rPr>
                      <m:t>−</m:t>
                    </m:r>
                    <m:r>
                      <a:rPr lang="en-GB" altLang="en-US" sz="1800" b="0" i="1" smtClean="0">
                        <a:solidFill>
                          <a:srgbClr val="000000"/>
                        </a:solidFill>
                        <a:latin typeface="Cambria Math"/>
                      </a:rPr>
                      <m:t>𝑟</m:t>
                    </m:r>
                  </m:oMath>
                </a14:m>
                <a:r>
                  <a:rPr lang="en-GB" altLang="en-US" sz="1800" i="0" dirty="0">
                    <a:solidFill>
                      <a:srgbClr val="000000"/>
                    </a:solidFill>
                  </a:rPr>
                  <a:t>.</a:t>
                </a:r>
              </a:p>
              <a:p>
                <a:pPr marL="542925" lvl="1" indent="-276225" eaLnBrk="1" hangingPunct="1">
                  <a:buFont typeface="Wingdings" panose="05000000000000000000" pitchFamily="2" charset="2"/>
                  <a:buChar char="Ø"/>
                </a:pPr>
                <a:r>
                  <a:rPr lang="en-GB" altLang="en-US" sz="1800" b="1" i="0" dirty="0">
                    <a:solidFill>
                      <a:srgbClr val="C00000"/>
                    </a:solidFill>
                  </a:rPr>
                  <a:t>A basis of</a:t>
                </a:r>
                <a:r>
                  <a:rPr lang="en-GB" altLang="en-US" sz="1800" b="1" dirty="0">
                    <a:solidFill>
                      <a:srgbClr val="C00000"/>
                    </a:solidFill>
                  </a:rPr>
                  <a:t> </a:t>
                </a:r>
                <a14:m>
                  <m:oMath xmlns:m="http://schemas.openxmlformats.org/officeDocument/2006/math">
                    <m:sSup>
                      <m:sSupPr>
                        <m:ctrlPr>
                          <a:rPr lang="en-GB" altLang="en-US" sz="1800" b="1" i="1">
                            <a:solidFill>
                              <a:srgbClr val="C00000"/>
                            </a:solidFill>
                            <a:latin typeface="Cambria Math"/>
                          </a:rPr>
                        </m:ctrlPr>
                      </m:sSupPr>
                      <m:e>
                        <m:r>
                          <a:rPr lang="en-GB" altLang="en-US" sz="1800" b="1">
                            <a:solidFill>
                              <a:srgbClr val="C00000"/>
                            </a:solidFill>
                            <a:latin typeface="Cambria Math" panose="02040503050406030204" pitchFamily="18" charset="0"/>
                          </a:rPr>
                          <m:t>𝑵</m:t>
                        </m:r>
                        <m:r>
                          <a:rPr lang="en-GB" altLang="en-US" sz="1800" b="1">
                            <a:solidFill>
                              <a:srgbClr val="C00000"/>
                            </a:solidFill>
                            <a:latin typeface="Cambria Math" panose="02040503050406030204" pitchFamily="18" charset="0"/>
                          </a:rPr>
                          <m:t>(</m:t>
                        </m:r>
                        <m:r>
                          <a:rPr lang="en-GB" altLang="en-US" sz="1800" b="1" i="0">
                            <a:solidFill>
                              <a:srgbClr val="C00000"/>
                            </a:solidFill>
                            <a:latin typeface="Cambria Math" panose="02040503050406030204" pitchFamily="18" charset="0"/>
                          </a:rPr>
                          <m:t>𝐀</m:t>
                        </m:r>
                      </m:e>
                      <m:sup>
                        <m:r>
                          <a:rPr lang="en-GB" altLang="en-US" sz="1800" b="1" i="1">
                            <a:solidFill>
                              <a:srgbClr val="C00000"/>
                            </a:solidFill>
                            <a:latin typeface="Cambria Math" panose="02040503050406030204" pitchFamily="18" charset="0"/>
                          </a:rPr>
                          <m:t>𝑻</m:t>
                        </m:r>
                      </m:sup>
                    </m:sSup>
                    <m:r>
                      <a:rPr lang="en-GB" altLang="en-US" sz="1800" b="1" i="1" smtClean="0">
                        <a:solidFill>
                          <a:srgbClr val="C00000"/>
                        </a:solidFill>
                        <a:latin typeface="Cambria Math" panose="02040503050406030204" pitchFamily="18" charset="0"/>
                      </a:rPr>
                      <m:t>)</m:t>
                    </m:r>
                  </m:oMath>
                </a14:m>
                <a:r>
                  <a:rPr lang="en-GB" altLang="en-US" sz="1800" b="1" i="0" dirty="0">
                    <a:solidFill>
                      <a:srgbClr val="C00000"/>
                    </a:solidFill>
                  </a:rPr>
                  <a:t> consists of the last </a:t>
                </a:r>
                <a14:m>
                  <m:oMath xmlns:m="http://schemas.openxmlformats.org/officeDocument/2006/math">
                    <m:r>
                      <a:rPr lang="en-GB" altLang="en-US" sz="1800" b="1" i="1" dirty="0" smtClean="0">
                        <a:solidFill>
                          <a:srgbClr val="C00000"/>
                        </a:solidFill>
                        <a:latin typeface="Cambria Math" panose="02040503050406030204" pitchFamily="18" charset="0"/>
                      </a:rPr>
                      <m:t>𝒎</m:t>
                    </m:r>
                    <m:r>
                      <a:rPr lang="en-GB" altLang="en-US" sz="1800" b="1" i="1" dirty="0" smtClean="0">
                        <a:solidFill>
                          <a:srgbClr val="C00000"/>
                        </a:solidFill>
                        <a:latin typeface="Cambria Math" panose="02040503050406030204" pitchFamily="18" charset="0"/>
                      </a:rPr>
                      <m:t>−</m:t>
                    </m:r>
                    <m:r>
                      <a:rPr lang="en-GB" altLang="en-US" sz="1800" b="1" i="1" dirty="0" smtClean="0">
                        <a:solidFill>
                          <a:srgbClr val="C00000"/>
                        </a:solidFill>
                        <a:latin typeface="Cambria Math" panose="02040503050406030204" pitchFamily="18" charset="0"/>
                      </a:rPr>
                      <m:t>𝒓</m:t>
                    </m:r>
                  </m:oMath>
                </a14:m>
                <a:r>
                  <a:rPr lang="en-GB" altLang="en-US" sz="1800" b="1" i="0" dirty="0">
                    <a:solidFill>
                      <a:srgbClr val="C00000"/>
                    </a:solidFill>
                  </a:rPr>
                  <a:t> rows of </a:t>
                </a:r>
                <a14:m>
                  <m:oMath xmlns:m="http://schemas.openxmlformats.org/officeDocument/2006/math">
                    <m:r>
                      <a:rPr lang="en-GB" altLang="en-US" sz="1800" b="1" i="1" dirty="0" smtClean="0">
                        <a:solidFill>
                          <a:srgbClr val="C00000"/>
                        </a:solidFill>
                        <a:latin typeface="Cambria Math" panose="02040503050406030204" pitchFamily="18" charset="0"/>
                      </a:rPr>
                      <m:t>𝑬</m:t>
                    </m:r>
                    <m:r>
                      <a:rPr lang="en-GB" altLang="en-US" sz="1800" b="1" i="0" dirty="0" smtClean="0">
                        <a:solidFill>
                          <a:srgbClr val="C00000"/>
                        </a:solidFill>
                        <a:latin typeface="Cambria Math" panose="02040503050406030204" pitchFamily="18" charset="0"/>
                      </a:rPr>
                      <m:t>.</m:t>
                    </m:r>
                  </m:oMath>
                </a14:m>
                <a:endParaRPr lang="en-GB" altLang="en-US" sz="1800" b="1" i="0" dirty="0">
                  <a:solidFill>
                    <a:srgbClr val="C00000"/>
                  </a:solidFill>
                </a:endParaRPr>
              </a:p>
              <a:p>
                <a:pPr marL="542925" lvl="1" indent="-276225" eaLnBrk="1" hangingPunct="1">
                  <a:buFont typeface="Wingdings" panose="05000000000000000000" pitchFamily="2" charset="2"/>
                  <a:buChar char="Ø"/>
                </a:pPr>
                <a:r>
                  <a:rPr lang="en-GB" altLang="en-US" sz="1800" b="1" i="0" dirty="0">
                    <a:solidFill>
                      <a:srgbClr val="C00000"/>
                    </a:solidFill>
                  </a:rPr>
                  <a:t>NOTE THAT: </a:t>
                </a:r>
                <a14:m>
                  <m:oMath xmlns:m="http://schemas.openxmlformats.org/officeDocument/2006/math">
                    <m:sSub>
                      <m:sSubPr>
                        <m:ctrlPr>
                          <a:rPr lang="en-GB" altLang="en-US" sz="1800" b="1" i="1" smtClean="0">
                            <a:solidFill>
                              <a:srgbClr val="C00000"/>
                            </a:solidFill>
                            <a:latin typeface="Cambria Math"/>
                          </a:rPr>
                        </m:ctrlPr>
                      </m:sSubPr>
                      <m:e>
                        <m:r>
                          <a:rPr lang="en-GB" altLang="en-US" sz="1800" b="1" i="1" smtClean="0">
                            <a:solidFill>
                              <a:srgbClr val="C00000"/>
                            </a:solidFill>
                            <a:latin typeface="Cambria Math" panose="02040503050406030204" pitchFamily="18" charset="0"/>
                          </a:rPr>
                          <m:t>𝑬</m:t>
                        </m:r>
                      </m:e>
                      <m:sub>
                        <m:r>
                          <a:rPr lang="en-GB" altLang="en-US" sz="1800" b="1" i="1" smtClean="0">
                            <a:solidFill>
                              <a:srgbClr val="C00000"/>
                            </a:solidFill>
                            <a:latin typeface="Cambria Math" panose="02040503050406030204" pitchFamily="18" charset="0"/>
                          </a:rPr>
                          <m:t>𝒎</m:t>
                        </m:r>
                        <m:r>
                          <a:rPr lang="en-GB" altLang="en-US" sz="1800" b="1" i="1" smtClean="0">
                            <a:solidFill>
                              <a:srgbClr val="C00000"/>
                            </a:solidFill>
                            <a:latin typeface="Cambria Math" panose="02040503050406030204" pitchFamily="18" charset="0"/>
                            <a:ea typeface="Cambria Math" panose="02040503050406030204" pitchFamily="18" charset="0"/>
                          </a:rPr>
                          <m:t>×</m:t>
                        </m:r>
                        <m:r>
                          <a:rPr lang="en-GB" altLang="en-US" sz="1800" b="1" i="1" smtClean="0">
                            <a:solidFill>
                              <a:srgbClr val="C00000"/>
                            </a:solidFill>
                            <a:latin typeface="Cambria Math" panose="02040503050406030204" pitchFamily="18" charset="0"/>
                            <a:ea typeface="Cambria Math" panose="02040503050406030204" pitchFamily="18" charset="0"/>
                          </a:rPr>
                          <m:t>𝒎</m:t>
                        </m:r>
                      </m:sub>
                    </m:sSub>
                    <m:d>
                      <m:dPr>
                        <m:begChr m:val="["/>
                        <m:endChr m:val="]"/>
                        <m:ctrlPr>
                          <a:rPr lang="en-GB" altLang="en-US" sz="1800" b="1" i="1" smtClean="0">
                            <a:solidFill>
                              <a:srgbClr val="C00000"/>
                            </a:solidFill>
                            <a:latin typeface="Cambria Math"/>
                          </a:rPr>
                        </m:ctrlPr>
                      </m:dPr>
                      <m:e>
                        <m:sSub>
                          <m:sSubPr>
                            <m:ctrlPr>
                              <a:rPr lang="en-GB" altLang="en-US" sz="1800" b="1" i="1" smtClean="0">
                                <a:solidFill>
                                  <a:srgbClr val="C00000"/>
                                </a:solidFill>
                                <a:latin typeface="Cambria Math"/>
                              </a:rPr>
                            </m:ctrlPr>
                          </m:sSubPr>
                          <m:e>
                            <m:r>
                              <a:rPr lang="en-GB" altLang="en-US" sz="1800" b="1" i="1" smtClean="0">
                                <a:solidFill>
                                  <a:srgbClr val="C00000"/>
                                </a:solidFill>
                                <a:latin typeface="Cambria Math" panose="02040503050406030204" pitchFamily="18" charset="0"/>
                              </a:rPr>
                              <m:t>𝑨</m:t>
                            </m:r>
                          </m:e>
                          <m:sub>
                            <m:r>
                              <a:rPr lang="en-GB" altLang="en-US" sz="1800" b="1" i="1" smtClean="0">
                                <a:solidFill>
                                  <a:srgbClr val="C00000"/>
                                </a:solidFill>
                                <a:latin typeface="Cambria Math" panose="02040503050406030204" pitchFamily="18" charset="0"/>
                              </a:rPr>
                              <m:t>𝒎</m:t>
                            </m:r>
                            <m:r>
                              <a:rPr lang="en-GB" altLang="en-US" sz="1800" b="1" i="1" smtClean="0">
                                <a:solidFill>
                                  <a:srgbClr val="C00000"/>
                                </a:solidFill>
                                <a:latin typeface="Cambria Math" panose="02040503050406030204" pitchFamily="18" charset="0"/>
                                <a:ea typeface="Cambria Math" panose="02040503050406030204" pitchFamily="18" charset="0"/>
                              </a:rPr>
                              <m:t>×</m:t>
                            </m:r>
                            <m:r>
                              <a:rPr lang="en-GB" altLang="en-US" sz="1800" b="1" i="1" smtClean="0">
                                <a:solidFill>
                                  <a:srgbClr val="C00000"/>
                                </a:solidFill>
                                <a:latin typeface="Cambria Math" panose="02040503050406030204" pitchFamily="18" charset="0"/>
                                <a:ea typeface="Cambria Math" panose="02040503050406030204" pitchFamily="18" charset="0"/>
                              </a:rPr>
                              <m:t>𝒏</m:t>
                            </m:r>
                          </m:sub>
                        </m:sSub>
                        <m:r>
                          <a:rPr lang="en-GB" altLang="en-US" sz="1800" b="1" i="1" smtClean="0">
                            <a:solidFill>
                              <a:srgbClr val="C00000"/>
                            </a:solidFill>
                            <a:latin typeface="Cambria Math" panose="02040503050406030204" pitchFamily="18" charset="0"/>
                          </a:rPr>
                          <m:t> </m:t>
                        </m:r>
                        <m:sSub>
                          <m:sSubPr>
                            <m:ctrlPr>
                              <a:rPr lang="en-GB" altLang="en-US" sz="1800" b="1" i="1" smtClean="0">
                                <a:solidFill>
                                  <a:srgbClr val="C00000"/>
                                </a:solidFill>
                                <a:latin typeface="Cambria Math"/>
                              </a:rPr>
                            </m:ctrlPr>
                          </m:sSubPr>
                          <m:e>
                            <m:r>
                              <a:rPr lang="en-GB" altLang="en-US" sz="1800" b="1" i="1" smtClean="0">
                                <a:solidFill>
                                  <a:srgbClr val="C00000"/>
                                </a:solidFill>
                                <a:latin typeface="Cambria Math" panose="02040503050406030204" pitchFamily="18" charset="0"/>
                              </a:rPr>
                              <m:t>𝑰</m:t>
                            </m:r>
                          </m:e>
                          <m:sub>
                            <m:r>
                              <a:rPr lang="en-GB" altLang="en-US" sz="1800" b="1" i="1" smtClean="0">
                                <a:solidFill>
                                  <a:srgbClr val="C00000"/>
                                </a:solidFill>
                                <a:latin typeface="Cambria Math" panose="02040503050406030204" pitchFamily="18" charset="0"/>
                              </a:rPr>
                              <m:t>𝒎</m:t>
                            </m:r>
                            <m:r>
                              <a:rPr lang="en-GB" altLang="en-US" sz="1800" b="1" i="1" smtClean="0">
                                <a:solidFill>
                                  <a:srgbClr val="C00000"/>
                                </a:solidFill>
                                <a:latin typeface="Cambria Math" panose="02040503050406030204" pitchFamily="18" charset="0"/>
                                <a:ea typeface="Cambria Math" panose="02040503050406030204" pitchFamily="18" charset="0"/>
                              </a:rPr>
                              <m:t>×</m:t>
                            </m:r>
                            <m:r>
                              <a:rPr lang="en-GB" altLang="en-US" sz="1800" b="1" i="1" smtClean="0">
                                <a:solidFill>
                                  <a:srgbClr val="C00000"/>
                                </a:solidFill>
                                <a:latin typeface="Cambria Math" panose="02040503050406030204" pitchFamily="18" charset="0"/>
                                <a:ea typeface="Cambria Math" panose="02040503050406030204" pitchFamily="18" charset="0"/>
                              </a:rPr>
                              <m:t>𝒎</m:t>
                            </m:r>
                          </m:sub>
                        </m:sSub>
                      </m:e>
                    </m:d>
                    <m:r>
                      <a:rPr lang="en-GB" altLang="en-US" sz="1800" b="1" i="1" smtClean="0">
                        <a:solidFill>
                          <a:srgbClr val="C00000"/>
                        </a:solidFill>
                        <a:latin typeface="Cambria Math" panose="02040503050406030204" pitchFamily="18" charset="0"/>
                      </a:rPr>
                      <m:t>=</m:t>
                    </m:r>
                    <m:d>
                      <m:dPr>
                        <m:begChr m:val="["/>
                        <m:endChr m:val="]"/>
                        <m:ctrlPr>
                          <a:rPr lang="en-GB" altLang="en-US" sz="1800" b="1" i="1">
                            <a:solidFill>
                              <a:srgbClr val="C00000"/>
                            </a:solidFill>
                            <a:latin typeface="Cambria Math"/>
                          </a:rPr>
                        </m:ctrlPr>
                      </m:dPr>
                      <m:e>
                        <m:sSub>
                          <m:sSubPr>
                            <m:ctrlPr>
                              <a:rPr lang="en-GB" altLang="en-US" sz="1800" b="1" i="1">
                                <a:solidFill>
                                  <a:srgbClr val="C00000"/>
                                </a:solidFill>
                                <a:latin typeface="Cambria Math"/>
                              </a:rPr>
                            </m:ctrlPr>
                          </m:sSubPr>
                          <m:e>
                            <m:r>
                              <a:rPr lang="en-GB" altLang="en-US" sz="1800" b="1" i="1" smtClean="0">
                                <a:solidFill>
                                  <a:srgbClr val="C00000"/>
                                </a:solidFill>
                                <a:latin typeface="Cambria Math" panose="02040503050406030204" pitchFamily="18" charset="0"/>
                              </a:rPr>
                              <m:t>𝑹</m:t>
                            </m:r>
                          </m:e>
                          <m:sub>
                            <m:r>
                              <a:rPr lang="en-GB" altLang="en-US" sz="1800" b="1">
                                <a:solidFill>
                                  <a:srgbClr val="C00000"/>
                                </a:solidFill>
                                <a:latin typeface="Cambria Math" panose="02040503050406030204" pitchFamily="18" charset="0"/>
                              </a:rPr>
                              <m:t>𝒎</m:t>
                            </m:r>
                            <m:r>
                              <a:rPr lang="en-GB" altLang="en-US" sz="1800" b="1">
                                <a:solidFill>
                                  <a:srgbClr val="C00000"/>
                                </a:solidFill>
                                <a:latin typeface="Cambria Math" panose="02040503050406030204" pitchFamily="18" charset="0"/>
                                <a:ea typeface="Cambria Math" panose="02040503050406030204" pitchFamily="18" charset="0"/>
                              </a:rPr>
                              <m:t>×</m:t>
                            </m:r>
                            <m:r>
                              <a:rPr lang="en-GB" altLang="en-US" sz="1800" b="1">
                                <a:solidFill>
                                  <a:srgbClr val="C00000"/>
                                </a:solidFill>
                                <a:latin typeface="Cambria Math" panose="02040503050406030204" pitchFamily="18" charset="0"/>
                                <a:ea typeface="Cambria Math" panose="02040503050406030204" pitchFamily="18" charset="0"/>
                              </a:rPr>
                              <m:t>𝒏</m:t>
                            </m:r>
                          </m:sub>
                        </m:sSub>
                        <m:r>
                          <a:rPr lang="en-GB" altLang="en-US" sz="1800" b="1">
                            <a:solidFill>
                              <a:srgbClr val="C00000"/>
                            </a:solidFill>
                            <a:latin typeface="Cambria Math" panose="02040503050406030204" pitchFamily="18" charset="0"/>
                          </a:rPr>
                          <m:t> </m:t>
                        </m:r>
                        <m:sSub>
                          <m:sSubPr>
                            <m:ctrlPr>
                              <a:rPr lang="en-GB" altLang="en-US" sz="1800" b="1" i="1">
                                <a:solidFill>
                                  <a:srgbClr val="C00000"/>
                                </a:solidFill>
                                <a:latin typeface="Cambria Math"/>
                              </a:rPr>
                            </m:ctrlPr>
                          </m:sSubPr>
                          <m:e>
                            <m:r>
                              <a:rPr lang="en-GB" altLang="en-US" sz="1800" b="1" i="1" smtClean="0">
                                <a:solidFill>
                                  <a:srgbClr val="C00000"/>
                                </a:solidFill>
                                <a:latin typeface="Cambria Math" panose="02040503050406030204" pitchFamily="18" charset="0"/>
                              </a:rPr>
                              <m:t>𝑬</m:t>
                            </m:r>
                          </m:e>
                          <m:sub>
                            <m:r>
                              <a:rPr lang="en-GB" altLang="en-US" sz="1800" b="1">
                                <a:solidFill>
                                  <a:srgbClr val="C00000"/>
                                </a:solidFill>
                                <a:latin typeface="Cambria Math" panose="02040503050406030204" pitchFamily="18" charset="0"/>
                              </a:rPr>
                              <m:t>𝒎</m:t>
                            </m:r>
                            <m:r>
                              <a:rPr lang="en-GB" altLang="en-US" sz="1800" b="1">
                                <a:solidFill>
                                  <a:srgbClr val="C00000"/>
                                </a:solidFill>
                                <a:latin typeface="Cambria Math" panose="02040503050406030204" pitchFamily="18" charset="0"/>
                                <a:ea typeface="Cambria Math" panose="02040503050406030204" pitchFamily="18" charset="0"/>
                              </a:rPr>
                              <m:t>×</m:t>
                            </m:r>
                            <m:r>
                              <a:rPr lang="en-GB" altLang="en-US" sz="1800" b="1">
                                <a:solidFill>
                                  <a:srgbClr val="C00000"/>
                                </a:solidFill>
                                <a:latin typeface="Cambria Math" panose="02040503050406030204" pitchFamily="18" charset="0"/>
                                <a:ea typeface="Cambria Math" panose="02040503050406030204" pitchFamily="18" charset="0"/>
                              </a:rPr>
                              <m:t>𝒎</m:t>
                            </m:r>
                          </m:sub>
                        </m:sSub>
                      </m:e>
                    </m:d>
                  </m:oMath>
                </a14:m>
                <a:r>
                  <a:rPr lang="en-GB" altLang="en-US" sz="1800" b="1" i="0" dirty="0">
                    <a:solidFill>
                      <a:srgbClr val="C00000"/>
                    </a:solidFill>
                  </a:rPr>
                  <a:t> </a:t>
                </a:r>
                <a:r>
                  <a:rPr lang="en-GB" altLang="en-US" sz="1400" b="1" i="0" dirty="0">
                    <a:solidFill>
                      <a:srgbClr val="C00000"/>
                    </a:solidFill>
                  </a:rPr>
                  <a:t>(please see Prob. 1, Sheet 2)</a:t>
                </a:r>
              </a:p>
            </p:txBody>
          </p:sp>
        </mc:Choice>
        <mc:Fallback xmlns="">
          <p:sp>
            <p:nvSpPr>
              <p:cNvPr id="5" name="Rectangle 4"/>
              <p:cNvSpPr>
                <a:spLocks noGrp="1" noRot="1" noChangeAspect="1" noMove="1" noResize="1" noEditPoints="1" noAdjustHandles="1" noChangeArrowheads="1" noChangeShapeType="1" noTextEdit="1"/>
              </p:cNvSpPr>
              <p:nvPr/>
            </p:nvSpPr>
            <p:spPr bwMode="auto">
              <a:xfrm>
                <a:off x="395536" y="1484784"/>
                <a:ext cx="8280920" cy="5013325"/>
              </a:xfrm>
              <a:prstGeom prst="rect">
                <a:avLst/>
              </a:prstGeom>
              <a:blipFill>
                <a:blip r:embed="rId3"/>
                <a:stretch>
                  <a:fillRect l="-1620" t="-1582" r="-957" b="-802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r>
                  <a:rPr lang="en-GB">
                    <a:noFill/>
                  </a:rPr>
                  <a:t> </a:t>
                </a:r>
              </a:p>
            </p:txBody>
          </p:sp>
        </mc:Fallback>
      </mc:AlternateContent>
      <p:sp>
        <p:nvSpPr>
          <p:cNvPr id="3" name="Title 2"/>
          <p:cNvSpPr>
            <a:spLocks noGrp="1"/>
          </p:cNvSpPr>
          <p:nvPr>
            <p:ph type="title"/>
          </p:nvPr>
        </p:nvSpPr>
        <p:spPr>
          <a:xfrm>
            <a:off x="755576" y="702593"/>
            <a:ext cx="7543800" cy="638175"/>
          </a:xfrm>
        </p:spPr>
        <p:txBody>
          <a:bodyPr/>
          <a:lstStyle/>
          <a:p>
            <a:pPr algn="ctr"/>
            <a:r>
              <a:rPr lang="en-GB" dirty="0"/>
              <a:t>Dimensionality of the Four Fundamental Subspaces</a:t>
            </a:r>
          </a:p>
        </p:txBody>
      </p:sp>
    </p:spTree>
    <p:extLst>
      <p:ext uri="{BB962C8B-B14F-4D97-AF65-F5344CB8AC3E}">
        <p14:creationId xmlns:p14="http://schemas.microsoft.com/office/powerpoint/2010/main" val="915066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title"/>
          </p:nvPr>
        </p:nvSpPr>
        <p:spPr>
          <a:xfrm>
            <a:off x="838200" y="702593"/>
            <a:ext cx="7543800" cy="638175"/>
          </a:xfrm>
        </p:spPr>
        <p:txBody>
          <a:bodyPr/>
          <a:lstStyle/>
          <a:p>
            <a:pPr algn="ctr" eaLnBrk="1" hangingPunct="1"/>
            <a:r>
              <a:rPr lang="en-GB" altLang="en-US" dirty="0"/>
              <a:t>Mathematics for Signals and Systems</a:t>
            </a:r>
          </a:p>
        </p:txBody>
      </p:sp>
      <mc:AlternateContent xmlns:mc="http://schemas.openxmlformats.org/markup-compatibility/2006" xmlns:a14="http://schemas.microsoft.com/office/drawing/2010/main">
        <mc:Choice Requires="a14">
          <p:sp>
            <p:nvSpPr>
              <p:cNvPr id="5" name="Rectangle 4"/>
              <p:cNvSpPr>
                <a:spLocks noGrp="1" noChangeArrowheads="1"/>
              </p:cNvSpPr>
              <p:nvPr/>
            </p:nvSpPr>
            <p:spPr bwMode="auto">
              <a:xfrm>
                <a:off x="467544" y="1916832"/>
                <a:ext cx="8208912" cy="331236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eaLnBrk="1" hangingPunct="1">
                  <a:defRPr/>
                </a:pPr>
                <a:r>
                  <a:rPr lang="en-US" altLang="en-US" sz="1800" i="0" dirty="0">
                    <a:solidFill>
                      <a:srgbClr val="000000"/>
                    </a:solidFill>
                  </a:rPr>
                  <a:t>In this set of lectures we will talk about:</a:t>
                </a:r>
              </a:p>
              <a:p>
                <a:pPr lvl="1" eaLnBrk="1" hangingPunct="1">
                  <a:defRPr/>
                </a:pPr>
                <a:endParaRPr lang="en-US" altLang="en-US" sz="1800" i="0" dirty="0"/>
              </a:p>
              <a:p>
                <a:pPr marL="266700" lvl="1" indent="-266700" eaLnBrk="1" hangingPunct="1">
                  <a:defRPr/>
                </a:pPr>
                <a:r>
                  <a:rPr lang="en-US" altLang="en-US" sz="1800" i="0" dirty="0">
                    <a:solidFill>
                      <a:srgbClr val="000000"/>
                    </a:solidFill>
                  </a:rPr>
                  <a:t>The </a:t>
                </a:r>
                <a:r>
                  <a:rPr lang="en-US" altLang="en-US" sz="1800" b="1" i="0" dirty="0">
                    <a:solidFill>
                      <a:srgbClr val="C00000"/>
                    </a:solidFill>
                  </a:rPr>
                  <a:t>complete</a:t>
                </a:r>
                <a:r>
                  <a:rPr lang="en-US" altLang="en-US" sz="1800" i="0" dirty="0">
                    <a:solidFill>
                      <a:srgbClr val="000000"/>
                    </a:solidFill>
                  </a:rPr>
                  <a:t> or </a:t>
                </a:r>
                <a:r>
                  <a:rPr lang="en-US" altLang="en-US" sz="1800" b="1" i="0" dirty="0">
                    <a:solidFill>
                      <a:srgbClr val="C00000"/>
                    </a:solidFill>
                  </a:rPr>
                  <a:t>general</a:t>
                </a:r>
                <a:r>
                  <a:rPr lang="en-US" altLang="en-US" sz="1800" i="0" dirty="0">
                    <a:solidFill>
                      <a:srgbClr val="000000"/>
                    </a:solidFill>
                  </a:rPr>
                  <a:t> solution of the system </a:t>
                </a:r>
                <a14:m>
                  <m:oMath xmlns:m="http://schemas.openxmlformats.org/officeDocument/2006/math">
                    <m:r>
                      <a:rPr lang="en-GB" altLang="en-US" sz="1800" b="0" i="1" smtClean="0">
                        <a:solidFill>
                          <a:srgbClr val="000000"/>
                        </a:solidFill>
                        <a:latin typeface="Cambria Math"/>
                      </a:rPr>
                      <m:t>𝐴𝑥</m:t>
                    </m:r>
                    <m:r>
                      <a:rPr lang="en-GB" altLang="en-US" sz="1800" b="0" i="1" smtClean="0">
                        <a:solidFill>
                          <a:srgbClr val="000000"/>
                        </a:solidFill>
                        <a:latin typeface="Cambria Math"/>
                      </a:rPr>
                      <m:t>=</m:t>
                    </m:r>
                    <m:r>
                      <a:rPr lang="en-GB" altLang="en-US" sz="1800" b="0" i="1" smtClean="0">
                        <a:solidFill>
                          <a:srgbClr val="000000"/>
                        </a:solidFill>
                        <a:latin typeface="Cambria Math"/>
                      </a:rPr>
                      <m:t>𝑏</m:t>
                    </m:r>
                    <m:r>
                      <a:rPr lang="en-GB" altLang="en-US" sz="1800" b="0" i="1" smtClean="0">
                        <a:solidFill>
                          <a:srgbClr val="000000"/>
                        </a:solidFill>
                        <a:latin typeface="Cambria Math"/>
                      </a:rPr>
                      <m:t>.</m:t>
                    </m:r>
                  </m:oMath>
                </a14:m>
                <a:endParaRPr lang="en-US" altLang="en-US" sz="1800" dirty="0">
                  <a:solidFill>
                    <a:srgbClr val="000000"/>
                  </a:solidFill>
                </a:endParaRPr>
              </a:p>
              <a:p>
                <a:pPr marL="266700" lvl="1" indent="-266700" eaLnBrk="1" hangingPunct="1">
                  <a:defRPr/>
                </a:pPr>
                <a:r>
                  <a:rPr lang="en-US" altLang="en-US" sz="1800" i="0" dirty="0">
                    <a:solidFill>
                      <a:srgbClr val="000000"/>
                    </a:solidFill>
                  </a:rPr>
                  <a:t>Independent vectors.</a:t>
                </a:r>
              </a:p>
              <a:p>
                <a:pPr marL="266700" lvl="1" indent="-266700" eaLnBrk="1" hangingPunct="1">
                  <a:defRPr/>
                </a:pPr>
                <a:r>
                  <a:rPr lang="en-US" altLang="en-US" sz="1800" i="0" dirty="0">
                    <a:solidFill>
                      <a:srgbClr val="000000"/>
                    </a:solidFill>
                  </a:rPr>
                  <a:t>Dependent vectors.</a:t>
                </a:r>
              </a:p>
              <a:p>
                <a:pPr marL="266700" lvl="1" indent="-266700" eaLnBrk="1" hangingPunct="1">
                  <a:defRPr/>
                </a:pPr>
                <a:r>
                  <a:rPr lang="en-US" altLang="en-US" sz="1800" i="0" dirty="0">
                    <a:solidFill>
                      <a:srgbClr val="000000"/>
                    </a:solidFill>
                  </a:rPr>
                  <a:t>Basis of a space.</a:t>
                </a:r>
              </a:p>
              <a:p>
                <a:pPr marL="266700" lvl="1" indent="-266700" eaLnBrk="1" hangingPunct="1">
                  <a:defRPr/>
                </a:pPr>
                <a:r>
                  <a:rPr lang="en-US" altLang="en-US" sz="1800" i="0" dirty="0">
                    <a:solidFill>
                      <a:srgbClr val="000000"/>
                    </a:solidFill>
                  </a:rPr>
                  <a:t>Dimension of a space.</a:t>
                </a:r>
              </a:p>
            </p:txBody>
          </p:sp>
        </mc:Choice>
        <mc:Fallback xmlns="">
          <p:sp>
            <p:nvSpPr>
              <p:cNvPr id="5" name="Rectangle 4"/>
              <p:cNvSpPr>
                <a:spLocks noGrp="1" noRot="1" noChangeAspect="1" noMove="1" noResize="1" noEditPoints="1" noAdjustHandles="1" noChangeArrowheads="1" noChangeShapeType="1" noTextEdit="1"/>
              </p:cNvSpPr>
              <p:nvPr/>
            </p:nvSpPr>
            <p:spPr bwMode="auto">
              <a:xfrm>
                <a:off x="467544" y="1916832"/>
                <a:ext cx="8208912" cy="3312368"/>
              </a:xfrm>
              <a:prstGeom prst="rect">
                <a:avLst/>
              </a:prstGeom>
              <a:blipFill>
                <a:blip r:embed="rId3"/>
                <a:stretch>
                  <a:fillRect l="-1783" t="-239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r>
                  <a:rPr lang="en-GB">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title"/>
          </p:nvPr>
        </p:nvSpPr>
        <p:spPr>
          <a:xfrm>
            <a:off x="838200" y="702593"/>
            <a:ext cx="7543800" cy="638175"/>
          </a:xfrm>
        </p:spPr>
        <p:txBody>
          <a:bodyPr/>
          <a:lstStyle/>
          <a:p>
            <a:pPr algn="ctr" eaLnBrk="1" hangingPunct="1"/>
            <a:r>
              <a:rPr lang="en-GB" altLang="en-US" dirty="0"/>
              <a:t>Mathematics for Signals and Systems</a:t>
            </a:r>
          </a:p>
        </p:txBody>
      </p:sp>
      <mc:AlternateContent xmlns:mc="http://schemas.openxmlformats.org/markup-compatibility/2006" xmlns:a14="http://schemas.microsoft.com/office/drawing/2010/main">
        <mc:Choice Requires="a14">
          <p:sp>
            <p:nvSpPr>
              <p:cNvPr id="5" name="Rectangle 4"/>
              <p:cNvSpPr>
                <a:spLocks noGrp="1" noChangeArrowheads="1"/>
              </p:cNvSpPr>
              <p:nvPr/>
            </p:nvSpPr>
            <p:spPr bwMode="auto">
              <a:xfrm>
                <a:off x="395536" y="1700808"/>
                <a:ext cx="8352928" cy="494131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381000" lvl="1" indent="0" eaLnBrk="1" hangingPunct="1">
                  <a:buNone/>
                  <a:defRPr/>
                </a:pPr>
                <a:endParaRPr lang="en-US" altLang="en-US" sz="1800" i="0" dirty="0"/>
              </a:p>
              <a:p>
                <a:pPr marL="266700" lvl="1" indent="-266700" eaLnBrk="1" hangingPunct="1">
                  <a:defRPr/>
                </a:pPr>
                <a:r>
                  <a:rPr lang="en-US" altLang="en-US" sz="1800" i="0" dirty="0">
                    <a:solidFill>
                      <a:srgbClr val="000000"/>
                    </a:solidFill>
                  </a:rPr>
                  <a:t>In the previous set of lectures, we discussed about the system </a:t>
                </a:r>
                <a14:m>
                  <m:oMath xmlns:m="http://schemas.openxmlformats.org/officeDocument/2006/math">
                    <m:r>
                      <a:rPr lang="en-GB" altLang="en-US" sz="1800" b="0" i="1" smtClean="0">
                        <a:solidFill>
                          <a:srgbClr val="000000"/>
                        </a:solidFill>
                        <a:latin typeface="Cambria Math" panose="02040503050406030204" pitchFamily="18" charset="0"/>
                      </a:rPr>
                      <m:t>𝐴𝑥</m:t>
                    </m:r>
                    <m:r>
                      <a:rPr lang="en-GB" altLang="en-US" sz="1800" b="0" i="1" smtClean="0">
                        <a:solidFill>
                          <a:srgbClr val="000000"/>
                        </a:solidFill>
                        <a:latin typeface="Cambria Math" panose="02040503050406030204" pitchFamily="18" charset="0"/>
                      </a:rPr>
                      <m:t>=0</m:t>
                    </m:r>
                  </m:oMath>
                </a14:m>
                <a:r>
                  <a:rPr lang="en-US" altLang="en-US" sz="1800" i="0" dirty="0">
                    <a:solidFill>
                      <a:srgbClr val="000000"/>
                    </a:solidFill>
                  </a:rPr>
                  <a:t>.</a:t>
                </a:r>
              </a:p>
              <a:p>
                <a:pPr marL="266700" lvl="1" indent="-266700" eaLnBrk="1" hangingPunct="1">
                  <a:defRPr/>
                </a:pPr>
                <a:r>
                  <a:rPr lang="en-US" altLang="en-US" sz="1800" i="0" dirty="0">
                    <a:solidFill>
                      <a:srgbClr val="000000"/>
                    </a:solidFill>
                  </a:rPr>
                  <a:t>In this lecture, we are interested in the general case, </a:t>
                </a:r>
                <a14:m>
                  <m:oMath xmlns:m="http://schemas.openxmlformats.org/officeDocument/2006/math">
                    <m:r>
                      <a:rPr lang="en-GB" altLang="en-US" sz="1800" b="0" i="1" smtClean="0">
                        <a:solidFill>
                          <a:srgbClr val="000000"/>
                        </a:solidFill>
                        <a:latin typeface="Cambria Math" panose="02040503050406030204" pitchFamily="18" charset="0"/>
                      </a:rPr>
                      <m:t>𝐴𝑥</m:t>
                    </m:r>
                    <m:r>
                      <a:rPr lang="en-GB" altLang="en-US" sz="1800" b="0" i="1" smtClean="0">
                        <a:solidFill>
                          <a:srgbClr val="000000"/>
                        </a:solidFill>
                        <a:latin typeface="Cambria Math" panose="02040503050406030204" pitchFamily="18" charset="0"/>
                      </a:rPr>
                      <m:t>=</m:t>
                    </m:r>
                    <m:r>
                      <a:rPr lang="en-GB" altLang="en-US" sz="1800" b="0" i="1" smtClean="0">
                        <a:solidFill>
                          <a:srgbClr val="000000"/>
                        </a:solidFill>
                        <a:latin typeface="Cambria Math" panose="02040503050406030204" pitchFamily="18" charset="0"/>
                      </a:rPr>
                      <m:t>𝑏</m:t>
                    </m:r>
                  </m:oMath>
                </a14:m>
                <a:r>
                  <a:rPr lang="en-US" altLang="en-US" sz="1800" i="0" dirty="0">
                    <a:solidFill>
                      <a:srgbClr val="000000"/>
                    </a:solidFill>
                  </a:rPr>
                  <a:t>, where the right-hand side is not zero.</a:t>
                </a:r>
              </a:p>
              <a:p>
                <a:pPr marL="266700" lvl="1" indent="-266700" eaLnBrk="1" hangingPunct="1">
                  <a:defRPr/>
                </a:pPr>
                <a:r>
                  <a:rPr lang="en-GB" altLang="en-US" sz="1800" i="0" dirty="0">
                    <a:solidFill>
                      <a:srgbClr val="000000"/>
                    </a:solidFill>
                  </a:rPr>
                  <a:t>A system of linear equations, </a:t>
                </a:r>
                <a14:m>
                  <m:oMath xmlns:m="http://schemas.openxmlformats.org/officeDocument/2006/math">
                    <m:r>
                      <a:rPr lang="en-GB" altLang="en-US" sz="1800" b="0" i="1" smtClean="0">
                        <a:solidFill>
                          <a:srgbClr val="000000"/>
                        </a:solidFill>
                        <a:latin typeface="Cambria Math" panose="02040503050406030204" pitchFamily="18" charset="0"/>
                      </a:rPr>
                      <m:t>𝐴𝑥</m:t>
                    </m:r>
                    <m:r>
                      <a:rPr lang="en-GB" altLang="en-US" sz="1800" b="0" i="1" smtClean="0">
                        <a:solidFill>
                          <a:srgbClr val="000000"/>
                        </a:solidFill>
                        <a:latin typeface="Cambria Math" panose="02040503050406030204" pitchFamily="18" charset="0"/>
                      </a:rPr>
                      <m:t>=</m:t>
                    </m:r>
                    <m:r>
                      <a:rPr lang="en-GB" altLang="en-US" sz="1800" b="0" i="1" smtClean="0">
                        <a:solidFill>
                          <a:srgbClr val="000000"/>
                        </a:solidFill>
                        <a:latin typeface="Cambria Math" panose="02040503050406030204" pitchFamily="18" charset="0"/>
                      </a:rPr>
                      <m:t>𝑏</m:t>
                    </m:r>
                  </m:oMath>
                </a14:m>
                <a:r>
                  <a:rPr lang="en-GB" altLang="en-US" sz="1800" i="0" dirty="0">
                    <a:solidFill>
                      <a:srgbClr val="000000"/>
                    </a:solidFill>
                  </a:rPr>
                  <a:t>, can have one solution, infinite solutions or no solution.</a:t>
                </a:r>
                <a:endParaRPr lang="en-US" altLang="en-US" sz="1800" i="0" dirty="0">
                  <a:solidFill>
                    <a:srgbClr val="000000"/>
                  </a:solidFill>
                </a:endParaRPr>
              </a:p>
              <a:p>
                <a:pPr marL="266700" lvl="1" indent="-266700" eaLnBrk="1" hangingPunct="1">
                  <a:defRPr/>
                </a:pPr>
                <a:r>
                  <a:rPr lang="en-US" altLang="en-US" sz="1800" i="0" dirty="0">
                    <a:solidFill>
                      <a:srgbClr val="000000"/>
                    </a:solidFill>
                  </a:rPr>
                  <a:t>Previously we discussed about </a:t>
                </a:r>
                <a:r>
                  <a:rPr lang="en-US" altLang="en-US" sz="1800" b="1" i="0" dirty="0">
                    <a:solidFill>
                      <a:srgbClr val="C00000"/>
                    </a:solidFill>
                  </a:rPr>
                  <a:t>pivot</a:t>
                </a:r>
                <a:r>
                  <a:rPr lang="en-US" altLang="en-US" sz="1800" i="0" dirty="0">
                    <a:solidFill>
                      <a:srgbClr val="000000"/>
                    </a:solidFill>
                  </a:rPr>
                  <a:t> and </a:t>
                </a:r>
                <a:r>
                  <a:rPr lang="en-US" altLang="en-US" sz="1800" b="1" i="0" dirty="0">
                    <a:solidFill>
                      <a:srgbClr val="C00000"/>
                    </a:solidFill>
                  </a:rPr>
                  <a:t>free</a:t>
                </a:r>
                <a:r>
                  <a:rPr lang="en-US" altLang="en-US" sz="1800" i="0" dirty="0">
                    <a:solidFill>
                      <a:srgbClr val="000000"/>
                    </a:solidFill>
                  </a:rPr>
                  <a:t> variables.</a:t>
                </a:r>
              </a:p>
              <a:p>
                <a:pPr marL="266700" lvl="1" indent="-266700" eaLnBrk="1" hangingPunct="1">
                  <a:defRPr/>
                </a:pPr>
                <a:r>
                  <a:rPr lang="en-US" altLang="en-US" sz="1800" i="0" dirty="0">
                    <a:solidFill>
                      <a:srgbClr val="000000"/>
                    </a:solidFill>
                  </a:rPr>
                  <a:t>Intuitively, we know that we have free variables if the number of equations is less than the number of unknowns. Furthermore, we know that if the number of equations is less than the number of unknowns the system has infinite number of solutions.</a:t>
                </a:r>
              </a:p>
              <a:p>
                <a:pPr marL="266700" lvl="1" indent="-266700" eaLnBrk="1" hangingPunct="1">
                  <a:defRPr/>
                </a:pPr>
                <a:r>
                  <a:rPr lang="en-US" altLang="en-US" sz="1800" i="0" dirty="0">
                    <a:solidFill>
                      <a:srgbClr val="000000"/>
                    </a:solidFill>
                  </a:rPr>
                  <a:t>Intuitively, we know that if the number of equations is larger than the number of unknowns the system, in general, hasn’t got exact solutions or it might have one solution.</a:t>
                </a:r>
              </a:p>
              <a:p>
                <a:pPr marL="0" lvl="1" indent="0" eaLnBrk="1" hangingPunct="1">
                  <a:buNone/>
                  <a:defRPr/>
                </a:pPr>
                <a:endParaRPr lang="en-US" altLang="en-US" sz="1800" i="0" dirty="0">
                  <a:solidFill>
                    <a:srgbClr val="000000"/>
                  </a:solidFill>
                </a:endParaRPr>
              </a:p>
            </p:txBody>
          </p:sp>
        </mc:Choice>
        <mc:Fallback xmlns="">
          <p:sp>
            <p:nvSpPr>
              <p:cNvPr id="5" name="Rectangle 4"/>
              <p:cNvSpPr>
                <a:spLocks noGrp="1" noRot="1" noChangeAspect="1" noMove="1" noResize="1" noEditPoints="1" noAdjustHandles="1" noChangeArrowheads="1" noChangeShapeType="1" noTextEdit="1"/>
              </p:cNvSpPr>
              <p:nvPr/>
            </p:nvSpPr>
            <p:spPr bwMode="auto">
              <a:xfrm>
                <a:off x="395536" y="1700808"/>
                <a:ext cx="8352928" cy="4941317"/>
              </a:xfrm>
              <a:prstGeom prst="rect">
                <a:avLst/>
              </a:prstGeom>
              <a:blipFill>
                <a:blip r:embed="rId3"/>
                <a:stretch>
                  <a:fillRect l="-1606" r="-211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r>
                  <a:rPr lang="en-GB">
                    <a:noFill/>
                  </a:rPr>
                  <a:t> </a:t>
                </a:r>
              </a:p>
            </p:txBody>
          </p:sp>
        </mc:Fallback>
      </mc:AlternateContent>
    </p:spTree>
    <p:extLst>
      <p:ext uri="{BB962C8B-B14F-4D97-AF65-F5344CB8AC3E}">
        <p14:creationId xmlns:p14="http://schemas.microsoft.com/office/powerpoint/2010/main" val="1660993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title"/>
          </p:nvPr>
        </p:nvSpPr>
        <p:spPr>
          <a:xfrm>
            <a:off x="838200" y="702593"/>
            <a:ext cx="7543800" cy="638175"/>
          </a:xfrm>
        </p:spPr>
        <p:txBody>
          <a:bodyPr/>
          <a:lstStyle/>
          <a:p>
            <a:pPr algn="ctr" eaLnBrk="1" hangingPunct="1"/>
            <a:r>
              <a:rPr lang="en-GB" altLang="en-US" dirty="0"/>
              <a:t>Solution of the general form </a:t>
            </a:r>
            <a:r>
              <a:rPr lang="en-GB" altLang="en-US" dirty="0" err="1"/>
              <a:t>Ax</a:t>
            </a:r>
            <a:r>
              <a:rPr lang="en-GB" altLang="en-US" dirty="0"/>
              <a:t>=b</a:t>
            </a:r>
            <a:br>
              <a:rPr lang="en-GB" altLang="en-US" dirty="0"/>
            </a:br>
            <a:r>
              <a:rPr lang="en-GB" altLang="en-US" dirty="0"/>
              <a:t>General=</a:t>
            </a:r>
            <a:r>
              <a:rPr lang="en-GB" altLang="en-US" dirty="0" err="1"/>
              <a:t>Particular+Homogeneous</a:t>
            </a:r>
            <a:endParaRPr lang="en-GB" altLang="en-US" dirty="0"/>
          </a:p>
        </p:txBody>
      </p:sp>
      <mc:AlternateContent xmlns:mc="http://schemas.openxmlformats.org/markup-compatibility/2006" xmlns:a14="http://schemas.microsoft.com/office/drawing/2010/main">
        <mc:Choice Requires="a14">
          <p:sp>
            <p:nvSpPr>
              <p:cNvPr id="5" name="Rectangle 4"/>
              <p:cNvSpPr>
                <a:spLocks noGrp="1" noChangeArrowheads="1"/>
              </p:cNvSpPr>
              <p:nvPr/>
            </p:nvSpPr>
            <p:spPr bwMode="auto">
              <a:xfrm>
                <a:off x="251520" y="1340768"/>
                <a:ext cx="8640960" cy="522934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381000" lvl="1" indent="0" eaLnBrk="1" hangingPunct="1">
                  <a:buNone/>
                  <a:defRPr/>
                </a:pPr>
                <a:endParaRPr lang="en-US" altLang="en-US" sz="1800" i="0" dirty="0"/>
              </a:p>
              <a:p>
                <a:pPr marL="266700" lvl="1" indent="-266700" eaLnBrk="1" hangingPunct="1">
                  <a:defRPr/>
                </a:pPr>
                <a:r>
                  <a:rPr lang="en-US" altLang="en-US" sz="1800" i="0" dirty="0">
                    <a:solidFill>
                      <a:srgbClr val="000000"/>
                    </a:solidFill>
                  </a:rPr>
                  <a:t>Let’s focus on the system </a:t>
                </a:r>
                <a14:m>
                  <m:oMath xmlns:m="http://schemas.openxmlformats.org/officeDocument/2006/math">
                    <m:r>
                      <a:rPr lang="en-GB" altLang="en-US" sz="1800" b="0" i="1" smtClean="0">
                        <a:solidFill>
                          <a:srgbClr val="000000"/>
                        </a:solidFill>
                        <a:latin typeface="Cambria Math" panose="02040503050406030204" pitchFamily="18" charset="0"/>
                      </a:rPr>
                      <m:t>𝐴𝑥</m:t>
                    </m:r>
                    <m:r>
                      <a:rPr lang="en-GB" altLang="en-US" sz="1800" b="0" i="1" smtClean="0">
                        <a:solidFill>
                          <a:srgbClr val="000000"/>
                        </a:solidFill>
                        <a:latin typeface="Cambria Math" panose="02040503050406030204" pitchFamily="18" charset="0"/>
                      </a:rPr>
                      <m:t>=</m:t>
                    </m:r>
                    <m:r>
                      <a:rPr lang="en-GB" altLang="en-US" sz="1800" b="0" i="1" smtClean="0">
                        <a:solidFill>
                          <a:srgbClr val="000000"/>
                        </a:solidFill>
                        <a:latin typeface="Cambria Math" panose="02040503050406030204" pitchFamily="18" charset="0"/>
                      </a:rPr>
                      <m:t>𝑏</m:t>
                    </m:r>
                  </m:oMath>
                </a14:m>
                <a:r>
                  <a:rPr lang="en-GB" altLang="en-US" sz="1800" b="0" i="0" dirty="0">
                    <a:solidFill>
                      <a:srgbClr val="000000"/>
                    </a:solidFill>
                  </a:rPr>
                  <a:t>.</a:t>
                </a:r>
              </a:p>
              <a:p>
                <a:pPr marL="266700" lvl="1" indent="-266700" eaLnBrk="1" hangingPunct="1">
                  <a:defRPr/>
                </a:pPr>
                <a:r>
                  <a:rPr lang="en-US" altLang="en-US" sz="1800" i="0" dirty="0">
                    <a:solidFill>
                      <a:srgbClr val="000000"/>
                    </a:solidFill>
                  </a:rPr>
                  <a:t>If </a:t>
                </a:r>
                <a14:m>
                  <m:oMath xmlns:m="http://schemas.openxmlformats.org/officeDocument/2006/math">
                    <m:sSub>
                      <m:sSubPr>
                        <m:ctrlPr>
                          <a:rPr lang="en-US" altLang="en-US" sz="1800" i="1" smtClean="0">
                            <a:solidFill>
                              <a:srgbClr val="000000"/>
                            </a:solidFill>
                            <a:latin typeface="Cambria Math"/>
                          </a:rPr>
                        </m:ctrlPr>
                      </m:sSubPr>
                      <m:e>
                        <m:r>
                          <a:rPr lang="en-GB" altLang="en-US" sz="1800" b="0" i="1" smtClean="0">
                            <a:solidFill>
                              <a:srgbClr val="000000"/>
                            </a:solidFill>
                            <a:latin typeface="Cambria Math" panose="02040503050406030204" pitchFamily="18" charset="0"/>
                          </a:rPr>
                          <m:t>𝑥</m:t>
                        </m:r>
                      </m:e>
                      <m:sub>
                        <m:r>
                          <a:rPr lang="en-GB" altLang="en-US" sz="1800" b="0" i="1" smtClean="0">
                            <a:solidFill>
                              <a:srgbClr val="000000"/>
                            </a:solidFill>
                            <a:latin typeface="Cambria Math" panose="02040503050406030204" pitchFamily="18" charset="0"/>
                          </a:rPr>
                          <m:t>1</m:t>
                        </m:r>
                      </m:sub>
                    </m:sSub>
                  </m:oMath>
                </a14:m>
                <a:r>
                  <a:rPr lang="en-US" altLang="en-US" sz="1800" i="0" dirty="0">
                    <a:solidFill>
                      <a:srgbClr val="000000"/>
                    </a:solidFill>
                  </a:rPr>
                  <a:t> and </a:t>
                </a:r>
                <a14:m>
                  <m:oMath xmlns:m="http://schemas.openxmlformats.org/officeDocument/2006/math">
                    <m:sSub>
                      <m:sSubPr>
                        <m:ctrlPr>
                          <a:rPr lang="en-US" altLang="en-US" sz="1800" i="1" smtClean="0">
                            <a:solidFill>
                              <a:srgbClr val="000000"/>
                            </a:solidFill>
                            <a:latin typeface="Cambria Math"/>
                          </a:rPr>
                        </m:ctrlPr>
                      </m:sSubPr>
                      <m:e>
                        <m:r>
                          <a:rPr lang="en-GB" altLang="en-US" sz="1800" b="0" i="1" smtClean="0">
                            <a:solidFill>
                              <a:srgbClr val="000000"/>
                            </a:solidFill>
                            <a:latin typeface="Cambria Math" panose="02040503050406030204" pitchFamily="18" charset="0"/>
                          </a:rPr>
                          <m:t>𝑥</m:t>
                        </m:r>
                      </m:e>
                      <m:sub>
                        <m:r>
                          <a:rPr lang="en-GB" altLang="en-US" sz="1800" b="0" i="1" smtClean="0">
                            <a:solidFill>
                              <a:srgbClr val="000000"/>
                            </a:solidFill>
                            <a:latin typeface="Cambria Math" panose="02040503050406030204" pitchFamily="18" charset="0"/>
                          </a:rPr>
                          <m:t>2</m:t>
                        </m:r>
                      </m:sub>
                    </m:sSub>
                  </m:oMath>
                </a14:m>
                <a:r>
                  <a:rPr lang="en-US" altLang="en-US" sz="1800" i="0" dirty="0">
                    <a:solidFill>
                      <a:srgbClr val="000000"/>
                    </a:solidFill>
                  </a:rPr>
                  <a:t> are solutions of the system </a:t>
                </a:r>
                <a14:m>
                  <m:oMath xmlns:m="http://schemas.openxmlformats.org/officeDocument/2006/math">
                    <m:r>
                      <a:rPr lang="en-GB" altLang="en-US" sz="1800">
                        <a:solidFill>
                          <a:srgbClr val="000000"/>
                        </a:solidFill>
                        <a:latin typeface="Cambria Math" panose="02040503050406030204" pitchFamily="18" charset="0"/>
                      </a:rPr>
                      <m:t>𝐴𝑥</m:t>
                    </m:r>
                    <m:r>
                      <a:rPr lang="en-GB" altLang="en-US" sz="1800">
                        <a:solidFill>
                          <a:srgbClr val="000000"/>
                        </a:solidFill>
                        <a:latin typeface="Cambria Math" panose="02040503050406030204" pitchFamily="18" charset="0"/>
                      </a:rPr>
                      <m:t>=</m:t>
                    </m:r>
                    <m:r>
                      <a:rPr lang="en-GB" altLang="en-US" sz="1800">
                        <a:solidFill>
                          <a:srgbClr val="000000"/>
                        </a:solidFill>
                        <a:latin typeface="Cambria Math" panose="02040503050406030204" pitchFamily="18" charset="0"/>
                      </a:rPr>
                      <m:t>𝑏</m:t>
                    </m:r>
                  </m:oMath>
                </a14:m>
                <a:r>
                  <a:rPr lang="en-US" altLang="en-US" sz="1800" i="0" dirty="0">
                    <a:solidFill>
                      <a:srgbClr val="000000"/>
                    </a:solidFill>
                  </a:rPr>
                  <a:t> then </a:t>
                </a:r>
                <a14:m>
                  <m:oMath xmlns:m="http://schemas.openxmlformats.org/officeDocument/2006/math">
                    <m:sSub>
                      <m:sSubPr>
                        <m:ctrlPr>
                          <a:rPr lang="en-US" altLang="en-US" sz="1800" i="1">
                            <a:solidFill>
                              <a:srgbClr val="000000"/>
                            </a:solidFill>
                            <a:latin typeface="Cambria Math"/>
                          </a:rPr>
                        </m:ctrlPr>
                      </m:sSubPr>
                      <m:e>
                        <m:r>
                          <a:rPr lang="en-GB" altLang="en-US" sz="1800">
                            <a:solidFill>
                              <a:srgbClr val="000000"/>
                            </a:solidFill>
                            <a:latin typeface="Cambria Math" panose="02040503050406030204" pitchFamily="18" charset="0"/>
                          </a:rPr>
                          <m:t>(</m:t>
                        </m:r>
                        <m:r>
                          <a:rPr lang="en-GB" altLang="en-US" sz="1800">
                            <a:solidFill>
                              <a:srgbClr val="000000"/>
                            </a:solidFill>
                            <a:latin typeface="Cambria Math" panose="02040503050406030204" pitchFamily="18" charset="0"/>
                          </a:rPr>
                          <m:t>𝑥</m:t>
                        </m:r>
                      </m:e>
                      <m:sub>
                        <m:r>
                          <a:rPr lang="en-GB" altLang="en-US" sz="1800">
                            <a:solidFill>
                              <a:srgbClr val="000000"/>
                            </a:solidFill>
                            <a:latin typeface="Cambria Math" panose="02040503050406030204" pitchFamily="18" charset="0"/>
                          </a:rPr>
                          <m:t>2</m:t>
                        </m:r>
                      </m:sub>
                    </m:sSub>
                    <m:r>
                      <a:rPr lang="en-GB" altLang="en-US" sz="1800" i="0">
                        <a:solidFill>
                          <a:srgbClr val="000000"/>
                        </a:solidFill>
                        <a:latin typeface="Cambria Math" panose="02040503050406030204" pitchFamily="18" charset="0"/>
                      </a:rPr>
                      <m:t>−</m:t>
                    </m:r>
                    <m:sSub>
                      <m:sSubPr>
                        <m:ctrlPr>
                          <a:rPr lang="en-US" altLang="en-US" sz="1800" i="1">
                            <a:solidFill>
                              <a:srgbClr val="000000"/>
                            </a:solidFill>
                            <a:latin typeface="Cambria Math"/>
                          </a:rPr>
                        </m:ctrlPr>
                      </m:sSubPr>
                      <m:e>
                        <m:r>
                          <a:rPr lang="en-GB" altLang="en-US" sz="1800">
                            <a:solidFill>
                              <a:srgbClr val="000000"/>
                            </a:solidFill>
                            <a:latin typeface="Cambria Math" panose="02040503050406030204" pitchFamily="18" charset="0"/>
                          </a:rPr>
                          <m:t>𝑥</m:t>
                        </m:r>
                      </m:e>
                      <m:sub>
                        <m:r>
                          <a:rPr lang="en-GB" altLang="en-US" sz="1800">
                            <a:solidFill>
                              <a:srgbClr val="000000"/>
                            </a:solidFill>
                            <a:latin typeface="Cambria Math" panose="02040503050406030204" pitchFamily="18" charset="0"/>
                          </a:rPr>
                          <m:t>1</m:t>
                        </m:r>
                      </m:sub>
                    </m:sSub>
                    <m:r>
                      <a:rPr lang="en-GB" altLang="en-US" sz="1800">
                        <a:solidFill>
                          <a:srgbClr val="000000"/>
                        </a:solidFill>
                        <a:latin typeface="Cambria Math" panose="02040503050406030204" pitchFamily="18" charset="0"/>
                      </a:rPr>
                      <m:t>)</m:t>
                    </m:r>
                  </m:oMath>
                </a14:m>
                <a:r>
                  <a:rPr lang="en-US" altLang="en-US" sz="1800" i="0" dirty="0">
                    <a:solidFill>
                      <a:srgbClr val="000000"/>
                    </a:solidFill>
                  </a:rPr>
                  <a:t> and </a:t>
                </a:r>
                <a14:m>
                  <m:oMath xmlns:m="http://schemas.openxmlformats.org/officeDocument/2006/math">
                    <m:sSub>
                      <m:sSubPr>
                        <m:ctrlPr>
                          <a:rPr lang="en-US" altLang="en-US" sz="1800" i="1">
                            <a:solidFill>
                              <a:srgbClr val="000000"/>
                            </a:solidFill>
                            <a:latin typeface="Cambria Math"/>
                          </a:rPr>
                        </m:ctrlPr>
                      </m:sSubPr>
                      <m:e>
                        <m:r>
                          <a:rPr lang="en-GB" altLang="en-US" sz="1800" b="0" i="1" smtClean="0">
                            <a:solidFill>
                              <a:srgbClr val="000000"/>
                            </a:solidFill>
                            <a:latin typeface="Cambria Math" panose="02040503050406030204" pitchFamily="18" charset="0"/>
                          </a:rPr>
                          <m:t>(</m:t>
                        </m:r>
                        <m:r>
                          <a:rPr lang="en-GB" altLang="en-US" sz="1800">
                            <a:solidFill>
                              <a:srgbClr val="000000"/>
                            </a:solidFill>
                            <a:latin typeface="Cambria Math" panose="02040503050406030204" pitchFamily="18" charset="0"/>
                          </a:rPr>
                          <m:t>𝑥</m:t>
                        </m:r>
                      </m:e>
                      <m:sub>
                        <m:r>
                          <a:rPr lang="en-GB" altLang="en-US" sz="1800">
                            <a:solidFill>
                              <a:srgbClr val="000000"/>
                            </a:solidFill>
                            <a:latin typeface="Cambria Math" panose="02040503050406030204" pitchFamily="18" charset="0"/>
                          </a:rPr>
                          <m:t>1</m:t>
                        </m:r>
                      </m:sub>
                    </m:sSub>
                    <m:r>
                      <a:rPr lang="en-GB" altLang="en-US" sz="1800" b="0" i="0" smtClean="0">
                        <a:solidFill>
                          <a:srgbClr val="000000"/>
                        </a:solidFill>
                        <a:latin typeface="Cambria Math" panose="02040503050406030204" pitchFamily="18" charset="0"/>
                      </a:rPr>
                      <m:t>−</m:t>
                    </m:r>
                    <m:sSub>
                      <m:sSubPr>
                        <m:ctrlPr>
                          <a:rPr lang="en-US" altLang="en-US" sz="1800" i="1">
                            <a:solidFill>
                              <a:srgbClr val="000000"/>
                            </a:solidFill>
                            <a:latin typeface="Cambria Math"/>
                          </a:rPr>
                        </m:ctrlPr>
                      </m:sSubPr>
                      <m:e>
                        <m:r>
                          <a:rPr lang="en-GB" altLang="en-US" sz="1800">
                            <a:solidFill>
                              <a:srgbClr val="000000"/>
                            </a:solidFill>
                            <a:latin typeface="Cambria Math" panose="02040503050406030204" pitchFamily="18" charset="0"/>
                          </a:rPr>
                          <m:t>𝑥</m:t>
                        </m:r>
                      </m:e>
                      <m:sub>
                        <m:r>
                          <a:rPr lang="en-GB" altLang="en-US" sz="1800">
                            <a:solidFill>
                              <a:srgbClr val="000000"/>
                            </a:solidFill>
                            <a:latin typeface="Cambria Math" panose="02040503050406030204" pitchFamily="18" charset="0"/>
                          </a:rPr>
                          <m:t>2</m:t>
                        </m:r>
                      </m:sub>
                    </m:sSub>
                    <m:r>
                      <a:rPr lang="en-GB" altLang="en-US" sz="1800" b="0" i="1" smtClean="0">
                        <a:solidFill>
                          <a:srgbClr val="000000"/>
                        </a:solidFill>
                        <a:latin typeface="Cambria Math" panose="02040503050406030204" pitchFamily="18" charset="0"/>
                      </a:rPr>
                      <m:t>)</m:t>
                    </m:r>
                  </m:oMath>
                </a14:m>
                <a:r>
                  <a:rPr lang="en-US" altLang="en-US" sz="1800" i="0" dirty="0">
                    <a:solidFill>
                      <a:srgbClr val="000000"/>
                    </a:solidFill>
                  </a:rPr>
                  <a:t> are solutions of the system </a:t>
                </a:r>
                <a14:m>
                  <m:oMath xmlns:m="http://schemas.openxmlformats.org/officeDocument/2006/math">
                    <m:r>
                      <a:rPr lang="en-GB" altLang="en-US" sz="1800" b="0" i="1" smtClean="0">
                        <a:solidFill>
                          <a:srgbClr val="000000"/>
                        </a:solidFill>
                        <a:latin typeface="Cambria Math" panose="02040503050406030204" pitchFamily="18" charset="0"/>
                      </a:rPr>
                      <m:t>𝐴𝑥</m:t>
                    </m:r>
                    <m:r>
                      <a:rPr lang="en-GB" altLang="en-US" sz="1800" b="0" i="1" smtClean="0">
                        <a:solidFill>
                          <a:srgbClr val="000000"/>
                        </a:solidFill>
                        <a:latin typeface="Cambria Math" panose="02040503050406030204" pitchFamily="18" charset="0"/>
                      </a:rPr>
                      <m:t>=0.</m:t>
                    </m:r>
                  </m:oMath>
                </a14:m>
                <a:endParaRPr lang="en-US" altLang="en-US" sz="1800" i="0" dirty="0">
                  <a:solidFill>
                    <a:srgbClr val="000000"/>
                  </a:solidFill>
                </a:endParaRPr>
              </a:p>
              <a:p>
                <a:pPr marL="266700" lvl="1" indent="-266700" eaLnBrk="1" hangingPunct="1">
                  <a:defRPr/>
                </a:pPr>
                <a:r>
                  <a:rPr lang="en-US" altLang="en-US" sz="1800" i="0" dirty="0">
                    <a:solidFill>
                      <a:srgbClr val="000000"/>
                    </a:solidFill>
                  </a:rPr>
                  <a:t>We see that </a:t>
                </a:r>
                <a14:m>
                  <m:oMath xmlns:m="http://schemas.openxmlformats.org/officeDocument/2006/math">
                    <m:sSub>
                      <m:sSubPr>
                        <m:ctrlPr>
                          <a:rPr lang="en-US" altLang="en-US" sz="1800" i="1">
                            <a:solidFill>
                              <a:srgbClr val="000000"/>
                            </a:solidFill>
                            <a:latin typeface="Cambria Math"/>
                          </a:rPr>
                        </m:ctrlPr>
                      </m:sSubPr>
                      <m:e>
                        <m:r>
                          <a:rPr lang="en-GB" altLang="en-US" sz="1800">
                            <a:solidFill>
                              <a:srgbClr val="000000"/>
                            </a:solidFill>
                            <a:latin typeface="Cambria Math" panose="02040503050406030204" pitchFamily="18" charset="0"/>
                          </a:rPr>
                          <m:t>𝑥</m:t>
                        </m:r>
                      </m:e>
                      <m:sub>
                        <m:r>
                          <a:rPr lang="en-GB" altLang="en-US" sz="1800">
                            <a:solidFill>
                              <a:srgbClr val="000000"/>
                            </a:solidFill>
                            <a:latin typeface="Cambria Math" panose="02040503050406030204" pitchFamily="18" charset="0"/>
                          </a:rPr>
                          <m:t>2</m:t>
                        </m:r>
                      </m:sub>
                    </m:sSub>
                    <m:r>
                      <a:rPr lang="en-GB" altLang="en-US" sz="1800" b="0" i="1" smtClean="0">
                        <a:solidFill>
                          <a:srgbClr val="000000"/>
                        </a:solidFill>
                        <a:latin typeface="Cambria Math" panose="02040503050406030204" pitchFamily="18" charset="0"/>
                      </a:rPr>
                      <m:t>=</m:t>
                    </m:r>
                    <m:sSub>
                      <m:sSubPr>
                        <m:ctrlPr>
                          <a:rPr lang="en-US" altLang="en-US" sz="1800" i="1">
                            <a:solidFill>
                              <a:srgbClr val="000000"/>
                            </a:solidFill>
                            <a:latin typeface="Cambria Math"/>
                          </a:rPr>
                        </m:ctrlPr>
                      </m:sSubPr>
                      <m:e>
                        <m:r>
                          <a:rPr lang="en-GB" altLang="en-US" sz="1800">
                            <a:solidFill>
                              <a:srgbClr val="000000"/>
                            </a:solidFill>
                            <a:latin typeface="Cambria Math" panose="02040503050406030204" pitchFamily="18" charset="0"/>
                          </a:rPr>
                          <m:t>𝑥</m:t>
                        </m:r>
                      </m:e>
                      <m:sub>
                        <m:r>
                          <a:rPr lang="en-GB" altLang="en-US" sz="1800">
                            <a:solidFill>
                              <a:srgbClr val="000000"/>
                            </a:solidFill>
                            <a:latin typeface="Cambria Math" panose="02040503050406030204" pitchFamily="18" charset="0"/>
                          </a:rPr>
                          <m:t>1</m:t>
                        </m:r>
                      </m:sub>
                    </m:sSub>
                    <m:r>
                      <a:rPr lang="en-GB" altLang="en-US" sz="1800" b="0" i="1" smtClean="0">
                        <a:solidFill>
                          <a:srgbClr val="000000"/>
                        </a:solidFill>
                        <a:latin typeface="Cambria Math" panose="02040503050406030204" pitchFamily="18" charset="0"/>
                      </a:rPr>
                      <m:t>+</m:t>
                    </m:r>
                    <m:sSub>
                      <m:sSubPr>
                        <m:ctrlPr>
                          <a:rPr lang="en-US" altLang="en-US" sz="1800" i="1">
                            <a:solidFill>
                              <a:srgbClr val="000000"/>
                            </a:solidFill>
                            <a:latin typeface="Cambria Math"/>
                          </a:rPr>
                        </m:ctrlPr>
                      </m:sSubPr>
                      <m:e>
                        <m:r>
                          <a:rPr lang="en-GB" altLang="en-US" sz="1800">
                            <a:solidFill>
                              <a:srgbClr val="000000"/>
                            </a:solidFill>
                            <a:latin typeface="Cambria Math" panose="02040503050406030204" pitchFamily="18" charset="0"/>
                          </a:rPr>
                          <m:t>(</m:t>
                        </m:r>
                        <m:r>
                          <a:rPr lang="en-GB" altLang="en-US" sz="1800">
                            <a:solidFill>
                              <a:srgbClr val="000000"/>
                            </a:solidFill>
                            <a:latin typeface="Cambria Math" panose="02040503050406030204" pitchFamily="18" charset="0"/>
                          </a:rPr>
                          <m:t>𝑥</m:t>
                        </m:r>
                      </m:e>
                      <m:sub>
                        <m:r>
                          <a:rPr lang="en-GB" altLang="en-US" sz="1800" b="0" i="1" smtClean="0">
                            <a:solidFill>
                              <a:srgbClr val="000000"/>
                            </a:solidFill>
                            <a:latin typeface="Cambria Math" panose="02040503050406030204" pitchFamily="18" charset="0"/>
                          </a:rPr>
                          <m:t>2</m:t>
                        </m:r>
                      </m:sub>
                    </m:sSub>
                    <m:r>
                      <a:rPr lang="en-GB" altLang="en-US" sz="1800" i="0">
                        <a:solidFill>
                          <a:srgbClr val="000000"/>
                        </a:solidFill>
                        <a:latin typeface="Cambria Math" panose="02040503050406030204" pitchFamily="18" charset="0"/>
                      </a:rPr>
                      <m:t>−</m:t>
                    </m:r>
                    <m:sSub>
                      <m:sSubPr>
                        <m:ctrlPr>
                          <a:rPr lang="en-US" altLang="en-US" sz="1800" i="1">
                            <a:solidFill>
                              <a:srgbClr val="000000"/>
                            </a:solidFill>
                            <a:latin typeface="Cambria Math"/>
                          </a:rPr>
                        </m:ctrlPr>
                      </m:sSubPr>
                      <m:e>
                        <m:r>
                          <a:rPr lang="en-GB" altLang="en-US" sz="1800">
                            <a:solidFill>
                              <a:srgbClr val="000000"/>
                            </a:solidFill>
                            <a:latin typeface="Cambria Math" panose="02040503050406030204" pitchFamily="18" charset="0"/>
                          </a:rPr>
                          <m:t>𝑥</m:t>
                        </m:r>
                      </m:e>
                      <m:sub>
                        <m:r>
                          <a:rPr lang="en-GB" altLang="en-US" sz="1800" b="0" i="1" smtClean="0">
                            <a:solidFill>
                              <a:srgbClr val="000000"/>
                            </a:solidFill>
                            <a:latin typeface="Cambria Math" panose="02040503050406030204" pitchFamily="18" charset="0"/>
                          </a:rPr>
                          <m:t>1</m:t>
                        </m:r>
                      </m:sub>
                    </m:sSub>
                    <m:r>
                      <a:rPr lang="en-GB" altLang="en-US" sz="1800">
                        <a:solidFill>
                          <a:srgbClr val="000000"/>
                        </a:solidFill>
                        <a:latin typeface="Cambria Math" panose="02040503050406030204" pitchFamily="18" charset="0"/>
                      </a:rPr>
                      <m:t>)</m:t>
                    </m:r>
                  </m:oMath>
                </a14:m>
                <a:r>
                  <a:rPr lang="en-US" altLang="en-US" sz="1800" i="0" dirty="0">
                    <a:solidFill>
                      <a:srgbClr val="000000"/>
                    </a:solidFill>
                  </a:rPr>
                  <a:t> and </a:t>
                </a:r>
                <a14:m>
                  <m:oMath xmlns:m="http://schemas.openxmlformats.org/officeDocument/2006/math">
                    <m:sSub>
                      <m:sSubPr>
                        <m:ctrlPr>
                          <a:rPr lang="en-US" altLang="en-US" sz="1800" i="1">
                            <a:solidFill>
                              <a:srgbClr val="000000"/>
                            </a:solidFill>
                            <a:latin typeface="Cambria Math"/>
                          </a:rPr>
                        </m:ctrlPr>
                      </m:sSubPr>
                      <m:e>
                        <m:r>
                          <a:rPr lang="en-GB" altLang="en-US" sz="1800">
                            <a:solidFill>
                              <a:srgbClr val="000000"/>
                            </a:solidFill>
                            <a:latin typeface="Cambria Math" panose="02040503050406030204" pitchFamily="18" charset="0"/>
                          </a:rPr>
                          <m:t>𝑥</m:t>
                        </m:r>
                      </m:e>
                      <m:sub>
                        <m:r>
                          <a:rPr lang="en-GB" altLang="en-US" sz="1800" b="0" i="1" smtClean="0">
                            <a:solidFill>
                              <a:srgbClr val="000000"/>
                            </a:solidFill>
                            <a:latin typeface="Cambria Math" panose="02040503050406030204" pitchFamily="18" charset="0"/>
                          </a:rPr>
                          <m:t>1</m:t>
                        </m:r>
                      </m:sub>
                    </m:sSub>
                    <m:r>
                      <a:rPr lang="en-GB" altLang="en-US" sz="1800">
                        <a:solidFill>
                          <a:srgbClr val="000000"/>
                        </a:solidFill>
                        <a:latin typeface="Cambria Math" panose="02040503050406030204" pitchFamily="18" charset="0"/>
                      </a:rPr>
                      <m:t>=</m:t>
                    </m:r>
                    <m:sSub>
                      <m:sSubPr>
                        <m:ctrlPr>
                          <a:rPr lang="en-US" altLang="en-US" sz="1800" i="1">
                            <a:solidFill>
                              <a:srgbClr val="000000"/>
                            </a:solidFill>
                            <a:latin typeface="Cambria Math"/>
                          </a:rPr>
                        </m:ctrlPr>
                      </m:sSubPr>
                      <m:e>
                        <m:r>
                          <a:rPr lang="en-GB" altLang="en-US" sz="1800">
                            <a:solidFill>
                              <a:srgbClr val="000000"/>
                            </a:solidFill>
                            <a:latin typeface="Cambria Math" panose="02040503050406030204" pitchFamily="18" charset="0"/>
                          </a:rPr>
                          <m:t>𝑥</m:t>
                        </m:r>
                      </m:e>
                      <m:sub>
                        <m:r>
                          <a:rPr lang="en-GB" altLang="en-US" sz="1800" b="0" i="1" smtClean="0">
                            <a:solidFill>
                              <a:srgbClr val="000000"/>
                            </a:solidFill>
                            <a:latin typeface="Cambria Math" panose="02040503050406030204" pitchFamily="18" charset="0"/>
                          </a:rPr>
                          <m:t>2</m:t>
                        </m:r>
                      </m:sub>
                    </m:sSub>
                    <m:r>
                      <a:rPr lang="en-GB" altLang="en-US" sz="1800">
                        <a:solidFill>
                          <a:srgbClr val="000000"/>
                        </a:solidFill>
                        <a:latin typeface="Cambria Math" panose="02040503050406030204" pitchFamily="18" charset="0"/>
                      </a:rPr>
                      <m:t>+</m:t>
                    </m:r>
                    <m:sSub>
                      <m:sSubPr>
                        <m:ctrlPr>
                          <a:rPr lang="en-US" altLang="en-US" sz="1800" i="1">
                            <a:solidFill>
                              <a:srgbClr val="000000"/>
                            </a:solidFill>
                            <a:latin typeface="Cambria Math"/>
                          </a:rPr>
                        </m:ctrlPr>
                      </m:sSubPr>
                      <m:e>
                        <m:r>
                          <a:rPr lang="en-GB" altLang="en-US" sz="1800">
                            <a:solidFill>
                              <a:srgbClr val="000000"/>
                            </a:solidFill>
                            <a:latin typeface="Cambria Math" panose="02040503050406030204" pitchFamily="18" charset="0"/>
                          </a:rPr>
                          <m:t>(</m:t>
                        </m:r>
                        <m:r>
                          <a:rPr lang="en-GB" altLang="en-US" sz="1800">
                            <a:solidFill>
                              <a:srgbClr val="000000"/>
                            </a:solidFill>
                            <a:latin typeface="Cambria Math" panose="02040503050406030204" pitchFamily="18" charset="0"/>
                          </a:rPr>
                          <m:t>𝑥</m:t>
                        </m:r>
                      </m:e>
                      <m:sub>
                        <m:r>
                          <a:rPr lang="en-GB" altLang="en-US" sz="1800" b="0" i="1" smtClean="0">
                            <a:solidFill>
                              <a:srgbClr val="000000"/>
                            </a:solidFill>
                            <a:latin typeface="Cambria Math" panose="02040503050406030204" pitchFamily="18" charset="0"/>
                          </a:rPr>
                          <m:t>1</m:t>
                        </m:r>
                      </m:sub>
                    </m:sSub>
                    <m:r>
                      <a:rPr lang="en-GB" altLang="en-US" sz="1800" i="0">
                        <a:solidFill>
                          <a:srgbClr val="000000"/>
                        </a:solidFill>
                        <a:latin typeface="Cambria Math" panose="02040503050406030204" pitchFamily="18" charset="0"/>
                      </a:rPr>
                      <m:t>−</m:t>
                    </m:r>
                    <m:sSub>
                      <m:sSubPr>
                        <m:ctrlPr>
                          <a:rPr lang="en-US" altLang="en-US" sz="1800" i="1">
                            <a:solidFill>
                              <a:srgbClr val="000000"/>
                            </a:solidFill>
                            <a:latin typeface="Cambria Math"/>
                          </a:rPr>
                        </m:ctrlPr>
                      </m:sSubPr>
                      <m:e>
                        <m:r>
                          <a:rPr lang="en-GB" altLang="en-US" sz="1800">
                            <a:solidFill>
                              <a:srgbClr val="000000"/>
                            </a:solidFill>
                            <a:latin typeface="Cambria Math" panose="02040503050406030204" pitchFamily="18" charset="0"/>
                          </a:rPr>
                          <m:t>𝑥</m:t>
                        </m:r>
                      </m:e>
                      <m:sub>
                        <m:r>
                          <a:rPr lang="en-GB" altLang="en-US" sz="1800" b="0" i="1" smtClean="0">
                            <a:solidFill>
                              <a:srgbClr val="000000"/>
                            </a:solidFill>
                            <a:latin typeface="Cambria Math" panose="02040503050406030204" pitchFamily="18" charset="0"/>
                          </a:rPr>
                          <m:t>2</m:t>
                        </m:r>
                      </m:sub>
                    </m:sSub>
                    <m:r>
                      <a:rPr lang="en-GB" altLang="en-US" sz="1800">
                        <a:solidFill>
                          <a:srgbClr val="000000"/>
                        </a:solidFill>
                        <a:latin typeface="Cambria Math" panose="02040503050406030204" pitchFamily="18" charset="0"/>
                      </a:rPr>
                      <m:t>)</m:t>
                    </m:r>
                  </m:oMath>
                </a14:m>
                <a:r>
                  <a:rPr lang="en-US" altLang="en-US" sz="1800" i="0" dirty="0">
                    <a:solidFill>
                      <a:srgbClr val="000000"/>
                    </a:solidFill>
                  </a:rPr>
                  <a:t> </a:t>
                </a:r>
              </a:p>
              <a:p>
                <a:pPr marL="266700" lvl="1" indent="-266700" eaLnBrk="1" hangingPunct="1">
                  <a:defRPr/>
                </a:pPr>
                <a:r>
                  <a:rPr lang="en-US" altLang="en-US" sz="1800" i="0" dirty="0">
                    <a:solidFill>
                      <a:srgbClr val="000000"/>
                    </a:solidFill>
                  </a:rPr>
                  <a:t>From the above, we observe that if we pick a specific solution </a:t>
                </a:r>
                <a14:m>
                  <m:oMath xmlns:m="http://schemas.openxmlformats.org/officeDocument/2006/math">
                    <m:sSub>
                      <m:sSubPr>
                        <m:ctrlPr>
                          <a:rPr lang="en-US" altLang="en-US" sz="1800" i="1">
                            <a:solidFill>
                              <a:srgbClr val="000000"/>
                            </a:solidFill>
                            <a:latin typeface="Cambria Math"/>
                          </a:rPr>
                        </m:ctrlPr>
                      </m:sSubPr>
                      <m:e>
                        <m:r>
                          <a:rPr lang="en-GB" altLang="en-US" sz="1800">
                            <a:solidFill>
                              <a:srgbClr val="000000"/>
                            </a:solidFill>
                            <a:latin typeface="Cambria Math" panose="02040503050406030204" pitchFamily="18" charset="0"/>
                          </a:rPr>
                          <m:t>𝑥</m:t>
                        </m:r>
                      </m:e>
                      <m:sub>
                        <m:r>
                          <a:rPr lang="en-GB" altLang="en-US" sz="1800">
                            <a:solidFill>
                              <a:srgbClr val="000000"/>
                            </a:solidFill>
                            <a:latin typeface="Cambria Math" panose="02040503050406030204" pitchFamily="18" charset="0"/>
                          </a:rPr>
                          <m:t>1</m:t>
                        </m:r>
                      </m:sub>
                    </m:sSub>
                  </m:oMath>
                </a14:m>
                <a:r>
                  <a:rPr lang="en-US" altLang="en-US" sz="1800" i="0" dirty="0">
                    <a:solidFill>
                      <a:srgbClr val="000000"/>
                    </a:solidFill>
                  </a:rPr>
                  <a:t> of the system </a:t>
                </a:r>
                <a14:m>
                  <m:oMath xmlns:m="http://schemas.openxmlformats.org/officeDocument/2006/math">
                    <m:r>
                      <a:rPr lang="en-GB" altLang="en-US" sz="1800">
                        <a:solidFill>
                          <a:srgbClr val="000000"/>
                        </a:solidFill>
                        <a:latin typeface="Cambria Math" panose="02040503050406030204" pitchFamily="18" charset="0"/>
                      </a:rPr>
                      <m:t>𝐴𝑥</m:t>
                    </m:r>
                    <m:r>
                      <a:rPr lang="en-GB" altLang="en-US" sz="1800">
                        <a:solidFill>
                          <a:srgbClr val="000000"/>
                        </a:solidFill>
                        <a:latin typeface="Cambria Math" panose="02040503050406030204" pitchFamily="18" charset="0"/>
                      </a:rPr>
                      <m:t>=</m:t>
                    </m:r>
                    <m:r>
                      <a:rPr lang="en-GB" altLang="en-US" sz="1800">
                        <a:solidFill>
                          <a:srgbClr val="000000"/>
                        </a:solidFill>
                        <a:latin typeface="Cambria Math" panose="02040503050406030204" pitchFamily="18" charset="0"/>
                      </a:rPr>
                      <m:t>𝑏</m:t>
                    </m:r>
                  </m:oMath>
                </a14:m>
                <a:r>
                  <a:rPr lang="en-US" altLang="en-US" sz="1800" i="0" dirty="0">
                    <a:solidFill>
                      <a:srgbClr val="000000"/>
                    </a:solidFill>
                  </a:rPr>
                  <a:t>, any other solution </a:t>
                </a:r>
                <a14:m>
                  <m:oMath xmlns:m="http://schemas.openxmlformats.org/officeDocument/2006/math">
                    <m:sSub>
                      <m:sSubPr>
                        <m:ctrlPr>
                          <a:rPr lang="en-US" altLang="en-US" sz="1800" i="1">
                            <a:solidFill>
                              <a:srgbClr val="000000"/>
                            </a:solidFill>
                            <a:latin typeface="Cambria Math"/>
                          </a:rPr>
                        </m:ctrlPr>
                      </m:sSubPr>
                      <m:e>
                        <m:r>
                          <a:rPr lang="en-GB" altLang="en-US" sz="1800">
                            <a:solidFill>
                              <a:srgbClr val="000000"/>
                            </a:solidFill>
                            <a:latin typeface="Cambria Math" panose="02040503050406030204" pitchFamily="18" charset="0"/>
                          </a:rPr>
                          <m:t>𝑥</m:t>
                        </m:r>
                      </m:e>
                      <m:sub>
                        <m:r>
                          <a:rPr lang="en-GB" altLang="en-US" sz="1800">
                            <a:solidFill>
                              <a:srgbClr val="000000"/>
                            </a:solidFill>
                            <a:latin typeface="Cambria Math" panose="02040503050406030204" pitchFamily="18" charset="0"/>
                          </a:rPr>
                          <m:t>2</m:t>
                        </m:r>
                      </m:sub>
                    </m:sSub>
                  </m:oMath>
                </a14:m>
                <a:r>
                  <a:rPr lang="en-US" altLang="en-US" sz="1800" i="0" dirty="0">
                    <a:solidFill>
                      <a:srgbClr val="000000"/>
                    </a:solidFill>
                  </a:rPr>
                  <a:t> can be expressed as the previous solution </a:t>
                </a:r>
                <a14:m>
                  <m:oMath xmlns:m="http://schemas.openxmlformats.org/officeDocument/2006/math">
                    <m:sSub>
                      <m:sSubPr>
                        <m:ctrlPr>
                          <a:rPr lang="en-US" altLang="en-US" sz="1800" i="1">
                            <a:solidFill>
                              <a:srgbClr val="000000"/>
                            </a:solidFill>
                            <a:latin typeface="Cambria Math"/>
                          </a:rPr>
                        </m:ctrlPr>
                      </m:sSubPr>
                      <m:e>
                        <m:r>
                          <a:rPr lang="en-GB" altLang="en-US" sz="1800">
                            <a:solidFill>
                              <a:srgbClr val="000000"/>
                            </a:solidFill>
                            <a:latin typeface="Cambria Math" panose="02040503050406030204" pitchFamily="18" charset="0"/>
                          </a:rPr>
                          <m:t>𝑥</m:t>
                        </m:r>
                      </m:e>
                      <m:sub>
                        <m:r>
                          <a:rPr lang="en-GB" altLang="en-US" sz="1800">
                            <a:solidFill>
                              <a:srgbClr val="000000"/>
                            </a:solidFill>
                            <a:latin typeface="Cambria Math" panose="02040503050406030204" pitchFamily="18" charset="0"/>
                          </a:rPr>
                          <m:t>1</m:t>
                        </m:r>
                      </m:sub>
                    </m:sSub>
                  </m:oMath>
                </a14:m>
                <a:r>
                  <a:rPr lang="en-US" altLang="en-US" sz="1800" i="0" dirty="0">
                    <a:solidFill>
                      <a:srgbClr val="000000"/>
                    </a:solidFill>
                  </a:rPr>
                  <a:t> plus a solution of the system </a:t>
                </a:r>
                <a14:m>
                  <m:oMath xmlns:m="http://schemas.openxmlformats.org/officeDocument/2006/math">
                    <m:r>
                      <a:rPr lang="en-GB" altLang="en-US" sz="1800">
                        <a:solidFill>
                          <a:srgbClr val="000000"/>
                        </a:solidFill>
                        <a:latin typeface="Cambria Math" panose="02040503050406030204" pitchFamily="18" charset="0"/>
                      </a:rPr>
                      <m:t>𝐴𝑥</m:t>
                    </m:r>
                    <m:r>
                      <a:rPr lang="en-GB" altLang="en-US" sz="1800">
                        <a:solidFill>
                          <a:srgbClr val="000000"/>
                        </a:solidFill>
                        <a:latin typeface="Cambria Math" panose="02040503050406030204" pitchFamily="18" charset="0"/>
                      </a:rPr>
                      <m:t>=0</m:t>
                    </m:r>
                  </m:oMath>
                </a14:m>
                <a:r>
                  <a:rPr lang="en-US" altLang="en-US" sz="1800" i="0" dirty="0">
                    <a:solidFill>
                      <a:srgbClr val="000000"/>
                    </a:solidFill>
                  </a:rPr>
                  <a:t>.</a:t>
                </a:r>
              </a:p>
              <a:p>
                <a:pPr marL="266700" lvl="1" indent="-266700" eaLnBrk="1" hangingPunct="1">
                  <a:defRPr/>
                </a:pPr>
                <a:r>
                  <a:rPr lang="en-US" altLang="en-US" sz="1800" i="0" dirty="0">
                    <a:solidFill>
                      <a:srgbClr val="000000"/>
                    </a:solidFill>
                  </a:rPr>
                  <a:t>Therefore, any solution of the system </a:t>
                </a:r>
                <a14:m>
                  <m:oMath xmlns:m="http://schemas.openxmlformats.org/officeDocument/2006/math">
                    <m:r>
                      <a:rPr lang="en-GB" altLang="en-US" sz="1800">
                        <a:solidFill>
                          <a:srgbClr val="000000"/>
                        </a:solidFill>
                        <a:latin typeface="Cambria Math" panose="02040503050406030204" pitchFamily="18" charset="0"/>
                      </a:rPr>
                      <m:t>𝐴𝑥</m:t>
                    </m:r>
                    <m:r>
                      <a:rPr lang="en-GB" altLang="en-US" sz="1800">
                        <a:solidFill>
                          <a:srgbClr val="000000"/>
                        </a:solidFill>
                        <a:latin typeface="Cambria Math" panose="02040503050406030204" pitchFamily="18" charset="0"/>
                      </a:rPr>
                      <m:t>=</m:t>
                    </m:r>
                    <m:r>
                      <a:rPr lang="en-GB" altLang="en-US" sz="1800">
                        <a:solidFill>
                          <a:srgbClr val="000000"/>
                        </a:solidFill>
                        <a:latin typeface="Cambria Math" panose="02040503050406030204" pitchFamily="18" charset="0"/>
                      </a:rPr>
                      <m:t>𝑏</m:t>
                    </m:r>
                  </m:oMath>
                </a14:m>
                <a:r>
                  <a:rPr lang="en-US" altLang="en-US" sz="1800" i="0" dirty="0">
                    <a:solidFill>
                      <a:srgbClr val="000000"/>
                    </a:solidFill>
                  </a:rPr>
                  <a:t> consists of two parts as follows:</a:t>
                </a:r>
                <a:endParaRPr lang="en-US" altLang="en-US" sz="1800" dirty="0">
                  <a:solidFill>
                    <a:srgbClr val="000000"/>
                  </a:solidFill>
                </a:endParaRPr>
              </a:p>
              <a:p>
                <a:pPr marL="542925" indent="-276225" eaLnBrk="1" hangingPunct="1">
                  <a:buFont typeface="Wingdings" panose="05000000000000000000" pitchFamily="2" charset="2"/>
                  <a:buChar char="Ø"/>
                  <a:tabLst>
                    <a:tab pos="542925" algn="l"/>
                  </a:tabLst>
                </a:pPr>
                <a:r>
                  <a:rPr lang="en-GB" altLang="en-US" sz="1800" i="0" dirty="0">
                    <a:solidFill>
                      <a:srgbClr val="000000"/>
                    </a:solidFill>
                  </a:rPr>
                  <a:t>Any specific solution of the system </a:t>
                </a:r>
                <a14:m>
                  <m:oMath xmlns:m="http://schemas.openxmlformats.org/officeDocument/2006/math">
                    <m:r>
                      <a:rPr lang="en-GB" altLang="en-US" sz="1800">
                        <a:solidFill>
                          <a:srgbClr val="000000"/>
                        </a:solidFill>
                        <a:latin typeface="Cambria Math"/>
                      </a:rPr>
                      <m:t>𝐴𝑥</m:t>
                    </m:r>
                    <m:r>
                      <a:rPr lang="en-GB" altLang="en-US" sz="1800">
                        <a:solidFill>
                          <a:srgbClr val="000000"/>
                        </a:solidFill>
                        <a:latin typeface="Cambria Math"/>
                      </a:rPr>
                      <m:t>=</m:t>
                    </m:r>
                    <m:r>
                      <a:rPr lang="en-GB" altLang="en-US" sz="1800">
                        <a:solidFill>
                          <a:srgbClr val="000000"/>
                        </a:solidFill>
                        <a:latin typeface="Cambria Math"/>
                      </a:rPr>
                      <m:t>𝑏</m:t>
                    </m:r>
                  </m:oMath>
                </a14:m>
                <a:r>
                  <a:rPr lang="en-GB" altLang="en-US" sz="1800" i="0" dirty="0">
                    <a:solidFill>
                      <a:srgbClr val="000000"/>
                    </a:solidFill>
                  </a:rPr>
                  <a:t>. This is called </a:t>
                </a:r>
                <a:r>
                  <a:rPr lang="en-GB" altLang="en-US" sz="1800" b="1" i="0" dirty="0">
                    <a:solidFill>
                      <a:srgbClr val="C00000"/>
                    </a:solidFill>
                  </a:rPr>
                  <a:t>particular solution</a:t>
                </a:r>
                <a:r>
                  <a:rPr lang="en-GB" altLang="en-US" sz="1800" i="0" dirty="0">
                    <a:solidFill>
                      <a:srgbClr val="000000"/>
                    </a:solidFill>
                  </a:rPr>
                  <a:t>. One way to obtain a particular solution, which we denote with </a:t>
                </a:r>
                <a14:m>
                  <m:oMath xmlns:m="http://schemas.openxmlformats.org/officeDocument/2006/math">
                    <m:sSub>
                      <m:sSubPr>
                        <m:ctrlPr>
                          <a:rPr lang="en-GB" altLang="en-US" sz="1800" i="1">
                            <a:solidFill>
                              <a:srgbClr val="000000"/>
                            </a:solidFill>
                            <a:latin typeface="Cambria Math"/>
                          </a:rPr>
                        </m:ctrlPr>
                      </m:sSubPr>
                      <m:e>
                        <m:r>
                          <a:rPr lang="en-GB" altLang="en-US" sz="1800">
                            <a:solidFill>
                              <a:srgbClr val="000000"/>
                            </a:solidFill>
                            <a:latin typeface="Cambria Math" panose="02040503050406030204" pitchFamily="18" charset="0"/>
                          </a:rPr>
                          <m:t>𝑥</m:t>
                        </m:r>
                      </m:e>
                      <m:sub>
                        <m:r>
                          <a:rPr lang="en-GB" altLang="en-US" sz="1800">
                            <a:solidFill>
                              <a:srgbClr val="000000"/>
                            </a:solidFill>
                            <a:latin typeface="Cambria Math" panose="02040503050406030204" pitchFamily="18" charset="0"/>
                          </a:rPr>
                          <m:t>𝑝</m:t>
                        </m:r>
                      </m:sub>
                    </m:sSub>
                  </m:oMath>
                </a14:m>
                <a:r>
                  <a:rPr lang="en-GB" altLang="en-US" sz="1800" i="0" dirty="0">
                    <a:solidFill>
                      <a:srgbClr val="000000"/>
                    </a:solidFill>
                  </a:rPr>
                  <a:t>, is by setting all free variables to zero and solving for the pivot variables. Hence, we have that </a:t>
                </a:r>
                <a14:m>
                  <m:oMath xmlns:m="http://schemas.openxmlformats.org/officeDocument/2006/math">
                    <m:r>
                      <a:rPr lang="en-GB" altLang="en-US" sz="1800">
                        <a:solidFill>
                          <a:srgbClr val="000000"/>
                        </a:solidFill>
                        <a:latin typeface="Cambria Math"/>
                      </a:rPr>
                      <m:t>𝐴</m:t>
                    </m:r>
                    <m:sSub>
                      <m:sSubPr>
                        <m:ctrlPr>
                          <a:rPr lang="en-GB" altLang="en-US" sz="1800" i="1">
                            <a:solidFill>
                              <a:srgbClr val="000000"/>
                            </a:solidFill>
                            <a:latin typeface="Cambria Math"/>
                          </a:rPr>
                        </m:ctrlPr>
                      </m:sSubPr>
                      <m:e>
                        <m:r>
                          <a:rPr lang="en-GB" altLang="en-US" sz="1800">
                            <a:solidFill>
                              <a:srgbClr val="000000"/>
                            </a:solidFill>
                            <a:latin typeface="Cambria Math"/>
                          </a:rPr>
                          <m:t>𝑥</m:t>
                        </m:r>
                      </m:e>
                      <m:sub>
                        <m:r>
                          <a:rPr lang="en-GB" altLang="en-US" sz="1800">
                            <a:solidFill>
                              <a:srgbClr val="000000"/>
                            </a:solidFill>
                            <a:latin typeface="Cambria Math"/>
                          </a:rPr>
                          <m:t>𝑝</m:t>
                        </m:r>
                      </m:sub>
                    </m:sSub>
                    <m:r>
                      <a:rPr lang="en-GB" altLang="en-US" sz="1800">
                        <a:solidFill>
                          <a:srgbClr val="000000"/>
                        </a:solidFill>
                        <a:latin typeface="Cambria Math"/>
                      </a:rPr>
                      <m:t>=</m:t>
                    </m:r>
                    <m:r>
                      <a:rPr lang="en-GB" altLang="en-US" sz="1800">
                        <a:solidFill>
                          <a:srgbClr val="000000"/>
                        </a:solidFill>
                        <a:latin typeface="Cambria Math"/>
                      </a:rPr>
                      <m:t>𝑏</m:t>
                    </m:r>
                  </m:oMath>
                </a14:m>
                <a:r>
                  <a:rPr lang="en-GB" altLang="en-US" sz="1800" i="0" dirty="0">
                    <a:solidFill>
                      <a:srgbClr val="000000"/>
                    </a:solidFill>
                  </a:rPr>
                  <a:t>.</a:t>
                </a:r>
              </a:p>
              <a:p>
                <a:pPr marL="542925" indent="-276225" eaLnBrk="1" hangingPunct="1">
                  <a:buFont typeface="Wingdings" panose="05000000000000000000" pitchFamily="2" charset="2"/>
                  <a:buChar char="Ø"/>
                  <a:tabLst>
                    <a:tab pos="542925" algn="l"/>
                  </a:tabLst>
                </a:pPr>
                <a:r>
                  <a:rPr lang="en-GB" altLang="en-US" sz="1800" i="0" dirty="0">
                    <a:solidFill>
                      <a:srgbClr val="000000"/>
                    </a:solidFill>
                  </a:rPr>
                  <a:t>The (family of) solution(s) of the system </a:t>
                </a:r>
                <a14:m>
                  <m:oMath xmlns:m="http://schemas.openxmlformats.org/officeDocument/2006/math">
                    <m:r>
                      <a:rPr lang="en-GB" altLang="en-US" sz="1800">
                        <a:solidFill>
                          <a:srgbClr val="000000"/>
                        </a:solidFill>
                        <a:latin typeface="Cambria Math"/>
                      </a:rPr>
                      <m:t>𝐴𝑥</m:t>
                    </m:r>
                    <m:r>
                      <a:rPr lang="en-GB" altLang="en-US" sz="1800">
                        <a:solidFill>
                          <a:srgbClr val="000000"/>
                        </a:solidFill>
                        <a:latin typeface="Cambria Math"/>
                      </a:rPr>
                      <m:t>=0</m:t>
                    </m:r>
                  </m:oMath>
                </a14:m>
                <a:r>
                  <a:rPr lang="en-GB" altLang="en-US" sz="1800" i="0" dirty="0">
                    <a:solidFill>
                      <a:srgbClr val="000000"/>
                    </a:solidFill>
                  </a:rPr>
                  <a:t>. We denote these solutions with </a:t>
                </a:r>
                <a14:m>
                  <m:oMath xmlns:m="http://schemas.openxmlformats.org/officeDocument/2006/math">
                    <m:sSub>
                      <m:sSubPr>
                        <m:ctrlPr>
                          <a:rPr lang="en-GB" altLang="en-US" sz="1800" i="1">
                            <a:solidFill>
                              <a:srgbClr val="000000"/>
                            </a:solidFill>
                            <a:latin typeface="Cambria Math"/>
                          </a:rPr>
                        </m:ctrlPr>
                      </m:sSubPr>
                      <m:e>
                        <m:r>
                          <a:rPr lang="en-GB" altLang="en-US" sz="1800">
                            <a:solidFill>
                              <a:srgbClr val="000000"/>
                            </a:solidFill>
                            <a:latin typeface="Cambria Math" panose="02040503050406030204" pitchFamily="18" charset="0"/>
                          </a:rPr>
                          <m:t>𝑥</m:t>
                        </m:r>
                      </m:e>
                      <m:sub>
                        <m:r>
                          <a:rPr lang="en-GB" altLang="en-US" sz="1800">
                            <a:solidFill>
                              <a:srgbClr val="000000"/>
                            </a:solidFill>
                            <a:latin typeface="Cambria Math" panose="02040503050406030204" pitchFamily="18" charset="0"/>
                          </a:rPr>
                          <m:t>𝑛</m:t>
                        </m:r>
                      </m:sub>
                    </m:sSub>
                  </m:oMath>
                </a14:m>
                <a:r>
                  <a:rPr lang="en-GB" altLang="en-US" sz="1800" i="0" dirty="0">
                    <a:solidFill>
                      <a:srgbClr val="000000"/>
                    </a:solidFill>
                  </a:rPr>
                  <a:t>. Hence, we have that </a:t>
                </a:r>
                <a14:m>
                  <m:oMath xmlns:m="http://schemas.openxmlformats.org/officeDocument/2006/math">
                    <m:r>
                      <a:rPr lang="en-GB" altLang="en-US" sz="1800">
                        <a:solidFill>
                          <a:srgbClr val="000000"/>
                        </a:solidFill>
                        <a:latin typeface="Cambria Math"/>
                      </a:rPr>
                      <m:t>𝐴</m:t>
                    </m:r>
                    <m:sSub>
                      <m:sSubPr>
                        <m:ctrlPr>
                          <a:rPr lang="en-GB" altLang="en-US" sz="1800" i="1">
                            <a:solidFill>
                              <a:srgbClr val="000000"/>
                            </a:solidFill>
                            <a:latin typeface="Cambria Math"/>
                          </a:rPr>
                        </m:ctrlPr>
                      </m:sSubPr>
                      <m:e>
                        <m:r>
                          <a:rPr lang="en-GB" altLang="en-US" sz="1800">
                            <a:solidFill>
                              <a:srgbClr val="000000"/>
                            </a:solidFill>
                            <a:latin typeface="Cambria Math"/>
                          </a:rPr>
                          <m:t>𝑥</m:t>
                        </m:r>
                      </m:e>
                      <m:sub>
                        <m:r>
                          <a:rPr lang="en-GB" altLang="en-US" sz="1800">
                            <a:solidFill>
                              <a:srgbClr val="000000"/>
                            </a:solidFill>
                            <a:latin typeface="Cambria Math"/>
                          </a:rPr>
                          <m:t>𝑛</m:t>
                        </m:r>
                      </m:sub>
                    </m:sSub>
                    <m:r>
                      <a:rPr lang="en-GB" altLang="en-US" sz="1800">
                        <a:solidFill>
                          <a:srgbClr val="000000"/>
                        </a:solidFill>
                        <a:latin typeface="Cambria Math"/>
                      </a:rPr>
                      <m:t>=0</m:t>
                    </m:r>
                  </m:oMath>
                </a14:m>
                <a:r>
                  <a:rPr lang="en-GB" altLang="en-US" sz="1800" i="0" dirty="0">
                    <a:solidFill>
                      <a:srgbClr val="000000"/>
                    </a:solidFill>
                  </a:rPr>
                  <a:t>. The system </a:t>
                </a:r>
                <a14:m>
                  <m:oMath xmlns:m="http://schemas.openxmlformats.org/officeDocument/2006/math">
                    <m:r>
                      <a:rPr lang="en-GB" altLang="en-US" sz="1800">
                        <a:solidFill>
                          <a:srgbClr val="000000"/>
                        </a:solidFill>
                        <a:latin typeface="Cambria Math"/>
                      </a:rPr>
                      <m:t>𝐴𝑥</m:t>
                    </m:r>
                    <m:r>
                      <a:rPr lang="en-GB" altLang="en-US" sz="1800">
                        <a:solidFill>
                          <a:srgbClr val="000000"/>
                        </a:solidFill>
                        <a:latin typeface="Cambria Math"/>
                      </a:rPr>
                      <m:t>=0 </m:t>
                    </m:r>
                  </m:oMath>
                </a14:m>
                <a:r>
                  <a:rPr lang="en-GB" altLang="en-US" sz="1800" i="0" dirty="0">
                    <a:solidFill>
                      <a:srgbClr val="000000"/>
                    </a:solidFill>
                  </a:rPr>
                  <a:t>is called </a:t>
                </a:r>
                <a:r>
                  <a:rPr lang="en-GB" altLang="en-US" sz="1800" b="1" i="0" dirty="0">
                    <a:solidFill>
                      <a:srgbClr val="C00000"/>
                    </a:solidFill>
                  </a:rPr>
                  <a:t>homogeneous system </a:t>
                </a:r>
                <a:r>
                  <a:rPr lang="en-GB" altLang="en-US" sz="1800" i="0" dirty="0">
                    <a:solidFill>
                      <a:srgbClr val="000000"/>
                    </a:solidFill>
                  </a:rPr>
                  <a:t>and its solutions are called </a:t>
                </a:r>
                <a:r>
                  <a:rPr lang="en-GB" altLang="en-US" sz="1800" b="1" i="0" dirty="0">
                    <a:solidFill>
                      <a:srgbClr val="C00000"/>
                    </a:solidFill>
                  </a:rPr>
                  <a:t>homogeneous solutions</a:t>
                </a:r>
                <a:r>
                  <a:rPr lang="en-GB" altLang="en-US" sz="1800" i="0" dirty="0">
                    <a:solidFill>
                      <a:srgbClr val="000000"/>
                    </a:solidFill>
                  </a:rPr>
                  <a:t>.</a:t>
                </a:r>
                <a:endParaRPr lang="en-US" altLang="en-US" sz="1800" i="0" dirty="0">
                  <a:solidFill>
                    <a:srgbClr val="000000"/>
                  </a:solidFill>
                </a:endParaRPr>
              </a:p>
            </p:txBody>
          </p:sp>
        </mc:Choice>
        <mc:Fallback xmlns="">
          <p:sp>
            <p:nvSpPr>
              <p:cNvPr id="5" name="Rectangle 4"/>
              <p:cNvSpPr>
                <a:spLocks noGrp="1" noRot="1" noChangeAspect="1" noMove="1" noResize="1" noEditPoints="1" noAdjustHandles="1" noChangeArrowheads="1" noChangeShapeType="1" noTextEdit="1"/>
              </p:cNvSpPr>
              <p:nvPr/>
            </p:nvSpPr>
            <p:spPr bwMode="auto">
              <a:xfrm>
                <a:off x="251520" y="1340768"/>
                <a:ext cx="8640960" cy="5229349"/>
              </a:xfrm>
              <a:prstGeom prst="rect">
                <a:avLst/>
              </a:prstGeom>
              <a:blipFill>
                <a:blip r:embed="rId3"/>
                <a:stretch>
                  <a:fillRect l="-1481" r="-225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r>
                  <a:rPr lang="en-GB">
                    <a:noFill/>
                  </a:rPr>
                  <a:t> </a:t>
                </a:r>
              </a:p>
            </p:txBody>
          </p:sp>
        </mc:Fallback>
      </mc:AlternateContent>
    </p:spTree>
    <p:extLst>
      <p:ext uri="{BB962C8B-B14F-4D97-AF65-F5344CB8AC3E}">
        <p14:creationId xmlns:p14="http://schemas.microsoft.com/office/powerpoint/2010/main" val="2946560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Grp="1" noChangeArrowheads="1"/>
          </p:cNvSpPr>
          <p:nvPr>
            <p:ph type="title"/>
          </p:nvPr>
        </p:nvSpPr>
        <p:spPr>
          <a:xfrm>
            <a:off x="838200" y="702593"/>
            <a:ext cx="7543800" cy="638175"/>
          </a:xfrm>
        </p:spPr>
        <p:txBody>
          <a:bodyPr/>
          <a:lstStyle/>
          <a:p>
            <a:pPr algn="ctr" eaLnBrk="1" hangingPunct="1"/>
            <a:r>
              <a:rPr lang="en-GB" altLang="en-US" dirty="0"/>
              <a:t>Solution of the general form </a:t>
            </a:r>
            <a:r>
              <a:rPr lang="en-GB" altLang="en-US" dirty="0" err="1"/>
              <a:t>Ax</a:t>
            </a:r>
            <a:r>
              <a:rPr lang="en-GB" altLang="en-US" dirty="0"/>
              <a:t>=b</a:t>
            </a:r>
            <a:endParaRPr lang="en-GB" altLang="en-US" b="1" dirty="0"/>
          </a:p>
        </p:txBody>
      </p:sp>
      <mc:AlternateContent xmlns:mc="http://schemas.openxmlformats.org/markup-compatibility/2006" xmlns:a14="http://schemas.microsoft.com/office/drawing/2010/main">
        <mc:Choice Requires="a14">
          <p:sp>
            <p:nvSpPr>
              <p:cNvPr id="5" name="Rectangle 4"/>
              <p:cNvSpPr>
                <a:spLocks noGrp="1" noChangeArrowheads="1"/>
              </p:cNvSpPr>
              <p:nvPr/>
            </p:nvSpPr>
            <p:spPr bwMode="auto">
              <a:xfrm>
                <a:off x="323528" y="1628800"/>
                <a:ext cx="8524340" cy="50133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266700" indent="-266700" eaLnBrk="1" hangingPunct="1">
                  <a:buFont typeface="Arial" panose="020B0604020202020204" pitchFamily="34" charset="0"/>
                  <a:buChar char="•"/>
                </a:pPr>
                <a:r>
                  <a:rPr lang="en-GB" altLang="en-US" sz="1800" i="0" dirty="0">
                    <a:solidFill>
                      <a:srgbClr val="000000"/>
                    </a:solidFill>
                  </a:rPr>
                  <a:t>In this lecture we will discuss when the system </a:t>
                </a:r>
                <a14:m>
                  <m:oMath xmlns:m="http://schemas.openxmlformats.org/officeDocument/2006/math">
                    <m:r>
                      <a:rPr lang="en-GB" altLang="en-US" sz="1800" b="0" i="1" smtClean="0">
                        <a:solidFill>
                          <a:srgbClr val="000000"/>
                        </a:solidFill>
                        <a:latin typeface="Cambria Math"/>
                      </a:rPr>
                      <m:t>𝐴𝑥</m:t>
                    </m:r>
                    <m:r>
                      <a:rPr lang="en-GB" altLang="en-US" sz="1800" b="0" i="1" smtClean="0">
                        <a:solidFill>
                          <a:srgbClr val="000000"/>
                        </a:solidFill>
                        <a:latin typeface="Cambria Math"/>
                      </a:rPr>
                      <m:t>=</m:t>
                    </m:r>
                    <m:r>
                      <a:rPr lang="en-GB" altLang="en-US" sz="1800" b="0" i="1" smtClean="0">
                        <a:solidFill>
                          <a:srgbClr val="000000"/>
                        </a:solidFill>
                        <a:latin typeface="Cambria Math"/>
                      </a:rPr>
                      <m:t>𝑏</m:t>
                    </m:r>
                  </m:oMath>
                </a14:m>
                <a:r>
                  <a:rPr lang="en-GB" altLang="en-US" sz="1800" i="0" dirty="0">
                    <a:solidFill>
                      <a:srgbClr val="000000"/>
                    </a:solidFill>
                  </a:rPr>
                  <a:t> has solution(s) and find this(these) solution(s).</a:t>
                </a:r>
              </a:p>
              <a:p>
                <a:pPr marL="266700" indent="-266700" eaLnBrk="1" hangingPunct="1">
                  <a:buFontTx/>
                  <a:buChar char="•"/>
                </a:pPr>
                <a:r>
                  <a:rPr lang="en-GB" altLang="en-US" sz="1800" i="0" dirty="0">
                    <a:solidFill>
                      <a:srgbClr val="000000"/>
                    </a:solidFill>
                  </a:rPr>
                  <a:t>As already mentioned, systems of linear equations can have </a:t>
                </a:r>
                <a:r>
                  <a:rPr lang="en-GB" altLang="en-US" sz="1800" b="1" i="0" dirty="0">
                    <a:solidFill>
                      <a:srgbClr val="00B0F0"/>
                    </a:solidFill>
                  </a:rPr>
                  <a:t>one solution</a:t>
                </a:r>
                <a:r>
                  <a:rPr lang="en-GB" altLang="en-US" sz="1800" i="0" dirty="0">
                    <a:solidFill>
                      <a:srgbClr val="000000"/>
                    </a:solidFill>
                  </a:rPr>
                  <a:t>, </a:t>
                </a:r>
                <a:r>
                  <a:rPr lang="en-GB" altLang="en-US" sz="1800" b="1" i="0" dirty="0">
                    <a:solidFill>
                      <a:srgbClr val="00B050"/>
                    </a:solidFill>
                  </a:rPr>
                  <a:t>infinite solutions </a:t>
                </a:r>
                <a:r>
                  <a:rPr lang="en-GB" altLang="en-US" sz="1800" i="0" dirty="0">
                    <a:solidFill>
                      <a:srgbClr val="000000"/>
                    </a:solidFill>
                  </a:rPr>
                  <a:t>or </a:t>
                </a:r>
                <a:r>
                  <a:rPr lang="en-GB" altLang="en-US" sz="1800" b="1" i="0" dirty="0">
                    <a:solidFill>
                      <a:srgbClr val="FF0000"/>
                    </a:solidFill>
                  </a:rPr>
                  <a:t>no solution</a:t>
                </a:r>
                <a:r>
                  <a:rPr lang="en-GB" altLang="en-US" sz="1800" i="0" dirty="0">
                    <a:solidFill>
                      <a:srgbClr val="000000"/>
                    </a:solidFill>
                  </a:rPr>
                  <a:t>.</a:t>
                </a:r>
              </a:p>
              <a:p>
                <a:pPr marL="266700" indent="-266700" eaLnBrk="1" hangingPunct="1">
                  <a:buFontTx/>
                  <a:buChar char="•"/>
                </a:pPr>
                <a:r>
                  <a:rPr lang="en-GB" altLang="en-US" sz="1800" i="0" dirty="0">
                    <a:solidFill>
                      <a:srgbClr val="000000"/>
                    </a:solidFill>
                  </a:rPr>
                  <a:t>Let us consider the system </a:t>
                </a:r>
                <a14:m>
                  <m:oMath xmlns:m="http://schemas.openxmlformats.org/officeDocument/2006/math">
                    <m:r>
                      <a:rPr lang="en-GB" altLang="en-US" sz="1800" b="0" i="1" smtClean="0">
                        <a:solidFill>
                          <a:srgbClr val="000000"/>
                        </a:solidFill>
                        <a:latin typeface="Cambria Math"/>
                      </a:rPr>
                      <m:t>𝐴𝑥</m:t>
                    </m:r>
                    <m:r>
                      <a:rPr lang="en-GB" altLang="en-US" sz="1800" b="0" i="1" smtClean="0">
                        <a:solidFill>
                          <a:srgbClr val="000000"/>
                        </a:solidFill>
                        <a:latin typeface="Cambria Math"/>
                      </a:rPr>
                      <m:t>=</m:t>
                    </m:r>
                    <m:r>
                      <a:rPr lang="en-GB" altLang="en-US" sz="1800" b="0" i="1" smtClean="0">
                        <a:solidFill>
                          <a:srgbClr val="000000"/>
                        </a:solidFill>
                        <a:latin typeface="Cambria Math"/>
                      </a:rPr>
                      <m:t>𝑏</m:t>
                    </m:r>
                  </m:oMath>
                </a14:m>
                <a:r>
                  <a:rPr lang="en-GB" altLang="en-US" sz="1800" i="0" dirty="0">
                    <a:solidFill>
                      <a:srgbClr val="000000"/>
                    </a:solidFill>
                  </a:rPr>
                  <a:t>, where </a:t>
                </a:r>
                <a14:m>
                  <m:oMath xmlns:m="http://schemas.openxmlformats.org/officeDocument/2006/math">
                    <m:r>
                      <a:rPr lang="en-GB" altLang="en-US" sz="1800" b="0" i="1" smtClean="0">
                        <a:solidFill>
                          <a:srgbClr val="000000"/>
                        </a:solidFill>
                        <a:latin typeface="Cambria Math"/>
                      </a:rPr>
                      <m:t>𝐴</m:t>
                    </m:r>
                  </m:oMath>
                </a14:m>
                <a:r>
                  <a:rPr lang="en-GB" altLang="en-US" sz="1800" i="0" dirty="0">
                    <a:solidFill>
                      <a:srgbClr val="000000"/>
                    </a:solidFill>
                  </a:rPr>
                  <a:t> is taken from the previous lecture:</a:t>
                </a:r>
              </a:p>
              <a:p>
                <a:pPr marL="266700" indent="-266700" eaLnBrk="1" hangingPunct="1">
                  <a:buFontTx/>
                  <a:buChar char="•"/>
                </a:pPr>
                <a:endParaRPr lang="en-GB" altLang="en-US" sz="1800" i="0" dirty="0">
                  <a:solidFill>
                    <a:srgbClr val="000000"/>
                  </a:solidFill>
                </a:endParaRPr>
              </a:p>
              <a:p>
                <a:pPr marL="266700" indent="-266700" eaLnBrk="1" hangingPunct="1"/>
                <a:endParaRPr lang="en-US" altLang="en-US" sz="1800" i="0" dirty="0">
                  <a:solidFill>
                    <a:srgbClr val="000000"/>
                  </a:solidFill>
                </a:endParaRPr>
              </a:p>
              <a:p>
                <a:pPr marL="266700" indent="-266700" eaLnBrk="1" hangingPunct="1"/>
                <a:endParaRPr lang="en-US" altLang="en-US" sz="800" i="0" dirty="0">
                  <a:solidFill>
                    <a:srgbClr val="000000"/>
                  </a:solidFill>
                </a:endParaRPr>
              </a:p>
              <a:p>
                <a:pPr marL="266700" indent="-266700" eaLnBrk="1" hangingPunct="1">
                  <a:buFontTx/>
                  <a:buChar char="•"/>
                </a:pPr>
                <a:r>
                  <a:rPr lang="en-US" altLang="en-US" sz="1800" i="0" dirty="0">
                    <a:solidFill>
                      <a:srgbClr val="000000"/>
                    </a:solidFill>
                  </a:rPr>
                  <a:t>We will perform </a:t>
                </a:r>
                <a:r>
                  <a:rPr lang="en-US" altLang="en-US" sz="1800" b="1" i="0" dirty="0">
                    <a:solidFill>
                      <a:srgbClr val="CC0033"/>
                    </a:solidFill>
                  </a:rPr>
                  <a:t>elimination</a:t>
                </a:r>
                <a:r>
                  <a:rPr lang="en-US" altLang="en-US" sz="1800" i="0" dirty="0">
                    <a:solidFill>
                      <a:srgbClr val="000000"/>
                    </a:solidFill>
                  </a:rPr>
                  <a:t> for the general case where </a:t>
                </a:r>
                <a14:m>
                  <m:oMath xmlns:m="http://schemas.openxmlformats.org/officeDocument/2006/math">
                    <m:r>
                      <a:rPr lang="en-GB" altLang="en-US" sz="1800" b="0" i="1" smtClean="0">
                        <a:solidFill>
                          <a:srgbClr val="000000"/>
                        </a:solidFill>
                        <a:latin typeface="Cambria Math"/>
                      </a:rPr>
                      <m:t>𝑏</m:t>
                    </m:r>
                  </m:oMath>
                </a14:m>
                <a:r>
                  <a:rPr lang="en-US" altLang="en-US" sz="1800" dirty="0">
                    <a:solidFill>
                      <a:srgbClr val="000000"/>
                    </a:solidFill>
                  </a:rPr>
                  <a:t> </a:t>
                </a:r>
                <a:r>
                  <a:rPr lang="en-US" altLang="en-US" sz="1800" i="0" dirty="0">
                    <a:solidFill>
                      <a:srgbClr val="000000"/>
                    </a:solidFill>
                  </a:rPr>
                  <a:t>is a non-zero vector, so the augmented matrix is:</a:t>
                </a:r>
              </a:p>
              <a:p>
                <a:pPr marL="266700" indent="-266700" eaLnBrk="1" hangingPunct="1">
                  <a:buFontTx/>
                  <a:buChar char="•"/>
                </a:pPr>
                <a:endParaRPr lang="en-US" altLang="en-US" sz="800" i="0" dirty="0">
                  <a:solidFill>
                    <a:srgbClr val="000000"/>
                  </a:solidFill>
                </a:endParaRPr>
              </a:p>
              <a:p>
                <a:pPr marL="266700" indent="-266700" eaLnBrk="1" hangingPunct="1">
                  <a:buFontTx/>
                  <a:buChar char="•"/>
                </a:pPr>
                <a:endParaRPr lang="en-US" altLang="en-US" sz="1800" i="0" dirty="0">
                  <a:solidFill>
                    <a:srgbClr val="000000"/>
                  </a:solidFill>
                </a:endParaRPr>
              </a:p>
              <a:p>
                <a:pPr marL="266700" indent="-266700" eaLnBrk="1" hangingPunct="1"/>
                <a:endParaRPr lang="en-US" altLang="en-US" sz="1800" i="0" dirty="0">
                  <a:solidFill>
                    <a:srgbClr val="000000"/>
                  </a:solidFill>
                </a:endParaRPr>
              </a:p>
              <a:p>
                <a:pPr marL="266700" indent="-266700" eaLnBrk="1" hangingPunct="1">
                  <a:buFontTx/>
                  <a:buChar char="•"/>
                </a:pPr>
                <a:endParaRPr lang="en-US" altLang="en-US" sz="1800" i="0" dirty="0">
                  <a:solidFill>
                    <a:srgbClr val="000000"/>
                  </a:solidFill>
                </a:endParaRPr>
              </a:p>
              <a:p>
                <a:pPr marL="266700" indent="-266700" eaLnBrk="1" hangingPunct="1">
                  <a:buFontTx/>
                  <a:buChar char="•"/>
                </a:pPr>
                <a:r>
                  <a:rPr lang="en-US" altLang="en-US" sz="1800" i="0" dirty="0">
                    <a:solidFill>
                      <a:srgbClr val="000000"/>
                    </a:solidFill>
                  </a:rPr>
                  <a:t>We can immediately spot that the above system of linear equations can be solved only if </a:t>
                </a:r>
                <a14:m>
                  <m:oMath xmlns:m="http://schemas.openxmlformats.org/officeDocument/2006/math">
                    <m:sSub>
                      <m:sSubPr>
                        <m:ctrlPr>
                          <a:rPr lang="en-US" altLang="en-US" sz="1800" i="1" smtClean="0">
                            <a:solidFill>
                              <a:srgbClr val="000000"/>
                            </a:solidFill>
                            <a:latin typeface="Cambria Math"/>
                          </a:rPr>
                        </m:ctrlPr>
                      </m:sSubPr>
                      <m:e>
                        <m:r>
                          <a:rPr lang="en-GB" altLang="en-US" sz="1800" b="0" i="1" smtClean="0">
                            <a:solidFill>
                              <a:srgbClr val="000000"/>
                            </a:solidFill>
                            <a:latin typeface="Cambria Math"/>
                          </a:rPr>
                          <m:t>𝑏</m:t>
                        </m:r>
                      </m:e>
                      <m:sub>
                        <m:r>
                          <a:rPr lang="en-GB" altLang="en-US" sz="1800" b="0" i="1" smtClean="0">
                            <a:solidFill>
                              <a:srgbClr val="000000"/>
                            </a:solidFill>
                            <a:latin typeface="Cambria Math"/>
                          </a:rPr>
                          <m:t>3</m:t>
                        </m:r>
                      </m:sub>
                    </m:sSub>
                    <m:r>
                      <a:rPr lang="en-GB" altLang="en-US" sz="1800" b="0" i="1" smtClean="0">
                        <a:solidFill>
                          <a:srgbClr val="000000"/>
                        </a:solidFill>
                        <a:latin typeface="Cambria Math"/>
                      </a:rPr>
                      <m:t>−</m:t>
                    </m:r>
                    <m:sSub>
                      <m:sSubPr>
                        <m:ctrlPr>
                          <a:rPr lang="en-GB" altLang="en-US" sz="1800" b="0" i="1" smtClean="0">
                            <a:solidFill>
                              <a:srgbClr val="000000"/>
                            </a:solidFill>
                            <a:latin typeface="Cambria Math"/>
                          </a:rPr>
                        </m:ctrlPr>
                      </m:sSubPr>
                      <m:e>
                        <m:r>
                          <a:rPr lang="en-GB" altLang="en-US" sz="1800" b="0" i="1" smtClean="0">
                            <a:solidFill>
                              <a:srgbClr val="000000"/>
                            </a:solidFill>
                            <a:latin typeface="Cambria Math"/>
                          </a:rPr>
                          <m:t>𝑏</m:t>
                        </m:r>
                      </m:e>
                      <m:sub>
                        <m:r>
                          <a:rPr lang="en-GB" altLang="en-US" sz="1800" b="0" i="1" smtClean="0">
                            <a:solidFill>
                              <a:srgbClr val="000000"/>
                            </a:solidFill>
                            <a:latin typeface="Cambria Math"/>
                          </a:rPr>
                          <m:t>2</m:t>
                        </m:r>
                      </m:sub>
                    </m:sSub>
                    <m:r>
                      <a:rPr lang="en-GB" altLang="en-US" sz="1800" b="0" i="1" smtClean="0">
                        <a:solidFill>
                          <a:srgbClr val="000000"/>
                        </a:solidFill>
                        <a:latin typeface="Cambria Math"/>
                      </a:rPr>
                      <m:t>−</m:t>
                    </m:r>
                    <m:sSub>
                      <m:sSubPr>
                        <m:ctrlPr>
                          <a:rPr lang="en-GB" altLang="en-US" sz="1800" b="0" i="1" smtClean="0">
                            <a:solidFill>
                              <a:srgbClr val="000000"/>
                            </a:solidFill>
                            <a:latin typeface="Cambria Math"/>
                          </a:rPr>
                        </m:ctrlPr>
                      </m:sSubPr>
                      <m:e>
                        <m:r>
                          <a:rPr lang="en-GB" altLang="en-US" sz="1800" b="0" i="1" smtClean="0">
                            <a:solidFill>
                              <a:srgbClr val="000000"/>
                            </a:solidFill>
                            <a:latin typeface="Cambria Math"/>
                          </a:rPr>
                          <m:t>𝑏</m:t>
                        </m:r>
                      </m:e>
                      <m:sub>
                        <m:r>
                          <a:rPr lang="en-GB" altLang="en-US" sz="1800" b="0" i="1" smtClean="0">
                            <a:solidFill>
                              <a:srgbClr val="000000"/>
                            </a:solidFill>
                            <a:latin typeface="Cambria Math"/>
                          </a:rPr>
                          <m:t>1</m:t>
                        </m:r>
                      </m:sub>
                    </m:sSub>
                    <m:r>
                      <a:rPr lang="en-GB" altLang="en-US" sz="1800" b="0" i="1" smtClean="0">
                        <a:solidFill>
                          <a:srgbClr val="000000"/>
                        </a:solidFill>
                        <a:latin typeface="Cambria Math"/>
                      </a:rPr>
                      <m:t>=0</m:t>
                    </m:r>
                  </m:oMath>
                </a14:m>
                <a:r>
                  <a:rPr lang="en-US" altLang="en-US" sz="1800" dirty="0">
                    <a:solidFill>
                      <a:srgbClr val="000000"/>
                    </a:solidFill>
                  </a:rPr>
                  <a:t>.</a:t>
                </a:r>
              </a:p>
              <a:p>
                <a:pPr marL="266700" indent="-266700" eaLnBrk="1" hangingPunct="1">
                  <a:buFontTx/>
                  <a:buChar char="•"/>
                </a:pPr>
                <a:r>
                  <a:rPr lang="en-US" altLang="en-US" sz="1800" i="0" dirty="0">
                    <a:solidFill>
                      <a:srgbClr val="000000"/>
                    </a:solidFill>
                  </a:rPr>
                  <a:t>The above formula is a </a:t>
                </a:r>
                <a:r>
                  <a:rPr lang="en-US" altLang="en-US" sz="1800" b="1" i="0" dirty="0">
                    <a:solidFill>
                      <a:srgbClr val="CC0033"/>
                    </a:solidFill>
                  </a:rPr>
                  <a:t>condition for solvability</a:t>
                </a:r>
                <a:r>
                  <a:rPr lang="en-US" altLang="en-US" sz="1800" i="0" dirty="0">
                    <a:solidFill>
                      <a:srgbClr val="000000"/>
                    </a:solidFill>
                  </a:rPr>
                  <a:t>.</a:t>
                </a:r>
              </a:p>
            </p:txBody>
          </p:sp>
        </mc:Choice>
        <mc:Fallback xmlns="">
          <p:sp>
            <p:nvSpPr>
              <p:cNvPr id="5" name="Rectangle 4"/>
              <p:cNvSpPr>
                <a:spLocks noGrp="1" noRot="1" noChangeAspect="1" noMove="1" noResize="1" noEditPoints="1" noAdjustHandles="1" noChangeArrowheads="1" noChangeShapeType="1" noTextEdit="1"/>
              </p:cNvSpPr>
              <p:nvPr/>
            </p:nvSpPr>
            <p:spPr bwMode="auto">
              <a:xfrm>
                <a:off x="323528" y="1628800"/>
                <a:ext cx="8524340" cy="5013325"/>
              </a:xfrm>
              <a:prstGeom prst="rect">
                <a:avLst/>
              </a:prstGeom>
              <a:blipFill>
                <a:blip r:embed="rId3"/>
                <a:stretch>
                  <a:fillRect l="-1502" t="-1580" r="-2432" b="-170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3203848" y="3200483"/>
                <a:ext cx="2373214" cy="732573"/>
              </a:xfrm>
              <a:prstGeom prst="rect">
                <a:avLst/>
              </a:prstGeom>
              <a:noFill/>
            </p:spPr>
            <p:txBody>
              <a:bodyPr wrap="none" lIns="0" tIns="0" rIns="0" bIns="0" rtlCol="0">
                <a:spAutoFit/>
              </a:bodyPr>
              <a:lstStyle/>
              <a:p>
                <a:pPr marL="363538" indent="-363538">
                  <a:spcBef>
                    <a:spcPts val="0"/>
                  </a:spcBef>
                  <a:spcAft>
                    <a:spcPts val="0"/>
                  </a:spcAft>
                </a:pPr>
                <a14:m>
                  <m:oMathPara xmlns:m="http://schemas.openxmlformats.org/officeDocument/2006/math">
                    <m:oMathParaPr>
                      <m:jc m:val="centerGroup"/>
                    </m:oMathParaPr>
                    <m:oMath xmlns:m="http://schemas.openxmlformats.org/officeDocument/2006/math">
                      <m:r>
                        <a:rPr lang="en-GB" sz="1800" b="0" i="1" smtClean="0">
                          <a:solidFill>
                            <a:srgbClr val="000000"/>
                          </a:solidFill>
                          <a:latin typeface="Cambria Math" panose="02040503050406030204" pitchFamily="18" charset="0"/>
                        </a:rPr>
                        <m:t>𝐴</m:t>
                      </m:r>
                      <m:r>
                        <a:rPr lang="en-GB" sz="1800" b="0" i="1" smtClean="0">
                          <a:solidFill>
                            <a:srgbClr val="000000"/>
                          </a:solidFill>
                          <a:latin typeface="Cambria Math" panose="02040503050406030204" pitchFamily="18" charset="0"/>
                        </a:rPr>
                        <m:t>=</m:t>
                      </m:r>
                      <m:d>
                        <m:dPr>
                          <m:begChr m:val="["/>
                          <m:endChr m:val="]"/>
                          <m:ctrlPr>
                            <a:rPr lang="en-GB" sz="1800" b="0" i="1" smtClean="0">
                              <a:solidFill>
                                <a:srgbClr val="000000"/>
                              </a:solidFill>
                              <a:latin typeface="Cambria Math"/>
                            </a:rPr>
                          </m:ctrlPr>
                        </m:dPr>
                        <m:e>
                          <m:m>
                            <m:mPr>
                              <m:mcs>
                                <m:mc>
                                  <m:mcPr>
                                    <m:count m:val="2"/>
                                    <m:mcJc m:val="center"/>
                                  </m:mcPr>
                                </m:mc>
                              </m:mcs>
                              <m:ctrlPr>
                                <a:rPr lang="en-GB" sz="1800" b="0" i="1" smtClean="0">
                                  <a:solidFill>
                                    <a:srgbClr val="000000"/>
                                  </a:solidFill>
                                  <a:latin typeface="Cambria Math"/>
                                </a:rPr>
                              </m:ctrlPr>
                            </m:mPr>
                            <m:mr>
                              <m:e>
                                <m:r>
                                  <m:rPr>
                                    <m:brk m:alnAt="7"/>
                                  </m:rPr>
                                  <a:rPr lang="en-GB" sz="1800" b="0" i="1" smtClean="0">
                                    <a:solidFill>
                                      <a:srgbClr val="000000"/>
                                    </a:solidFill>
                                    <a:latin typeface="Cambria Math" panose="02040503050406030204" pitchFamily="18" charset="0"/>
                                  </a:rPr>
                                  <m:t>1</m:t>
                                </m:r>
                              </m:e>
                              <m:e>
                                <m:r>
                                  <a:rPr lang="en-GB" sz="1800" b="0" i="1" smtClean="0">
                                    <a:solidFill>
                                      <a:srgbClr val="000000"/>
                                    </a:solidFill>
                                    <a:latin typeface="Cambria Math" panose="02040503050406030204" pitchFamily="18" charset="0"/>
                                  </a:rPr>
                                  <m:t>2</m:t>
                                </m:r>
                              </m:e>
                            </m:mr>
                            <m:mr>
                              <m:e>
                                <m:r>
                                  <a:rPr lang="en-GB" sz="1800" b="0" i="1" smtClean="0">
                                    <a:solidFill>
                                      <a:srgbClr val="000000"/>
                                    </a:solidFill>
                                    <a:latin typeface="Cambria Math" panose="02040503050406030204" pitchFamily="18" charset="0"/>
                                  </a:rPr>
                                  <m:t>2</m:t>
                                </m:r>
                              </m:e>
                              <m:e>
                                <m:r>
                                  <a:rPr lang="en-GB" sz="1800" b="0" i="1" smtClean="0">
                                    <a:solidFill>
                                      <a:srgbClr val="000000"/>
                                    </a:solidFill>
                                    <a:latin typeface="Cambria Math" panose="02040503050406030204" pitchFamily="18" charset="0"/>
                                  </a:rPr>
                                  <m:t>4</m:t>
                                </m:r>
                              </m:e>
                            </m:mr>
                            <m:mr>
                              <m:e>
                                <m:r>
                                  <a:rPr lang="en-GB" sz="1800" b="0" i="1" smtClean="0">
                                    <a:solidFill>
                                      <a:srgbClr val="000000"/>
                                    </a:solidFill>
                                    <a:latin typeface="Cambria Math" panose="02040503050406030204" pitchFamily="18" charset="0"/>
                                  </a:rPr>
                                  <m:t>3</m:t>
                                </m:r>
                              </m:e>
                              <m:e>
                                <m:r>
                                  <a:rPr lang="en-GB" sz="1800" b="0" i="1" smtClean="0">
                                    <a:solidFill>
                                      <a:srgbClr val="000000"/>
                                    </a:solidFill>
                                    <a:latin typeface="Cambria Math" panose="02040503050406030204" pitchFamily="18" charset="0"/>
                                  </a:rPr>
                                  <m:t>6</m:t>
                                </m:r>
                              </m:e>
                            </m:mr>
                          </m:m>
                          <m:r>
                            <a:rPr lang="en-GB" sz="1800" b="0" i="1" smtClean="0">
                              <a:solidFill>
                                <a:srgbClr val="000000"/>
                              </a:solidFill>
                              <a:latin typeface="Cambria Math" panose="02040503050406030204" pitchFamily="18" charset="0"/>
                            </a:rPr>
                            <m:t>    </m:t>
                          </m:r>
                          <m:m>
                            <m:mPr>
                              <m:mcs>
                                <m:mc>
                                  <m:mcPr>
                                    <m:count m:val="2"/>
                                    <m:mcJc m:val="center"/>
                                  </m:mcPr>
                                </m:mc>
                              </m:mcs>
                              <m:ctrlPr>
                                <a:rPr lang="en-GB" sz="1800" b="0" i="1" smtClean="0">
                                  <a:solidFill>
                                    <a:srgbClr val="000000"/>
                                  </a:solidFill>
                                  <a:latin typeface="Cambria Math"/>
                                </a:rPr>
                              </m:ctrlPr>
                            </m:mPr>
                            <m:mr>
                              <m:e>
                                <m:r>
                                  <m:rPr>
                                    <m:brk m:alnAt="7"/>
                                  </m:rPr>
                                  <a:rPr lang="en-GB" sz="1800" b="0" i="1" smtClean="0">
                                    <a:solidFill>
                                      <a:srgbClr val="000000"/>
                                    </a:solidFill>
                                    <a:latin typeface="Cambria Math" panose="02040503050406030204" pitchFamily="18" charset="0"/>
                                  </a:rPr>
                                  <m:t>2</m:t>
                                </m:r>
                              </m:e>
                              <m:e>
                                <m:r>
                                  <a:rPr lang="en-GB" sz="1800" b="0" i="1" smtClean="0">
                                    <a:solidFill>
                                      <a:srgbClr val="000000"/>
                                    </a:solidFill>
                                    <a:latin typeface="Cambria Math" panose="02040503050406030204" pitchFamily="18" charset="0"/>
                                  </a:rPr>
                                  <m:t>2</m:t>
                                </m:r>
                              </m:e>
                            </m:mr>
                            <m:mr>
                              <m:e>
                                <m:r>
                                  <a:rPr lang="en-GB" sz="1800" b="0" i="1" smtClean="0">
                                    <a:solidFill>
                                      <a:srgbClr val="000000"/>
                                    </a:solidFill>
                                    <a:latin typeface="Cambria Math" panose="02040503050406030204" pitchFamily="18" charset="0"/>
                                  </a:rPr>
                                  <m:t>6</m:t>
                                </m:r>
                              </m:e>
                              <m:e>
                                <m:r>
                                  <a:rPr lang="en-GB" sz="1800" b="0" i="1" smtClean="0">
                                    <a:solidFill>
                                      <a:srgbClr val="000000"/>
                                    </a:solidFill>
                                    <a:latin typeface="Cambria Math" panose="02040503050406030204" pitchFamily="18" charset="0"/>
                                  </a:rPr>
                                  <m:t>8</m:t>
                                </m:r>
                              </m:e>
                            </m:mr>
                            <m:mr>
                              <m:e>
                                <m:r>
                                  <a:rPr lang="en-GB" sz="1800" b="0" i="1" smtClean="0">
                                    <a:solidFill>
                                      <a:srgbClr val="000000"/>
                                    </a:solidFill>
                                    <a:latin typeface="Cambria Math" panose="02040503050406030204" pitchFamily="18" charset="0"/>
                                  </a:rPr>
                                  <m:t>8</m:t>
                                </m:r>
                              </m:e>
                              <m:e>
                                <m:r>
                                  <a:rPr lang="en-GB" sz="1800" b="0" i="1" smtClean="0">
                                    <a:solidFill>
                                      <a:srgbClr val="000000"/>
                                    </a:solidFill>
                                    <a:latin typeface="Cambria Math" panose="02040503050406030204" pitchFamily="18" charset="0"/>
                                  </a:rPr>
                                  <m:t>10</m:t>
                                </m:r>
                              </m:e>
                            </m:mr>
                          </m:m>
                        </m:e>
                      </m:d>
                    </m:oMath>
                  </m:oMathPara>
                </a14:m>
                <a:endParaRPr lang="en-GB" sz="1800" i="0" dirty="0">
                  <a:solidFill>
                    <a:srgbClr val="000000"/>
                  </a:solidFill>
                  <a:latin typeface="+mn-lt"/>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3203848" y="3200483"/>
                <a:ext cx="2373214" cy="732573"/>
              </a:xfrm>
              <a:prstGeom prst="rect">
                <a:avLst/>
              </a:prstGeom>
              <a:blipFill rotWithShape="1">
                <a:blip r:embed="rId4"/>
                <a:stretch>
                  <a:fillRect/>
                </a:stretch>
              </a:blipFill>
            </p:spPr>
            <p:txBody>
              <a:bodyPr/>
              <a:lstStyle/>
              <a:p>
                <a:r>
                  <a:rPr lang="en-GB">
                    <a:noFill/>
                  </a:rPr>
                  <a:t> </a:t>
                </a:r>
              </a:p>
            </p:txBody>
          </p:sp>
        </mc:Fallback>
      </mc:AlternateContent>
      <p:grpSp>
        <p:nvGrpSpPr>
          <p:cNvPr id="6" name="Group 5"/>
          <p:cNvGrpSpPr/>
          <p:nvPr/>
        </p:nvGrpSpPr>
        <p:grpSpPr>
          <a:xfrm>
            <a:off x="-112415" y="4869160"/>
            <a:ext cx="1087910" cy="612772"/>
            <a:chOff x="-112415" y="4976468"/>
            <a:chExt cx="1087910" cy="612772"/>
          </a:xfrm>
        </p:grpSpPr>
        <p:grpSp>
          <p:nvGrpSpPr>
            <p:cNvPr id="36" name="Group 35"/>
            <p:cNvGrpSpPr/>
            <p:nvPr/>
          </p:nvGrpSpPr>
          <p:grpSpPr>
            <a:xfrm>
              <a:off x="-112415" y="4976468"/>
              <a:ext cx="1084015" cy="324740"/>
              <a:chOff x="-40407" y="5453750"/>
              <a:chExt cx="1084015" cy="324740"/>
            </a:xfrm>
          </p:grpSpPr>
          <p:sp>
            <p:nvSpPr>
              <p:cNvPr id="38" name="Freeform 37"/>
              <p:cNvSpPr/>
              <p:nvPr/>
            </p:nvSpPr>
            <p:spPr bwMode="auto">
              <a:xfrm>
                <a:off x="872674" y="5453750"/>
                <a:ext cx="170934" cy="324740"/>
              </a:xfrm>
              <a:custGeom>
                <a:avLst/>
                <a:gdLst>
                  <a:gd name="connsiteX0" fmla="*/ 170934 w 170934"/>
                  <a:gd name="connsiteY0" fmla="*/ 0 h 324740"/>
                  <a:gd name="connsiteX1" fmla="*/ 18 w 170934"/>
                  <a:gd name="connsiteY1" fmla="*/ 153824 h 324740"/>
                  <a:gd name="connsiteX2" fmla="*/ 162388 w 170934"/>
                  <a:gd name="connsiteY2" fmla="*/ 324740 h 324740"/>
                </a:gdLst>
                <a:ahLst/>
                <a:cxnLst>
                  <a:cxn ang="0">
                    <a:pos x="connsiteX0" y="connsiteY0"/>
                  </a:cxn>
                  <a:cxn ang="0">
                    <a:pos x="connsiteX1" y="connsiteY1"/>
                  </a:cxn>
                  <a:cxn ang="0">
                    <a:pos x="connsiteX2" y="connsiteY2"/>
                  </a:cxn>
                </a:cxnLst>
                <a:rect l="l" t="t" r="r" b="b"/>
                <a:pathLst>
                  <a:path w="170934" h="324740">
                    <a:moveTo>
                      <a:pt x="170934" y="0"/>
                    </a:moveTo>
                    <a:cubicBezTo>
                      <a:pt x="86188" y="49850"/>
                      <a:pt x="1442" y="99701"/>
                      <a:pt x="18" y="153824"/>
                    </a:cubicBezTo>
                    <a:cubicBezTo>
                      <a:pt x="-1406" y="207947"/>
                      <a:pt x="80491" y="266343"/>
                      <a:pt x="162388" y="324740"/>
                    </a:cubicBezTo>
                  </a:path>
                </a:pathLst>
              </a:custGeom>
              <a:noFill/>
              <a:ln w="12700" cap="flat" cmpd="sng" algn="ctr">
                <a:solidFill>
                  <a:schemeClr val="accent1"/>
                </a:solidFill>
                <a:prstDash val="solid"/>
                <a:round/>
                <a:headEnd type="none" w="med" len="med"/>
                <a:tailEnd type="stealth"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a:ln>
                    <a:noFill/>
                  </a:ln>
                  <a:solidFill>
                    <a:srgbClr val="6E6E6F"/>
                  </a:solidFill>
                  <a:effectLst/>
                  <a:latin typeface="Verdana" pitchFamily="34" charset="0"/>
                  <a:cs typeface="Times New Roman" pitchFamily="18" charset="0"/>
                </a:endParaRPr>
              </a:p>
            </p:txBody>
          </p:sp>
          <mc:AlternateContent xmlns:mc="http://schemas.openxmlformats.org/markup-compatibility/2006" xmlns:a14="http://schemas.microsoft.com/office/drawing/2010/main">
            <mc:Choice Requires="a14">
              <p:sp>
                <p:nvSpPr>
                  <p:cNvPr id="41" name="TextBox 40"/>
                  <p:cNvSpPr txBox="1"/>
                  <p:nvPr/>
                </p:nvSpPr>
                <p:spPr>
                  <a:xfrm>
                    <a:off x="-40407" y="5521816"/>
                    <a:ext cx="1084015" cy="184666"/>
                  </a:xfrm>
                  <a:prstGeom prst="rect">
                    <a:avLst/>
                  </a:prstGeom>
                  <a:noFill/>
                </p:spPr>
                <p:txBody>
                  <a:bodyPr wrap="none" lIns="0" tIns="0" rIns="0" bIns="0" rtlCol="0">
                    <a:spAutoFit/>
                  </a:bodyPr>
                  <a:lstStyle/>
                  <a:p>
                    <a:pPr marL="363538" indent="-363538">
                      <a:spcBef>
                        <a:spcPts val="0"/>
                      </a:spcBef>
                      <a:spcAft>
                        <a:spcPts val="0"/>
                      </a:spcAft>
                    </a:pPr>
                    <a14:m>
                      <m:oMathPara xmlns:m="http://schemas.openxmlformats.org/officeDocument/2006/math">
                        <m:oMathParaPr>
                          <m:jc m:val="centerGroup"/>
                        </m:oMathParaPr>
                        <m:oMath xmlns:m="http://schemas.openxmlformats.org/officeDocument/2006/math">
                          <m:d>
                            <m:dPr>
                              <m:begChr m:val="["/>
                              <m:endChr m:val="]"/>
                              <m:ctrlPr>
                                <a:rPr lang="en-GB" sz="1200" b="1" i="1" smtClean="0">
                                  <a:solidFill>
                                    <a:srgbClr val="CC0033"/>
                                  </a:solidFill>
                                  <a:latin typeface="Cambria Math"/>
                                </a:rPr>
                              </m:ctrlPr>
                            </m:dPr>
                            <m:e>
                              <m:r>
                                <a:rPr lang="en-GB" sz="1200" b="1" i="1" smtClean="0">
                                  <a:solidFill>
                                    <a:srgbClr val="CC0033"/>
                                  </a:solidFill>
                                  <a:latin typeface="Cambria Math" panose="02040503050406030204" pitchFamily="18" charset="0"/>
                                </a:rPr>
                                <m:t>𝟐</m:t>
                              </m:r>
                            </m:e>
                          </m:d>
                          <m:r>
                            <a:rPr lang="en-GB" sz="1200" b="1">
                              <a:solidFill>
                                <a:srgbClr val="CC0033"/>
                              </a:solidFill>
                              <a:latin typeface="Cambria Math" panose="02040503050406030204" pitchFamily="18" charset="0"/>
                            </a:rPr>
                            <m:t>−</m:t>
                          </m:r>
                          <m:r>
                            <a:rPr lang="en-GB" sz="1200" b="1" i="1" smtClean="0">
                              <a:solidFill>
                                <a:srgbClr val="CC0033"/>
                              </a:solidFill>
                              <a:latin typeface="Cambria Math" panose="02040503050406030204" pitchFamily="18" charset="0"/>
                            </a:rPr>
                            <m:t>𝟐</m:t>
                          </m:r>
                          <m:d>
                            <m:dPr>
                              <m:begChr m:val="["/>
                              <m:endChr m:val="]"/>
                              <m:ctrlPr>
                                <a:rPr lang="en-GB" sz="1200" b="1" i="1">
                                  <a:solidFill>
                                    <a:srgbClr val="CC0033"/>
                                  </a:solidFill>
                                  <a:latin typeface="Cambria Math"/>
                                </a:rPr>
                              </m:ctrlPr>
                            </m:dPr>
                            <m:e>
                              <m:r>
                                <a:rPr lang="en-GB" sz="1200" b="1">
                                  <a:solidFill>
                                    <a:srgbClr val="CC0033"/>
                                  </a:solidFill>
                                  <a:latin typeface="Cambria Math" panose="02040503050406030204" pitchFamily="18" charset="0"/>
                                </a:rPr>
                                <m:t>𝟏</m:t>
                              </m:r>
                            </m:e>
                          </m:d>
                        </m:oMath>
                      </m:oMathPara>
                    </a14:m>
                    <a:endParaRPr lang="en-GB" sz="1200" b="1" i="0" dirty="0">
                      <a:solidFill>
                        <a:srgbClr val="CC0033"/>
                      </a:solidFill>
                      <a:latin typeface="+mn-lt"/>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40407" y="5521816"/>
                    <a:ext cx="1084015" cy="184666"/>
                  </a:xfrm>
                  <a:prstGeom prst="rect">
                    <a:avLst/>
                  </a:prstGeom>
                  <a:blipFill rotWithShape="0">
                    <a:blip r:embed="rId6"/>
                    <a:stretch>
                      <a:fillRect b="-10000"/>
                    </a:stretch>
                  </a:blipFill>
                </p:spPr>
                <p:txBody>
                  <a:bodyPr/>
                  <a:lstStyle/>
                  <a:p>
                    <a:r>
                      <a:rPr lang="en-GB">
                        <a:noFill/>
                      </a:rPr>
                      <a:t> </a:t>
                    </a:r>
                  </a:p>
                </p:txBody>
              </p:sp>
            </mc:Fallback>
          </mc:AlternateContent>
        </p:grpSp>
        <p:grpSp>
          <p:nvGrpSpPr>
            <p:cNvPr id="43" name="Group 42"/>
            <p:cNvGrpSpPr/>
            <p:nvPr/>
          </p:nvGrpSpPr>
          <p:grpSpPr>
            <a:xfrm>
              <a:off x="-108520" y="4980273"/>
              <a:ext cx="1084015" cy="608967"/>
              <a:chOff x="-36512" y="5020923"/>
              <a:chExt cx="1084015" cy="608967"/>
            </a:xfrm>
          </p:grpSpPr>
          <p:sp>
            <p:nvSpPr>
              <p:cNvPr id="44" name="Freeform 43"/>
              <p:cNvSpPr/>
              <p:nvPr/>
            </p:nvSpPr>
            <p:spPr bwMode="auto">
              <a:xfrm>
                <a:off x="883084" y="5020923"/>
                <a:ext cx="160524" cy="608967"/>
              </a:xfrm>
              <a:custGeom>
                <a:avLst/>
                <a:gdLst>
                  <a:gd name="connsiteX0" fmla="*/ 170934 w 170934"/>
                  <a:gd name="connsiteY0" fmla="*/ 0 h 324740"/>
                  <a:gd name="connsiteX1" fmla="*/ 18 w 170934"/>
                  <a:gd name="connsiteY1" fmla="*/ 153824 h 324740"/>
                  <a:gd name="connsiteX2" fmla="*/ 162388 w 170934"/>
                  <a:gd name="connsiteY2" fmla="*/ 324740 h 324740"/>
                </a:gdLst>
                <a:ahLst/>
                <a:cxnLst>
                  <a:cxn ang="0">
                    <a:pos x="connsiteX0" y="connsiteY0"/>
                  </a:cxn>
                  <a:cxn ang="0">
                    <a:pos x="connsiteX1" y="connsiteY1"/>
                  </a:cxn>
                  <a:cxn ang="0">
                    <a:pos x="connsiteX2" y="connsiteY2"/>
                  </a:cxn>
                </a:cxnLst>
                <a:rect l="l" t="t" r="r" b="b"/>
                <a:pathLst>
                  <a:path w="170934" h="324740">
                    <a:moveTo>
                      <a:pt x="170934" y="0"/>
                    </a:moveTo>
                    <a:cubicBezTo>
                      <a:pt x="86188" y="49850"/>
                      <a:pt x="1442" y="99701"/>
                      <a:pt x="18" y="153824"/>
                    </a:cubicBezTo>
                    <a:cubicBezTo>
                      <a:pt x="-1406" y="207947"/>
                      <a:pt x="80491" y="266343"/>
                      <a:pt x="162388" y="324740"/>
                    </a:cubicBezTo>
                  </a:path>
                </a:pathLst>
              </a:custGeom>
              <a:noFill/>
              <a:ln w="12700" cap="flat" cmpd="sng" algn="ctr">
                <a:solidFill>
                  <a:schemeClr val="accent1"/>
                </a:solidFill>
                <a:prstDash val="solid"/>
                <a:round/>
                <a:headEnd type="none" w="med" len="med"/>
                <a:tailEnd type="stealth"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a:ln>
                    <a:noFill/>
                  </a:ln>
                  <a:solidFill>
                    <a:srgbClr val="6E6E6F"/>
                  </a:solidFill>
                  <a:effectLst/>
                  <a:latin typeface="Verdana" pitchFamily="34" charset="0"/>
                  <a:cs typeface="Times New Roman" pitchFamily="18" charset="0"/>
                </a:endParaRPr>
              </a:p>
            </p:txBody>
          </p:sp>
          <mc:AlternateContent xmlns:mc="http://schemas.openxmlformats.org/markup-compatibility/2006" xmlns:a14="http://schemas.microsoft.com/office/drawing/2010/main">
            <mc:Choice Requires="a14">
              <p:sp>
                <p:nvSpPr>
                  <p:cNvPr id="45" name="TextBox 44"/>
                  <p:cNvSpPr txBox="1"/>
                  <p:nvPr/>
                </p:nvSpPr>
                <p:spPr>
                  <a:xfrm>
                    <a:off x="-36512" y="5426197"/>
                    <a:ext cx="1084015" cy="184666"/>
                  </a:xfrm>
                  <a:prstGeom prst="rect">
                    <a:avLst/>
                  </a:prstGeom>
                  <a:noFill/>
                </p:spPr>
                <p:txBody>
                  <a:bodyPr wrap="none" lIns="0" tIns="0" rIns="0" bIns="0" rtlCol="0">
                    <a:spAutoFit/>
                  </a:bodyPr>
                  <a:lstStyle/>
                  <a:p>
                    <a:pPr marL="363538" indent="-363538">
                      <a:spcBef>
                        <a:spcPts val="0"/>
                      </a:spcBef>
                      <a:spcAft>
                        <a:spcPts val="0"/>
                      </a:spcAft>
                    </a:pPr>
                    <a14:m>
                      <m:oMathPara xmlns:m="http://schemas.openxmlformats.org/officeDocument/2006/math">
                        <m:oMathParaPr>
                          <m:jc m:val="centerGroup"/>
                        </m:oMathParaPr>
                        <m:oMath xmlns:m="http://schemas.openxmlformats.org/officeDocument/2006/math">
                          <m:d>
                            <m:dPr>
                              <m:begChr m:val="["/>
                              <m:endChr m:val="]"/>
                              <m:ctrlPr>
                                <a:rPr lang="en-GB" sz="1200" b="1" i="1" smtClean="0">
                                  <a:solidFill>
                                    <a:srgbClr val="CC0033"/>
                                  </a:solidFill>
                                  <a:latin typeface="Cambria Math"/>
                                </a:rPr>
                              </m:ctrlPr>
                            </m:dPr>
                            <m:e>
                              <m:r>
                                <a:rPr lang="en-GB" sz="1200" b="1" i="1" smtClean="0">
                                  <a:solidFill>
                                    <a:srgbClr val="CC0033"/>
                                  </a:solidFill>
                                  <a:latin typeface="Cambria Math" panose="02040503050406030204" pitchFamily="18" charset="0"/>
                                </a:rPr>
                                <m:t>𝟐</m:t>
                              </m:r>
                            </m:e>
                          </m:d>
                          <m:r>
                            <a:rPr lang="en-GB" sz="1200" b="1">
                              <a:solidFill>
                                <a:srgbClr val="CC0033"/>
                              </a:solidFill>
                              <a:latin typeface="Cambria Math" panose="02040503050406030204" pitchFamily="18" charset="0"/>
                            </a:rPr>
                            <m:t>−</m:t>
                          </m:r>
                          <m:r>
                            <a:rPr lang="en-GB" sz="1200" b="1" i="1" smtClean="0">
                              <a:solidFill>
                                <a:srgbClr val="CC0033"/>
                              </a:solidFill>
                              <a:latin typeface="Cambria Math" panose="02040503050406030204" pitchFamily="18" charset="0"/>
                            </a:rPr>
                            <m:t>𝟑</m:t>
                          </m:r>
                          <m:d>
                            <m:dPr>
                              <m:begChr m:val="["/>
                              <m:endChr m:val="]"/>
                              <m:ctrlPr>
                                <a:rPr lang="en-GB" sz="1200" b="1" i="1">
                                  <a:solidFill>
                                    <a:srgbClr val="CC0033"/>
                                  </a:solidFill>
                                  <a:latin typeface="Cambria Math"/>
                                </a:rPr>
                              </m:ctrlPr>
                            </m:dPr>
                            <m:e>
                              <m:r>
                                <a:rPr lang="en-GB" sz="1200" b="1">
                                  <a:solidFill>
                                    <a:srgbClr val="CC0033"/>
                                  </a:solidFill>
                                  <a:latin typeface="Cambria Math" panose="02040503050406030204" pitchFamily="18" charset="0"/>
                                </a:rPr>
                                <m:t>𝟏</m:t>
                              </m:r>
                            </m:e>
                          </m:d>
                        </m:oMath>
                      </m:oMathPara>
                    </a14:m>
                    <a:endParaRPr lang="en-GB" sz="1200" b="1" i="0" dirty="0">
                      <a:solidFill>
                        <a:srgbClr val="CC0033"/>
                      </a:solidFill>
                      <a:latin typeface="+mn-lt"/>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36512" y="5426197"/>
                    <a:ext cx="1084015" cy="184666"/>
                  </a:xfrm>
                  <a:prstGeom prst="rect">
                    <a:avLst/>
                  </a:prstGeom>
                  <a:blipFill rotWithShape="0">
                    <a:blip r:embed="rId7"/>
                    <a:stretch>
                      <a:fillRect b="-6452"/>
                    </a:stretch>
                  </a:blipFill>
                </p:spPr>
                <p:txBody>
                  <a:bodyPr/>
                  <a:lstStyle/>
                  <a:p>
                    <a:r>
                      <a:rPr lang="en-GB">
                        <a:noFill/>
                      </a:rPr>
                      <a:t> </a:t>
                    </a:r>
                  </a:p>
                </p:txBody>
              </p:sp>
            </mc:Fallback>
          </mc:AlternateContent>
        </p:grpSp>
      </p:grpSp>
      <p:grpSp>
        <p:nvGrpSpPr>
          <p:cNvPr id="46" name="Group 45"/>
          <p:cNvGrpSpPr/>
          <p:nvPr/>
        </p:nvGrpSpPr>
        <p:grpSpPr>
          <a:xfrm>
            <a:off x="2715260" y="5157192"/>
            <a:ext cx="992644" cy="324740"/>
            <a:chOff x="73881" y="5373216"/>
            <a:chExt cx="992644" cy="324740"/>
          </a:xfrm>
        </p:grpSpPr>
        <p:sp>
          <p:nvSpPr>
            <p:cNvPr id="47" name="Freeform 46"/>
            <p:cNvSpPr/>
            <p:nvPr/>
          </p:nvSpPr>
          <p:spPr bwMode="auto">
            <a:xfrm>
              <a:off x="895591" y="5373216"/>
              <a:ext cx="170934" cy="324740"/>
            </a:xfrm>
            <a:custGeom>
              <a:avLst/>
              <a:gdLst>
                <a:gd name="connsiteX0" fmla="*/ 170934 w 170934"/>
                <a:gd name="connsiteY0" fmla="*/ 0 h 324740"/>
                <a:gd name="connsiteX1" fmla="*/ 18 w 170934"/>
                <a:gd name="connsiteY1" fmla="*/ 153824 h 324740"/>
                <a:gd name="connsiteX2" fmla="*/ 162388 w 170934"/>
                <a:gd name="connsiteY2" fmla="*/ 324740 h 324740"/>
              </a:gdLst>
              <a:ahLst/>
              <a:cxnLst>
                <a:cxn ang="0">
                  <a:pos x="connsiteX0" y="connsiteY0"/>
                </a:cxn>
                <a:cxn ang="0">
                  <a:pos x="connsiteX1" y="connsiteY1"/>
                </a:cxn>
                <a:cxn ang="0">
                  <a:pos x="connsiteX2" y="connsiteY2"/>
                </a:cxn>
              </a:cxnLst>
              <a:rect l="l" t="t" r="r" b="b"/>
              <a:pathLst>
                <a:path w="170934" h="324740">
                  <a:moveTo>
                    <a:pt x="170934" y="0"/>
                  </a:moveTo>
                  <a:cubicBezTo>
                    <a:pt x="86188" y="49850"/>
                    <a:pt x="1442" y="99701"/>
                    <a:pt x="18" y="153824"/>
                  </a:cubicBezTo>
                  <a:cubicBezTo>
                    <a:pt x="-1406" y="207947"/>
                    <a:pt x="80491" y="266343"/>
                    <a:pt x="162388" y="324740"/>
                  </a:cubicBezTo>
                </a:path>
              </a:pathLst>
            </a:custGeom>
            <a:noFill/>
            <a:ln w="12700" cap="flat" cmpd="sng" algn="ctr">
              <a:solidFill>
                <a:schemeClr val="accent1"/>
              </a:solidFill>
              <a:prstDash val="solid"/>
              <a:round/>
              <a:headEnd type="none" w="med" len="med"/>
              <a:tailEnd type="stealth"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a:ln>
                  <a:noFill/>
                </a:ln>
                <a:solidFill>
                  <a:srgbClr val="6E6E6F"/>
                </a:solidFill>
                <a:effectLst/>
                <a:latin typeface="Verdana" pitchFamily="34" charset="0"/>
                <a:cs typeface="Times New Roman" pitchFamily="18" charset="0"/>
              </a:endParaRPr>
            </a:p>
          </p:txBody>
        </p:sp>
        <mc:AlternateContent xmlns:mc="http://schemas.openxmlformats.org/markup-compatibility/2006" xmlns:a14="http://schemas.microsoft.com/office/drawing/2010/main">
          <mc:Choice Requires="a14">
            <p:sp>
              <p:nvSpPr>
                <p:cNvPr id="48" name="TextBox 47"/>
                <p:cNvSpPr txBox="1"/>
                <p:nvPr/>
              </p:nvSpPr>
              <p:spPr>
                <a:xfrm>
                  <a:off x="73881" y="5445224"/>
                  <a:ext cx="992644" cy="184666"/>
                </a:xfrm>
                <a:prstGeom prst="rect">
                  <a:avLst/>
                </a:prstGeom>
                <a:noFill/>
              </p:spPr>
              <p:txBody>
                <a:bodyPr wrap="none" lIns="0" tIns="0" rIns="0" bIns="0" rtlCol="0">
                  <a:spAutoFit/>
                </a:bodyPr>
                <a:lstStyle/>
                <a:p>
                  <a:pPr marL="363538" indent="-363538">
                    <a:spcBef>
                      <a:spcPts val="0"/>
                    </a:spcBef>
                    <a:spcAft>
                      <a:spcPts val="0"/>
                    </a:spcAft>
                  </a:pPr>
                  <a14:m>
                    <m:oMathPara xmlns:m="http://schemas.openxmlformats.org/officeDocument/2006/math">
                      <m:oMathParaPr>
                        <m:jc m:val="centerGroup"/>
                      </m:oMathParaPr>
                      <m:oMath xmlns:m="http://schemas.openxmlformats.org/officeDocument/2006/math">
                        <m:d>
                          <m:dPr>
                            <m:begChr m:val="["/>
                            <m:endChr m:val="]"/>
                            <m:ctrlPr>
                              <a:rPr lang="en-GB" sz="1200" b="1" i="1" smtClean="0">
                                <a:solidFill>
                                  <a:srgbClr val="CC0033"/>
                                </a:solidFill>
                                <a:latin typeface="Cambria Math"/>
                              </a:rPr>
                            </m:ctrlPr>
                          </m:dPr>
                          <m:e>
                            <m:r>
                              <a:rPr lang="en-GB" sz="1200" b="1" i="1" smtClean="0">
                                <a:solidFill>
                                  <a:srgbClr val="CC0033"/>
                                </a:solidFill>
                                <a:latin typeface="Cambria Math" panose="02040503050406030204" pitchFamily="18" charset="0"/>
                              </a:rPr>
                              <m:t>𝟑</m:t>
                            </m:r>
                          </m:e>
                        </m:d>
                        <m:r>
                          <a:rPr lang="en-GB" sz="1200" b="1">
                            <a:solidFill>
                              <a:srgbClr val="CC0033"/>
                            </a:solidFill>
                            <a:latin typeface="Cambria Math" panose="02040503050406030204" pitchFamily="18" charset="0"/>
                          </a:rPr>
                          <m:t>−</m:t>
                        </m:r>
                        <m:d>
                          <m:dPr>
                            <m:begChr m:val="["/>
                            <m:endChr m:val="]"/>
                            <m:ctrlPr>
                              <a:rPr lang="en-GB" sz="1200" b="1" i="1">
                                <a:solidFill>
                                  <a:srgbClr val="CC0033"/>
                                </a:solidFill>
                                <a:latin typeface="Cambria Math"/>
                              </a:rPr>
                            </m:ctrlPr>
                          </m:dPr>
                          <m:e>
                            <m:r>
                              <a:rPr lang="en-GB" sz="1200" b="1" i="1" smtClean="0">
                                <a:solidFill>
                                  <a:srgbClr val="CC0033"/>
                                </a:solidFill>
                                <a:latin typeface="Cambria Math" panose="02040503050406030204" pitchFamily="18" charset="0"/>
                              </a:rPr>
                              <m:t>𝟐</m:t>
                            </m:r>
                          </m:e>
                        </m:d>
                      </m:oMath>
                    </m:oMathPara>
                  </a14:m>
                  <a:endParaRPr lang="en-GB" sz="1200" b="1" i="0" dirty="0">
                    <a:solidFill>
                      <a:srgbClr val="CC0033"/>
                    </a:solidFill>
                    <a:latin typeface="+mn-lt"/>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73881" y="5445224"/>
                  <a:ext cx="992644" cy="184666"/>
                </a:xfrm>
                <a:prstGeom prst="rect">
                  <a:avLst/>
                </a:prstGeom>
                <a:blipFill rotWithShape="0">
                  <a:blip r:embed="rId8"/>
                  <a:stretch>
                    <a:fillRect b="-10000"/>
                  </a:stretch>
                </a:blipFill>
              </p:spPr>
              <p:txBody>
                <a:bodyPr/>
                <a:lstStyle/>
                <a:p>
                  <a:r>
                    <a:rPr lang="en-GB">
                      <a:noFill/>
                    </a:rPr>
                    <a:t> </a:t>
                  </a:r>
                </a:p>
              </p:txBody>
            </p:sp>
          </mc:Fallback>
        </mc:AlternateContent>
      </p:grpSp>
      <p:grpSp>
        <p:nvGrpSpPr>
          <p:cNvPr id="3" name="Group 2"/>
          <p:cNvGrpSpPr/>
          <p:nvPr/>
        </p:nvGrpSpPr>
        <p:grpSpPr>
          <a:xfrm>
            <a:off x="811076" y="4725144"/>
            <a:ext cx="8036792" cy="880759"/>
            <a:chOff x="811076" y="4852497"/>
            <a:chExt cx="8036792" cy="880759"/>
          </a:xfrm>
        </p:grpSpPr>
        <mc:AlternateContent xmlns:mc="http://schemas.openxmlformats.org/markup-compatibility/2006" xmlns:a14="http://schemas.microsoft.com/office/drawing/2010/main">
          <mc:Choice Requires="a14">
            <p:sp>
              <p:nvSpPr>
                <p:cNvPr id="34" name="TextBox 33"/>
                <p:cNvSpPr txBox="1"/>
                <p:nvPr/>
              </p:nvSpPr>
              <p:spPr>
                <a:xfrm>
                  <a:off x="811076" y="4852887"/>
                  <a:ext cx="2320764" cy="880369"/>
                </a:xfrm>
                <a:prstGeom prst="rect">
                  <a:avLst/>
                </a:prstGeom>
                <a:noFill/>
              </p:spPr>
              <p:txBody>
                <a:bodyPr wrap="none" lIns="0" tIns="0" rIns="0" bIns="0" rtlCol="0">
                  <a:spAutoFit/>
                </a:bodyPr>
                <a:lstStyle/>
                <a:p>
                  <a:pPr marL="363538" indent="-363538">
                    <a:spcBef>
                      <a:spcPts val="0"/>
                    </a:spcBef>
                    <a:spcAft>
                      <a:spcPts val="0"/>
                    </a:spcAft>
                  </a:pPr>
                  <a14:m>
                    <m:oMathPara xmlns:m="http://schemas.openxmlformats.org/officeDocument/2006/math">
                      <m:oMathParaPr>
                        <m:jc m:val="centerGroup"/>
                      </m:oMathParaPr>
                      <m:oMath xmlns:m="http://schemas.openxmlformats.org/officeDocument/2006/math">
                        <m:d>
                          <m:dPr>
                            <m:begChr m:val="["/>
                            <m:endChr m:val="]"/>
                            <m:ctrlPr>
                              <a:rPr lang="en-GB" sz="1800" b="0" i="1" smtClean="0">
                                <a:solidFill>
                                  <a:srgbClr val="000000"/>
                                </a:solidFill>
                                <a:latin typeface="Cambria Math"/>
                              </a:rPr>
                            </m:ctrlPr>
                          </m:dPr>
                          <m:e>
                            <m:m>
                              <m:mPr>
                                <m:mcs>
                                  <m:mc>
                                    <m:mcPr>
                                      <m:count m:val="2"/>
                                      <m:mcJc m:val="center"/>
                                    </m:mcPr>
                                  </m:mc>
                                </m:mcs>
                                <m:ctrlPr>
                                  <a:rPr lang="en-GB" sz="1800" b="0" i="1" smtClean="0">
                                    <a:solidFill>
                                      <a:srgbClr val="000000"/>
                                    </a:solidFill>
                                    <a:latin typeface="Cambria Math"/>
                                  </a:rPr>
                                </m:ctrlPr>
                              </m:mPr>
                              <m:mr>
                                <m:e>
                                  <m:r>
                                    <m:rPr>
                                      <m:brk m:alnAt="7"/>
                                    </m:rPr>
                                    <a:rPr lang="en-GB" sz="1800" b="0" i="1" smtClean="0">
                                      <a:solidFill>
                                        <a:srgbClr val="000000"/>
                                      </a:solidFill>
                                      <a:latin typeface="Cambria Math" panose="02040503050406030204" pitchFamily="18" charset="0"/>
                                    </a:rPr>
                                    <m:t>1</m:t>
                                  </m:r>
                                </m:e>
                                <m:e>
                                  <m:r>
                                    <a:rPr lang="en-GB" sz="1800" b="0" i="1" smtClean="0">
                                      <a:solidFill>
                                        <a:srgbClr val="000000"/>
                                      </a:solidFill>
                                      <a:latin typeface="Cambria Math" panose="02040503050406030204" pitchFamily="18" charset="0"/>
                                    </a:rPr>
                                    <m:t>2</m:t>
                                  </m:r>
                                </m:e>
                              </m:mr>
                              <m:mr>
                                <m:e>
                                  <m:r>
                                    <a:rPr lang="en-GB" sz="1800" b="0" i="1" smtClean="0">
                                      <a:solidFill>
                                        <a:srgbClr val="000000"/>
                                      </a:solidFill>
                                      <a:latin typeface="Cambria Math" panose="02040503050406030204" pitchFamily="18" charset="0"/>
                                    </a:rPr>
                                    <m:t>2</m:t>
                                  </m:r>
                                </m:e>
                                <m:e>
                                  <m:r>
                                    <a:rPr lang="en-GB" sz="1800" b="0" i="1" smtClean="0">
                                      <a:solidFill>
                                        <a:srgbClr val="000000"/>
                                      </a:solidFill>
                                      <a:latin typeface="Cambria Math" panose="02040503050406030204" pitchFamily="18" charset="0"/>
                                    </a:rPr>
                                    <m:t>4</m:t>
                                  </m:r>
                                </m:e>
                              </m:mr>
                              <m:mr>
                                <m:e>
                                  <m:r>
                                    <a:rPr lang="en-GB" sz="1800" b="0" i="1" smtClean="0">
                                      <a:solidFill>
                                        <a:srgbClr val="000000"/>
                                      </a:solidFill>
                                      <a:latin typeface="Cambria Math" panose="02040503050406030204" pitchFamily="18" charset="0"/>
                                    </a:rPr>
                                    <m:t>3</m:t>
                                  </m:r>
                                </m:e>
                                <m:e>
                                  <m:r>
                                    <a:rPr lang="en-GB" sz="1800" b="0" i="1" smtClean="0">
                                      <a:solidFill>
                                        <a:srgbClr val="000000"/>
                                      </a:solidFill>
                                      <a:latin typeface="Cambria Math" panose="02040503050406030204" pitchFamily="18" charset="0"/>
                                    </a:rPr>
                                    <m:t>6</m:t>
                                  </m:r>
                                </m:e>
                              </m:mr>
                            </m:m>
                            <m:r>
                              <a:rPr lang="en-GB" sz="1800" b="0" i="1" smtClean="0">
                                <a:solidFill>
                                  <a:srgbClr val="000000"/>
                                </a:solidFill>
                                <a:latin typeface="Cambria Math" panose="02040503050406030204" pitchFamily="18" charset="0"/>
                              </a:rPr>
                              <m:t>    </m:t>
                            </m:r>
                            <m:m>
                              <m:mPr>
                                <m:mcs>
                                  <m:mc>
                                    <m:mcPr>
                                      <m:count m:val="2"/>
                                      <m:mcJc m:val="center"/>
                                    </m:mcPr>
                                  </m:mc>
                                </m:mcs>
                                <m:ctrlPr>
                                  <a:rPr lang="en-GB" sz="1800" b="0" i="1" smtClean="0">
                                    <a:solidFill>
                                      <a:srgbClr val="000000"/>
                                    </a:solidFill>
                                    <a:latin typeface="Cambria Math"/>
                                  </a:rPr>
                                </m:ctrlPr>
                              </m:mPr>
                              <m:mr>
                                <m:e>
                                  <m:r>
                                    <m:rPr>
                                      <m:brk m:alnAt="7"/>
                                    </m:rPr>
                                    <a:rPr lang="en-GB" sz="1800" b="0" i="1" smtClean="0">
                                      <a:solidFill>
                                        <a:srgbClr val="000000"/>
                                      </a:solidFill>
                                      <a:latin typeface="Cambria Math" panose="02040503050406030204" pitchFamily="18" charset="0"/>
                                    </a:rPr>
                                    <m:t>2</m:t>
                                  </m:r>
                                </m:e>
                                <m:e>
                                  <m:r>
                                    <a:rPr lang="en-GB" sz="1800" b="0" i="1" smtClean="0">
                                      <a:solidFill>
                                        <a:srgbClr val="000000"/>
                                      </a:solidFill>
                                      <a:latin typeface="Cambria Math" panose="02040503050406030204" pitchFamily="18" charset="0"/>
                                    </a:rPr>
                                    <m:t>2</m:t>
                                  </m:r>
                                </m:e>
                              </m:mr>
                              <m:mr>
                                <m:e>
                                  <m:r>
                                    <a:rPr lang="en-GB" sz="1800" b="0" i="1" smtClean="0">
                                      <a:solidFill>
                                        <a:srgbClr val="000000"/>
                                      </a:solidFill>
                                      <a:latin typeface="Cambria Math" panose="02040503050406030204" pitchFamily="18" charset="0"/>
                                    </a:rPr>
                                    <m:t>6</m:t>
                                  </m:r>
                                </m:e>
                                <m:e>
                                  <m:r>
                                    <a:rPr lang="en-GB" sz="1800" b="0" i="1" smtClean="0">
                                      <a:solidFill>
                                        <a:srgbClr val="000000"/>
                                      </a:solidFill>
                                      <a:latin typeface="Cambria Math" panose="02040503050406030204" pitchFamily="18" charset="0"/>
                                    </a:rPr>
                                    <m:t>8</m:t>
                                  </m:r>
                                </m:e>
                              </m:mr>
                              <m:mr>
                                <m:e>
                                  <m:r>
                                    <a:rPr lang="en-GB" sz="1800" b="0" i="1" smtClean="0">
                                      <a:solidFill>
                                        <a:srgbClr val="000000"/>
                                      </a:solidFill>
                                      <a:latin typeface="Cambria Math" panose="02040503050406030204" pitchFamily="18" charset="0"/>
                                    </a:rPr>
                                    <m:t>8</m:t>
                                  </m:r>
                                </m:e>
                                <m:e>
                                  <m:r>
                                    <a:rPr lang="en-GB" sz="1800" b="0" i="1" smtClean="0">
                                      <a:solidFill>
                                        <a:srgbClr val="000000"/>
                                      </a:solidFill>
                                      <a:latin typeface="Cambria Math" panose="02040503050406030204" pitchFamily="18" charset="0"/>
                                    </a:rPr>
                                    <m:t>10</m:t>
                                  </m:r>
                                </m:e>
                              </m:mr>
                            </m:m>
                            <m:r>
                              <a:rPr lang="en-GB" sz="1800" b="0" i="1" smtClean="0">
                                <a:solidFill>
                                  <a:srgbClr val="000000"/>
                                </a:solidFill>
                                <a:latin typeface="Cambria Math" panose="02040503050406030204" pitchFamily="18" charset="0"/>
                              </a:rPr>
                              <m:t>  </m:t>
                            </m:r>
                            <m:m>
                              <m:mPr>
                                <m:mcs>
                                  <m:mc>
                                    <m:mcPr>
                                      <m:count m:val="1"/>
                                      <m:mcJc m:val="center"/>
                                    </m:mcPr>
                                  </m:mc>
                                </m:mcs>
                                <m:ctrlPr>
                                  <a:rPr lang="en-GB" sz="1800" b="0" i="1" smtClean="0">
                                    <a:solidFill>
                                      <a:srgbClr val="000000"/>
                                    </a:solidFill>
                                    <a:latin typeface="Cambria Math"/>
                                  </a:rPr>
                                </m:ctrlPr>
                              </m:mPr>
                              <m:mr>
                                <m:e>
                                  <m:sSub>
                                    <m:sSubPr>
                                      <m:ctrlPr>
                                        <a:rPr lang="en-GB" sz="1800" b="0" i="1" smtClean="0">
                                          <a:solidFill>
                                            <a:srgbClr val="000000"/>
                                          </a:solidFill>
                                          <a:latin typeface="Cambria Math"/>
                                        </a:rPr>
                                      </m:ctrlPr>
                                    </m:sSubPr>
                                    <m:e>
                                      <m:r>
                                        <a:rPr lang="en-GB" sz="1800" b="0" i="1" smtClean="0">
                                          <a:solidFill>
                                            <a:srgbClr val="000000"/>
                                          </a:solidFill>
                                          <a:latin typeface="Cambria Math" panose="02040503050406030204" pitchFamily="18" charset="0"/>
                                        </a:rPr>
                                        <m:t>𝑏</m:t>
                                      </m:r>
                                    </m:e>
                                    <m:sub>
                                      <m:r>
                                        <a:rPr lang="en-GB" sz="1800" b="0" i="1" smtClean="0">
                                          <a:solidFill>
                                            <a:srgbClr val="000000"/>
                                          </a:solidFill>
                                          <a:latin typeface="Cambria Math" panose="02040503050406030204" pitchFamily="18" charset="0"/>
                                        </a:rPr>
                                        <m:t>1</m:t>
                                      </m:r>
                                    </m:sub>
                                  </m:sSub>
                                </m:e>
                              </m:mr>
                              <m:mr>
                                <m:e>
                                  <m:sSub>
                                    <m:sSubPr>
                                      <m:ctrlPr>
                                        <a:rPr lang="en-GB" sz="1800" i="1">
                                          <a:solidFill>
                                            <a:srgbClr val="000000"/>
                                          </a:solidFill>
                                          <a:latin typeface="Cambria Math"/>
                                        </a:rPr>
                                      </m:ctrlPr>
                                    </m:sSubPr>
                                    <m:e>
                                      <m:r>
                                        <a:rPr lang="en-GB" sz="1800">
                                          <a:solidFill>
                                            <a:srgbClr val="000000"/>
                                          </a:solidFill>
                                          <a:latin typeface="Cambria Math" panose="02040503050406030204" pitchFamily="18" charset="0"/>
                                        </a:rPr>
                                        <m:t>𝑏</m:t>
                                      </m:r>
                                    </m:e>
                                    <m:sub>
                                      <m:r>
                                        <a:rPr lang="en-GB" sz="1800" b="0" i="1" smtClean="0">
                                          <a:solidFill>
                                            <a:srgbClr val="000000"/>
                                          </a:solidFill>
                                          <a:latin typeface="Cambria Math" panose="02040503050406030204" pitchFamily="18" charset="0"/>
                                        </a:rPr>
                                        <m:t>2</m:t>
                                      </m:r>
                                    </m:sub>
                                  </m:sSub>
                                </m:e>
                              </m:mr>
                              <m:mr>
                                <m:e>
                                  <m:sSub>
                                    <m:sSubPr>
                                      <m:ctrlPr>
                                        <a:rPr lang="en-GB" sz="1800" i="1">
                                          <a:solidFill>
                                            <a:srgbClr val="000000"/>
                                          </a:solidFill>
                                          <a:latin typeface="Cambria Math"/>
                                        </a:rPr>
                                      </m:ctrlPr>
                                    </m:sSubPr>
                                    <m:e>
                                      <m:r>
                                        <a:rPr lang="en-GB" sz="1800">
                                          <a:solidFill>
                                            <a:srgbClr val="000000"/>
                                          </a:solidFill>
                                          <a:latin typeface="Cambria Math" panose="02040503050406030204" pitchFamily="18" charset="0"/>
                                        </a:rPr>
                                        <m:t>𝑏</m:t>
                                      </m:r>
                                    </m:e>
                                    <m:sub>
                                      <m:r>
                                        <a:rPr lang="en-GB" sz="1800" b="0" i="1" smtClean="0">
                                          <a:solidFill>
                                            <a:srgbClr val="000000"/>
                                          </a:solidFill>
                                          <a:latin typeface="Cambria Math" panose="02040503050406030204" pitchFamily="18" charset="0"/>
                                        </a:rPr>
                                        <m:t>3</m:t>
                                      </m:r>
                                    </m:sub>
                                  </m:sSub>
                                </m:e>
                              </m:mr>
                            </m:m>
                          </m:e>
                        </m:d>
                      </m:oMath>
                    </m:oMathPara>
                  </a14:m>
                  <a:endParaRPr lang="en-GB" sz="1800" i="0" dirty="0">
                    <a:solidFill>
                      <a:srgbClr val="000000"/>
                    </a:solidFill>
                    <a:latin typeface="+mn-lt"/>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811076" y="4852887"/>
                  <a:ext cx="2320764" cy="880369"/>
                </a:xfrm>
                <a:prstGeom prst="rect">
                  <a:avLst/>
                </a:prstGeom>
                <a:blipFill rotWithShape="1">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3491880" y="4852887"/>
                  <a:ext cx="2751202" cy="880369"/>
                </a:xfrm>
                <a:prstGeom prst="rect">
                  <a:avLst/>
                </a:prstGeom>
                <a:noFill/>
              </p:spPr>
              <p:txBody>
                <a:bodyPr wrap="none" lIns="0" tIns="0" rIns="0" bIns="0" rtlCol="0">
                  <a:spAutoFit/>
                </a:bodyPr>
                <a:lstStyle/>
                <a:p>
                  <a:pPr marL="363538" indent="-363538">
                    <a:spcBef>
                      <a:spcPts val="0"/>
                    </a:spcBef>
                    <a:spcAft>
                      <a:spcPts val="0"/>
                    </a:spcAft>
                  </a:pPr>
                  <a14:m>
                    <m:oMathPara xmlns:m="http://schemas.openxmlformats.org/officeDocument/2006/math">
                      <m:oMathParaPr>
                        <m:jc m:val="centerGroup"/>
                      </m:oMathParaPr>
                      <m:oMath xmlns:m="http://schemas.openxmlformats.org/officeDocument/2006/math">
                        <m:d>
                          <m:dPr>
                            <m:begChr m:val="["/>
                            <m:endChr m:val="]"/>
                            <m:ctrlPr>
                              <a:rPr lang="en-GB" sz="1800" b="0" i="1" smtClean="0">
                                <a:solidFill>
                                  <a:srgbClr val="040404"/>
                                </a:solidFill>
                                <a:latin typeface="Cambria Math"/>
                              </a:rPr>
                            </m:ctrlPr>
                          </m:dPr>
                          <m:e>
                            <m:m>
                              <m:mPr>
                                <m:mcs>
                                  <m:mc>
                                    <m:mcPr>
                                      <m:count m:val="2"/>
                                      <m:mcJc m:val="center"/>
                                    </m:mcPr>
                                  </m:mc>
                                </m:mcs>
                                <m:ctrlPr>
                                  <a:rPr lang="en-GB" sz="1800" b="0" i="1" smtClean="0">
                                    <a:solidFill>
                                      <a:srgbClr val="040404"/>
                                    </a:solidFill>
                                    <a:latin typeface="Cambria Math"/>
                                  </a:rPr>
                                </m:ctrlPr>
                              </m:mPr>
                              <m:mr>
                                <m:e>
                                  <m:r>
                                    <m:rPr>
                                      <m:brk m:alnAt="7"/>
                                    </m:rPr>
                                    <a:rPr lang="en-GB" sz="1800" b="0" i="1" smtClean="0">
                                      <a:solidFill>
                                        <a:srgbClr val="040404"/>
                                      </a:solidFill>
                                      <a:latin typeface="Cambria Math" panose="02040503050406030204" pitchFamily="18" charset="0"/>
                                    </a:rPr>
                                    <m:t>1</m:t>
                                  </m:r>
                                </m:e>
                                <m:e>
                                  <m:r>
                                    <a:rPr lang="en-GB" sz="1800" b="0" i="1" smtClean="0">
                                      <a:solidFill>
                                        <a:srgbClr val="040404"/>
                                      </a:solidFill>
                                      <a:latin typeface="Cambria Math" panose="02040503050406030204" pitchFamily="18" charset="0"/>
                                    </a:rPr>
                                    <m:t>2</m:t>
                                  </m:r>
                                </m:e>
                              </m:mr>
                              <m:mr>
                                <m:e>
                                  <m:r>
                                    <a:rPr lang="en-GB" sz="1800" b="0" i="1" smtClean="0">
                                      <a:solidFill>
                                        <a:srgbClr val="040404"/>
                                      </a:solidFill>
                                      <a:latin typeface="Cambria Math" panose="02040503050406030204" pitchFamily="18" charset="0"/>
                                    </a:rPr>
                                    <m:t>0</m:t>
                                  </m:r>
                                </m:e>
                                <m:e>
                                  <m:r>
                                    <a:rPr lang="en-GB" sz="1800" b="0" i="1" smtClean="0">
                                      <a:solidFill>
                                        <a:srgbClr val="040404"/>
                                      </a:solidFill>
                                      <a:latin typeface="Cambria Math" panose="02040503050406030204" pitchFamily="18" charset="0"/>
                                    </a:rPr>
                                    <m:t>0</m:t>
                                  </m:r>
                                </m:e>
                              </m:mr>
                              <m:mr>
                                <m:e>
                                  <m:r>
                                    <a:rPr lang="en-GB" sz="1800" b="0" i="1" smtClean="0">
                                      <a:solidFill>
                                        <a:srgbClr val="040404"/>
                                      </a:solidFill>
                                      <a:latin typeface="Cambria Math" panose="02040503050406030204" pitchFamily="18" charset="0"/>
                                    </a:rPr>
                                    <m:t>0</m:t>
                                  </m:r>
                                </m:e>
                                <m:e>
                                  <m:r>
                                    <a:rPr lang="en-GB" sz="1800" b="0" i="1" smtClean="0">
                                      <a:solidFill>
                                        <a:srgbClr val="040404"/>
                                      </a:solidFill>
                                      <a:latin typeface="Cambria Math" panose="02040503050406030204" pitchFamily="18" charset="0"/>
                                    </a:rPr>
                                    <m:t>0</m:t>
                                  </m:r>
                                </m:e>
                              </m:mr>
                            </m:m>
                            <m:r>
                              <a:rPr lang="en-GB" sz="1800" b="0" i="1" smtClean="0">
                                <a:solidFill>
                                  <a:srgbClr val="040404"/>
                                </a:solidFill>
                                <a:latin typeface="Cambria Math" panose="02040503050406030204" pitchFamily="18" charset="0"/>
                              </a:rPr>
                              <m:t>    </m:t>
                            </m:r>
                            <m:m>
                              <m:mPr>
                                <m:mcs>
                                  <m:mc>
                                    <m:mcPr>
                                      <m:count m:val="2"/>
                                      <m:mcJc m:val="center"/>
                                    </m:mcPr>
                                  </m:mc>
                                </m:mcs>
                                <m:ctrlPr>
                                  <a:rPr lang="en-GB" sz="1800" b="0" i="1" smtClean="0">
                                    <a:solidFill>
                                      <a:srgbClr val="040404"/>
                                    </a:solidFill>
                                    <a:latin typeface="Cambria Math"/>
                                  </a:rPr>
                                </m:ctrlPr>
                              </m:mPr>
                              <m:mr>
                                <m:e>
                                  <m:r>
                                    <m:rPr>
                                      <m:brk m:alnAt="7"/>
                                    </m:rPr>
                                    <a:rPr lang="en-GB" sz="1800" b="0" i="1" smtClean="0">
                                      <a:solidFill>
                                        <a:srgbClr val="040404"/>
                                      </a:solidFill>
                                      <a:latin typeface="Cambria Math" panose="02040503050406030204" pitchFamily="18" charset="0"/>
                                    </a:rPr>
                                    <m:t>2</m:t>
                                  </m:r>
                                </m:e>
                                <m:e>
                                  <m:r>
                                    <a:rPr lang="en-GB" sz="1800" b="0" i="1" smtClean="0">
                                      <a:solidFill>
                                        <a:srgbClr val="040404"/>
                                      </a:solidFill>
                                      <a:latin typeface="Cambria Math" panose="02040503050406030204" pitchFamily="18" charset="0"/>
                                    </a:rPr>
                                    <m:t>2</m:t>
                                  </m:r>
                                </m:e>
                              </m:mr>
                              <m:mr>
                                <m:e>
                                  <m:r>
                                    <a:rPr lang="en-GB" sz="1800" b="0" i="1" smtClean="0">
                                      <a:solidFill>
                                        <a:srgbClr val="040404"/>
                                      </a:solidFill>
                                      <a:latin typeface="Cambria Math" panose="02040503050406030204" pitchFamily="18" charset="0"/>
                                    </a:rPr>
                                    <m:t>2</m:t>
                                  </m:r>
                                </m:e>
                                <m:e>
                                  <m:r>
                                    <a:rPr lang="en-GB" sz="1800" b="0" i="1" smtClean="0">
                                      <a:solidFill>
                                        <a:srgbClr val="040404"/>
                                      </a:solidFill>
                                      <a:latin typeface="Cambria Math" panose="02040503050406030204" pitchFamily="18" charset="0"/>
                                    </a:rPr>
                                    <m:t>4</m:t>
                                  </m:r>
                                </m:e>
                              </m:mr>
                              <m:mr>
                                <m:e>
                                  <m:r>
                                    <a:rPr lang="en-GB" sz="1800" b="0" i="1" smtClean="0">
                                      <a:solidFill>
                                        <a:srgbClr val="040404"/>
                                      </a:solidFill>
                                      <a:latin typeface="Cambria Math" panose="02040503050406030204" pitchFamily="18" charset="0"/>
                                    </a:rPr>
                                    <m:t>2</m:t>
                                  </m:r>
                                </m:e>
                                <m:e>
                                  <m:r>
                                    <a:rPr lang="en-GB" sz="1800" b="0" i="1" smtClean="0">
                                      <a:solidFill>
                                        <a:srgbClr val="040404"/>
                                      </a:solidFill>
                                      <a:latin typeface="Cambria Math" panose="02040503050406030204" pitchFamily="18" charset="0"/>
                                    </a:rPr>
                                    <m:t>4</m:t>
                                  </m:r>
                                </m:e>
                              </m:mr>
                            </m:m>
                            <m:r>
                              <a:rPr lang="en-GB" sz="1800" b="0" i="1" smtClean="0">
                                <a:solidFill>
                                  <a:srgbClr val="040404"/>
                                </a:solidFill>
                                <a:latin typeface="Cambria Math" panose="02040503050406030204" pitchFamily="18" charset="0"/>
                              </a:rPr>
                              <m:t>  </m:t>
                            </m:r>
                            <m:m>
                              <m:mPr>
                                <m:mcs>
                                  <m:mc>
                                    <m:mcPr>
                                      <m:count m:val="1"/>
                                      <m:mcJc m:val="center"/>
                                    </m:mcPr>
                                  </m:mc>
                                </m:mcs>
                                <m:ctrlPr>
                                  <a:rPr lang="en-GB" sz="1800" b="0" i="1" smtClean="0">
                                    <a:solidFill>
                                      <a:srgbClr val="040404"/>
                                    </a:solidFill>
                                    <a:latin typeface="Cambria Math"/>
                                  </a:rPr>
                                </m:ctrlPr>
                              </m:mPr>
                              <m:mr>
                                <m:e>
                                  <m:sSub>
                                    <m:sSubPr>
                                      <m:ctrlPr>
                                        <a:rPr lang="en-GB" sz="1800" b="0" i="1" smtClean="0">
                                          <a:solidFill>
                                            <a:srgbClr val="040404"/>
                                          </a:solidFill>
                                          <a:latin typeface="Cambria Math"/>
                                        </a:rPr>
                                      </m:ctrlPr>
                                    </m:sSubPr>
                                    <m:e>
                                      <m:r>
                                        <a:rPr lang="en-GB" sz="1800" b="0" i="1" smtClean="0">
                                          <a:solidFill>
                                            <a:srgbClr val="040404"/>
                                          </a:solidFill>
                                          <a:latin typeface="Cambria Math" panose="02040503050406030204" pitchFamily="18" charset="0"/>
                                        </a:rPr>
                                        <m:t>𝑏</m:t>
                                      </m:r>
                                    </m:e>
                                    <m:sub>
                                      <m:r>
                                        <a:rPr lang="en-GB" sz="1800" b="0" i="1" smtClean="0">
                                          <a:solidFill>
                                            <a:srgbClr val="040404"/>
                                          </a:solidFill>
                                          <a:latin typeface="Cambria Math" panose="02040503050406030204" pitchFamily="18" charset="0"/>
                                        </a:rPr>
                                        <m:t>1</m:t>
                                      </m:r>
                                    </m:sub>
                                  </m:sSub>
                                </m:e>
                              </m:mr>
                              <m:mr>
                                <m:e>
                                  <m:sSub>
                                    <m:sSubPr>
                                      <m:ctrlPr>
                                        <a:rPr lang="en-GB" sz="1800" i="1">
                                          <a:solidFill>
                                            <a:srgbClr val="040404"/>
                                          </a:solidFill>
                                          <a:latin typeface="Cambria Math"/>
                                        </a:rPr>
                                      </m:ctrlPr>
                                    </m:sSubPr>
                                    <m:e>
                                      <m:r>
                                        <a:rPr lang="en-GB" sz="1800">
                                          <a:solidFill>
                                            <a:srgbClr val="040404"/>
                                          </a:solidFill>
                                          <a:latin typeface="Cambria Math" panose="02040503050406030204" pitchFamily="18" charset="0"/>
                                        </a:rPr>
                                        <m:t>𝑏</m:t>
                                      </m:r>
                                    </m:e>
                                    <m:sub>
                                      <m:r>
                                        <a:rPr lang="en-GB" sz="1800" b="0" i="1" smtClean="0">
                                          <a:solidFill>
                                            <a:srgbClr val="040404"/>
                                          </a:solidFill>
                                          <a:latin typeface="Cambria Math" panose="02040503050406030204" pitchFamily="18" charset="0"/>
                                        </a:rPr>
                                        <m:t>2</m:t>
                                      </m:r>
                                    </m:sub>
                                  </m:sSub>
                                  <m:r>
                                    <a:rPr lang="en-GB" sz="1800" b="0" i="1" smtClean="0">
                                      <a:solidFill>
                                        <a:srgbClr val="040404"/>
                                      </a:solidFill>
                                      <a:latin typeface="Cambria Math" panose="02040503050406030204" pitchFamily="18" charset="0"/>
                                    </a:rPr>
                                    <m:t>−</m:t>
                                  </m:r>
                                  <m:sSub>
                                    <m:sSubPr>
                                      <m:ctrlPr>
                                        <a:rPr lang="en-GB" sz="1800" i="1">
                                          <a:solidFill>
                                            <a:srgbClr val="040404"/>
                                          </a:solidFill>
                                          <a:latin typeface="Cambria Math"/>
                                        </a:rPr>
                                      </m:ctrlPr>
                                    </m:sSubPr>
                                    <m:e>
                                      <m:r>
                                        <a:rPr lang="en-GB" sz="1800" b="0" i="1" smtClean="0">
                                          <a:solidFill>
                                            <a:srgbClr val="040404"/>
                                          </a:solidFill>
                                          <a:latin typeface="Cambria Math" panose="02040503050406030204" pitchFamily="18" charset="0"/>
                                        </a:rPr>
                                        <m:t>2</m:t>
                                      </m:r>
                                      <m:r>
                                        <a:rPr lang="en-GB" sz="1800">
                                          <a:solidFill>
                                            <a:srgbClr val="040404"/>
                                          </a:solidFill>
                                          <a:latin typeface="Cambria Math" panose="02040503050406030204" pitchFamily="18" charset="0"/>
                                        </a:rPr>
                                        <m:t>𝑏</m:t>
                                      </m:r>
                                    </m:e>
                                    <m:sub>
                                      <m:r>
                                        <a:rPr lang="en-GB" sz="1800">
                                          <a:solidFill>
                                            <a:srgbClr val="040404"/>
                                          </a:solidFill>
                                          <a:latin typeface="Cambria Math" panose="02040503050406030204" pitchFamily="18" charset="0"/>
                                        </a:rPr>
                                        <m:t>1</m:t>
                                      </m:r>
                                    </m:sub>
                                  </m:sSub>
                                </m:e>
                              </m:mr>
                              <m:mr>
                                <m:e>
                                  <m:sSub>
                                    <m:sSubPr>
                                      <m:ctrlPr>
                                        <a:rPr lang="en-GB" sz="1800" i="1">
                                          <a:solidFill>
                                            <a:srgbClr val="040404"/>
                                          </a:solidFill>
                                          <a:latin typeface="Cambria Math"/>
                                        </a:rPr>
                                      </m:ctrlPr>
                                    </m:sSubPr>
                                    <m:e>
                                      <m:r>
                                        <a:rPr lang="en-GB" sz="1800">
                                          <a:solidFill>
                                            <a:srgbClr val="040404"/>
                                          </a:solidFill>
                                          <a:latin typeface="Cambria Math" panose="02040503050406030204" pitchFamily="18" charset="0"/>
                                        </a:rPr>
                                        <m:t>𝑏</m:t>
                                      </m:r>
                                    </m:e>
                                    <m:sub>
                                      <m:r>
                                        <a:rPr lang="en-GB" sz="1800" b="0" i="1" smtClean="0">
                                          <a:solidFill>
                                            <a:srgbClr val="040404"/>
                                          </a:solidFill>
                                          <a:latin typeface="Cambria Math" panose="02040503050406030204" pitchFamily="18" charset="0"/>
                                        </a:rPr>
                                        <m:t>3</m:t>
                                      </m:r>
                                    </m:sub>
                                  </m:sSub>
                                  <m:r>
                                    <a:rPr lang="en-GB" sz="1800" b="0" i="1" smtClean="0">
                                      <a:solidFill>
                                        <a:srgbClr val="040404"/>
                                      </a:solidFill>
                                      <a:latin typeface="Cambria Math" panose="02040503050406030204" pitchFamily="18" charset="0"/>
                                    </a:rPr>
                                    <m:t>−3</m:t>
                                  </m:r>
                                  <m:sSub>
                                    <m:sSubPr>
                                      <m:ctrlPr>
                                        <a:rPr lang="en-GB" sz="1800" i="1">
                                          <a:solidFill>
                                            <a:srgbClr val="040404"/>
                                          </a:solidFill>
                                          <a:latin typeface="Cambria Math"/>
                                        </a:rPr>
                                      </m:ctrlPr>
                                    </m:sSubPr>
                                    <m:e>
                                      <m:r>
                                        <a:rPr lang="en-GB" sz="1800">
                                          <a:solidFill>
                                            <a:srgbClr val="040404"/>
                                          </a:solidFill>
                                          <a:latin typeface="Cambria Math" panose="02040503050406030204" pitchFamily="18" charset="0"/>
                                        </a:rPr>
                                        <m:t>𝑏</m:t>
                                      </m:r>
                                    </m:e>
                                    <m:sub>
                                      <m:r>
                                        <a:rPr lang="en-GB" sz="1800">
                                          <a:solidFill>
                                            <a:srgbClr val="040404"/>
                                          </a:solidFill>
                                          <a:latin typeface="Cambria Math" panose="02040503050406030204" pitchFamily="18" charset="0"/>
                                        </a:rPr>
                                        <m:t>1</m:t>
                                      </m:r>
                                    </m:sub>
                                  </m:sSub>
                                </m:e>
                              </m:mr>
                            </m:m>
                          </m:e>
                        </m:d>
                      </m:oMath>
                    </m:oMathPara>
                  </a14:m>
                  <a:endParaRPr lang="en-GB" sz="1800" i="0" dirty="0">
                    <a:solidFill>
                      <a:srgbClr val="040404"/>
                    </a:solidFill>
                    <a:latin typeface="+mn-lt"/>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3491880" y="4852887"/>
                  <a:ext cx="2751202" cy="880369"/>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6084168" y="4852497"/>
                  <a:ext cx="2763700" cy="880369"/>
                </a:xfrm>
                <a:prstGeom prst="rect">
                  <a:avLst/>
                </a:prstGeom>
                <a:noFill/>
              </p:spPr>
              <p:txBody>
                <a:bodyPr wrap="square" lIns="0" tIns="0" rIns="0" bIns="0" rtlCol="0">
                  <a:spAutoFit/>
                </a:bodyPr>
                <a:lstStyle/>
                <a:p>
                  <a:pPr marL="363538" indent="-363538">
                    <a:spcBef>
                      <a:spcPts val="0"/>
                    </a:spcBef>
                    <a:spcAft>
                      <a:spcPts val="0"/>
                    </a:spcAft>
                  </a:pPr>
                  <a14:m>
                    <m:oMathPara xmlns:m="http://schemas.openxmlformats.org/officeDocument/2006/math">
                      <m:oMathParaPr>
                        <m:jc m:val="centerGroup"/>
                      </m:oMathParaPr>
                      <m:oMath xmlns:m="http://schemas.openxmlformats.org/officeDocument/2006/math">
                        <m:d>
                          <m:dPr>
                            <m:begChr m:val="["/>
                            <m:endChr m:val="]"/>
                            <m:ctrlPr>
                              <a:rPr lang="en-GB" sz="1800" b="0" i="1" smtClean="0">
                                <a:solidFill>
                                  <a:srgbClr val="040404"/>
                                </a:solidFill>
                                <a:latin typeface="Cambria Math"/>
                              </a:rPr>
                            </m:ctrlPr>
                          </m:dPr>
                          <m:e>
                            <m:m>
                              <m:mPr>
                                <m:mcs>
                                  <m:mc>
                                    <m:mcPr>
                                      <m:count m:val="2"/>
                                      <m:mcJc m:val="center"/>
                                    </m:mcPr>
                                  </m:mc>
                                </m:mcs>
                                <m:ctrlPr>
                                  <a:rPr lang="en-GB" sz="1800" b="0" i="1" smtClean="0">
                                    <a:solidFill>
                                      <a:srgbClr val="040404"/>
                                    </a:solidFill>
                                    <a:latin typeface="Cambria Math"/>
                                  </a:rPr>
                                </m:ctrlPr>
                              </m:mPr>
                              <m:mr>
                                <m:e>
                                  <m:r>
                                    <m:rPr>
                                      <m:brk m:alnAt="7"/>
                                    </m:rPr>
                                    <a:rPr lang="en-GB" sz="1800" b="0" i="1" smtClean="0">
                                      <a:solidFill>
                                        <a:srgbClr val="040404"/>
                                      </a:solidFill>
                                      <a:latin typeface="Cambria Math" panose="02040503050406030204" pitchFamily="18" charset="0"/>
                                    </a:rPr>
                                    <m:t>1</m:t>
                                  </m:r>
                                </m:e>
                                <m:e>
                                  <m:r>
                                    <a:rPr lang="en-GB" sz="1800" b="0" i="1" smtClean="0">
                                      <a:solidFill>
                                        <a:srgbClr val="040404"/>
                                      </a:solidFill>
                                      <a:latin typeface="Cambria Math" panose="02040503050406030204" pitchFamily="18" charset="0"/>
                                    </a:rPr>
                                    <m:t>2</m:t>
                                  </m:r>
                                </m:e>
                              </m:mr>
                              <m:mr>
                                <m:e>
                                  <m:r>
                                    <a:rPr lang="en-GB" sz="1800" b="0" i="1" smtClean="0">
                                      <a:solidFill>
                                        <a:srgbClr val="040404"/>
                                      </a:solidFill>
                                      <a:latin typeface="Cambria Math" panose="02040503050406030204" pitchFamily="18" charset="0"/>
                                    </a:rPr>
                                    <m:t>0</m:t>
                                  </m:r>
                                </m:e>
                                <m:e>
                                  <m:r>
                                    <a:rPr lang="en-GB" sz="1800" b="0" i="1" smtClean="0">
                                      <a:solidFill>
                                        <a:srgbClr val="040404"/>
                                      </a:solidFill>
                                      <a:latin typeface="Cambria Math" panose="02040503050406030204" pitchFamily="18" charset="0"/>
                                    </a:rPr>
                                    <m:t>0</m:t>
                                  </m:r>
                                </m:e>
                              </m:mr>
                              <m:mr>
                                <m:e>
                                  <m:r>
                                    <a:rPr lang="en-GB" sz="1800" b="0" i="1" smtClean="0">
                                      <a:solidFill>
                                        <a:srgbClr val="040404"/>
                                      </a:solidFill>
                                      <a:latin typeface="Cambria Math" panose="02040503050406030204" pitchFamily="18" charset="0"/>
                                    </a:rPr>
                                    <m:t>0</m:t>
                                  </m:r>
                                </m:e>
                                <m:e>
                                  <m:r>
                                    <a:rPr lang="en-GB" sz="1800" b="0" i="1" smtClean="0">
                                      <a:solidFill>
                                        <a:srgbClr val="040404"/>
                                      </a:solidFill>
                                      <a:latin typeface="Cambria Math" panose="02040503050406030204" pitchFamily="18" charset="0"/>
                                    </a:rPr>
                                    <m:t>0</m:t>
                                  </m:r>
                                </m:e>
                              </m:mr>
                            </m:m>
                            <m:r>
                              <a:rPr lang="en-GB" sz="1800" b="0" i="1" smtClean="0">
                                <a:solidFill>
                                  <a:srgbClr val="040404"/>
                                </a:solidFill>
                                <a:latin typeface="Cambria Math" panose="02040503050406030204" pitchFamily="18" charset="0"/>
                              </a:rPr>
                              <m:t>    </m:t>
                            </m:r>
                            <m:m>
                              <m:mPr>
                                <m:mcs>
                                  <m:mc>
                                    <m:mcPr>
                                      <m:count m:val="2"/>
                                      <m:mcJc m:val="center"/>
                                    </m:mcPr>
                                  </m:mc>
                                </m:mcs>
                                <m:ctrlPr>
                                  <a:rPr lang="en-GB" sz="1800" b="0" i="1" smtClean="0">
                                    <a:solidFill>
                                      <a:srgbClr val="040404"/>
                                    </a:solidFill>
                                    <a:latin typeface="Cambria Math"/>
                                  </a:rPr>
                                </m:ctrlPr>
                              </m:mPr>
                              <m:mr>
                                <m:e>
                                  <m:r>
                                    <m:rPr>
                                      <m:brk m:alnAt="7"/>
                                    </m:rPr>
                                    <a:rPr lang="en-GB" sz="1800" b="0" i="1" smtClean="0">
                                      <a:solidFill>
                                        <a:srgbClr val="040404"/>
                                      </a:solidFill>
                                      <a:latin typeface="Cambria Math" panose="02040503050406030204" pitchFamily="18" charset="0"/>
                                    </a:rPr>
                                    <m:t>2</m:t>
                                  </m:r>
                                </m:e>
                                <m:e>
                                  <m:r>
                                    <a:rPr lang="en-GB" sz="1800" b="0" i="1" smtClean="0">
                                      <a:solidFill>
                                        <a:srgbClr val="040404"/>
                                      </a:solidFill>
                                      <a:latin typeface="Cambria Math" panose="02040503050406030204" pitchFamily="18" charset="0"/>
                                    </a:rPr>
                                    <m:t>2</m:t>
                                  </m:r>
                                </m:e>
                              </m:mr>
                              <m:mr>
                                <m:e>
                                  <m:r>
                                    <a:rPr lang="en-GB" sz="1800" b="0" i="1" smtClean="0">
                                      <a:solidFill>
                                        <a:srgbClr val="040404"/>
                                      </a:solidFill>
                                      <a:latin typeface="Cambria Math" panose="02040503050406030204" pitchFamily="18" charset="0"/>
                                    </a:rPr>
                                    <m:t>2</m:t>
                                  </m:r>
                                </m:e>
                                <m:e>
                                  <m:r>
                                    <a:rPr lang="en-GB" sz="1800" b="0" i="1" smtClean="0">
                                      <a:solidFill>
                                        <a:srgbClr val="040404"/>
                                      </a:solidFill>
                                      <a:latin typeface="Cambria Math" panose="02040503050406030204" pitchFamily="18" charset="0"/>
                                    </a:rPr>
                                    <m:t>4</m:t>
                                  </m:r>
                                </m:e>
                              </m:mr>
                              <m:mr>
                                <m:e>
                                  <m:r>
                                    <a:rPr lang="en-GB" sz="1800" b="0" i="1" smtClean="0">
                                      <a:solidFill>
                                        <a:srgbClr val="040404"/>
                                      </a:solidFill>
                                      <a:latin typeface="Cambria Math" panose="02040503050406030204" pitchFamily="18" charset="0"/>
                                    </a:rPr>
                                    <m:t>0</m:t>
                                  </m:r>
                                </m:e>
                                <m:e>
                                  <m:r>
                                    <a:rPr lang="en-GB" sz="1800" b="0" i="1" smtClean="0">
                                      <a:solidFill>
                                        <a:srgbClr val="040404"/>
                                      </a:solidFill>
                                      <a:latin typeface="Cambria Math" panose="02040503050406030204" pitchFamily="18" charset="0"/>
                                    </a:rPr>
                                    <m:t>0</m:t>
                                  </m:r>
                                </m:e>
                              </m:mr>
                            </m:m>
                            <m:r>
                              <a:rPr lang="en-GB" sz="1800" b="0" i="1" smtClean="0">
                                <a:solidFill>
                                  <a:srgbClr val="040404"/>
                                </a:solidFill>
                                <a:latin typeface="Cambria Math" panose="02040503050406030204" pitchFamily="18" charset="0"/>
                              </a:rPr>
                              <m:t>  </m:t>
                            </m:r>
                            <m:m>
                              <m:mPr>
                                <m:mcs>
                                  <m:mc>
                                    <m:mcPr>
                                      <m:count m:val="1"/>
                                      <m:mcJc m:val="center"/>
                                    </m:mcPr>
                                  </m:mc>
                                </m:mcs>
                                <m:ctrlPr>
                                  <a:rPr lang="en-GB" sz="1800" b="0" i="1" smtClean="0">
                                    <a:solidFill>
                                      <a:srgbClr val="040404"/>
                                    </a:solidFill>
                                    <a:latin typeface="Cambria Math"/>
                                  </a:rPr>
                                </m:ctrlPr>
                              </m:mPr>
                              <m:mr>
                                <m:e>
                                  <m:sSub>
                                    <m:sSubPr>
                                      <m:ctrlPr>
                                        <a:rPr lang="en-GB" sz="1800" b="0" i="1" smtClean="0">
                                          <a:solidFill>
                                            <a:srgbClr val="040404"/>
                                          </a:solidFill>
                                          <a:latin typeface="Cambria Math"/>
                                        </a:rPr>
                                      </m:ctrlPr>
                                    </m:sSubPr>
                                    <m:e>
                                      <m:r>
                                        <a:rPr lang="en-GB" sz="1800" b="0" i="1" smtClean="0">
                                          <a:solidFill>
                                            <a:srgbClr val="040404"/>
                                          </a:solidFill>
                                          <a:latin typeface="Cambria Math" panose="02040503050406030204" pitchFamily="18" charset="0"/>
                                        </a:rPr>
                                        <m:t>𝑏</m:t>
                                      </m:r>
                                    </m:e>
                                    <m:sub>
                                      <m:r>
                                        <a:rPr lang="en-GB" sz="1800" b="0" i="1" smtClean="0">
                                          <a:solidFill>
                                            <a:srgbClr val="040404"/>
                                          </a:solidFill>
                                          <a:latin typeface="Cambria Math" panose="02040503050406030204" pitchFamily="18" charset="0"/>
                                        </a:rPr>
                                        <m:t>1</m:t>
                                      </m:r>
                                    </m:sub>
                                  </m:sSub>
                                </m:e>
                              </m:mr>
                              <m:mr>
                                <m:e>
                                  <m:sSub>
                                    <m:sSubPr>
                                      <m:ctrlPr>
                                        <a:rPr lang="en-GB" sz="1800" i="1">
                                          <a:solidFill>
                                            <a:srgbClr val="040404"/>
                                          </a:solidFill>
                                          <a:latin typeface="Cambria Math"/>
                                        </a:rPr>
                                      </m:ctrlPr>
                                    </m:sSubPr>
                                    <m:e>
                                      <m:r>
                                        <a:rPr lang="en-GB" sz="1800">
                                          <a:solidFill>
                                            <a:srgbClr val="040404"/>
                                          </a:solidFill>
                                          <a:latin typeface="Cambria Math" panose="02040503050406030204" pitchFamily="18" charset="0"/>
                                        </a:rPr>
                                        <m:t>𝑏</m:t>
                                      </m:r>
                                    </m:e>
                                    <m:sub>
                                      <m:r>
                                        <a:rPr lang="en-GB" sz="1800" b="0" i="1" smtClean="0">
                                          <a:solidFill>
                                            <a:srgbClr val="040404"/>
                                          </a:solidFill>
                                          <a:latin typeface="Cambria Math" panose="02040503050406030204" pitchFamily="18" charset="0"/>
                                        </a:rPr>
                                        <m:t>2</m:t>
                                      </m:r>
                                    </m:sub>
                                  </m:sSub>
                                  <m:r>
                                    <a:rPr lang="en-GB" sz="1800" b="0" i="1" smtClean="0">
                                      <a:solidFill>
                                        <a:srgbClr val="040404"/>
                                      </a:solidFill>
                                      <a:latin typeface="Cambria Math" panose="02040503050406030204" pitchFamily="18" charset="0"/>
                                    </a:rPr>
                                    <m:t>−</m:t>
                                  </m:r>
                                  <m:sSub>
                                    <m:sSubPr>
                                      <m:ctrlPr>
                                        <a:rPr lang="en-GB" sz="1800" i="1">
                                          <a:solidFill>
                                            <a:srgbClr val="040404"/>
                                          </a:solidFill>
                                          <a:latin typeface="Cambria Math"/>
                                        </a:rPr>
                                      </m:ctrlPr>
                                    </m:sSubPr>
                                    <m:e>
                                      <m:r>
                                        <a:rPr lang="en-GB" sz="1800" b="0" i="1" smtClean="0">
                                          <a:solidFill>
                                            <a:srgbClr val="040404"/>
                                          </a:solidFill>
                                          <a:latin typeface="Cambria Math" panose="02040503050406030204" pitchFamily="18" charset="0"/>
                                        </a:rPr>
                                        <m:t>2</m:t>
                                      </m:r>
                                      <m:r>
                                        <a:rPr lang="en-GB" sz="1800">
                                          <a:solidFill>
                                            <a:srgbClr val="040404"/>
                                          </a:solidFill>
                                          <a:latin typeface="Cambria Math" panose="02040503050406030204" pitchFamily="18" charset="0"/>
                                        </a:rPr>
                                        <m:t>𝑏</m:t>
                                      </m:r>
                                    </m:e>
                                    <m:sub>
                                      <m:r>
                                        <a:rPr lang="en-GB" sz="1800">
                                          <a:solidFill>
                                            <a:srgbClr val="040404"/>
                                          </a:solidFill>
                                          <a:latin typeface="Cambria Math" panose="02040503050406030204" pitchFamily="18" charset="0"/>
                                        </a:rPr>
                                        <m:t>1</m:t>
                                      </m:r>
                                    </m:sub>
                                  </m:sSub>
                                </m:e>
                              </m:mr>
                              <m:mr>
                                <m:e>
                                  <m:sSub>
                                    <m:sSubPr>
                                      <m:ctrlPr>
                                        <a:rPr lang="en-GB" sz="1800" i="1">
                                          <a:solidFill>
                                            <a:srgbClr val="040404"/>
                                          </a:solidFill>
                                          <a:latin typeface="Cambria Math"/>
                                        </a:rPr>
                                      </m:ctrlPr>
                                    </m:sSubPr>
                                    <m:e>
                                      <m:r>
                                        <a:rPr lang="en-GB" sz="1800">
                                          <a:solidFill>
                                            <a:srgbClr val="040404"/>
                                          </a:solidFill>
                                          <a:latin typeface="Cambria Math" panose="02040503050406030204" pitchFamily="18" charset="0"/>
                                        </a:rPr>
                                        <m:t>𝑏</m:t>
                                      </m:r>
                                    </m:e>
                                    <m:sub>
                                      <m:r>
                                        <a:rPr lang="en-GB" sz="1800" b="0" i="1" smtClean="0">
                                          <a:solidFill>
                                            <a:srgbClr val="040404"/>
                                          </a:solidFill>
                                          <a:latin typeface="Cambria Math" panose="02040503050406030204" pitchFamily="18" charset="0"/>
                                        </a:rPr>
                                        <m:t>3</m:t>
                                      </m:r>
                                    </m:sub>
                                  </m:sSub>
                                  <m:r>
                                    <a:rPr lang="en-GB" sz="1800" b="0" i="1" smtClean="0">
                                      <a:solidFill>
                                        <a:srgbClr val="040404"/>
                                      </a:solidFill>
                                      <a:latin typeface="Cambria Math" panose="02040503050406030204" pitchFamily="18" charset="0"/>
                                    </a:rPr>
                                    <m:t>−</m:t>
                                  </m:r>
                                  <m:sSub>
                                    <m:sSubPr>
                                      <m:ctrlPr>
                                        <a:rPr lang="en-GB" sz="1800" b="0" i="1" smtClean="0">
                                          <a:solidFill>
                                            <a:srgbClr val="040404"/>
                                          </a:solidFill>
                                          <a:latin typeface="Cambria Math"/>
                                        </a:rPr>
                                      </m:ctrlPr>
                                    </m:sSubPr>
                                    <m:e>
                                      <m:r>
                                        <a:rPr lang="en-GB" sz="1800" b="0" i="1" smtClean="0">
                                          <a:solidFill>
                                            <a:srgbClr val="040404"/>
                                          </a:solidFill>
                                          <a:latin typeface="Cambria Math" panose="02040503050406030204" pitchFamily="18" charset="0"/>
                                        </a:rPr>
                                        <m:t>𝑏</m:t>
                                      </m:r>
                                    </m:e>
                                    <m:sub>
                                      <m:r>
                                        <a:rPr lang="en-GB" sz="1800" b="0" i="1" smtClean="0">
                                          <a:solidFill>
                                            <a:srgbClr val="040404"/>
                                          </a:solidFill>
                                          <a:latin typeface="Cambria Math" panose="02040503050406030204" pitchFamily="18" charset="0"/>
                                        </a:rPr>
                                        <m:t>2</m:t>
                                      </m:r>
                                    </m:sub>
                                  </m:sSub>
                                  <m:r>
                                    <a:rPr lang="en-GB" sz="1800" b="0" i="1" smtClean="0">
                                      <a:solidFill>
                                        <a:srgbClr val="040404"/>
                                      </a:solidFill>
                                      <a:latin typeface="Cambria Math" panose="02040503050406030204" pitchFamily="18" charset="0"/>
                                    </a:rPr>
                                    <m:t>−</m:t>
                                  </m:r>
                                  <m:sSub>
                                    <m:sSubPr>
                                      <m:ctrlPr>
                                        <a:rPr lang="en-GB" sz="1800" i="1">
                                          <a:solidFill>
                                            <a:srgbClr val="040404"/>
                                          </a:solidFill>
                                          <a:latin typeface="Cambria Math"/>
                                        </a:rPr>
                                      </m:ctrlPr>
                                    </m:sSubPr>
                                    <m:e>
                                      <m:r>
                                        <a:rPr lang="en-GB" sz="1800">
                                          <a:solidFill>
                                            <a:srgbClr val="040404"/>
                                          </a:solidFill>
                                          <a:latin typeface="Cambria Math" panose="02040503050406030204" pitchFamily="18" charset="0"/>
                                        </a:rPr>
                                        <m:t>𝑏</m:t>
                                      </m:r>
                                    </m:e>
                                    <m:sub>
                                      <m:r>
                                        <a:rPr lang="en-GB" sz="1800">
                                          <a:solidFill>
                                            <a:srgbClr val="040404"/>
                                          </a:solidFill>
                                          <a:latin typeface="Cambria Math" panose="02040503050406030204" pitchFamily="18" charset="0"/>
                                        </a:rPr>
                                        <m:t>1</m:t>
                                      </m:r>
                                    </m:sub>
                                  </m:sSub>
                                </m:e>
                              </m:mr>
                            </m:m>
                          </m:e>
                        </m:d>
                      </m:oMath>
                    </m:oMathPara>
                  </a14:m>
                  <a:endParaRPr lang="en-GB" sz="1800" i="0" dirty="0">
                    <a:solidFill>
                      <a:srgbClr val="040404"/>
                    </a:solidFill>
                    <a:latin typeface="+mn-lt"/>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6084168" y="4852497"/>
                  <a:ext cx="2763700" cy="880369"/>
                </a:xfrm>
                <a:prstGeom prst="rect">
                  <a:avLst/>
                </a:prstGeom>
                <a:blipFill rotWithShape="0">
                  <a:blip r:embed="rId10"/>
                  <a:stretch>
                    <a:fillRect/>
                  </a:stretch>
                </a:blipFill>
              </p:spPr>
              <p:txBody>
                <a:bodyPr/>
                <a:lstStyle/>
                <a:p>
                  <a:r>
                    <a:rPr lang="en-GB">
                      <a:noFill/>
                    </a:rPr>
                    <a:t> </a:t>
                  </a:r>
                </a:p>
              </p:txBody>
            </p:sp>
          </mc:Fallback>
        </mc:AlternateContent>
      </p:grpSp>
    </p:spTree>
    <p:extLst>
      <p:ext uri="{BB962C8B-B14F-4D97-AF65-F5344CB8AC3E}">
        <p14:creationId xmlns:p14="http://schemas.microsoft.com/office/powerpoint/2010/main" val="317118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Grp="1" noChangeArrowheads="1"/>
          </p:cNvSpPr>
          <p:nvPr>
            <p:ph type="title"/>
          </p:nvPr>
        </p:nvSpPr>
        <p:spPr>
          <a:xfrm>
            <a:off x="838200" y="702593"/>
            <a:ext cx="7543800" cy="638175"/>
          </a:xfrm>
        </p:spPr>
        <p:txBody>
          <a:bodyPr/>
          <a:lstStyle/>
          <a:p>
            <a:pPr algn="ctr" eaLnBrk="1" hangingPunct="1"/>
            <a:r>
              <a:rPr lang="en-GB" altLang="en-US" dirty="0"/>
              <a:t>Solution of the general form </a:t>
            </a:r>
            <a:r>
              <a:rPr lang="en-GB" altLang="en-US" dirty="0" err="1"/>
              <a:t>Ax</a:t>
            </a:r>
            <a:r>
              <a:rPr lang="en-GB" altLang="en-US" dirty="0"/>
              <a:t>=b. Particular Solution.</a:t>
            </a:r>
          </a:p>
        </p:txBody>
      </p:sp>
      <mc:AlternateContent xmlns:mc="http://schemas.openxmlformats.org/markup-compatibility/2006" xmlns:a14="http://schemas.microsoft.com/office/drawing/2010/main">
        <mc:Choice Requires="a14">
          <p:sp>
            <p:nvSpPr>
              <p:cNvPr id="5" name="Rectangle 4"/>
              <p:cNvSpPr>
                <a:spLocks noGrp="1" noChangeArrowheads="1"/>
              </p:cNvSpPr>
              <p:nvPr/>
            </p:nvSpPr>
            <p:spPr bwMode="auto">
              <a:xfrm>
                <a:off x="323528" y="1656035"/>
                <a:ext cx="8496944" cy="50133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266700" indent="-266700" eaLnBrk="1" hangingPunct="1">
                  <a:buFont typeface="Arial" panose="020B0604020202020204" pitchFamily="34" charset="0"/>
                  <a:buChar char="•"/>
                </a:pPr>
                <a:r>
                  <a:rPr lang="en-GB" altLang="en-US" sz="1800" i="0" dirty="0">
                    <a:solidFill>
                      <a:srgbClr val="000000"/>
                    </a:solidFill>
                  </a:rPr>
                  <a:t>We have seen in the previous example that the condition for solvability is </a:t>
                </a:r>
              </a:p>
              <a:p>
                <a:pPr marL="263525" eaLnBrk="1" hangingPunct="1"/>
                <a14:m>
                  <m:oMath xmlns:m="http://schemas.openxmlformats.org/officeDocument/2006/math">
                    <m:sSub>
                      <m:sSubPr>
                        <m:ctrlPr>
                          <a:rPr lang="en-US" altLang="en-US" sz="1800" i="1">
                            <a:solidFill>
                              <a:srgbClr val="000000"/>
                            </a:solidFill>
                            <a:latin typeface="Cambria Math"/>
                          </a:rPr>
                        </m:ctrlPr>
                      </m:sSubPr>
                      <m:e>
                        <m:r>
                          <a:rPr lang="en-GB" altLang="en-US" sz="1800">
                            <a:solidFill>
                              <a:srgbClr val="000000"/>
                            </a:solidFill>
                            <a:latin typeface="Cambria Math"/>
                          </a:rPr>
                          <m:t>𝑏</m:t>
                        </m:r>
                      </m:e>
                      <m:sub>
                        <m:r>
                          <a:rPr lang="en-GB" altLang="en-US" sz="1800">
                            <a:solidFill>
                              <a:srgbClr val="000000"/>
                            </a:solidFill>
                            <a:latin typeface="Cambria Math"/>
                          </a:rPr>
                          <m:t>3</m:t>
                        </m:r>
                      </m:sub>
                    </m:sSub>
                    <m:r>
                      <a:rPr lang="en-GB" altLang="en-US" sz="1800">
                        <a:solidFill>
                          <a:srgbClr val="000000"/>
                        </a:solidFill>
                        <a:latin typeface="Cambria Math"/>
                      </a:rPr>
                      <m:t>−</m:t>
                    </m:r>
                    <m:sSub>
                      <m:sSubPr>
                        <m:ctrlPr>
                          <a:rPr lang="en-GB" altLang="en-US" sz="1800" i="1">
                            <a:solidFill>
                              <a:srgbClr val="000000"/>
                            </a:solidFill>
                            <a:latin typeface="Cambria Math"/>
                          </a:rPr>
                        </m:ctrlPr>
                      </m:sSubPr>
                      <m:e>
                        <m:r>
                          <a:rPr lang="en-GB" altLang="en-US" sz="1800">
                            <a:solidFill>
                              <a:srgbClr val="000000"/>
                            </a:solidFill>
                            <a:latin typeface="Cambria Math"/>
                          </a:rPr>
                          <m:t>𝑏</m:t>
                        </m:r>
                      </m:e>
                      <m:sub>
                        <m:r>
                          <a:rPr lang="en-GB" altLang="en-US" sz="1800">
                            <a:solidFill>
                              <a:srgbClr val="000000"/>
                            </a:solidFill>
                            <a:latin typeface="Cambria Math"/>
                          </a:rPr>
                          <m:t>2</m:t>
                        </m:r>
                      </m:sub>
                    </m:sSub>
                    <m:r>
                      <a:rPr lang="en-GB" altLang="en-US" sz="1800">
                        <a:solidFill>
                          <a:srgbClr val="000000"/>
                        </a:solidFill>
                        <a:latin typeface="Cambria Math"/>
                      </a:rPr>
                      <m:t>−</m:t>
                    </m:r>
                    <m:sSub>
                      <m:sSubPr>
                        <m:ctrlPr>
                          <a:rPr lang="en-GB" altLang="en-US" sz="1800" i="1">
                            <a:solidFill>
                              <a:srgbClr val="000000"/>
                            </a:solidFill>
                            <a:latin typeface="Cambria Math"/>
                          </a:rPr>
                        </m:ctrlPr>
                      </m:sSubPr>
                      <m:e>
                        <m:r>
                          <a:rPr lang="en-GB" altLang="en-US" sz="1800">
                            <a:solidFill>
                              <a:srgbClr val="000000"/>
                            </a:solidFill>
                            <a:latin typeface="Cambria Math"/>
                          </a:rPr>
                          <m:t>𝑏</m:t>
                        </m:r>
                      </m:e>
                      <m:sub>
                        <m:r>
                          <a:rPr lang="en-GB" altLang="en-US" sz="1800">
                            <a:solidFill>
                              <a:srgbClr val="000000"/>
                            </a:solidFill>
                            <a:latin typeface="Cambria Math"/>
                          </a:rPr>
                          <m:t>1</m:t>
                        </m:r>
                      </m:sub>
                    </m:sSub>
                    <m:r>
                      <a:rPr lang="en-GB" altLang="en-US" sz="1800">
                        <a:solidFill>
                          <a:srgbClr val="000000"/>
                        </a:solidFill>
                        <a:latin typeface="Cambria Math"/>
                      </a:rPr>
                      <m:t>=0</m:t>
                    </m:r>
                  </m:oMath>
                </a14:m>
                <a:r>
                  <a:rPr lang="en-GB" altLang="en-US" sz="1800" i="0" dirty="0">
                    <a:solidFill>
                      <a:srgbClr val="000000"/>
                    </a:solidFill>
                  </a:rPr>
                  <a:t>.</a:t>
                </a:r>
              </a:p>
              <a:p>
                <a:pPr marL="266700" indent="-266700" eaLnBrk="1" hangingPunct="1">
                  <a:buFontTx/>
                  <a:buChar char="•"/>
                </a:pPr>
                <a:endParaRPr lang="en-GB" altLang="en-US" sz="1800" i="0" dirty="0">
                  <a:solidFill>
                    <a:srgbClr val="000000"/>
                  </a:solidFill>
                </a:endParaRPr>
              </a:p>
              <a:p>
                <a:pPr marL="263525" eaLnBrk="1" hangingPunct="1"/>
                <a:endParaRPr lang="en-GB" altLang="en-US" sz="1800" i="0" dirty="0">
                  <a:solidFill>
                    <a:srgbClr val="000000"/>
                  </a:solidFill>
                </a:endParaRPr>
              </a:p>
              <a:p>
                <a:pPr eaLnBrk="1" hangingPunct="1"/>
                <a:endParaRPr lang="en-GB" altLang="en-US" sz="1800" i="0" dirty="0">
                  <a:solidFill>
                    <a:srgbClr val="000000"/>
                  </a:solidFill>
                </a:endParaRPr>
              </a:p>
              <a:p>
                <a:pPr marL="266700" indent="-266700" eaLnBrk="1" hangingPunct="1">
                  <a:buFontTx/>
                  <a:buChar char="•"/>
                </a:pPr>
                <a:r>
                  <a:rPr lang="en-GB" altLang="en-US" sz="1800" i="0" dirty="0">
                    <a:solidFill>
                      <a:srgbClr val="000000"/>
                    </a:solidFill>
                  </a:rPr>
                  <a:t>Let us consider the complete solution of the above system for a vector </a:t>
                </a:r>
                <a14:m>
                  <m:oMath xmlns:m="http://schemas.openxmlformats.org/officeDocument/2006/math">
                    <m:r>
                      <a:rPr lang="en-GB" altLang="en-US" sz="1800" b="0" i="1" smtClean="0">
                        <a:solidFill>
                          <a:srgbClr val="000000"/>
                        </a:solidFill>
                        <a:latin typeface="Cambria Math"/>
                      </a:rPr>
                      <m:t>𝑏</m:t>
                    </m:r>
                  </m:oMath>
                </a14:m>
                <a:r>
                  <a:rPr lang="en-GB" altLang="en-US" sz="1800" i="0" dirty="0">
                    <a:solidFill>
                      <a:srgbClr val="000000"/>
                    </a:solidFill>
                  </a:rPr>
                  <a:t> that satisfies the above condition, for example </a:t>
                </a:r>
                <a14:m>
                  <m:oMath xmlns:m="http://schemas.openxmlformats.org/officeDocument/2006/math">
                    <m:r>
                      <a:rPr lang="en-GB" altLang="en-US" sz="1800" b="0" i="1" smtClean="0">
                        <a:solidFill>
                          <a:srgbClr val="000000"/>
                        </a:solidFill>
                        <a:latin typeface="Cambria Math"/>
                      </a:rPr>
                      <m:t>𝑏</m:t>
                    </m:r>
                    <m:r>
                      <a:rPr lang="en-GB" altLang="en-US" sz="1800" b="0" i="1" smtClean="0">
                        <a:solidFill>
                          <a:srgbClr val="000000"/>
                        </a:solidFill>
                        <a:latin typeface="Cambria Math"/>
                      </a:rPr>
                      <m:t>=</m:t>
                    </m:r>
                    <m:d>
                      <m:dPr>
                        <m:begChr m:val="["/>
                        <m:endChr m:val="]"/>
                        <m:ctrlPr>
                          <a:rPr lang="en-GB" altLang="en-US" sz="1800" b="0" i="1" smtClean="0">
                            <a:solidFill>
                              <a:srgbClr val="000000"/>
                            </a:solidFill>
                            <a:latin typeface="Cambria Math"/>
                          </a:rPr>
                        </m:ctrlPr>
                      </m:dPr>
                      <m:e>
                        <m:m>
                          <m:mPr>
                            <m:mcs>
                              <m:mc>
                                <m:mcPr>
                                  <m:count m:val="1"/>
                                  <m:mcJc m:val="center"/>
                                </m:mcPr>
                              </m:mc>
                            </m:mcs>
                            <m:ctrlPr>
                              <a:rPr lang="en-GB" altLang="en-US" sz="1800" b="0" i="1" smtClean="0">
                                <a:solidFill>
                                  <a:srgbClr val="000000"/>
                                </a:solidFill>
                                <a:latin typeface="Cambria Math"/>
                              </a:rPr>
                            </m:ctrlPr>
                          </m:mPr>
                          <m:mr>
                            <m:e>
                              <m:r>
                                <m:rPr>
                                  <m:brk m:alnAt="7"/>
                                </m:rPr>
                                <a:rPr lang="en-GB" altLang="en-US" sz="1800" b="0" i="1" smtClean="0">
                                  <a:solidFill>
                                    <a:srgbClr val="000000"/>
                                  </a:solidFill>
                                  <a:latin typeface="Cambria Math"/>
                                </a:rPr>
                                <m:t>1</m:t>
                              </m:r>
                            </m:e>
                          </m:mr>
                          <m:mr>
                            <m:e>
                              <m:r>
                                <a:rPr lang="en-GB" altLang="en-US" sz="1800" b="0" i="1" smtClean="0">
                                  <a:solidFill>
                                    <a:srgbClr val="000000"/>
                                  </a:solidFill>
                                  <a:latin typeface="Cambria Math"/>
                                </a:rPr>
                                <m:t>5</m:t>
                              </m:r>
                            </m:e>
                          </m:mr>
                          <m:mr>
                            <m:e>
                              <m:r>
                                <a:rPr lang="en-GB" altLang="en-US" sz="1800" b="0" i="1" smtClean="0">
                                  <a:solidFill>
                                    <a:srgbClr val="000000"/>
                                  </a:solidFill>
                                  <a:latin typeface="Cambria Math"/>
                                </a:rPr>
                                <m:t>6</m:t>
                              </m:r>
                            </m:e>
                          </m:mr>
                        </m:m>
                      </m:e>
                    </m:d>
                  </m:oMath>
                </a14:m>
                <a:r>
                  <a:rPr lang="en-GB" altLang="en-US" sz="1800" i="0" dirty="0">
                    <a:solidFill>
                      <a:srgbClr val="000000"/>
                    </a:solidFill>
                  </a:rPr>
                  <a:t>.</a:t>
                </a:r>
              </a:p>
              <a:p>
                <a:pPr marL="266700" indent="-266700" eaLnBrk="1" hangingPunct="1">
                  <a:buFontTx/>
                  <a:buChar char="•"/>
                </a:pPr>
                <a:r>
                  <a:rPr lang="en-GB" altLang="en-US" sz="1800" i="0" dirty="0">
                    <a:solidFill>
                      <a:srgbClr val="000000"/>
                    </a:solidFill>
                  </a:rPr>
                  <a:t>In that case the system becomes:</a:t>
                </a:r>
              </a:p>
              <a:p>
                <a:pPr marL="2868613" algn="ctr" eaLnBrk="1" hangingPunct="1"/>
                <a14:m>
                  <m:oMathPara xmlns:m="http://schemas.openxmlformats.org/officeDocument/2006/math">
                    <m:oMathParaPr>
                      <m:jc m:val="left"/>
                    </m:oMathParaPr>
                    <m:oMath xmlns:m="http://schemas.openxmlformats.org/officeDocument/2006/math">
                      <m:sSub>
                        <m:sSubPr>
                          <m:ctrlPr>
                            <a:rPr lang="en-GB" sz="1800" i="1" smtClean="0">
                              <a:solidFill>
                                <a:srgbClr val="040404"/>
                              </a:solidFill>
                              <a:latin typeface="Cambria Math"/>
                            </a:rPr>
                          </m:ctrlPr>
                        </m:sSubPr>
                        <m:e>
                          <m:r>
                            <a:rPr lang="en-GB" sz="1800">
                              <a:solidFill>
                                <a:srgbClr val="040404"/>
                              </a:solidFill>
                              <a:latin typeface="Cambria Math" panose="02040503050406030204" pitchFamily="18" charset="0"/>
                            </a:rPr>
                            <m:t>𝑥</m:t>
                          </m:r>
                        </m:e>
                        <m:sub>
                          <m:r>
                            <a:rPr lang="en-GB" sz="1800">
                              <a:solidFill>
                                <a:srgbClr val="040404"/>
                              </a:solidFill>
                              <a:latin typeface="Cambria Math" panose="02040503050406030204" pitchFamily="18" charset="0"/>
                            </a:rPr>
                            <m:t>1</m:t>
                          </m:r>
                        </m:sub>
                      </m:sSub>
                      <m:r>
                        <a:rPr lang="en-GB" sz="1800">
                          <a:solidFill>
                            <a:srgbClr val="040404"/>
                          </a:solidFill>
                          <a:latin typeface="Cambria Math" panose="02040503050406030204" pitchFamily="18" charset="0"/>
                        </a:rPr>
                        <m:t>+2</m:t>
                      </m:r>
                      <m:sSub>
                        <m:sSubPr>
                          <m:ctrlPr>
                            <a:rPr lang="en-GB" sz="1800" i="1">
                              <a:solidFill>
                                <a:srgbClr val="040404"/>
                              </a:solidFill>
                              <a:latin typeface="Cambria Math"/>
                            </a:rPr>
                          </m:ctrlPr>
                        </m:sSubPr>
                        <m:e>
                          <m:r>
                            <a:rPr lang="en-GB" sz="1800">
                              <a:solidFill>
                                <a:srgbClr val="040404"/>
                              </a:solidFill>
                              <a:latin typeface="Cambria Math" panose="02040503050406030204" pitchFamily="18" charset="0"/>
                            </a:rPr>
                            <m:t>𝑥</m:t>
                          </m:r>
                        </m:e>
                        <m:sub>
                          <m:r>
                            <a:rPr lang="en-GB" sz="1800">
                              <a:solidFill>
                                <a:srgbClr val="040404"/>
                              </a:solidFill>
                              <a:latin typeface="Cambria Math" panose="02040503050406030204" pitchFamily="18" charset="0"/>
                            </a:rPr>
                            <m:t>2</m:t>
                          </m:r>
                        </m:sub>
                      </m:sSub>
                      <m:r>
                        <a:rPr lang="en-GB" sz="1800">
                          <a:solidFill>
                            <a:srgbClr val="040404"/>
                          </a:solidFill>
                          <a:latin typeface="Cambria Math" panose="02040503050406030204" pitchFamily="18" charset="0"/>
                        </a:rPr>
                        <m:t>+2</m:t>
                      </m:r>
                      <m:sSub>
                        <m:sSubPr>
                          <m:ctrlPr>
                            <a:rPr lang="en-GB" sz="1800" i="1">
                              <a:solidFill>
                                <a:srgbClr val="040404"/>
                              </a:solidFill>
                              <a:latin typeface="Cambria Math"/>
                            </a:rPr>
                          </m:ctrlPr>
                        </m:sSubPr>
                        <m:e>
                          <m:r>
                            <a:rPr lang="en-GB" sz="1800">
                              <a:solidFill>
                                <a:srgbClr val="040404"/>
                              </a:solidFill>
                              <a:latin typeface="Cambria Math" panose="02040503050406030204" pitchFamily="18" charset="0"/>
                            </a:rPr>
                            <m:t>𝑥</m:t>
                          </m:r>
                        </m:e>
                        <m:sub>
                          <m:r>
                            <a:rPr lang="en-GB" sz="1800">
                              <a:solidFill>
                                <a:srgbClr val="040404"/>
                              </a:solidFill>
                              <a:latin typeface="Cambria Math" panose="02040503050406030204" pitchFamily="18" charset="0"/>
                            </a:rPr>
                            <m:t>3</m:t>
                          </m:r>
                        </m:sub>
                      </m:sSub>
                      <m:r>
                        <a:rPr lang="en-GB" sz="1800">
                          <a:solidFill>
                            <a:srgbClr val="040404"/>
                          </a:solidFill>
                          <a:latin typeface="Cambria Math" panose="02040503050406030204" pitchFamily="18" charset="0"/>
                        </a:rPr>
                        <m:t>+</m:t>
                      </m:r>
                      <m:sSub>
                        <m:sSubPr>
                          <m:ctrlPr>
                            <a:rPr lang="en-GB" sz="1800" i="1">
                              <a:solidFill>
                                <a:srgbClr val="040404"/>
                              </a:solidFill>
                              <a:latin typeface="Cambria Math"/>
                            </a:rPr>
                          </m:ctrlPr>
                        </m:sSubPr>
                        <m:e>
                          <m:r>
                            <a:rPr lang="en-GB" sz="1800">
                              <a:solidFill>
                                <a:srgbClr val="040404"/>
                              </a:solidFill>
                              <a:latin typeface="Cambria Math" panose="02040503050406030204" pitchFamily="18" charset="0"/>
                            </a:rPr>
                            <m:t>2</m:t>
                          </m:r>
                          <m:r>
                            <a:rPr lang="en-GB" sz="1800">
                              <a:solidFill>
                                <a:srgbClr val="040404"/>
                              </a:solidFill>
                              <a:latin typeface="Cambria Math" panose="02040503050406030204" pitchFamily="18" charset="0"/>
                            </a:rPr>
                            <m:t>𝑥</m:t>
                          </m:r>
                        </m:e>
                        <m:sub>
                          <m:r>
                            <a:rPr lang="en-GB" sz="1800">
                              <a:solidFill>
                                <a:srgbClr val="040404"/>
                              </a:solidFill>
                              <a:latin typeface="Cambria Math" panose="02040503050406030204" pitchFamily="18" charset="0"/>
                            </a:rPr>
                            <m:t>4</m:t>
                          </m:r>
                        </m:sub>
                      </m:sSub>
                      <m:r>
                        <a:rPr lang="en-GB" sz="1800">
                          <a:solidFill>
                            <a:srgbClr val="040404"/>
                          </a:solidFill>
                          <a:latin typeface="Cambria Math" panose="02040503050406030204" pitchFamily="18" charset="0"/>
                        </a:rPr>
                        <m:t>=1</m:t>
                      </m:r>
                    </m:oMath>
                  </m:oMathPara>
                </a14:m>
                <a:endParaRPr lang="en-GB" sz="1800" dirty="0"/>
              </a:p>
              <a:p>
                <a:pPr marL="2868613" algn="ctr" eaLnBrk="1" hangingPunct="1"/>
                <a14:m>
                  <m:oMathPara xmlns:m="http://schemas.openxmlformats.org/officeDocument/2006/math">
                    <m:oMathParaPr>
                      <m:jc m:val="left"/>
                    </m:oMathParaPr>
                    <m:oMath xmlns:m="http://schemas.openxmlformats.org/officeDocument/2006/math">
                      <m:r>
                        <a:rPr lang="en-GB" sz="1800">
                          <a:solidFill>
                            <a:srgbClr val="040404"/>
                          </a:solidFill>
                          <a:latin typeface="Cambria Math" panose="02040503050406030204" pitchFamily="18" charset="0"/>
                        </a:rPr>
                        <m:t>2</m:t>
                      </m:r>
                      <m:sSub>
                        <m:sSubPr>
                          <m:ctrlPr>
                            <a:rPr lang="en-GB" sz="1800" i="1">
                              <a:solidFill>
                                <a:srgbClr val="040404"/>
                              </a:solidFill>
                              <a:latin typeface="Cambria Math"/>
                            </a:rPr>
                          </m:ctrlPr>
                        </m:sSubPr>
                        <m:e>
                          <m:r>
                            <a:rPr lang="en-GB" sz="1800">
                              <a:solidFill>
                                <a:srgbClr val="040404"/>
                              </a:solidFill>
                              <a:latin typeface="Cambria Math" panose="02040503050406030204" pitchFamily="18" charset="0"/>
                            </a:rPr>
                            <m:t>𝑥</m:t>
                          </m:r>
                        </m:e>
                        <m:sub>
                          <m:r>
                            <a:rPr lang="en-GB" sz="1800">
                              <a:solidFill>
                                <a:srgbClr val="040404"/>
                              </a:solidFill>
                              <a:latin typeface="Cambria Math" panose="02040503050406030204" pitchFamily="18" charset="0"/>
                            </a:rPr>
                            <m:t>3</m:t>
                          </m:r>
                        </m:sub>
                      </m:sSub>
                      <m:r>
                        <a:rPr lang="en-GB" sz="1800">
                          <a:solidFill>
                            <a:srgbClr val="040404"/>
                          </a:solidFill>
                          <a:latin typeface="Cambria Math" panose="02040503050406030204" pitchFamily="18" charset="0"/>
                        </a:rPr>
                        <m:t>+</m:t>
                      </m:r>
                      <m:sSub>
                        <m:sSubPr>
                          <m:ctrlPr>
                            <a:rPr lang="en-GB" sz="1800" i="1">
                              <a:solidFill>
                                <a:srgbClr val="040404"/>
                              </a:solidFill>
                              <a:latin typeface="Cambria Math"/>
                            </a:rPr>
                          </m:ctrlPr>
                        </m:sSubPr>
                        <m:e>
                          <m:r>
                            <a:rPr lang="en-GB" sz="1800">
                              <a:solidFill>
                                <a:srgbClr val="040404"/>
                              </a:solidFill>
                              <a:latin typeface="Cambria Math" panose="02040503050406030204" pitchFamily="18" charset="0"/>
                            </a:rPr>
                            <m:t>4</m:t>
                          </m:r>
                          <m:r>
                            <a:rPr lang="en-GB" sz="1800">
                              <a:solidFill>
                                <a:srgbClr val="040404"/>
                              </a:solidFill>
                              <a:latin typeface="Cambria Math" panose="02040503050406030204" pitchFamily="18" charset="0"/>
                            </a:rPr>
                            <m:t>𝑥</m:t>
                          </m:r>
                        </m:e>
                        <m:sub>
                          <m:r>
                            <a:rPr lang="en-GB" sz="1800">
                              <a:solidFill>
                                <a:srgbClr val="040404"/>
                              </a:solidFill>
                              <a:latin typeface="Cambria Math" panose="02040503050406030204" pitchFamily="18" charset="0"/>
                            </a:rPr>
                            <m:t>4</m:t>
                          </m:r>
                        </m:sub>
                      </m:sSub>
                      <m:r>
                        <a:rPr lang="en-GB" sz="1800">
                          <a:solidFill>
                            <a:srgbClr val="040404"/>
                          </a:solidFill>
                          <a:latin typeface="Cambria Math" panose="02040503050406030204" pitchFamily="18" charset="0"/>
                        </a:rPr>
                        <m:t>=3</m:t>
                      </m:r>
                    </m:oMath>
                  </m:oMathPara>
                </a14:m>
                <a:endParaRPr lang="en-GB" altLang="en-US" sz="1800" i="0" dirty="0">
                  <a:solidFill>
                    <a:srgbClr val="000000"/>
                  </a:solidFill>
                </a:endParaRPr>
              </a:p>
              <a:p>
                <a:pPr marL="266700" indent="-266700" eaLnBrk="1" hangingPunct="1">
                  <a:buFontTx/>
                  <a:buChar char="•"/>
                </a:pPr>
                <a:r>
                  <a:rPr lang="en-GB" altLang="en-US" sz="1800" i="0" dirty="0">
                    <a:solidFill>
                      <a:srgbClr val="000000"/>
                    </a:solidFill>
                  </a:rPr>
                  <a:t>The pivot variables of the above system are </a:t>
                </a:r>
                <a14:m>
                  <m:oMath xmlns:m="http://schemas.openxmlformats.org/officeDocument/2006/math">
                    <m:sSub>
                      <m:sSubPr>
                        <m:ctrlPr>
                          <a:rPr lang="en-GB" sz="1800" i="1">
                            <a:solidFill>
                              <a:srgbClr val="000000"/>
                            </a:solidFill>
                            <a:latin typeface="Cambria Math"/>
                          </a:rPr>
                        </m:ctrlPr>
                      </m:sSubPr>
                      <m:e>
                        <m:r>
                          <a:rPr lang="en-GB" sz="1800">
                            <a:solidFill>
                              <a:srgbClr val="000000"/>
                            </a:solidFill>
                            <a:latin typeface="Cambria Math" panose="02040503050406030204" pitchFamily="18" charset="0"/>
                          </a:rPr>
                          <m:t>𝑥</m:t>
                        </m:r>
                      </m:e>
                      <m:sub>
                        <m:r>
                          <a:rPr lang="en-GB" sz="1800">
                            <a:solidFill>
                              <a:srgbClr val="000000"/>
                            </a:solidFill>
                            <a:latin typeface="Cambria Math" panose="02040503050406030204" pitchFamily="18" charset="0"/>
                          </a:rPr>
                          <m:t>1</m:t>
                        </m:r>
                      </m:sub>
                    </m:sSub>
                  </m:oMath>
                </a14:m>
                <a:r>
                  <a:rPr lang="en-GB" altLang="en-US" sz="1800" i="0" dirty="0">
                    <a:solidFill>
                      <a:srgbClr val="000000"/>
                    </a:solidFill>
                  </a:rPr>
                  <a:t> and </a:t>
                </a:r>
                <a14:m>
                  <m:oMath xmlns:m="http://schemas.openxmlformats.org/officeDocument/2006/math">
                    <m:sSub>
                      <m:sSubPr>
                        <m:ctrlPr>
                          <a:rPr lang="en-GB" sz="1800" i="1">
                            <a:solidFill>
                              <a:srgbClr val="000000"/>
                            </a:solidFill>
                            <a:latin typeface="Cambria Math"/>
                          </a:rPr>
                        </m:ctrlPr>
                      </m:sSubPr>
                      <m:e>
                        <m:r>
                          <a:rPr lang="en-GB" sz="1800">
                            <a:solidFill>
                              <a:srgbClr val="000000"/>
                            </a:solidFill>
                            <a:latin typeface="Cambria Math" panose="02040503050406030204" pitchFamily="18" charset="0"/>
                          </a:rPr>
                          <m:t>𝑥</m:t>
                        </m:r>
                      </m:e>
                      <m:sub>
                        <m:r>
                          <a:rPr lang="en-GB" sz="1800" b="0" i="1" smtClean="0">
                            <a:solidFill>
                              <a:srgbClr val="000000"/>
                            </a:solidFill>
                            <a:latin typeface="Cambria Math" panose="02040503050406030204" pitchFamily="18" charset="0"/>
                          </a:rPr>
                          <m:t>3</m:t>
                        </m:r>
                      </m:sub>
                    </m:sSub>
                  </m:oMath>
                </a14:m>
                <a:r>
                  <a:rPr lang="en-GB" altLang="en-US" sz="1800" i="0" dirty="0">
                    <a:solidFill>
                      <a:srgbClr val="000000"/>
                    </a:solidFill>
                  </a:rPr>
                  <a:t>, and the free variables </a:t>
                </a:r>
                <a14:m>
                  <m:oMath xmlns:m="http://schemas.openxmlformats.org/officeDocument/2006/math">
                    <m:sSub>
                      <m:sSubPr>
                        <m:ctrlPr>
                          <a:rPr lang="en-GB" sz="1800" i="1">
                            <a:solidFill>
                              <a:srgbClr val="000000"/>
                            </a:solidFill>
                            <a:latin typeface="Cambria Math"/>
                          </a:rPr>
                        </m:ctrlPr>
                      </m:sSubPr>
                      <m:e>
                        <m:r>
                          <a:rPr lang="en-GB" sz="1800">
                            <a:solidFill>
                              <a:srgbClr val="000000"/>
                            </a:solidFill>
                            <a:latin typeface="Cambria Math" panose="02040503050406030204" pitchFamily="18" charset="0"/>
                          </a:rPr>
                          <m:t>𝑥</m:t>
                        </m:r>
                      </m:e>
                      <m:sub>
                        <m:r>
                          <a:rPr lang="en-GB" sz="1800" b="0" i="1" smtClean="0">
                            <a:solidFill>
                              <a:srgbClr val="000000"/>
                            </a:solidFill>
                            <a:latin typeface="Cambria Math" panose="02040503050406030204" pitchFamily="18" charset="0"/>
                          </a:rPr>
                          <m:t>2</m:t>
                        </m:r>
                      </m:sub>
                    </m:sSub>
                  </m:oMath>
                </a14:m>
                <a:r>
                  <a:rPr lang="en-GB" altLang="en-US" sz="1800" i="0" dirty="0">
                    <a:solidFill>
                      <a:srgbClr val="000000"/>
                    </a:solidFill>
                  </a:rPr>
                  <a:t> and </a:t>
                </a:r>
                <a14:m>
                  <m:oMath xmlns:m="http://schemas.openxmlformats.org/officeDocument/2006/math">
                    <m:sSub>
                      <m:sSubPr>
                        <m:ctrlPr>
                          <a:rPr lang="en-GB" sz="1800" i="1">
                            <a:solidFill>
                              <a:srgbClr val="000000"/>
                            </a:solidFill>
                            <a:latin typeface="Cambria Math"/>
                          </a:rPr>
                        </m:ctrlPr>
                      </m:sSubPr>
                      <m:e>
                        <m:r>
                          <a:rPr lang="en-GB" sz="1800">
                            <a:solidFill>
                              <a:srgbClr val="000000"/>
                            </a:solidFill>
                            <a:latin typeface="Cambria Math" panose="02040503050406030204" pitchFamily="18" charset="0"/>
                          </a:rPr>
                          <m:t>𝑥</m:t>
                        </m:r>
                      </m:e>
                      <m:sub>
                        <m:r>
                          <a:rPr lang="en-GB" sz="1800" b="0" i="1" smtClean="0">
                            <a:solidFill>
                              <a:srgbClr val="000000"/>
                            </a:solidFill>
                            <a:latin typeface="Cambria Math" panose="02040503050406030204" pitchFamily="18" charset="0"/>
                          </a:rPr>
                          <m:t>4</m:t>
                        </m:r>
                      </m:sub>
                    </m:sSub>
                  </m:oMath>
                </a14:m>
                <a:r>
                  <a:rPr lang="en-GB" altLang="en-US" sz="1800" i="0" dirty="0">
                    <a:solidFill>
                      <a:srgbClr val="000000"/>
                    </a:solidFill>
                  </a:rPr>
                  <a:t>.</a:t>
                </a:r>
              </a:p>
              <a:p>
                <a:pPr marL="266700" indent="-266700" eaLnBrk="1" hangingPunct="1">
                  <a:buFontTx/>
                  <a:buChar char="•"/>
                </a:pPr>
                <a:r>
                  <a:rPr lang="en-GB" altLang="en-US" sz="1800" i="0" dirty="0">
                    <a:solidFill>
                      <a:srgbClr val="000000"/>
                    </a:solidFill>
                  </a:rPr>
                  <a:t>By setting all free variables to zero we have:</a:t>
                </a:r>
              </a:p>
              <a:p>
                <a:pPr marL="2867025" eaLnBrk="1" hangingPunct="1"/>
                <a14:m>
                  <m:oMathPara xmlns:m="http://schemas.openxmlformats.org/officeDocument/2006/math">
                    <m:oMathParaPr>
                      <m:jc m:val="left"/>
                    </m:oMathParaPr>
                    <m:oMath xmlns:m="http://schemas.openxmlformats.org/officeDocument/2006/math">
                      <m:sSub>
                        <m:sSubPr>
                          <m:ctrlPr>
                            <a:rPr lang="en-GB" sz="1800" i="1">
                              <a:solidFill>
                                <a:srgbClr val="040404"/>
                              </a:solidFill>
                              <a:latin typeface="Cambria Math"/>
                            </a:rPr>
                          </m:ctrlPr>
                        </m:sSubPr>
                        <m:e>
                          <m:r>
                            <a:rPr lang="en-GB" sz="1800">
                              <a:solidFill>
                                <a:srgbClr val="040404"/>
                              </a:solidFill>
                              <a:latin typeface="Cambria Math" panose="02040503050406030204" pitchFamily="18" charset="0"/>
                            </a:rPr>
                            <m:t>𝑥</m:t>
                          </m:r>
                        </m:e>
                        <m:sub>
                          <m:r>
                            <a:rPr lang="en-GB" sz="1800">
                              <a:solidFill>
                                <a:srgbClr val="040404"/>
                              </a:solidFill>
                              <a:latin typeface="Cambria Math" panose="02040503050406030204" pitchFamily="18" charset="0"/>
                            </a:rPr>
                            <m:t>1</m:t>
                          </m:r>
                        </m:sub>
                      </m:sSub>
                      <m:r>
                        <a:rPr lang="en-GB" sz="1800">
                          <a:solidFill>
                            <a:srgbClr val="040404"/>
                          </a:solidFill>
                          <a:latin typeface="Cambria Math" panose="02040503050406030204" pitchFamily="18" charset="0"/>
                        </a:rPr>
                        <m:t>+2</m:t>
                      </m:r>
                      <m:sSub>
                        <m:sSubPr>
                          <m:ctrlPr>
                            <a:rPr lang="en-GB" sz="1800" i="1">
                              <a:solidFill>
                                <a:srgbClr val="040404"/>
                              </a:solidFill>
                              <a:latin typeface="Cambria Math"/>
                            </a:rPr>
                          </m:ctrlPr>
                        </m:sSubPr>
                        <m:e>
                          <m:r>
                            <a:rPr lang="en-GB" sz="1800">
                              <a:solidFill>
                                <a:srgbClr val="040404"/>
                              </a:solidFill>
                              <a:latin typeface="Cambria Math" panose="02040503050406030204" pitchFamily="18" charset="0"/>
                            </a:rPr>
                            <m:t>𝑥</m:t>
                          </m:r>
                        </m:e>
                        <m:sub>
                          <m:r>
                            <a:rPr lang="en-GB" sz="1800">
                              <a:solidFill>
                                <a:srgbClr val="040404"/>
                              </a:solidFill>
                              <a:latin typeface="Cambria Math" panose="02040503050406030204" pitchFamily="18" charset="0"/>
                            </a:rPr>
                            <m:t>3</m:t>
                          </m:r>
                        </m:sub>
                      </m:sSub>
                      <m:r>
                        <a:rPr lang="en-GB" sz="1800">
                          <a:solidFill>
                            <a:srgbClr val="040404"/>
                          </a:solidFill>
                          <a:latin typeface="Cambria Math" panose="02040503050406030204" pitchFamily="18" charset="0"/>
                        </a:rPr>
                        <m:t>=1</m:t>
                      </m:r>
                    </m:oMath>
                  </m:oMathPara>
                </a14:m>
                <a:endParaRPr lang="en-GB" sz="1800" dirty="0"/>
              </a:p>
              <a:p>
                <a:pPr marL="2867025" eaLnBrk="1" hangingPunct="1"/>
                <a14:m>
                  <m:oMathPara xmlns:m="http://schemas.openxmlformats.org/officeDocument/2006/math">
                    <m:oMathParaPr>
                      <m:jc m:val="left"/>
                    </m:oMathParaPr>
                    <m:oMath xmlns:m="http://schemas.openxmlformats.org/officeDocument/2006/math">
                      <m:r>
                        <a:rPr lang="en-GB" sz="1800">
                          <a:solidFill>
                            <a:srgbClr val="040404"/>
                          </a:solidFill>
                          <a:latin typeface="Cambria Math" panose="02040503050406030204" pitchFamily="18" charset="0"/>
                        </a:rPr>
                        <m:t>2</m:t>
                      </m:r>
                      <m:sSub>
                        <m:sSubPr>
                          <m:ctrlPr>
                            <a:rPr lang="en-GB" sz="1800" i="1">
                              <a:solidFill>
                                <a:srgbClr val="040404"/>
                              </a:solidFill>
                              <a:latin typeface="Cambria Math"/>
                            </a:rPr>
                          </m:ctrlPr>
                        </m:sSubPr>
                        <m:e>
                          <m:r>
                            <a:rPr lang="en-GB" sz="1800">
                              <a:solidFill>
                                <a:srgbClr val="040404"/>
                              </a:solidFill>
                              <a:latin typeface="Cambria Math" panose="02040503050406030204" pitchFamily="18" charset="0"/>
                            </a:rPr>
                            <m:t>𝑥</m:t>
                          </m:r>
                        </m:e>
                        <m:sub>
                          <m:r>
                            <a:rPr lang="en-GB" sz="1800">
                              <a:solidFill>
                                <a:srgbClr val="040404"/>
                              </a:solidFill>
                              <a:latin typeface="Cambria Math" panose="02040503050406030204" pitchFamily="18" charset="0"/>
                            </a:rPr>
                            <m:t>3</m:t>
                          </m:r>
                        </m:sub>
                      </m:sSub>
                      <m:r>
                        <a:rPr lang="en-GB" sz="1800">
                          <a:solidFill>
                            <a:srgbClr val="040404"/>
                          </a:solidFill>
                          <a:latin typeface="Cambria Math" panose="02040503050406030204" pitchFamily="18" charset="0"/>
                        </a:rPr>
                        <m:t>=3</m:t>
                      </m:r>
                    </m:oMath>
                  </m:oMathPara>
                </a14:m>
                <a:endParaRPr lang="en-GB" altLang="en-US" sz="1800" i="0" dirty="0">
                  <a:solidFill>
                    <a:srgbClr val="000000"/>
                  </a:solidFill>
                </a:endParaRPr>
              </a:p>
              <a:p>
                <a:pPr eaLnBrk="1" hangingPunct="1">
                  <a:buFontTx/>
                  <a:buChar char="•"/>
                </a:pPr>
                <a:endParaRPr lang="en-GB" altLang="en-US" sz="1800" i="0" dirty="0"/>
              </a:p>
              <a:p>
                <a:pPr eaLnBrk="1" hangingPunct="1">
                  <a:buFontTx/>
                  <a:buChar char="•"/>
                </a:pPr>
                <a:endParaRPr lang="en-GB" altLang="en-US" sz="1800" i="0" dirty="0"/>
              </a:p>
              <a:p>
                <a:pPr eaLnBrk="1" hangingPunct="1">
                  <a:buFontTx/>
                  <a:buChar char="•"/>
                </a:pPr>
                <a:endParaRPr lang="en-GB" altLang="en-US" sz="1800" i="0" dirty="0"/>
              </a:p>
              <a:p>
                <a:pPr eaLnBrk="1" hangingPunct="1">
                  <a:buFontTx/>
                  <a:buChar char="•"/>
                </a:pPr>
                <a:endParaRPr lang="en-GB" altLang="en-US" sz="1800" i="0" dirty="0"/>
              </a:p>
              <a:p>
                <a:pPr eaLnBrk="1" hangingPunct="1">
                  <a:buFontTx/>
                  <a:buChar char="•"/>
                </a:pPr>
                <a:endParaRPr lang="en-GB" altLang="en-US" sz="1800" i="0" dirty="0"/>
              </a:p>
            </p:txBody>
          </p:sp>
        </mc:Choice>
        <mc:Fallback xmlns="">
          <p:sp>
            <p:nvSpPr>
              <p:cNvPr id="5" name="Rectangle 4"/>
              <p:cNvSpPr>
                <a:spLocks noGrp="1" noRot="1" noChangeAspect="1" noMove="1" noResize="1" noEditPoints="1" noAdjustHandles="1" noChangeArrowheads="1" noChangeShapeType="1" noTextEdit="1"/>
              </p:cNvSpPr>
              <p:nvPr/>
            </p:nvSpPr>
            <p:spPr bwMode="auto">
              <a:xfrm>
                <a:off x="323528" y="1656035"/>
                <a:ext cx="8496944" cy="5013325"/>
              </a:xfrm>
              <a:prstGeom prst="rect">
                <a:avLst/>
              </a:prstGeom>
              <a:blipFill>
                <a:blip r:embed="rId3"/>
                <a:stretch>
                  <a:fillRect l="-1506" t="-1582" b="-85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960428" y="2188591"/>
                <a:ext cx="3123740" cy="880369"/>
              </a:xfrm>
              <a:prstGeom prst="rect">
                <a:avLst/>
              </a:prstGeom>
              <a:noFill/>
            </p:spPr>
            <p:txBody>
              <a:bodyPr wrap="none" lIns="0" tIns="0" rIns="0" bIns="0" rtlCol="0">
                <a:spAutoFit/>
              </a:bodyPr>
              <a:lstStyle/>
              <a:p>
                <a:pPr marL="363538" indent="-363538">
                  <a:spcBef>
                    <a:spcPts val="0"/>
                  </a:spcBef>
                  <a:spcAft>
                    <a:spcPts val="0"/>
                  </a:spcAft>
                </a:pPr>
                <a14:m>
                  <m:oMathPara xmlns:m="http://schemas.openxmlformats.org/officeDocument/2006/math">
                    <m:oMathParaPr>
                      <m:jc m:val="centerGroup"/>
                    </m:oMathParaPr>
                    <m:oMath xmlns:m="http://schemas.openxmlformats.org/officeDocument/2006/math">
                      <m:d>
                        <m:dPr>
                          <m:begChr m:val="["/>
                          <m:endChr m:val="]"/>
                          <m:ctrlPr>
                            <a:rPr lang="en-GB" sz="1800" b="0" i="1" smtClean="0">
                              <a:solidFill>
                                <a:srgbClr val="040404"/>
                              </a:solidFill>
                              <a:latin typeface="Cambria Math"/>
                            </a:rPr>
                          </m:ctrlPr>
                        </m:dPr>
                        <m:e>
                          <m:m>
                            <m:mPr>
                              <m:mcs>
                                <m:mc>
                                  <m:mcPr>
                                    <m:count m:val="2"/>
                                    <m:mcJc m:val="center"/>
                                  </m:mcPr>
                                </m:mc>
                              </m:mcs>
                              <m:ctrlPr>
                                <a:rPr lang="en-GB" sz="1800" b="0" i="1" smtClean="0">
                                  <a:solidFill>
                                    <a:srgbClr val="040404"/>
                                  </a:solidFill>
                                  <a:latin typeface="Cambria Math"/>
                                </a:rPr>
                              </m:ctrlPr>
                            </m:mPr>
                            <m:mr>
                              <m:e>
                                <m:r>
                                  <m:rPr>
                                    <m:brk m:alnAt="7"/>
                                  </m:rPr>
                                  <a:rPr lang="en-GB" sz="1800" b="0" i="1" smtClean="0">
                                    <a:solidFill>
                                      <a:srgbClr val="040404"/>
                                    </a:solidFill>
                                    <a:latin typeface="Cambria Math" panose="02040503050406030204" pitchFamily="18" charset="0"/>
                                  </a:rPr>
                                  <m:t>1</m:t>
                                </m:r>
                              </m:e>
                              <m:e>
                                <m:r>
                                  <a:rPr lang="en-GB" sz="1800" b="0" i="1" smtClean="0">
                                    <a:solidFill>
                                      <a:srgbClr val="040404"/>
                                    </a:solidFill>
                                    <a:latin typeface="Cambria Math" panose="02040503050406030204" pitchFamily="18" charset="0"/>
                                  </a:rPr>
                                  <m:t>2</m:t>
                                </m:r>
                              </m:e>
                            </m:mr>
                            <m:mr>
                              <m:e>
                                <m:r>
                                  <a:rPr lang="en-GB" sz="1800" b="0" i="1" smtClean="0">
                                    <a:solidFill>
                                      <a:srgbClr val="040404"/>
                                    </a:solidFill>
                                    <a:latin typeface="Cambria Math" panose="02040503050406030204" pitchFamily="18" charset="0"/>
                                  </a:rPr>
                                  <m:t>0</m:t>
                                </m:r>
                              </m:e>
                              <m:e>
                                <m:r>
                                  <a:rPr lang="en-GB" sz="1800" b="0" i="1" smtClean="0">
                                    <a:solidFill>
                                      <a:srgbClr val="040404"/>
                                    </a:solidFill>
                                    <a:latin typeface="Cambria Math" panose="02040503050406030204" pitchFamily="18" charset="0"/>
                                  </a:rPr>
                                  <m:t>0</m:t>
                                </m:r>
                              </m:e>
                            </m:mr>
                            <m:mr>
                              <m:e>
                                <m:r>
                                  <a:rPr lang="en-GB" sz="1800" b="0" i="1" smtClean="0">
                                    <a:solidFill>
                                      <a:srgbClr val="040404"/>
                                    </a:solidFill>
                                    <a:latin typeface="Cambria Math" panose="02040503050406030204" pitchFamily="18" charset="0"/>
                                  </a:rPr>
                                  <m:t>0</m:t>
                                </m:r>
                              </m:e>
                              <m:e>
                                <m:r>
                                  <a:rPr lang="en-GB" sz="1800" b="0" i="1" smtClean="0">
                                    <a:solidFill>
                                      <a:srgbClr val="040404"/>
                                    </a:solidFill>
                                    <a:latin typeface="Cambria Math" panose="02040503050406030204" pitchFamily="18" charset="0"/>
                                  </a:rPr>
                                  <m:t>0</m:t>
                                </m:r>
                              </m:e>
                            </m:mr>
                          </m:m>
                          <m:r>
                            <a:rPr lang="en-GB" sz="1800" b="0" i="1" smtClean="0">
                              <a:solidFill>
                                <a:srgbClr val="040404"/>
                              </a:solidFill>
                              <a:latin typeface="Cambria Math" panose="02040503050406030204" pitchFamily="18" charset="0"/>
                            </a:rPr>
                            <m:t>    </m:t>
                          </m:r>
                          <m:m>
                            <m:mPr>
                              <m:mcs>
                                <m:mc>
                                  <m:mcPr>
                                    <m:count m:val="2"/>
                                    <m:mcJc m:val="center"/>
                                  </m:mcPr>
                                </m:mc>
                              </m:mcs>
                              <m:ctrlPr>
                                <a:rPr lang="en-GB" sz="1800" b="0" i="1" smtClean="0">
                                  <a:solidFill>
                                    <a:srgbClr val="040404"/>
                                  </a:solidFill>
                                  <a:latin typeface="Cambria Math"/>
                                </a:rPr>
                              </m:ctrlPr>
                            </m:mPr>
                            <m:mr>
                              <m:e>
                                <m:r>
                                  <m:rPr>
                                    <m:brk m:alnAt="7"/>
                                  </m:rPr>
                                  <a:rPr lang="en-GB" sz="1800" b="0" i="1" smtClean="0">
                                    <a:solidFill>
                                      <a:srgbClr val="040404"/>
                                    </a:solidFill>
                                    <a:latin typeface="Cambria Math" panose="02040503050406030204" pitchFamily="18" charset="0"/>
                                  </a:rPr>
                                  <m:t>2</m:t>
                                </m:r>
                              </m:e>
                              <m:e>
                                <m:r>
                                  <a:rPr lang="en-GB" sz="1800" b="0" i="1" smtClean="0">
                                    <a:solidFill>
                                      <a:srgbClr val="040404"/>
                                    </a:solidFill>
                                    <a:latin typeface="Cambria Math" panose="02040503050406030204" pitchFamily="18" charset="0"/>
                                  </a:rPr>
                                  <m:t>2</m:t>
                                </m:r>
                              </m:e>
                            </m:mr>
                            <m:mr>
                              <m:e>
                                <m:r>
                                  <a:rPr lang="en-GB" sz="1800" b="0" i="1" smtClean="0">
                                    <a:solidFill>
                                      <a:srgbClr val="040404"/>
                                    </a:solidFill>
                                    <a:latin typeface="Cambria Math" panose="02040503050406030204" pitchFamily="18" charset="0"/>
                                  </a:rPr>
                                  <m:t>2</m:t>
                                </m:r>
                              </m:e>
                              <m:e>
                                <m:r>
                                  <a:rPr lang="en-GB" sz="1800" b="0" i="1" smtClean="0">
                                    <a:solidFill>
                                      <a:srgbClr val="040404"/>
                                    </a:solidFill>
                                    <a:latin typeface="Cambria Math" panose="02040503050406030204" pitchFamily="18" charset="0"/>
                                  </a:rPr>
                                  <m:t>4</m:t>
                                </m:r>
                              </m:e>
                            </m:mr>
                            <m:mr>
                              <m:e>
                                <m:r>
                                  <a:rPr lang="en-GB" sz="1800" b="0" i="1" smtClean="0">
                                    <a:solidFill>
                                      <a:srgbClr val="040404"/>
                                    </a:solidFill>
                                    <a:latin typeface="Cambria Math" panose="02040503050406030204" pitchFamily="18" charset="0"/>
                                  </a:rPr>
                                  <m:t>0</m:t>
                                </m:r>
                              </m:e>
                              <m:e>
                                <m:r>
                                  <a:rPr lang="en-GB" sz="1800" b="0" i="1" smtClean="0">
                                    <a:solidFill>
                                      <a:srgbClr val="040404"/>
                                    </a:solidFill>
                                    <a:latin typeface="Cambria Math" panose="02040503050406030204" pitchFamily="18" charset="0"/>
                                  </a:rPr>
                                  <m:t>0</m:t>
                                </m:r>
                              </m:e>
                            </m:mr>
                          </m:m>
                          <m:r>
                            <a:rPr lang="en-GB" sz="1800" b="0" i="1" smtClean="0">
                              <a:solidFill>
                                <a:srgbClr val="040404"/>
                              </a:solidFill>
                              <a:latin typeface="Cambria Math" panose="02040503050406030204" pitchFamily="18" charset="0"/>
                            </a:rPr>
                            <m:t>  </m:t>
                          </m:r>
                          <m:m>
                            <m:mPr>
                              <m:mcs>
                                <m:mc>
                                  <m:mcPr>
                                    <m:count m:val="1"/>
                                    <m:mcJc m:val="center"/>
                                  </m:mcPr>
                                </m:mc>
                              </m:mcs>
                              <m:ctrlPr>
                                <a:rPr lang="en-GB" sz="1800" b="0" i="1" smtClean="0">
                                  <a:solidFill>
                                    <a:srgbClr val="040404"/>
                                  </a:solidFill>
                                  <a:latin typeface="Cambria Math"/>
                                </a:rPr>
                              </m:ctrlPr>
                            </m:mPr>
                            <m:mr>
                              <m:e>
                                <m:sSub>
                                  <m:sSubPr>
                                    <m:ctrlPr>
                                      <a:rPr lang="en-GB" sz="1800" b="0" i="1" smtClean="0">
                                        <a:solidFill>
                                          <a:srgbClr val="040404"/>
                                        </a:solidFill>
                                        <a:latin typeface="Cambria Math"/>
                                      </a:rPr>
                                    </m:ctrlPr>
                                  </m:sSubPr>
                                  <m:e>
                                    <m:r>
                                      <a:rPr lang="en-GB" sz="1800" b="0" i="1" smtClean="0">
                                        <a:solidFill>
                                          <a:srgbClr val="040404"/>
                                        </a:solidFill>
                                        <a:latin typeface="Cambria Math" panose="02040503050406030204" pitchFamily="18" charset="0"/>
                                      </a:rPr>
                                      <m:t>𝑏</m:t>
                                    </m:r>
                                  </m:e>
                                  <m:sub>
                                    <m:r>
                                      <a:rPr lang="en-GB" sz="1800" b="0" i="1" smtClean="0">
                                        <a:solidFill>
                                          <a:srgbClr val="040404"/>
                                        </a:solidFill>
                                        <a:latin typeface="Cambria Math" panose="02040503050406030204" pitchFamily="18" charset="0"/>
                                      </a:rPr>
                                      <m:t>1</m:t>
                                    </m:r>
                                  </m:sub>
                                </m:sSub>
                              </m:e>
                            </m:mr>
                            <m:mr>
                              <m:e>
                                <m:sSub>
                                  <m:sSubPr>
                                    <m:ctrlPr>
                                      <a:rPr lang="en-GB" sz="1800" i="1">
                                        <a:solidFill>
                                          <a:srgbClr val="040404"/>
                                        </a:solidFill>
                                        <a:latin typeface="Cambria Math"/>
                                      </a:rPr>
                                    </m:ctrlPr>
                                  </m:sSubPr>
                                  <m:e>
                                    <m:r>
                                      <a:rPr lang="en-GB" sz="1800">
                                        <a:solidFill>
                                          <a:srgbClr val="040404"/>
                                        </a:solidFill>
                                        <a:latin typeface="Cambria Math" panose="02040503050406030204" pitchFamily="18" charset="0"/>
                                      </a:rPr>
                                      <m:t>𝑏</m:t>
                                    </m:r>
                                  </m:e>
                                  <m:sub>
                                    <m:r>
                                      <a:rPr lang="en-GB" sz="1800" b="0" i="1" smtClean="0">
                                        <a:solidFill>
                                          <a:srgbClr val="040404"/>
                                        </a:solidFill>
                                        <a:latin typeface="Cambria Math" panose="02040503050406030204" pitchFamily="18" charset="0"/>
                                      </a:rPr>
                                      <m:t>2</m:t>
                                    </m:r>
                                  </m:sub>
                                </m:sSub>
                                <m:r>
                                  <a:rPr lang="en-GB" sz="1800" b="0" i="1" smtClean="0">
                                    <a:solidFill>
                                      <a:srgbClr val="040404"/>
                                    </a:solidFill>
                                    <a:latin typeface="Cambria Math" panose="02040503050406030204" pitchFamily="18" charset="0"/>
                                  </a:rPr>
                                  <m:t>−</m:t>
                                </m:r>
                                <m:sSub>
                                  <m:sSubPr>
                                    <m:ctrlPr>
                                      <a:rPr lang="en-GB" sz="1800" i="1">
                                        <a:solidFill>
                                          <a:srgbClr val="040404"/>
                                        </a:solidFill>
                                        <a:latin typeface="Cambria Math"/>
                                      </a:rPr>
                                    </m:ctrlPr>
                                  </m:sSubPr>
                                  <m:e>
                                    <m:r>
                                      <a:rPr lang="en-GB" sz="1800" b="0" i="1" smtClean="0">
                                        <a:solidFill>
                                          <a:srgbClr val="040404"/>
                                        </a:solidFill>
                                        <a:latin typeface="Cambria Math" panose="02040503050406030204" pitchFamily="18" charset="0"/>
                                      </a:rPr>
                                      <m:t>2</m:t>
                                    </m:r>
                                    <m:r>
                                      <a:rPr lang="en-GB" sz="1800">
                                        <a:solidFill>
                                          <a:srgbClr val="040404"/>
                                        </a:solidFill>
                                        <a:latin typeface="Cambria Math" panose="02040503050406030204" pitchFamily="18" charset="0"/>
                                      </a:rPr>
                                      <m:t>𝑏</m:t>
                                    </m:r>
                                  </m:e>
                                  <m:sub>
                                    <m:r>
                                      <a:rPr lang="en-GB" sz="1800">
                                        <a:solidFill>
                                          <a:srgbClr val="040404"/>
                                        </a:solidFill>
                                        <a:latin typeface="Cambria Math" panose="02040503050406030204" pitchFamily="18" charset="0"/>
                                      </a:rPr>
                                      <m:t>1</m:t>
                                    </m:r>
                                  </m:sub>
                                </m:sSub>
                              </m:e>
                            </m:mr>
                            <m:mr>
                              <m:e>
                                <m:sSub>
                                  <m:sSubPr>
                                    <m:ctrlPr>
                                      <a:rPr lang="en-GB" sz="1800" i="1">
                                        <a:solidFill>
                                          <a:srgbClr val="040404"/>
                                        </a:solidFill>
                                        <a:latin typeface="Cambria Math"/>
                                      </a:rPr>
                                    </m:ctrlPr>
                                  </m:sSubPr>
                                  <m:e>
                                    <m:r>
                                      <a:rPr lang="en-GB" sz="1800">
                                        <a:solidFill>
                                          <a:srgbClr val="040404"/>
                                        </a:solidFill>
                                        <a:latin typeface="Cambria Math" panose="02040503050406030204" pitchFamily="18" charset="0"/>
                                      </a:rPr>
                                      <m:t>𝑏</m:t>
                                    </m:r>
                                  </m:e>
                                  <m:sub>
                                    <m:r>
                                      <a:rPr lang="en-GB" sz="1800" b="0" i="1" smtClean="0">
                                        <a:solidFill>
                                          <a:srgbClr val="040404"/>
                                        </a:solidFill>
                                        <a:latin typeface="Cambria Math" panose="02040503050406030204" pitchFamily="18" charset="0"/>
                                      </a:rPr>
                                      <m:t>3</m:t>
                                    </m:r>
                                  </m:sub>
                                </m:sSub>
                                <m:r>
                                  <a:rPr lang="en-GB" sz="1800" b="0" i="1" smtClean="0">
                                    <a:solidFill>
                                      <a:srgbClr val="040404"/>
                                    </a:solidFill>
                                    <a:latin typeface="Cambria Math" panose="02040503050406030204" pitchFamily="18" charset="0"/>
                                  </a:rPr>
                                  <m:t>−</m:t>
                                </m:r>
                                <m:sSub>
                                  <m:sSubPr>
                                    <m:ctrlPr>
                                      <a:rPr lang="en-GB" sz="1800" b="0" i="1" smtClean="0">
                                        <a:solidFill>
                                          <a:srgbClr val="040404"/>
                                        </a:solidFill>
                                        <a:latin typeface="Cambria Math"/>
                                      </a:rPr>
                                    </m:ctrlPr>
                                  </m:sSubPr>
                                  <m:e>
                                    <m:r>
                                      <a:rPr lang="en-GB" sz="1800" b="0" i="1" smtClean="0">
                                        <a:solidFill>
                                          <a:srgbClr val="040404"/>
                                        </a:solidFill>
                                        <a:latin typeface="Cambria Math" panose="02040503050406030204" pitchFamily="18" charset="0"/>
                                      </a:rPr>
                                      <m:t>𝑏</m:t>
                                    </m:r>
                                  </m:e>
                                  <m:sub>
                                    <m:r>
                                      <a:rPr lang="en-GB" sz="1800" b="0" i="1" smtClean="0">
                                        <a:solidFill>
                                          <a:srgbClr val="040404"/>
                                        </a:solidFill>
                                        <a:latin typeface="Cambria Math" panose="02040503050406030204" pitchFamily="18" charset="0"/>
                                      </a:rPr>
                                      <m:t>2</m:t>
                                    </m:r>
                                  </m:sub>
                                </m:sSub>
                                <m:r>
                                  <a:rPr lang="en-GB" sz="1800" b="0" i="1" smtClean="0">
                                    <a:solidFill>
                                      <a:srgbClr val="040404"/>
                                    </a:solidFill>
                                    <a:latin typeface="Cambria Math" panose="02040503050406030204" pitchFamily="18" charset="0"/>
                                  </a:rPr>
                                  <m:t>−</m:t>
                                </m:r>
                                <m:sSub>
                                  <m:sSubPr>
                                    <m:ctrlPr>
                                      <a:rPr lang="en-GB" sz="1800" i="1">
                                        <a:solidFill>
                                          <a:srgbClr val="040404"/>
                                        </a:solidFill>
                                        <a:latin typeface="Cambria Math"/>
                                      </a:rPr>
                                    </m:ctrlPr>
                                  </m:sSubPr>
                                  <m:e>
                                    <m:r>
                                      <a:rPr lang="en-GB" sz="1800">
                                        <a:solidFill>
                                          <a:srgbClr val="040404"/>
                                        </a:solidFill>
                                        <a:latin typeface="Cambria Math" panose="02040503050406030204" pitchFamily="18" charset="0"/>
                                      </a:rPr>
                                      <m:t>𝑏</m:t>
                                    </m:r>
                                  </m:e>
                                  <m:sub>
                                    <m:r>
                                      <a:rPr lang="en-GB" sz="1800">
                                        <a:solidFill>
                                          <a:srgbClr val="040404"/>
                                        </a:solidFill>
                                        <a:latin typeface="Cambria Math" panose="02040503050406030204" pitchFamily="18" charset="0"/>
                                      </a:rPr>
                                      <m:t>1</m:t>
                                    </m:r>
                                  </m:sub>
                                </m:sSub>
                              </m:e>
                            </m:mr>
                          </m:m>
                        </m:e>
                      </m:d>
                    </m:oMath>
                  </m:oMathPara>
                </a14:m>
                <a:endParaRPr lang="en-GB" sz="1800" i="0" dirty="0">
                  <a:solidFill>
                    <a:srgbClr val="040404"/>
                  </a:solidFill>
                  <a:latin typeface="+mn-lt"/>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2960428" y="2188591"/>
                <a:ext cx="3123740" cy="880369"/>
              </a:xfrm>
              <a:prstGeom prst="rect">
                <a:avLst/>
              </a:prstGeom>
              <a:blipFill rotWithShape="1">
                <a:blip r:embed="rId4"/>
                <a:stretch>
                  <a:fillRect/>
                </a:stretch>
              </a:blipFill>
            </p:spPr>
            <p:txBody>
              <a:bodyPr/>
              <a:lstStyle/>
              <a:p>
                <a:r>
                  <a:rPr lang="en-GB">
                    <a:noFill/>
                  </a:rPr>
                  <a:t> </a:t>
                </a:r>
              </a:p>
            </p:txBody>
          </p:sp>
        </mc:Fallback>
      </mc:AlternateContent>
      <p:sp>
        <p:nvSpPr>
          <p:cNvPr id="6" name="Rectangle 5"/>
          <p:cNvSpPr/>
          <p:nvPr/>
        </p:nvSpPr>
        <p:spPr bwMode="auto">
          <a:xfrm>
            <a:off x="3232228" y="2239114"/>
            <a:ext cx="216024" cy="270907"/>
          </a:xfrm>
          <a:prstGeom prst="rect">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a:ln>
                <a:noFill/>
              </a:ln>
              <a:solidFill>
                <a:srgbClr val="6E6E6F"/>
              </a:solidFill>
              <a:effectLst/>
              <a:latin typeface="Verdana" pitchFamily="34" charset="0"/>
              <a:cs typeface="Times New Roman" pitchFamily="18" charset="0"/>
            </a:endParaRPr>
          </a:p>
        </p:txBody>
      </p:sp>
      <p:sp>
        <p:nvSpPr>
          <p:cNvPr id="16" name="Rectangle 15"/>
          <p:cNvSpPr/>
          <p:nvPr/>
        </p:nvSpPr>
        <p:spPr bwMode="auto">
          <a:xfrm>
            <a:off x="3923928" y="2530920"/>
            <a:ext cx="216024" cy="270907"/>
          </a:xfrm>
          <a:prstGeom prst="rect">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a:ln>
                <a:noFill/>
              </a:ln>
              <a:solidFill>
                <a:srgbClr val="6E6E6F"/>
              </a:solidFill>
              <a:effectLst/>
              <a:latin typeface="Verdana" pitchFamily="34" charset="0"/>
              <a:cs typeface="Times New Roman" pitchFamily="18" charset="0"/>
            </a:endParaRPr>
          </a:p>
        </p:txBody>
      </p:sp>
    </p:spTree>
    <p:extLst>
      <p:ext uri="{BB962C8B-B14F-4D97-AF65-F5344CB8AC3E}">
        <p14:creationId xmlns:p14="http://schemas.microsoft.com/office/powerpoint/2010/main" val="4129502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Grp="1" noChangeArrowheads="1"/>
          </p:cNvSpPr>
          <p:nvPr>
            <p:ph type="title"/>
          </p:nvPr>
        </p:nvSpPr>
        <p:spPr>
          <a:xfrm>
            <a:off x="467544" y="692696"/>
            <a:ext cx="8208912" cy="638175"/>
          </a:xfrm>
        </p:spPr>
        <p:txBody>
          <a:bodyPr/>
          <a:lstStyle/>
          <a:p>
            <a:pPr algn="ctr" eaLnBrk="1" hangingPunct="1"/>
            <a:r>
              <a:rPr lang="en-GB" altLang="en-US" dirty="0"/>
              <a:t>Particular and Homogeneous Solutions cont.</a:t>
            </a:r>
          </a:p>
        </p:txBody>
      </p:sp>
      <mc:AlternateContent xmlns:mc="http://schemas.openxmlformats.org/markup-compatibility/2006" xmlns:a14="http://schemas.microsoft.com/office/drawing/2010/main">
        <mc:Choice Requires="a14">
          <p:sp>
            <p:nvSpPr>
              <p:cNvPr id="5" name="Rectangle 4"/>
              <p:cNvSpPr>
                <a:spLocks noGrp="1" noChangeArrowheads="1"/>
              </p:cNvSpPr>
              <p:nvPr/>
            </p:nvSpPr>
            <p:spPr bwMode="auto">
              <a:xfrm>
                <a:off x="323528" y="1584027"/>
                <a:ext cx="8496944" cy="50133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266700" lvl="1" indent="-266700" eaLnBrk="1" hangingPunct="1"/>
                <a:r>
                  <a:rPr lang="en-GB" altLang="en-US" sz="1800" i="0" dirty="0">
                    <a:solidFill>
                      <a:srgbClr val="000000"/>
                    </a:solidFill>
                  </a:rPr>
                  <a:t>Based on the previous slide, the pivot variables of the system are obtained by solving the equations below.</a:t>
                </a:r>
              </a:p>
              <a:p>
                <a:pPr marL="2867025" eaLnBrk="1" hangingPunct="1"/>
                <a14:m>
                  <m:oMathPara xmlns:m="http://schemas.openxmlformats.org/officeDocument/2006/math">
                    <m:oMathParaPr>
                      <m:jc m:val="left"/>
                    </m:oMathParaPr>
                    <m:oMath xmlns:m="http://schemas.openxmlformats.org/officeDocument/2006/math">
                      <m:sSub>
                        <m:sSubPr>
                          <m:ctrlPr>
                            <a:rPr lang="en-GB" sz="1800" i="1">
                              <a:solidFill>
                                <a:srgbClr val="040404"/>
                              </a:solidFill>
                              <a:latin typeface="Cambria Math"/>
                            </a:rPr>
                          </m:ctrlPr>
                        </m:sSubPr>
                        <m:e>
                          <m:r>
                            <a:rPr lang="en-GB" sz="1800">
                              <a:solidFill>
                                <a:srgbClr val="040404"/>
                              </a:solidFill>
                              <a:latin typeface="Cambria Math" panose="02040503050406030204" pitchFamily="18" charset="0"/>
                            </a:rPr>
                            <m:t>𝑥</m:t>
                          </m:r>
                        </m:e>
                        <m:sub>
                          <m:r>
                            <a:rPr lang="en-GB" sz="1800">
                              <a:solidFill>
                                <a:srgbClr val="040404"/>
                              </a:solidFill>
                              <a:latin typeface="Cambria Math" panose="02040503050406030204" pitchFamily="18" charset="0"/>
                            </a:rPr>
                            <m:t>1</m:t>
                          </m:r>
                        </m:sub>
                      </m:sSub>
                      <m:r>
                        <a:rPr lang="en-GB" sz="1800">
                          <a:solidFill>
                            <a:srgbClr val="040404"/>
                          </a:solidFill>
                          <a:latin typeface="Cambria Math" panose="02040503050406030204" pitchFamily="18" charset="0"/>
                        </a:rPr>
                        <m:t>+2</m:t>
                      </m:r>
                      <m:sSub>
                        <m:sSubPr>
                          <m:ctrlPr>
                            <a:rPr lang="en-GB" sz="1800" i="1">
                              <a:solidFill>
                                <a:srgbClr val="040404"/>
                              </a:solidFill>
                              <a:latin typeface="Cambria Math"/>
                            </a:rPr>
                          </m:ctrlPr>
                        </m:sSubPr>
                        <m:e>
                          <m:r>
                            <a:rPr lang="en-GB" sz="1800">
                              <a:solidFill>
                                <a:srgbClr val="040404"/>
                              </a:solidFill>
                              <a:latin typeface="Cambria Math" panose="02040503050406030204" pitchFamily="18" charset="0"/>
                            </a:rPr>
                            <m:t>𝑥</m:t>
                          </m:r>
                        </m:e>
                        <m:sub>
                          <m:r>
                            <a:rPr lang="en-GB" sz="1800">
                              <a:solidFill>
                                <a:srgbClr val="040404"/>
                              </a:solidFill>
                              <a:latin typeface="Cambria Math" panose="02040503050406030204" pitchFamily="18" charset="0"/>
                            </a:rPr>
                            <m:t>3</m:t>
                          </m:r>
                        </m:sub>
                      </m:sSub>
                      <m:r>
                        <a:rPr lang="en-GB" sz="1800">
                          <a:solidFill>
                            <a:srgbClr val="040404"/>
                          </a:solidFill>
                          <a:latin typeface="Cambria Math" panose="02040503050406030204" pitchFamily="18" charset="0"/>
                        </a:rPr>
                        <m:t>=1</m:t>
                      </m:r>
                    </m:oMath>
                  </m:oMathPara>
                </a14:m>
                <a:endParaRPr lang="en-GB" sz="1800" dirty="0"/>
              </a:p>
              <a:p>
                <a:pPr marL="2867025" eaLnBrk="1" hangingPunct="1"/>
                <a14:m>
                  <m:oMathPara xmlns:m="http://schemas.openxmlformats.org/officeDocument/2006/math">
                    <m:oMathParaPr>
                      <m:jc m:val="left"/>
                    </m:oMathParaPr>
                    <m:oMath xmlns:m="http://schemas.openxmlformats.org/officeDocument/2006/math">
                      <m:r>
                        <a:rPr lang="en-GB" sz="1800">
                          <a:solidFill>
                            <a:srgbClr val="040404"/>
                          </a:solidFill>
                          <a:latin typeface="Cambria Math" panose="02040503050406030204" pitchFamily="18" charset="0"/>
                        </a:rPr>
                        <m:t>2</m:t>
                      </m:r>
                      <m:sSub>
                        <m:sSubPr>
                          <m:ctrlPr>
                            <a:rPr lang="en-GB" sz="1800" i="1">
                              <a:solidFill>
                                <a:srgbClr val="040404"/>
                              </a:solidFill>
                              <a:latin typeface="Cambria Math"/>
                            </a:rPr>
                          </m:ctrlPr>
                        </m:sSubPr>
                        <m:e>
                          <m:r>
                            <a:rPr lang="en-GB" sz="1800">
                              <a:solidFill>
                                <a:srgbClr val="040404"/>
                              </a:solidFill>
                              <a:latin typeface="Cambria Math" panose="02040503050406030204" pitchFamily="18" charset="0"/>
                            </a:rPr>
                            <m:t>𝑥</m:t>
                          </m:r>
                        </m:e>
                        <m:sub>
                          <m:r>
                            <a:rPr lang="en-GB" sz="1800">
                              <a:solidFill>
                                <a:srgbClr val="040404"/>
                              </a:solidFill>
                              <a:latin typeface="Cambria Math" panose="02040503050406030204" pitchFamily="18" charset="0"/>
                            </a:rPr>
                            <m:t>3</m:t>
                          </m:r>
                        </m:sub>
                      </m:sSub>
                      <m:r>
                        <a:rPr lang="en-GB" sz="1800">
                          <a:solidFill>
                            <a:srgbClr val="040404"/>
                          </a:solidFill>
                          <a:latin typeface="Cambria Math" panose="02040503050406030204" pitchFamily="18" charset="0"/>
                        </a:rPr>
                        <m:t>=3</m:t>
                      </m:r>
                    </m:oMath>
                  </m:oMathPara>
                </a14:m>
                <a:endParaRPr lang="en-GB" altLang="en-US" sz="1800" i="0" dirty="0">
                  <a:solidFill>
                    <a:srgbClr val="000000"/>
                  </a:solidFill>
                </a:endParaRPr>
              </a:p>
              <a:p>
                <a:pPr marL="266700" lvl="1" indent="0" eaLnBrk="1" hangingPunct="1">
                  <a:buNone/>
                </a:pPr>
                <a:r>
                  <a:rPr lang="en-GB" altLang="en-US" sz="1800" i="0" dirty="0">
                    <a:solidFill>
                      <a:srgbClr val="000000"/>
                    </a:solidFill>
                  </a:rPr>
                  <a:t>The pivot variables are </a:t>
                </a:r>
                <a14:m>
                  <m:oMath xmlns:m="http://schemas.openxmlformats.org/officeDocument/2006/math">
                    <m:sSub>
                      <m:sSubPr>
                        <m:ctrlPr>
                          <a:rPr lang="en-GB" sz="1800" i="1">
                            <a:solidFill>
                              <a:srgbClr val="040404"/>
                            </a:solidFill>
                            <a:latin typeface="Cambria Math"/>
                          </a:rPr>
                        </m:ctrlPr>
                      </m:sSubPr>
                      <m:e>
                        <m:r>
                          <a:rPr lang="en-GB" sz="1800">
                            <a:solidFill>
                              <a:srgbClr val="040404"/>
                            </a:solidFill>
                            <a:latin typeface="Cambria Math" panose="02040503050406030204" pitchFamily="18" charset="0"/>
                          </a:rPr>
                          <m:t>𝑥</m:t>
                        </m:r>
                      </m:e>
                      <m:sub>
                        <m:r>
                          <a:rPr lang="en-GB" sz="1800">
                            <a:solidFill>
                              <a:srgbClr val="040404"/>
                            </a:solidFill>
                            <a:latin typeface="Cambria Math" panose="02040503050406030204" pitchFamily="18" charset="0"/>
                          </a:rPr>
                          <m:t>3</m:t>
                        </m:r>
                      </m:sub>
                    </m:sSub>
                    <m:r>
                      <a:rPr lang="en-GB" sz="1800">
                        <a:solidFill>
                          <a:srgbClr val="040404"/>
                        </a:solidFill>
                        <a:latin typeface="Cambria Math" panose="02040503050406030204" pitchFamily="18" charset="0"/>
                      </a:rPr>
                      <m:t>=3/2</m:t>
                    </m:r>
                  </m:oMath>
                </a14:m>
                <a:r>
                  <a:rPr lang="en-GB" altLang="en-US" sz="1800" i="0" dirty="0">
                    <a:solidFill>
                      <a:srgbClr val="000000"/>
                    </a:solidFill>
                  </a:rPr>
                  <a:t>, </a:t>
                </a:r>
                <a14:m>
                  <m:oMath xmlns:m="http://schemas.openxmlformats.org/officeDocument/2006/math">
                    <m:sSub>
                      <m:sSubPr>
                        <m:ctrlPr>
                          <a:rPr lang="en-GB" sz="1800" i="1">
                            <a:solidFill>
                              <a:srgbClr val="000000"/>
                            </a:solidFill>
                            <a:latin typeface="Cambria Math"/>
                          </a:rPr>
                        </m:ctrlPr>
                      </m:sSubPr>
                      <m:e>
                        <m:r>
                          <a:rPr lang="en-GB" sz="1800">
                            <a:solidFill>
                              <a:srgbClr val="000000"/>
                            </a:solidFill>
                            <a:latin typeface="Cambria Math" panose="02040503050406030204" pitchFamily="18" charset="0"/>
                          </a:rPr>
                          <m:t>𝑥</m:t>
                        </m:r>
                      </m:e>
                      <m:sub>
                        <m:r>
                          <a:rPr lang="en-GB" sz="1800">
                            <a:solidFill>
                              <a:srgbClr val="000000"/>
                            </a:solidFill>
                            <a:latin typeface="Cambria Math" panose="02040503050406030204" pitchFamily="18" charset="0"/>
                          </a:rPr>
                          <m:t>1</m:t>
                        </m:r>
                      </m:sub>
                    </m:sSub>
                    <m:r>
                      <a:rPr lang="en-GB" sz="1800">
                        <a:solidFill>
                          <a:srgbClr val="000000"/>
                        </a:solidFill>
                        <a:latin typeface="Cambria Math" panose="02040503050406030204" pitchFamily="18" charset="0"/>
                      </a:rPr>
                      <m:t>=−2</m:t>
                    </m:r>
                  </m:oMath>
                </a14:m>
                <a:r>
                  <a:rPr lang="en-GB" altLang="en-US" sz="1800" i="0" dirty="0">
                    <a:solidFill>
                      <a:srgbClr val="000000"/>
                    </a:solidFill>
                  </a:rPr>
                  <a:t>.</a:t>
                </a:r>
              </a:p>
              <a:p>
                <a:pPr marL="266700" lvl="1" indent="-266700" eaLnBrk="1" hangingPunct="1"/>
                <a:r>
                  <a:rPr lang="en-GB" altLang="en-US" sz="1800" i="0" dirty="0">
                    <a:solidFill>
                      <a:srgbClr val="000000"/>
                    </a:solidFill>
                  </a:rPr>
                  <a:t>Therefore, the particular solution of the system is </a:t>
                </a:r>
              </a:p>
              <a:p>
                <a:pPr marL="266700" lvl="1" indent="0" eaLnBrk="1" hangingPunct="1">
                  <a:buNone/>
                </a:pPr>
                <a14:m>
                  <m:oMathPara xmlns:m="http://schemas.openxmlformats.org/officeDocument/2006/math">
                    <m:oMathParaPr>
                      <m:jc m:val="centerGroup"/>
                    </m:oMathParaPr>
                    <m:oMath xmlns:m="http://schemas.openxmlformats.org/officeDocument/2006/math">
                      <m:sSub>
                        <m:sSubPr>
                          <m:ctrlPr>
                            <a:rPr lang="en-GB" sz="1800" i="1">
                              <a:solidFill>
                                <a:srgbClr val="000000"/>
                              </a:solidFill>
                              <a:latin typeface="Cambria Math"/>
                            </a:rPr>
                          </m:ctrlPr>
                        </m:sSubPr>
                        <m:e>
                          <m:r>
                            <a:rPr lang="en-GB" sz="1800">
                              <a:solidFill>
                                <a:srgbClr val="000000"/>
                              </a:solidFill>
                              <a:latin typeface="Cambria Math" panose="02040503050406030204" pitchFamily="18" charset="0"/>
                            </a:rPr>
                            <m:t>𝑥</m:t>
                          </m:r>
                        </m:e>
                        <m:sub>
                          <m:r>
                            <a:rPr lang="en-GB" sz="1800">
                              <a:solidFill>
                                <a:srgbClr val="000000"/>
                              </a:solidFill>
                              <a:latin typeface="Cambria Math" panose="02040503050406030204" pitchFamily="18" charset="0"/>
                            </a:rPr>
                            <m:t>𝑝</m:t>
                          </m:r>
                        </m:sub>
                      </m:sSub>
                      <m:r>
                        <a:rPr lang="en-GB" sz="1800">
                          <a:solidFill>
                            <a:srgbClr val="000000"/>
                          </a:solidFill>
                          <a:latin typeface="Cambria Math" panose="02040503050406030204" pitchFamily="18" charset="0"/>
                        </a:rPr>
                        <m:t>=</m:t>
                      </m:r>
                      <m:d>
                        <m:dPr>
                          <m:begChr m:val="["/>
                          <m:endChr m:val="]"/>
                          <m:ctrlPr>
                            <a:rPr lang="en-GB" sz="1800" i="1">
                              <a:solidFill>
                                <a:srgbClr val="000000"/>
                              </a:solidFill>
                              <a:latin typeface="Cambria Math"/>
                            </a:rPr>
                          </m:ctrlPr>
                        </m:dPr>
                        <m:e>
                          <m:m>
                            <m:mPr>
                              <m:mcs>
                                <m:mc>
                                  <m:mcPr>
                                    <m:count m:val="1"/>
                                    <m:mcJc m:val="center"/>
                                  </m:mcPr>
                                </m:mc>
                              </m:mcs>
                              <m:ctrlPr>
                                <a:rPr lang="en-GB" sz="1800" i="1">
                                  <a:solidFill>
                                    <a:srgbClr val="000000"/>
                                  </a:solidFill>
                                  <a:latin typeface="Cambria Math"/>
                                </a:rPr>
                              </m:ctrlPr>
                            </m:mPr>
                            <m:mr>
                              <m:e>
                                <m:r>
                                  <m:rPr>
                                    <m:brk m:alnAt="7"/>
                                  </m:rPr>
                                  <a:rPr lang="en-GB" sz="1800">
                                    <a:solidFill>
                                      <a:srgbClr val="000000"/>
                                    </a:solidFill>
                                    <a:latin typeface="Cambria Math" panose="02040503050406030204" pitchFamily="18" charset="0"/>
                                  </a:rPr>
                                  <m:t>−</m:t>
                                </m:r>
                                <m:r>
                                  <a:rPr lang="en-GB" sz="1800">
                                    <a:solidFill>
                                      <a:srgbClr val="000000"/>
                                    </a:solidFill>
                                    <a:latin typeface="Cambria Math" panose="02040503050406030204" pitchFamily="18" charset="0"/>
                                  </a:rPr>
                                  <m:t>2</m:t>
                                </m:r>
                              </m:e>
                            </m:mr>
                            <m:mr>
                              <m:e>
                                <m:eqArr>
                                  <m:eqArrPr>
                                    <m:ctrlPr>
                                      <a:rPr lang="en-GB" sz="1800" i="1">
                                        <a:solidFill>
                                          <a:srgbClr val="000000"/>
                                        </a:solidFill>
                                        <a:latin typeface="Cambria Math"/>
                                      </a:rPr>
                                    </m:ctrlPr>
                                  </m:eqArrPr>
                                  <m:e>
                                    <m:r>
                                      <a:rPr lang="en-GB" sz="1800">
                                        <a:solidFill>
                                          <a:srgbClr val="000000"/>
                                        </a:solidFill>
                                        <a:latin typeface="Cambria Math" panose="02040503050406030204" pitchFamily="18" charset="0"/>
                                      </a:rPr>
                                      <m:t>0</m:t>
                                    </m:r>
                                  </m:e>
                                  <m:e>
                                    <m:r>
                                      <a:rPr lang="en-GB" sz="1800">
                                        <a:solidFill>
                                          <a:srgbClr val="000000"/>
                                        </a:solidFill>
                                        <a:latin typeface="Cambria Math" panose="02040503050406030204" pitchFamily="18" charset="0"/>
                                      </a:rPr>
                                      <m:t>3</m:t>
                                    </m:r>
                                    <m:r>
                                      <m:rPr>
                                        <m:brk m:alnAt="7"/>
                                      </m:rPr>
                                      <a:rPr lang="en-GB" sz="1800">
                                        <a:solidFill>
                                          <a:srgbClr val="000000"/>
                                        </a:solidFill>
                                        <a:latin typeface="Cambria Math" panose="02040503050406030204" pitchFamily="18" charset="0"/>
                                      </a:rPr>
                                      <m:t>/</m:t>
                                    </m:r>
                                    <m:r>
                                      <a:rPr lang="en-GB" sz="1800">
                                        <a:solidFill>
                                          <a:srgbClr val="000000"/>
                                        </a:solidFill>
                                        <a:latin typeface="Cambria Math" panose="02040503050406030204" pitchFamily="18" charset="0"/>
                                      </a:rPr>
                                      <m:t>2</m:t>
                                    </m:r>
                                  </m:e>
                                  <m:e>
                                    <m:r>
                                      <a:rPr lang="en-GB" sz="1800">
                                        <a:solidFill>
                                          <a:srgbClr val="000000"/>
                                        </a:solidFill>
                                        <a:latin typeface="Cambria Math" panose="02040503050406030204" pitchFamily="18" charset="0"/>
                                      </a:rPr>
                                      <m:t>0</m:t>
                                    </m:r>
                                  </m:e>
                                </m:eqArr>
                              </m:e>
                            </m:mr>
                          </m:m>
                        </m:e>
                      </m:d>
                    </m:oMath>
                  </m:oMathPara>
                </a14:m>
                <a:endParaRPr lang="en-GB" altLang="en-US" sz="1800" i="0" dirty="0">
                  <a:solidFill>
                    <a:srgbClr val="000000"/>
                  </a:solidFill>
                </a:endParaRPr>
              </a:p>
              <a:p>
                <a:pPr marL="266700" lvl="1" indent="-266700" eaLnBrk="1" hangingPunct="1"/>
                <a:r>
                  <a:rPr lang="en-GB" altLang="en-US" sz="1800" i="0" dirty="0">
                    <a:solidFill>
                      <a:srgbClr val="000000"/>
                    </a:solidFill>
                  </a:rPr>
                  <a:t>Furthermore, as explained previously, the family of solutions of the homogeneous system </a:t>
                </a:r>
                <a14:m>
                  <m:oMath xmlns:m="http://schemas.openxmlformats.org/officeDocument/2006/math">
                    <m:r>
                      <a:rPr lang="en-GB" altLang="en-US" sz="1800" b="0" i="1" smtClean="0">
                        <a:solidFill>
                          <a:srgbClr val="000000"/>
                        </a:solidFill>
                        <a:latin typeface="Cambria Math"/>
                      </a:rPr>
                      <m:t>𝐴𝑥</m:t>
                    </m:r>
                    <m:r>
                      <a:rPr lang="en-GB" altLang="en-US" sz="1800" b="0" i="1" smtClean="0">
                        <a:solidFill>
                          <a:srgbClr val="000000"/>
                        </a:solidFill>
                        <a:latin typeface="Cambria Math"/>
                      </a:rPr>
                      <m:t>=0</m:t>
                    </m:r>
                  </m:oMath>
                </a14:m>
                <a:r>
                  <a:rPr lang="en-GB" altLang="en-US" sz="1800" i="0" dirty="0">
                    <a:solidFill>
                      <a:srgbClr val="000000"/>
                    </a:solidFill>
                  </a:rPr>
                  <a:t> is given by:</a:t>
                </a:r>
              </a:p>
              <a:p>
                <a:pPr marL="266700" lvl="1" indent="-266700" eaLnBrk="1" hangingPunct="1"/>
                <a:endParaRPr lang="en-GB" altLang="en-US" sz="800" i="0" dirty="0">
                  <a:solidFill>
                    <a:srgbClr val="000000"/>
                  </a:solidFill>
                </a:endParaRPr>
              </a:p>
              <a:p>
                <a:pPr marL="266700" lvl="1" indent="0" eaLnBrk="1" hangingPunct="1">
                  <a:buNone/>
                </a:pPr>
                <a14:m>
                  <m:oMathPara xmlns:m="http://schemas.openxmlformats.org/officeDocument/2006/math">
                    <m:oMathParaPr>
                      <m:jc m:val="centerGroup"/>
                    </m:oMathParaPr>
                    <m:oMath xmlns:m="http://schemas.openxmlformats.org/officeDocument/2006/math">
                      <m:sSubSup>
                        <m:sSubSupPr>
                          <m:ctrlPr>
                            <a:rPr lang="en-GB" sz="1800" i="1">
                              <a:solidFill>
                                <a:srgbClr val="000000"/>
                              </a:solidFill>
                              <a:latin typeface="Cambria Math"/>
                            </a:rPr>
                          </m:ctrlPr>
                        </m:sSubSupPr>
                        <m:e>
                          <m:sSub>
                            <m:sSubPr>
                              <m:ctrlPr>
                                <a:rPr lang="en-GB" sz="1800" i="1">
                                  <a:solidFill>
                                    <a:srgbClr val="000000"/>
                                  </a:solidFill>
                                  <a:latin typeface="Cambria Math"/>
                                </a:rPr>
                              </m:ctrlPr>
                            </m:sSubPr>
                            <m:e>
                              <m:r>
                                <a:rPr lang="en-GB" sz="1800">
                                  <a:solidFill>
                                    <a:srgbClr val="000000"/>
                                  </a:solidFill>
                                  <a:latin typeface="Cambria Math" panose="02040503050406030204" pitchFamily="18" charset="0"/>
                                </a:rPr>
                                <m:t>𝑥</m:t>
                              </m:r>
                            </m:e>
                            <m:sub>
                              <m:r>
                                <a:rPr lang="en-GB" sz="1800">
                                  <a:solidFill>
                                    <a:srgbClr val="000000"/>
                                  </a:solidFill>
                                  <a:latin typeface="Cambria Math" panose="02040503050406030204" pitchFamily="18" charset="0"/>
                                </a:rPr>
                                <m:t>𝑛</m:t>
                              </m:r>
                            </m:sub>
                          </m:sSub>
                          <m:r>
                            <a:rPr lang="en-GB" sz="1800">
                              <a:solidFill>
                                <a:srgbClr val="000000"/>
                              </a:solidFill>
                              <a:latin typeface="Cambria Math" panose="02040503050406030204" pitchFamily="18" charset="0"/>
                            </a:rPr>
                            <m:t>=</m:t>
                          </m:r>
                          <m:sSub>
                            <m:sSubPr>
                              <m:ctrlPr>
                                <a:rPr lang="en-GB" sz="1800" i="1">
                                  <a:solidFill>
                                    <a:srgbClr val="000000"/>
                                  </a:solidFill>
                                  <a:latin typeface="Cambria Math"/>
                                </a:rPr>
                              </m:ctrlPr>
                            </m:sSubPr>
                            <m:e>
                              <m:r>
                                <a:rPr lang="en-GB" sz="1800">
                                  <a:solidFill>
                                    <a:srgbClr val="000000"/>
                                  </a:solidFill>
                                  <a:latin typeface="Cambria Math" panose="02040503050406030204" pitchFamily="18" charset="0"/>
                                </a:rPr>
                                <m:t>𝑐</m:t>
                              </m:r>
                            </m:e>
                            <m:sub>
                              <m:r>
                                <a:rPr lang="en-GB" sz="1800">
                                  <a:solidFill>
                                    <a:srgbClr val="000000"/>
                                  </a:solidFill>
                                  <a:latin typeface="Cambria Math" panose="02040503050406030204" pitchFamily="18" charset="0"/>
                                </a:rPr>
                                <m:t>1</m:t>
                              </m:r>
                            </m:sub>
                          </m:sSub>
                          <m:r>
                            <a:rPr lang="en-GB" sz="1800" smtClean="0">
                              <a:solidFill>
                                <a:srgbClr val="000000"/>
                              </a:solidFill>
                              <a:latin typeface="Cambria Math" panose="02040503050406030204" pitchFamily="18" charset="0"/>
                            </a:rPr>
                            <m:t>𝑥</m:t>
                          </m:r>
                        </m:e>
                        <m:sub>
                          <m:r>
                            <a:rPr lang="en-GB" sz="1800">
                              <a:solidFill>
                                <a:srgbClr val="000000"/>
                              </a:solidFill>
                              <a:latin typeface="Cambria Math" panose="02040503050406030204" pitchFamily="18" charset="0"/>
                            </a:rPr>
                            <m:t>1</m:t>
                          </m:r>
                        </m:sub>
                        <m:sup>
                          <m:r>
                            <a:rPr lang="en-GB" sz="1800">
                              <a:solidFill>
                                <a:srgbClr val="000000"/>
                              </a:solidFill>
                              <a:latin typeface="Cambria Math" panose="02040503050406030204" pitchFamily="18" charset="0"/>
                            </a:rPr>
                            <m:t>𝑠</m:t>
                          </m:r>
                        </m:sup>
                      </m:sSubSup>
                      <m:r>
                        <a:rPr lang="en-GB" sz="1800">
                          <a:solidFill>
                            <a:srgbClr val="000000"/>
                          </a:solidFill>
                          <a:latin typeface="Cambria Math" panose="02040503050406030204" pitchFamily="18" charset="0"/>
                        </a:rPr>
                        <m:t>+</m:t>
                      </m:r>
                      <m:sSub>
                        <m:sSubPr>
                          <m:ctrlPr>
                            <a:rPr lang="en-GB" sz="1800" i="1">
                              <a:solidFill>
                                <a:srgbClr val="000000"/>
                              </a:solidFill>
                              <a:latin typeface="Cambria Math"/>
                            </a:rPr>
                          </m:ctrlPr>
                        </m:sSubPr>
                        <m:e>
                          <m:r>
                            <a:rPr lang="en-GB" sz="1800">
                              <a:solidFill>
                                <a:srgbClr val="000000"/>
                              </a:solidFill>
                              <a:latin typeface="Cambria Math" panose="02040503050406030204" pitchFamily="18" charset="0"/>
                            </a:rPr>
                            <m:t>𝑐</m:t>
                          </m:r>
                        </m:e>
                        <m:sub>
                          <m:r>
                            <a:rPr lang="en-GB" sz="1800">
                              <a:solidFill>
                                <a:srgbClr val="000000"/>
                              </a:solidFill>
                              <a:latin typeface="Cambria Math" panose="02040503050406030204" pitchFamily="18" charset="0"/>
                            </a:rPr>
                            <m:t>2</m:t>
                          </m:r>
                        </m:sub>
                      </m:sSub>
                      <m:sSubSup>
                        <m:sSubSupPr>
                          <m:ctrlPr>
                            <a:rPr lang="en-GB" sz="1800" i="1">
                              <a:solidFill>
                                <a:srgbClr val="000000"/>
                              </a:solidFill>
                              <a:latin typeface="Cambria Math"/>
                            </a:rPr>
                          </m:ctrlPr>
                        </m:sSubSupPr>
                        <m:e>
                          <m:r>
                            <a:rPr lang="en-GB" sz="1800">
                              <a:solidFill>
                                <a:srgbClr val="000000"/>
                              </a:solidFill>
                              <a:latin typeface="Cambria Math" panose="02040503050406030204" pitchFamily="18" charset="0"/>
                            </a:rPr>
                            <m:t>𝑥</m:t>
                          </m:r>
                        </m:e>
                        <m:sub>
                          <m:r>
                            <a:rPr lang="en-GB" sz="1800">
                              <a:solidFill>
                                <a:srgbClr val="000000"/>
                              </a:solidFill>
                              <a:latin typeface="Cambria Math" panose="02040503050406030204" pitchFamily="18" charset="0"/>
                            </a:rPr>
                            <m:t>2</m:t>
                          </m:r>
                        </m:sub>
                        <m:sup>
                          <m:r>
                            <a:rPr lang="en-GB" sz="1800">
                              <a:solidFill>
                                <a:srgbClr val="000000"/>
                              </a:solidFill>
                              <a:latin typeface="Cambria Math" panose="02040503050406030204" pitchFamily="18" charset="0"/>
                            </a:rPr>
                            <m:t>𝑠</m:t>
                          </m:r>
                        </m:sup>
                      </m:sSubSup>
                    </m:oMath>
                  </m:oMathPara>
                </a14:m>
                <a:endParaRPr lang="en-GB" altLang="en-US" sz="1800" i="0" dirty="0">
                  <a:solidFill>
                    <a:srgbClr val="000000"/>
                  </a:solidFill>
                </a:endParaRPr>
              </a:p>
              <a:p>
                <a:pPr marL="266700" lvl="1" indent="0" eaLnBrk="1" hangingPunct="1">
                  <a:buNone/>
                </a:pPr>
                <a:r>
                  <a:rPr lang="en-GB" altLang="en-US" sz="1800" i="0" dirty="0">
                    <a:solidFill>
                      <a:srgbClr val="000000"/>
                    </a:solidFill>
                  </a:rPr>
                  <a:t>where </a:t>
                </a:r>
                <a14:m>
                  <m:oMath xmlns:m="http://schemas.openxmlformats.org/officeDocument/2006/math">
                    <m:sSubSup>
                      <m:sSubSupPr>
                        <m:ctrlPr>
                          <a:rPr lang="en-GB" sz="1800" i="1">
                            <a:solidFill>
                              <a:srgbClr val="000000"/>
                            </a:solidFill>
                            <a:latin typeface="Cambria Math"/>
                          </a:rPr>
                        </m:ctrlPr>
                      </m:sSubSupPr>
                      <m:e>
                        <m:r>
                          <a:rPr lang="en-GB" sz="1800">
                            <a:solidFill>
                              <a:srgbClr val="000000"/>
                            </a:solidFill>
                            <a:latin typeface="Cambria Math" panose="02040503050406030204" pitchFamily="18" charset="0"/>
                          </a:rPr>
                          <m:t>𝑥</m:t>
                        </m:r>
                      </m:e>
                      <m:sub>
                        <m:r>
                          <a:rPr lang="en-GB" sz="1800">
                            <a:solidFill>
                              <a:srgbClr val="000000"/>
                            </a:solidFill>
                            <a:latin typeface="Cambria Math" panose="02040503050406030204" pitchFamily="18" charset="0"/>
                          </a:rPr>
                          <m:t>1</m:t>
                        </m:r>
                      </m:sub>
                      <m:sup>
                        <m:r>
                          <a:rPr lang="en-GB" sz="1800">
                            <a:solidFill>
                              <a:srgbClr val="000000"/>
                            </a:solidFill>
                            <a:latin typeface="Cambria Math" panose="02040503050406030204" pitchFamily="18" charset="0"/>
                          </a:rPr>
                          <m:t>𝑠</m:t>
                        </m:r>
                      </m:sup>
                    </m:sSubSup>
                    <m:r>
                      <a:rPr lang="en-GB" sz="1800" b="0" i="1" smtClean="0">
                        <a:solidFill>
                          <a:srgbClr val="000000"/>
                        </a:solidFill>
                        <a:latin typeface="Cambria Math"/>
                      </a:rPr>
                      <m:t>,  </m:t>
                    </m:r>
                    <m:sSubSup>
                      <m:sSubSupPr>
                        <m:ctrlPr>
                          <a:rPr lang="en-GB" sz="1800" i="1">
                            <a:solidFill>
                              <a:srgbClr val="000000"/>
                            </a:solidFill>
                            <a:latin typeface="Cambria Math"/>
                          </a:rPr>
                        </m:ctrlPr>
                      </m:sSubSupPr>
                      <m:e>
                        <m:r>
                          <a:rPr lang="en-GB" sz="1800">
                            <a:solidFill>
                              <a:srgbClr val="000000"/>
                            </a:solidFill>
                            <a:latin typeface="Cambria Math" panose="02040503050406030204" pitchFamily="18" charset="0"/>
                          </a:rPr>
                          <m:t>𝑥</m:t>
                        </m:r>
                      </m:e>
                      <m:sub>
                        <m:r>
                          <a:rPr lang="en-GB" sz="1800">
                            <a:solidFill>
                              <a:srgbClr val="000000"/>
                            </a:solidFill>
                            <a:latin typeface="Cambria Math" panose="02040503050406030204" pitchFamily="18" charset="0"/>
                          </a:rPr>
                          <m:t>2</m:t>
                        </m:r>
                      </m:sub>
                      <m:sup>
                        <m:r>
                          <a:rPr lang="en-GB" sz="1800">
                            <a:solidFill>
                              <a:srgbClr val="000000"/>
                            </a:solidFill>
                            <a:latin typeface="Cambria Math" panose="02040503050406030204" pitchFamily="18" charset="0"/>
                          </a:rPr>
                          <m:t>𝑠</m:t>
                        </m:r>
                      </m:sup>
                    </m:sSubSup>
                  </m:oMath>
                </a14:m>
                <a:r>
                  <a:rPr lang="en-GB" altLang="en-US" sz="1800" i="0" dirty="0">
                    <a:solidFill>
                      <a:srgbClr val="000000"/>
                    </a:solidFill>
                  </a:rPr>
                  <a:t> are the special solutions </a:t>
                </a:r>
                <a14:m>
                  <m:oMath xmlns:m="http://schemas.openxmlformats.org/officeDocument/2006/math">
                    <m:sSubSup>
                      <m:sSubSupPr>
                        <m:ctrlPr>
                          <a:rPr lang="en-GB" sz="1800" i="1" smtClean="0">
                            <a:solidFill>
                              <a:srgbClr val="040404"/>
                            </a:solidFill>
                            <a:latin typeface="Cambria Math"/>
                          </a:rPr>
                        </m:ctrlPr>
                      </m:sSubSupPr>
                      <m:e>
                        <m:r>
                          <a:rPr lang="en-GB" sz="1800">
                            <a:solidFill>
                              <a:srgbClr val="040404"/>
                            </a:solidFill>
                            <a:latin typeface="Cambria Math" panose="02040503050406030204" pitchFamily="18" charset="0"/>
                          </a:rPr>
                          <m:t>𝑥</m:t>
                        </m:r>
                      </m:e>
                      <m:sub>
                        <m:r>
                          <a:rPr lang="en-GB" sz="1800" b="0" i="1" smtClean="0">
                            <a:solidFill>
                              <a:srgbClr val="040404"/>
                            </a:solidFill>
                            <a:latin typeface="Cambria Math"/>
                          </a:rPr>
                          <m:t>1</m:t>
                        </m:r>
                      </m:sub>
                      <m:sup>
                        <m:r>
                          <a:rPr lang="en-GB" sz="1800">
                            <a:solidFill>
                              <a:srgbClr val="040404"/>
                            </a:solidFill>
                            <a:latin typeface="Cambria Math" panose="02040503050406030204" pitchFamily="18" charset="0"/>
                          </a:rPr>
                          <m:t>𝑠</m:t>
                        </m:r>
                      </m:sup>
                    </m:sSubSup>
                    <m:r>
                      <a:rPr lang="en-GB" sz="1800" b="0" i="1" smtClean="0">
                        <a:solidFill>
                          <a:srgbClr val="040404"/>
                        </a:solidFill>
                        <a:latin typeface="Cambria Math"/>
                      </a:rPr>
                      <m:t>=</m:t>
                    </m:r>
                    <m:d>
                      <m:dPr>
                        <m:begChr m:val="["/>
                        <m:endChr m:val="]"/>
                        <m:ctrlPr>
                          <a:rPr lang="en-GB" sz="1800" b="0" i="1" smtClean="0">
                            <a:solidFill>
                              <a:srgbClr val="040404"/>
                            </a:solidFill>
                            <a:latin typeface="Cambria Math"/>
                          </a:rPr>
                        </m:ctrlPr>
                      </m:dPr>
                      <m:e>
                        <m:m>
                          <m:mPr>
                            <m:mcs>
                              <m:mc>
                                <m:mcPr>
                                  <m:count m:val="1"/>
                                  <m:mcJc m:val="center"/>
                                </m:mcPr>
                              </m:mc>
                            </m:mcs>
                            <m:ctrlPr>
                              <a:rPr lang="en-GB" sz="1800" b="0" i="1" smtClean="0">
                                <a:solidFill>
                                  <a:srgbClr val="040404"/>
                                </a:solidFill>
                                <a:latin typeface="Cambria Math"/>
                              </a:rPr>
                            </m:ctrlPr>
                          </m:mPr>
                          <m:mr>
                            <m:e>
                              <m:m>
                                <m:mPr>
                                  <m:mcs>
                                    <m:mc>
                                      <m:mcPr>
                                        <m:count m:val="1"/>
                                        <m:mcJc m:val="center"/>
                                      </m:mcPr>
                                    </m:mc>
                                  </m:mcs>
                                  <m:ctrlPr>
                                    <a:rPr lang="en-GB" sz="1800" b="0" i="1" smtClean="0">
                                      <a:solidFill>
                                        <a:srgbClr val="040404"/>
                                      </a:solidFill>
                                      <a:latin typeface="Cambria Math"/>
                                    </a:rPr>
                                  </m:ctrlPr>
                                </m:mPr>
                                <m:mr>
                                  <m:e>
                                    <m:r>
                                      <m:rPr>
                                        <m:brk m:alnAt="7"/>
                                      </m:rPr>
                                      <a:rPr lang="en-GB" sz="1800" b="0" i="1" smtClean="0">
                                        <a:solidFill>
                                          <a:srgbClr val="040404"/>
                                        </a:solidFill>
                                        <a:latin typeface="Cambria Math"/>
                                      </a:rPr>
                                      <m:t>−</m:t>
                                    </m:r>
                                    <m:r>
                                      <a:rPr lang="en-GB" sz="1800" b="0" i="1" smtClean="0">
                                        <a:solidFill>
                                          <a:srgbClr val="040404"/>
                                        </a:solidFill>
                                        <a:latin typeface="Cambria Math"/>
                                      </a:rPr>
                                      <m:t>2</m:t>
                                    </m:r>
                                  </m:e>
                                </m:mr>
                                <m:mr>
                                  <m:e>
                                    <m:r>
                                      <a:rPr lang="en-GB" sz="1800" b="0" i="1" smtClean="0">
                                        <a:solidFill>
                                          <a:srgbClr val="040404"/>
                                        </a:solidFill>
                                        <a:latin typeface="Cambria Math"/>
                                      </a:rPr>
                                      <m:t>1</m:t>
                                    </m:r>
                                  </m:e>
                                </m:mr>
                              </m:m>
                            </m:e>
                          </m:mr>
                          <m:mr>
                            <m:e>
                              <m:m>
                                <m:mPr>
                                  <m:mcs>
                                    <m:mc>
                                      <m:mcPr>
                                        <m:count m:val="1"/>
                                        <m:mcJc m:val="center"/>
                                      </m:mcPr>
                                    </m:mc>
                                  </m:mcs>
                                  <m:ctrlPr>
                                    <a:rPr lang="en-GB" sz="1800" b="0" i="1" smtClean="0">
                                      <a:solidFill>
                                        <a:srgbClr val="040404"/>
                                      </a:solidFill>
                                      <a:latin typeface="Cambria Math"/>
                                    </a:rPr>
                                  </m:ctrlPr>
                                </m:mPr>
                                <m:mr>
                                  <m:e>
                                    <m:r>
                                      <m:rPr>
                                        <m:brk m:alnAt="7"/>
                                      </m:rPr>
                                      <a:rPr lang="en-GB" sz="1800" b="0" i="1" smtClean="0">
                                        <a:solidFill>
                                          <a:srgbClr val="040404"/>
                                        </a:solidFill>
                                        <a:latin typeface="Cambria Math"/>
                                      </a:rPr>
                                      <m:t>0</m:t>
                                    </m:r>
                                  </m:e>
                                </m:mr>
                                <m:mr>
                                  <m:e>
                                    <m:r>
                                      <a:rPr lang="en-GB" sz="1800" b="0" i="1" smtClean="0">
                                        <a:solidFill>
                                          <a:srgbClr val="040404"/>
                                        </a:solidFill>
                                        <a:latin typeface="Cambria Math"/>
                                      </a:rPr>
                                      <m:t>0</m:t>
                                    </m:r>
                                  </m:e>
                                </m:mr>
                              </m:m>
                            </m:e>
                          </m:mr>
                        </m:m>
                      </m:e>
                    </m:d>
                    <m:r>
                      <a:rPr lang="en-GB" sz="2000" b="0" i="0" smtClean="0">
                        <a:solidFill>
                          <a:srgbClr val="000000"/>
                        </a:solidFill>
                        <a:latin typeface="Cambria Math"/>
                      </a:rPr>
                      <m:t>, </m:t>
                    </m:r>
                    <m:sSubSup>
                      <m:sSubSupPr>
                        <m:ctrlPr>
                          <a:rPr lang="en-GB" sz="1800" i="1">
                            <a:solidFill>
                              <a:srgbClr val="040404"/>
                            </a:solidFill>
                            <a:latin typeface="Cambria Math"/>
                          </a:rPr>
                        </m:ctrlPr>
                      </m:sSubSupPr>
                      <m:e>
                        <m:r>
                          <a:rPr lang="en-GB" sz="1800">
                            <a:solidFill>
                              <a:srgbClr val="040404"/>
                            </a:solidFill>
                            <a:latin typeface="Cambria Math" panose="02040503050406030204" pitchFamily="18" charset="0"/>
                          </a:rPr>
                          <m:t>𝑥</m:t>
                        </m:r>
                      </m:e>
                      <m:sub>
                        <m:r>
                          <a:rPr lang="en-GB" sz="1800">
                            <a:solidFill>
                              <a:srgbClr val="040404"/>
                            </a:solidFill>
                            <a:latin typeface="Cambria Math" panose="02040503050406030204" pitchFamily="18" charset="0"/>
                          </a:rPr>
                          <m:t>2</m:t>
                        </m:r>
                      </m:sub>
                      <m:sup>
                        <m:r>
                          <a:rPr lang="en-GB" sz="1800">
                            <a:solidFill>
                              <a:srgbClr val="040404"/>
                            </a:solidFill>
                            <a:latin typeface="Cambria Math" panose="02040503050406030204" pitchFamily="18" charset="0"/>
                          </a:rPr>
                          <m:t>𝑠</m:t>
                        </m:r>
                      </m:sup>
                    </m:sSubSup>
                    <m:r>
                      <a:rPr lang="en-GB" sz="1800">
                        <a:solidFill>
                          <a:srgbClr val="040404"/>
                        </a:solidFill>
                        <a:latin typeface="Cambria Math" panose="02040503050406030204" pitchFamily="18" charset="0"/>
                      </a:rPr>
                      <m:t>=</m:t>
                    </m:r>
                    <m:d>
                      <m:dPr>
                        <m:begChr m:val="["/>
                        <m:endChr m:val="]"/>
                        <m:ctrlPr>
                          <a:rPr lang="en-GB" sz="1800" i="1">
                            <a:solidFill>
                              <a:srgbClr val="040404"/>
                            </a:solidFill>
                            <a:latin typeface="Cambria Math"/>
                          </a:rPr>
                        </m:ctrlPr>
                      </m:dPr>
                      <m:e>
                        <m:eqArr>
                          <m:eqArrPr>
                            <m:ctrlPr>
                              <a:rPr lang="en-GB" sz="1800" i="1">
                                <a:solidFill>
                                  <a:srgbClr val="040404"/>
                                </a:solidFill>
                                <a:latin typeface="Cambria Math"/>
                              </a:rPr>
                            </m:ctrlPr>
                          </m:eqArrPr>
                          <m:e>
                            <m:m>
                              <m:mPr>
                                <m:mcs>
                                  <m:mc>
                                    <m:mcPr>
                                      <m:count m:val="1"/>
                                      <m:mcJc m:val="center"/>
                                    </m:mcPr>
                                  </m:mc>
                                </m:mcs>
                                <m:ctrlPr>
                                  <a:rPr lang="en-GB" sz="1800" i="1">
                                    <a:solidFill>
                                      <a:srgbClr val="040404"/>
                                    </a:solidFill>
                                    <a:latin typeface="Cambria Math"/>
                                  </a:rPr>
                                </m:ctrlPr>
                              </m:mPr>
                              <m:mr>
                                <m:e>
                                  <m:r>
                                    <m:rPr>
                                      <m:brk m:alnAt="7"/>
                                    </m:rPr>
                                    <a:rPr lang="en-GB" sz="1800">
                                      <a:solidFill>
                                        <a:srgbClr val="040404"/>
                                      </a:solidFill>
                                      <a:latin typeface="Cambria Math" panose="02040503050406030204" pitchFamily="18" charset="0"/>
                                    </a:rPr>
                                    <m:t> </m:t>
                                  </m:r>
                                  <m:r>
                                    <a:rPr lang="en-GB" sz="1800">
                                      <a:solidFill>
                                        <a:srgbClr val="040404"/>
                                      </a:solidFill>
                                      <a:latin typeface="Cambria Math" panose="02040503050406030204" pitchFamily="18" charset="0"/>
                                    </a:rPr>
                                    <m:t>  2</m:t>
                                  </m:r>
                                </m:e>
                              </m:mr>
                              <m:mr>
                                <m:e>
                                  <m:r>
                                    <a:rPr lang="en-GB" sz="1800">
                                      <a:solidFill>
                                        <a:srgbClr val="040404"/>
                                      </a:solidFill>
                                      <a:latin typeface="Cambria Math" panose="02040503050406030204" pitchFamily="18" charset="0"/>
                                    </a:rPr>
                                    <m:t>   0</m:t>
                                  </m:r>
                                </m:e>
                              </m:mr>
                            </m:m>
                          </m:e>
                          <m:e>
                            <m:r>
                              <a:rPr lang="en-GB" sz="1800">
                                <a:solidFill>
                                  <a:srgbClr val="040404"/>
                                </a:solidFill>
                                <a:latin typeface="Cambria Math" panose="02040503050406030204" pitchFamily="18" charset="0"/>
                              </a:rPr>
                              <m:t>−2</m:t>
                            </m:r>
                          </m:e>
                          <m:e>
                            <m:r>
                              <a:rPr lang="en-GB" sz="1800">
                                <a:solidFill>
                                  <a:srgbClr val="040404"/>
                                </a:solidFill>
                                <a:latin typeface="Cambria Math" panose="02040503050406030204" pitchFamily="18" charset="0"/>
                              </a:rPr>
                              <m:t>   1</m:t>
                            </m:r>
                          </m:e>
                        </m:eqArr>
                      </m:e>
                    </m:d>
                  </m:oMath>
                </a14:m>
                <a:r>
                  <a:rPr lang="en-GB" altLang="en-US" sz="1800" i="0" dirty="0">
                    <a:solidFill>
                      <a:srgbClr val="000000"/>
                    </a:solidFill>
                  </a:rPr>
                  <a:t>.</a:t>
                </a:r>
              </a:p>
            </p:txBody>
          </p:sp>
        </mc:Choice>
        <mc:Fallback xmlns="">
          <p:sp>
            <p:nvSpPr>
              <p:cNvPr id="5" name="Rectangle 4"/>
              <p:cNvSpPr>
                <a:spLocks noGrp="1" noRot="1" noChangeAspect="1" noMove="1" noResize="1" noEditPoints="1" noAdjustHandles="1" noChangeArrowheads="1" noChangeShapeType="1" noTextEdit="1"/>
              </p:cNvSpPr>
              <p:nvPr/>
            </p:nvSpPr>
            <p:spPr bwMode="auto">
              <a:xfrm>
                <a:off x="323528" y="1584027"/>
                <a:ext cx="8496944" cy="5013325"/>
              </a:xfrm>
              <a:prstGeom prst="rect">
                <a:avLst/>
              </a:prstGeom>
              <a:blipFill rotWithShape="1">
                <a:blip r:embed="rId3"/>
                <a:stretch>
                  <a:fillRect l="-1506" t="-1582" r="-229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r>
                  <a:rPr lang="en-GB">
                    <a:noFill/>
                  </a:rPr>
                  <a:t> </a:t>
                </a:r>
              </a:p>
            </p:txBody>
          </p:sp>
        </mc:Fallback>
      </mc:AlternateContent>
      <p:sp>
        <p:nvSpPr>
          <p:cNvPr id="26" name="Rectangle 25"/>
          <p:cNvSpPr/>
          <p:nvPr/>
        </p:nvSpPr>
        <p:spPr>
          <a:xfrm>
            <a:off x="6804248" y="5229200"/>
            <a:ext cx="184731" cy="338554"/>
          </a:xfrm>
          <a:prstGeom prst="rect">
            <a:avLst/>
          </a:prstGeom>
        </p:spPr>
        <p:txBody>
          <a:bodyPr wrap="none">
            <a:spAutoFit/>
          </a:bodyPr>
          <a:lstStyle/>
          <a:p>
            <a:endParaRPr lang="en-GB" dirty="0">
              <a:solidFill>
                <a:srgbClr val="040404"/>
              </a:solidFill>
            </a:endParaRPr>
          </a:p>
        </p:txBody>
      </p:sp>
    </p:spTree>
    <p:extLst>
      <p:ext uri="{BB962C8B-B14F-4D97-AF65-F5344CB8AC3E}">
        <p14:creationId xmlns:p14="http://schemas.microsoft.com/office/powerpoint/2010/main" val="75846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Grp="1" noChangeArrowheads="1"/>
          </p:cNvSpPr>
          <p:nvPr>
            <p:ph type="title"/>
          </p:nvPr>
        </p:nvSpPr>
        <p:spPr>
          <a:xfrm>
            <a:off x="772616" y="702593"/>
            <a:ext cx="7543800" cy="638175"/>
          </a:xfrm>
        </p:spPr>
        <p:txBody>
          <a:bodyPr/>
          <a:lstStyle/>
          <a:p>
            <a:pPr algn="ctr" eaLnBrk="1" hangingPunct="1"/>
            <a:r>
              <a:rPr lang="en-GB" altLang="en-US" dirty="0"/>
              <a:t>Particular and Homogeneous Solutions cont.</a:t>
            </a:r>
          </a:p>
        </p:txBody>
      </p:sp>
      <mc:AlternateContent xmlns:mc="http://schemas.openxmlformats.org/markup-compatibility/2006" xmlns:a14="http://schemas.microsoft.com/office/drawing/2010/main">
        <mc:Choice Requires="a14">
          <p:sp>
            <p:nvSpPr>
              <p:cNvPr id="5" name="Rectangle 4"/>
              <p:cNvSpPr>
                <a:spLocks noGrp="1" noChangeArrowheads="1"/>
              </p:cNvSpPr>
              <p:nvPr/>
            </p:nvSpPr>
            <p:spPr bwMode="auto">
              <a:xfrm>
                <a:off x="323528" y="1656035"/>
                <a:ext cx="8496944" cy="50133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285750" lvl="1" indent="-285750" eaLnBrk="1" hangingPunct="1"/>
                <a:r>
                  <a:rPr lang="en-GB" altLang="en-US" sz="1800" i="0" dirty="0">
                    <a:solidFill>
                      <a:srgbClr val="000000"/>
                    </a:solidFill>
                  </a:rPr>
                  <a:t>The complete (general) solution of the system </a:t>
                </a:r>
                <a14:m>
                  <m:oMath xmlns:m="http://schemas.openxmlformats.org/officeDocument/2006/math">
                    <m:r>
                      <a:rPr lang="en-GB" altLang="en-US" sz="1800" b="0" i="1" smtClean="0">
                        <a:solidFill>
                          <a:srgbClr val="000000"/>
                        </a:solidFill>
                        <a:latin typeface="Cambria Math"/>
                      </a:rPr>
                      <m:t>𝐴𝑥</m:t>
                    </m:r>
                    <m:r>
                      <a:rPr lang="en-GB" altLang="en-US" sz="1800" b="0" i="1" smtClean="0">
                        <a:solidFill>
                          <a:srgbClr val="000000"/>
                        </a:solidFill>
                        <a:latin typeface="Cambria Math"/>
                      </a:rPr>
                      <m:t>=</m:t>
                    </m:r>
                    <m:r>
                      <a:rPr lang="en-GB" altLang="en-US" sz="1800" b="0" i="1" smtClean="0">
                        <a:solidFill>
                          <a:srgbClr val="000000"/>
                        </a:solidFill>
                        <a:latin typeface="Cambria Math"/>
                      </a:rPr>
                      <m:t>𝑏</m:t>
                    </m:r>
                  </m:oMath>
                </a14:m>
                <a:r>
                  <a:rPr lang="en-GB" altLang="en-US" sz="1800" i="0" dirty="0">
                    <a:solidFill>
                      <a:srgbClr val="000000"/>
                    </a:solidFill>
                  </a:rPr>
                  <a:t> is </a:t>
                </a:r>
                <a14:m>
                  <m:oMath xmlns:m="http://schemas.openxmlformats.org/officeDocument/2006/math">
                    <m:r>
                      <a:rPr lang="en-GB" altLang="en-US" sz="1800">
                        <a:solidFill>
                          <a:srgbClr val="000000"/>
                        </a:solidFill>
                        <a:latin typeface="Cambria Math" panose="02040503050406030204" pitchFamily="18" charset="0"/>
                      </a:rPr>
                      <m:t>𝑥</m:t>
                    </m:r>
                  </m:oMath>
                </a14:m>
                <a:r>
                  <a:rPr lang="en-GB" sz="1800" dirty="0">
                    <a:solidFill>
                      <a:srgbClr val="000000"/>
                    </a:solidFill>
                  </a:rPr>
                  <a:t>=</a:t>
                </a:r>
                <a14:m>
                  <m:oMath xmlns:m="http://schemas.openxmlformats.org/officeDocument/2006/math">
                    <m:sSub>
                      <m:sSubPr>
                        <m:ctrlPr>
                          <a:rPr lang="en-GB" altLang="en-US" sz="1800" i="1">
                            <a:solidFill>
                              <a:srgbClr val="000000"/>
                            </a:solidFill>
                            <a:latin typeface="Cambria Math"/>
                          </a:rPr>
                        </m:ctrlPr>
                      </m:sSubPr>
                      <m:e>
                        <m:r>
                          <a:rPr lang="en-GB" altLang="en-US" sz="1800">
                            <a:solidFill>
                              <a:srgbClr val="000000"/>
                            </a:solidFill>
                            <a:latin typeface="Cambria Math" panose="02040503050406030204" pitchFamily="18" charset="0"/>
                          </a:rPr>
                          <m:t>𝑥</m:t>
                        </m:r>
                      </m:e>
                      <m:sub>
                        <m:r>
                          <a:rPr lang="en-GB" altLang="en-US" sz="1800">
                            <a:solidFill>
                              <a:srgbClr val="000000"/>
                            </a:solidFill>
                            <a:latin typeface="Cambria Math" panose="02040503050406030204" pitchFamily="18" charset="0"/>
                          </a:rPr>
                          <m:t>𝑝</m:t>
                        </m:r>
                      </m:sub>
                    </m:sSub>
                  </m:oMath>
                </a14:m>
                <a:r>
                  <a:rPr lang="en-GB" sz="1800" dirty="0">
                    <a:solidFill>
                      <a:srgbClr val="000000"/>
                    </a:solidFill>
                  </a:rPr>
                  <a:t>+</a:t>
                </a:r>
                <a14:m>
                  <m:oMath xmlns:m="http://schemas.openxmlformats.org/officeDocument/2006/math">
                    <m:sSub>
                      <m:sSubPr>
                        <m:ctrlPr>
                          <a:rPr lang="en-GB" altLang="en-US" sz="1800" i="1">
                            <a:solidFill>
                              <a:srgbClr val="000000"/>
                            </a:solidFill>
                            <a:latin typeface="Cambria Math"/>
                          </a:rPr>
                        </m:ctrlPr>
                      </m:sSubPr>
                      <m:e>
                        <m:r>
                          <a:rPr lang="en-GB" altLang="en-US" sz="1800">
                            <a:solidFill>
                              <a:srgbClr val="000000"/>
                            </a:solidFill>
                            <a:latin typeface="Cambria Math" panose="02040503050406030204" pitchFamily="18" charset="0"/>
                          </a:rPr>
                          <m:t>𝑥</m:t>
                        </m:r>
                      </m:e>
                      <m:sub>
                        <m:r>
                          <a:rPr lang="en-GB" altLang="en-US" sz="1800">
                            <a:solidFill>
                              <a:srgbClr val="000000"/>
                            </a:solidFill>
                            <a:latin typeface="Cambria Math" panose="02040503050406030204" pitchFamily="18" charset="0"/>
                          </a:rPr>
                          <m:t>𝑛</m:t>
                        </m:r>
                      </m:sub>
                    </m:sSub>
                  </m:oMath>
                </a14:m>
                <a:r>
                  <a:rPr lang="en-GB" altLang="en-US" sz="1800" i="0" dirty="0">
                    <a:solidFill>
                      <a:srgbClr val="000000"/>
                    </a:solidFill>
                  </a:rPr>
                  <a:t>.</a:t>
                </a:r>
              </a:p>
              <a:p>
                <a:pPr marL="266700" lvl="1" indent="-266700" eaLnBrk="1" hangingPunct="1"/>
                <a:endParaRPr lang="en-GB" altLang="en-US" sz="1800" i="0" dirty="0">
                  <a:solidFill>
                    <a:srgbClr val="000000"/>
                  </a:solidFill>
                </a:endParaRPr>
              </a:p>
              <a:p>
                <a:pPr marL="266700" lvl="1" indent="-266700" eaLnBrk="1" hangingPunct="1"/>
                <a:r>
                  <a:rPr lang="en-GB" altLang="en-US" sz="1800" i="0" dirty="0">
                    <a:solidFill>
                      <a:srgbClr val="000000"/>
                    </a:solidFill>
                  </a:rPr>
                  <a:t>For the particular example presented previously the complete solution is</a:t>
                </a:r>
              </a:p>
              <a:p>
                <a:pPr marL="266700" lvl="1" indent="-266700" eaLnBrk="1" hangingPunct="1"/>
                <a:endParaRPr lang="en-GB" altLang="en-US" sz="800" i="0" dirty="0">
                  <a:solidFill>
                    <a:srgbClr val="000000"/>
                  </a:solidFill>
                </a:endParaRPr>
              </a:p>
              <a:p>
                <a:pPr marL="266700" lvl="1" indent="0" eaLnBrk="1" hangingPunct="1">
                  <a:buNone/>
                </a:pPr>
                <a14:m>
                  <m:oMathPara xmlns:m="http://schemas.openxmlformats.org/officeDocument/2006/math">
                    <m:oMathParaPr>
                      <m:jc m:val="centerGroup"/>
                    </m:oMathParaPr>
                    <m:oMath xmlns:m="http://schemas.openxmlformats.org/officeDocument/2006/math">
                      <m:r>
                        <a:rPr lang="en-GB" sz="1800">
                          <a:solidFill>
                            <a:srgbClr val="040404"/>
                          </a:solidFill>
                          <a:latin typeface="Cambria Math" panose="02040503050406030204" pitchFamily="18" charset="0"/>
                        </a:rPr>
                        <m:t>𝑥</m:t>
                      </m:r>
                      <m:r>
                        <a:rPr lang="en-GB" sz="1800">
                          <a:solidFill>
                            <a:srgbClr val="040404"/>
                          </a:solidFill>
                          <a:latin typeface="Cambria Math" panose="02040503050406030204" pitchFamily="18" charset="0"/>
                        </a:rPr>
                        <m:t>=</m:t>
                      </m:r>
                      <m:d>
                        <m:dPr>
                          <m:begChr m:val="["/>
                          <m:endChr m:val="]"/>
                          <m:ctrlPr>
                            <a:rPr lang="en-GB" sz="1800" i="1">
                              <a:solidFill>
                                <a:srgbClr val="040404"/>
                              </a:solidFill>
                              <a:latin typeface="Cambria Math"/>
                            </a:rPr>
                          </m:ctrlPr>
                        </m:dPr>
                        <m:e>
                          <m:eqArr>
                            <m:eqArrPr>
                              <m:ctrlPr>
                                <a:rPr lang="en-GB" sz="1800" i="1">
                                  <a:solidFill>
                                    <a:srgbClr val="040404"/>
                                  </a:solidFill>
                                  <a:latin typeface="Cambria Math"/>
                                </a:rPr>
                              </m:ctrlPr>
                            </m:eqArrPr>
                            <m:e>
                              <m:m>
                                <m:mPr>
                                  <m:mcs>
                                    <m:mc>
                                      <m:mcPr>
                                        <m:count m:val="1"/>
                                        <m:mcJc m:val="center"/>
                                      </m:mcPr>
                                    </m:mc>
                                  </m:mcs>
                                  <m:ctrlPr>
                                    <a:rPr lang="en-GB" sz="1800" i="1">
                                      <a:solidFill>
                                        <a:srgbClr val="040404"/>
                                      </a:solidFill>
                                      <a:latin typeface="Cambria Math"/>
                                    </a:rPr>
                                  </m:ctrlPr>
                                </m:mPr>
                                <m:mr>
                                  <m:e>
                                    <m:r>
                                      <m:rPr>
                                        <m:brk m:alnAt="7"/>
                                      </m:rPr>
                                      <a:rPr lang="en-GB" sz="1800">
                                        <a:solidFill>
                                          <a:srgbClr val="040404"/>
                                        </a:solidFill>
                                        <a:latin typeface="Cambria Math" panose="02040503050406030204" pitchFamily="18" charset="0"/>
                                      </a:rPr>
                                      <m:t>−</m:t>
                                    </m:r>
                                    <m:r>
                                      <a:rPr lang="en-GB" sz="1800">
                                        <a:solidFill>
                                          <a:srgbClr val="040404"/>
                                        </a:solidFill>
                                        <a:latin typeface="Cambria Math" panose="02040503050406030204" pitchFamily="18" charset="0"/>
                                      </a:rPr>
                                      <m:t>2</m:t>
                                    </m:r>
                                  </m:e>
                                </m:mr>
                                <m:mr>
                                  <m:e>
                                    <m:r>
                                      <a:rPr lang="en-GB" sz="1800">
                                        <a:solidFill>
                                          <a:srgbClr val="040404"/>
                                        </a:solidFill>
                                        <a:latin typeface="Cambria Math" panose="02040503050406030204" pitchFamily="18" charset="0"/>
                                      </a:rPr>
                                      <m:t>0</m:t>
                                    </m:r>
                                  </m:e>
                                </m:mr>
                              </m:m>
                            </m:e>
                            <m:e>
                              <m:r>
                                <a:rPr lang="en-GB" sz="1800">
                                  <a:solidFill>
                                    <a:srgbClr val="040404"/>
                                  </a:solidFill>
                                  <a:latin typeface="Cambria Math" panose="02040503050406030204" pitchFamily="18" charset="0"/>
                                </a:rPr>
                                <m:t>3/2</m:t>
                              </m:r>
                            </m:e>
                            <m:e>
                              <m:r>
                                <a:rPr lang="en-GB" sz="1800">
                                  <a:solidFill>
                                    <a:srgbClr val="040404"/>
                                  </a:solidFill>
                                  <a:latin typeface="Cambria Math" panose="02040503050406030204" pitchFamily="18" charset="0"/>
                                </a:rPr>
                                <m:t>0</m:t>
                              </m:r>
                            </m:e>
                          </m:eqArr>
                        </m:e>
                      </m:d>
                      <m:r>
                        <a:rPr lang="en-GB" sz="1800">
                          <a:solidFill>
                            <a:srgbClr val="040404"/>
                          </a:solidFill>
                          <a:latin typeface="Cambria Math" panose="02040503050406030204" pitchFamily="18" charset="0"/>
                        </a:rPr>
                        <m:t>+</m:t>
                      </m:r>
                      <m:sSub>
                        <m:sSubPr>
                          <m:ctrlPr>
                            <a:rPr lang="en-GB" sz="1800" i="1">
                              <a:solidFill>
                                <a:srgbClr val="040404"/>
                              </a:solidFill>
                              <a:latin typeface="Cambria Math"/>
                            </a:rPr>
                          </m:ctrlPr>
                        </m:sSubPr>
                        <m:e>
                          <m:r>
                            <a:rPr lang="en-GB" sz="1800">
                              <a:solidFill>
                                <a:srgbClr val="040404"/>
                              </a:solidFill>
                              <a:latin typeface="Cambria Math" panose="02040503050406030204" pitchFamily="18" charset="0"/>
                            </a:rPr>
                            <m:t>𝑐</m:t>
                          </m:r>
                        </m:e>
                        <m:sub>
                          <m:r>
                            <a:rPr lang="en-GB" sz="1800">
                              <a:solidFill>
                                <a:srgbClr val="040404"/>
                              </a:solidFill>
                              <a:latin typeface="Cambria Math" panose="02040503050406030204" pitchFamily="18" charset="0"/>
                            </a:rPr>
                            <m:t>1</m:t>
                          </m:r>
                        </m:sub>
                      </m:sSub>
                      <m:d>
                        <m:dPr>
                          <m:begChr m:val="["/>
                          <m:endChr m:val="]"/>
                          <m:ctrlPr>
                            <a:rPr lang="en-GB" sz="1800" i="1">
                              <a:solidFill>
                                <a:srgbClr val="040404"/>
                              </a:solidFill>
                              <a:latin typeface="Cambria Math"/>
                            </a:rPr>
                          </m:ctrlPr>
                        </m:dPr>
                        <m:e>
                          <m:eqArr>
                            <m:eqArrPr>
                              <m:ctrlPr>
                                <a:rPr lang="en-GB" sz="1800" i="1">
                                  <a:solidFill>
                                    <a:srgbClr val="040404"/>
                                  </a:solidFill>
                                  <a:latin typeface="Cambria Math"/>
                                </a:rPr>
                              </m:ctrlPr>
                            </m:eqArrPr>
                            <m:e>
                              <m:m>
                                <m:mPr>
                                  <m:mcs>
                                    <m:mc>
                                      <m:mcPr>
                                        <m:count m:val="1"/>
                                        <m:mcJc m:val="center"/>
                                      </m:mcPr>
                                    </m:mc>
                                  </m:mcs>
                                  <m:ctrlPr>
                                    <a:rPr lang="en-GB" sz="1800" i="1">
                                      <a:solidFill>
                                        <a:srgbClr val="040404"/>
                                      </a:solidFill>
                                      <a:latin typeface="Cambria Math"/>
                                    </a:rPr>
                                  </m:ctrlPr>
                                </m:mPr>
                                <m:mr>
                                  <m:e>
                                    <m:r>
                                      <m:rPr>
                                        <m:brk m:alnAt="7"/>
                                      </m:rPr>
                                      <a:rPr lang="en-GB" sz="1800">
                                        <a:solidFill>
                                          <a:srgbClr val="040404"/>
                                        </a:solidFill>
                                        <a:latin typeface="Cambria Math" panose="02040503050406030204" pitchFamily="18" charset="0"/>
                                      </a:rPr>
                                      <m:t>−</m:t>
                                    </m:r>
                                    <m:r>
                                      <a:rPr lang="en-GB" sz="1800">
                                        <a:solidFill>
                                          <a:srgbClr val="040404"/>
                                        </a:solidFill>
                                        <a:latin typeface="Cambria Math" panose="02040503050406030204" pitchFamily="18" charset="0"/>
                                      </a:rPr>
                                      <m:t>2</m:t>
                                    </m:r>
                                  </m:e>
                                </m:mr>
                                <m:mr>
                                  <m:e>
                                    <m:r>
                                      <a:rPr lang="en-GB" sz="1800">
                                        <a:solidFill>
                                          <a:srgbClr val="040404"/>
                                        </a:solidFill>
                                        <a:latin typeface="Cambria Math" panose="02040503050406030204" pitchFamily="18" charset="0"/>
                                      </a:rPr>
                                      <m:t>1</m:t>
                                    </m:r>
                                  </m:e>
                                </m:mr>
                              </m:m>
                            </m:e>
                            <m:e>
                              <m:r>
                                <a:rPr lang="en-GB" sz="1800">
                                  <a:solidFill>
                                    <a:srgbClr val="040404"/>
                                  </a:solidFill>
                                  <a:latin typeface="Cambria Math" panose="02040503050406030204" pitchFamily="18" charset="0"/>
                                </a:rPr>
                                <m:t>0</m:t>
                              </m:r>
                            </m:e>
                            <m:e>
                              <m:r>
                                <a:rPr lang="en-GB" sz="1800">
                                  <a:solidFill>
                                    <a:srgbClr val="040404"/>
                                  </a:solidFill>
                                  <a:latin typeface="Cambria Math" panose="02040503050406030204" pitchFamily="18" charset="0"/>
                                </a:rPr>
                                <m:t>0</m:t>
                              </m:r>
                            </m:e>
                          </m:eqArr>
                        </m:e>
                      </m:d>
                      <m:r>
                        <a:rPr lang="en-GB" sz="1800">
                          <a:solidFill>
                            <a:srgbClr val="040404"/>
                          </a:solidFill>
                          <a:latin typeface="Cambria Math" panose="02040503050406030204" pitchFamily="18" charset="0"/>
                        </a:rPr>
                        <m:t>+</m:t>
                      </m:r>
                      <m:sSub>
                        <m:sSubPr>
                          <m:ctrlPr>
                            <a:rPr lang="en-GB" sz="1800" i="1">
                              <a:solidFill>
                                <a:srgbClr val="040404"/>
                              </a:solidFill>
                              <a:latin typeface="Cambria Math"/>
                            </a:rPr>
                          </m:ctrlPr>
                        </m:sSubPr>
                        <m:e>
                          <m:r>
                            <a:rPr lang="en-GB" sz="1800">
                              <a:solidFill>
                                <a:srgbClr val="040404"/>
                              </a:solidFill>
                              <a:latin typeface="Cambria Math" panose="02040503050406030204" pitchFamily="18" charset="0"/>
                            </a:rPr>
                            <m:t>𝑐</m:t>
                          </m:r>
                        </m:e>
                        <m:sub>
                          <m:r>
                            <a:rPr lang="en-GB" sz="1800">
                              <a:solidFill>
                                <a:srgbClr val="040404"/>
                              </a:solidFill>
                              <a:latin typeface="Cambria Math" panose="02040503050406030204" pitchFamily="18" charset="0"/>
                            </a:rPr>
                            <m:t>2</m:t>
                          </m:r>
                        </m:sub>
                      </m:sSub>
                      <m:d>
                        <m:dPr>
                          <m:begChr m:val="["/>
                          <m:endChr m:val="]"/>
                          <m:ctrlPr>
                            <a:rPr lang="en-GB" sz="1800" i="1">
                              <a:solidFill>
                                <a:srgbClr val="040404"/>
                              </a:solidFill>
                              <a:latin typeface="Cambria Math"/>
                            </a:rPr>
                          </m:ctrlPr>
                        </m:dPr>
                        <m:e>
                          <m:eqArr>
                            <m:eqArrPr>
                              <m:ctrlPr>
                                <a:rPr lang="en-GB" sz="1800" i="1">
                                  <a:solidFill>
                                    <a:srgbClr val="040404"/>
                                  </a:solidFill>
                                  <a:latin typeface="Cambria Math"/>
                                </a:rPr>
                              </m:ctrlPr>
                            </m:eqArrPr>
                            <m:e>
                              <m:m>
                                <m:mPr>
                                  <m:mcs>
                                    <m:mc>
                                      <m:mcPr>
                                        <m:count m:val="1"/>
                                        <m:mcJc m:val="center"/>
                                      </m:mcPr>
                                    </m:mc>
                                  </m:mcs>
                                  <m:ctrlPr>
                                    <a:rPr lang="en-GB" sz="1800" i="1">
                                      <a:solidFill>
                                        <a:srgbClr val="040404"/>
                                      </a:solidFill>
                                      <a:latin typeface="Cambria Math"/>
                                    </a:rPr>
                                  </m:ctrlPr>
                                </m:mPr>
                                <m:mr>
                                  <m:e>
                                    <m:r>
                                      <a:rPr lang="en-GB" sz="1800">
                                        <a:solidFill>
                                          <a:srgbClr val="040404"/>
                                        </a:solidFill>
                                        <a:latin typeface="Cambria Math" panose="02040503050406030204" pitchFamily="18" charset="0"/>
                                      </a:rPr>
                                      <m:t>2</m:t>
                                    </m:r>
                                  </m:e>
                                </m:mr>
                                <m:mr>
                                  <m:e>
                                    <m:r>
                                      <a:rPr lang="en-GB" sz="1800">
                                        <a:solidFill>
                                          <a:srgbClr val="040404"/>
                                        </a:solidFill>
                                        <a:latin typeface="Cambria Math" panose="02040503050406030204" pitchFamily="18" charset="0"/>
                                      </a:rPr>
                                      <m:t>0</m:t>
                                    </m:r>
                                  </m:e>
                                </m:mr>
                              </m:m>
                            </m:e>
                            <m:e>
                              <m:r>
                                <a:rPr lang="en-GB" sz="1800">
                                  <a:solidFill>
                                    <a:srgbClr val="040404"/>
                                  </a:solidFill>
                                  <a:latin typeface="Cambria Math" panose="02040503050406030204" pitchFamily="18" charset="0"/>
                                </a:rPr>
                                <m:t>−2</m:t>
                              </m:r>
                            </m:e>
                            <m:e>
                              <m:r>
                                <a:rPr lang="en-GB" sz="1800">
                                  <a:solidFill>
                                    <a:srgbClr val="040404"/>
                                  </a:solidFill>
                                  <a:latin typeface="Cambria Math" panose="02040503050406030204" pitchFamily="18" charset="0"/>
                                </a:rPr>
                                <m:t>1</m:t>
                              </m:r>
                            </m:e>
                          </m:eqArr>
                        </m:e>
                      </m:d>
                    </m:oMath>
                  </m:oMathPara>
                </a14:m>
                <a:endParaRPr lang="en-GB" altLang="en-US" sz="1800" i="0" dirty="0">
                  <a:solidFill>
                    <a:srgbClr val="000000"/>
                  </a:solidFill>
                </a:endParaRPr>
              </a:p>
              <a:p>
                <a:pPr marL="266700" lvl="1" indent="0" eaLnBrk="1" hangingPunct="1">
                  <a:buNone/>
                </a:pPr>
                <a:endParaRPr lang="en-GB" altLang="en-US" sz="800" i="0" dirty="0">
                  <a:solidFill>
                    <a:srgbClr val="000000"/>
                  </a:solidFill>
                </a:endParaRPr>
              </a:p>
              <a:p>
                <a:pPr marL="266700" lvl="1" indent="-266700" eaLnBrk="1" hangingPunct="1"/>
                <a:r>
                  <a:rPr lang="en-GB" altLang="en-US" sz="1800" i="0" dirty="0">
                    <a:solidFill>
                      <a:srgbClr val="000000"/>
                    </a:solidFill>
                  </a:rPr>
                  <a:t>Therefore, the complete solution is a family of solutions which form a two dimensional plane in </a:t>
                </a:r>
                <a14:m>
                  <m:oMath xmlns:m="http://schemas.openxmlformats.org/officeDocument/2006/math">
                    <m:sSup>
                      <m:sSupPr>
                        <m:ctrlPr>
                          <a:rPr lang="en-GB" altLang="en-US" sz="1800" i="1" smtClean="0">
                            <a:solidFill>
                              <a:srgbClr val="000000"/>
                            </a:solidFill>
                            <a:latin typeface="Cambria Math"/>
                          </a:rPr>
                        </m:ctrlPr>
                      </m:sSupPr>
                      <m:e>
                        <m:r>
                          <a:rPr lang="en-GB" altLang="en-US" sz="1800" b="0" i="1" smtClean="0">
                            <a:solidFill>
                              <a:srgbClr val="000000"/>
                            </a:solidFill>
                            <a:latin typeface="Cambria Math" panose="02040503050406030204" pitchFamily="18" charset="0"/>
                          </a:rPr>
                          <m:t>𝑅</m:t>
                        </m:r>
                      </m:e>
                      <m:sup>
                        <m:r>
                          <a:rPr lang="en-GB" altLang="en-US" sz="1800" b="0" i="1" smtClean="0">
                            <a:solidFill>
                              <a:srgbClr val="000000"/>
                            </a:solidFill>
                            <a:latin typeface="Cambria Math" panose="02040503050406030204" pitchFamily="18" charset="0"/>
                          </a:rPr>
                          <m:t>4</m:t>
                        </m:r>
                      </m:sup>
                    </m:sSup>
                  </m:oMath>
                </a14:m>
                <a:r>
                  <a:rPr lang="en-GB" altLang="en-US" sz="1800" i="0" dirty="0">
                    <a:solidFill>
                      <a:srgbClr val="000000"/>
                    </a:solidFill>
                  </a:rPr>
                  <a:t> that goes through the point </a:t>
                </a:r>
                <a14:m>
                  <m:oMath xmlns:m="http://schemas.openxmlformats.org/officeDocument/2006/math">
                    <m:sSub>
                      <m:sSubPr>
                        <m:ctrlPr>
                          <a:rPr lang="en-GB" altLang="en-US" sz="1800" i="1">
                            <a:solidFill>
                              <a:srgbClr val="000000"/>
                            </a:solidFill>
                            <a:latin typeface="Cambria Math"/>
                          </a:rPr>
                        </m:ctrlPr>
                      </m:sSubPr>
                      <m:e>
                        <m:r>
                          <a:rPr lang="en-GB" altLang="en-US" sz="1800">
                            <a:solidFill>
                              <a:srgbClr val="000000"/>
                            </a:solidFill>
                            <a:latin typeface="Cambria Math" panose="02040503050406030204" pitchFamily="18" charset="0"/>
                          </a:rPr>
                          <m:t>𝑥</m:t>
                        </m:r>
                      </m:e>
                      <m:sub>
                        <m:r>
                          <a:rPr lang="en-GB" altLang="en-US" sz="1800">
                            <a:solidFill>
                              <a:srgbClr val="000000"/>
                            </a:solidFill>
                            <a:latin typeface="Cambria Math" panose="02040503050406030204" pitchFamily="18" charset="0"/>
                          </a:rPr>
                          <m:t>𝑝</m:t>
                        </m:r>
                      </m:sub>
                    </m:sSub>
                  </m:oMath>
                </a14:m>
                <a:r>
                  <a:rPr lang="en-GB" altLang="en-US" sz="1800" i="0" dirty="0">
                    <a:solidFill>
                      <a:srgbClr val="000000"/>
                    </a:solidFill>
                  </a:rPr>
                  <a:t>.</a:t>
                </a:r>
              </a:p>
            </p:txBody>
          </p:sp>
        </mc:Choice>
        <mc:Fallback xmlns="">
          <p:sp>
            <p:nvSpPr>
              <p:cNvPr id="5" name="Rectangle 4"/>
              <p:cNvSpPr>
                <a:spLocks noGrp="1" noRot="1" noChangeAspect="1" noMove="1" noResize="1" noEditPoints="1" noAdjustHandles="1" noChangeArrowheads="1" noChangeShapeType="1" noTextEdit="1"/>
              </p:cNvSpPr>
              <p:nvPr/>
            </p:nvSpPr>
            <p:spPr bwMode="auto">
              <a:xfrm>
                <a:off x="323528" y="1656035"/>
                <a:ext cx="8496944" cy="5013325"/>
              </a:xfrm>
              <a:prstGeom prst="rect">
                <a:avLst/>
              </a:prstGeom>
              <a:blipFill rotWithShape="1">
                <a:blip r:embed="rId3"/>
                <a:stretch>
                  <a:fillRect l="-1506" t="-158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r>
                  <a:rPr lang="en-GB">
                    <a:noFill/>
                  </a:rPr>
                  <a:t> </a:t>
                </a:r>
              </a:p>
            </p:txBody>
          </p:sp>
        </mc:Fallback>
      </mc:AlternateContent>
      <p:sp>
        <p:nvSpPr>
          <p:cNvPr id="49" name="Parallelogram 16"/>
          <p:cNvSpPr>
            <a:spLocks noChangeArrowheads="1"/>
          </p:cNvSpPr>
          <p:nvPr/>
        </p:nvSpPr>
        <p:spPr bwMode="auto">
          <a:xfrm rot="20897936">
            <a:off x="4027168" y="5115645"/>
            <a:ext cx="2374900" cy="551343"/>
          </a:xfrm>
          <a:prstGeom prst="parallelogram">
            <a:avLst>
              <a:gd name="adj" fmla="val 24989"/>
            </a:avLst>
          </a:prstGeom>
          <a:solidFill>
            <a:srgbClr val="003E8B">
              <a:alpha val="14902"/>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1600" i="1">
                <a:solidFill>
                  <a:srgbClr val="6E6E6F"/>
                </a:solidFill>
                <a:latin typeface="Verdana" panose="020B0604030504040204" pitchFamily="34" charset="0"/>
                <a:cs typeface="Times New Roman" panose="02020603050405020304" pitchFamily="18" charset="0"/>
              </a:defRPr>
            </a:lvl1pPr>
            <a:lvl2pPr marL="742950" indent="-285750">
              <a:defRPr sz="1600" i="1">
                <a:solidFill>
                  <a:srgbClr val="6E6E6F"/>
                </a:solidFill>
                <a:latin typeface="Verdana" panose="020B0604030504040204" pitchFamily="34" charset="0"/>
                <a:cs typeface="Times New Roman" panose="02020603050405020304" pitchFamily="18" charset="0"/>
              </a:defRPr>
            </a:lvl2pPr>
            <a:lvl3pPr marL="1143000" indent="-228600">
              <a:defRPr sz="1600" i="1">
                <a:solidFill>
                  <a:srgbClr val="6E6E6F"/>
                </a:solidFill>
                <a:latin typeface="Verdana" panose="020B0604030504040204" pitchFamily="34" charset="0"/>
                <a:cs typeface="Times New Roman" panose="02020603050405020304" pitchFamily="18" charset="0"/>
              </a:defRPr>
            </a:lvl3pPr>
            <a:lvl4pPr marL="1600200" indent="-228600">
              <a:defRPr sz="1600" i="1">
                <a:solidFill>
                  <a:srgbClr val="6E6E6F"/>
                </a:solidFill>
                <a:latin typeface="Verdana" panose="020B0604030504040204" pitchFamily="34" charset="0"/>
                <a:cs typeface="Times New Roman" panose="02020603050405020304" pitchFamily="18" charset="0"/>
              </a:defRPr>
            </a:lvl4pPr>
            <a:lvl5pPr marL="2057400" indent="-228600">
              <a:defRPr sz="1600" i="1">
                <a:solidFill>
                  <a:srgbClr val="6E6E6F"/>
                </a:solidFill>
                <a:latin typeface="Verdan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600" i="1">
                <a:solidFill>
                  <a:srgbClr val="6E6E6F"/>
                </a:solidFill>
                <a:latin typeface="Verdan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600" i="1">
                <a:solidFill>
                  <a:srgbClr val="6E6E6F"/>
                </a:solidFill>
                <a:latin typeface="Verdan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600" i="1">
                <a:solidFill>
                  <a:srgbClr val="6E6E6F"/>
                </a:solidFill>
                <a:latin typeface="Verdan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600" i="1">
                <a:solidFill>
                  <a:srgbClr val="6E6E6F"/>
                </a:solidFill>
                <a:latin typeface="Verdana" panose="020B0604030504040204" pitchFamily="34" charset="0"/>
                <a:cs typeface="Times New Roman" panose="02020603050405020304" pitchFamily="18" charset="0"/>
              </a:defRPr>
            </a:lvl9pPr>
          </a:lstStyle>
          <a:p>
            <a:pPr eaLnBrk="1" hangingPunct="1"/>
            <a:endParaRPr lang="en-GB" altLang="en-US"/>
          </a:p>
        </p:txBody>
      </p:sp>
      <mc:AlternateContent xmlns:mc="http://schemas.openxmlformats.org/markup-compatibility/2006" xmlns:a14="http://schemas.microsoft.com/office/drawing/2010/main">
        <mc:Choice Requires="a14">
          <p:sp>
            <p:nvSpPr>
              <p:cNvPr id="69" name="TextBox 68"/>
              <p:cNvSpPr txBox="1"/>
              <p:nvPr/>
            </p:nvSpPr>
            <p:spPr>
              <a:xfrm>
                <a:off x="3917269" y="6464369"/>
                <a:ext cx="654731" cy="276999"/>
              </a:xfrm>
              <a:prstGeom prst="rect">
                <a:avLst/>
              </a:prstGeom>
              <a:noFill/>
            </p:spPr>
            <p:txBody>
              <a:bodyPr wrap="none" lIns="0" tIns="0" rIns="0" bIns="0" rtlCol="0">
                <a:spAutoFit/>
              </a:bodyPr>
              <a:lstStyle/>
              <a:p>
                <a:pPr marL="363538" indent="-363538">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GB" sz="1800" i="1" smtClean="0">
                              <a:solidFill>
                                <a:srgbClr val="040404"/>
                              </a:solidFill>
                              <a:latin typeface="Cambria Math"/>
                            </a:rPr>
                          </m:ctrlPr>
                        </m:sSubPr>
                        <m:e>
                          <m:r>
                            <a:rPr lang="en-GB" sz="1800" b="0" i="1" smtClean="0">
                              <a:solidFill>
                                <a:srgbClr val="040404"/>
                              </a:solidFill>
                              <a:latin typeface="Cambria Math" panose="02040503050406030204" pitchFamily="18" charset="0"/>
                            </a:rPr>
                            <m:t>𝑥</m:t>
                          </m:r>
                        </m:e>
                        <m:sub>
                          <m:r>
                            <a:rPr lang="en-GB" sz="1800" b="0" i="1" smtClean="0">
                              <a:solidFill>
                                <a:srgbClr val="040404"/>
                              </a:solidFill>
                              <a:latin typeface="Cambria Math" panose="02040503050406030204" pitchFamily="18" charset="0"/>
                            </a:rPr>
                            <m:t>2</m:t>
                          </m:r>
                        </m:sub>
                      </m:sSub>
                    </m:oMath>
                  </m:oMathPara>
                </a14:m>
                <a:endParaRPr lang="en-GB" sz="1800" i="0" dirty="0">
                  <a:solidFill>
                    <a:srgbClr val="040404"/>
                  </a:solidFill>
                  <a:latin typeface="+mn-lt"/>
                </a:endParaRPr>
              </a:p>
            </p:txBody>
          </p:sp>
        </mc:Choice>
        <mc:Fallback xmlns="">
          <p:sp>
            <p:nvSpPr>
              <p:cNvPr id="69" name="TextBox 68"/>
              <p:cNvSpPr txBox="1">
                <a:spLocks noRot="1" noChangeAspect="1" noMove="1" noResize="1" noEditPoints="1" noAdjustHandles="1" noChangeArrowheads="1" noChangeShapeType="1" noTextEdit="1"/>
              </p:cNvSpPr>
              <p:nvPr/>
            </p:nvSpPr>
            <p:spPr>
              <a:xfrm>
                <a:off x="3917269" y="6464369"/>
                <a:ext cx="654731" cy="276999"/>
              </a:xfrm>
              <a:prstGeom prst="rect">
                <a:avLst/>
              </a:prstGeom>
              <a:blipFill rotWithShape="1">
                <a:blip r:embed="rId4"/>
                <a:stretch>
                  <a:fillRect b="-17391"/>
                </a:stretch>
              </a:blipFill>
            </p:spPr>
            <p:txBody>
              <a:bodyPr/>
              <a:lstStyle/>
              <a:p>
                <a:r>
                  <a:rPr lang="en-GB">
                    <a:noFill/>
                  </a:rPr>
                  <a:t> </a:t>
                </a:r>
              </a:p>
            </p:txBody>
          </p:sp>
        </mc:Fallback>
      </mc:AlternateContent>
      <p:sp>
        <p:nvSpPr>
          <p:cNvPr id="73" name="Oval 72"/>
          <p:cNvSpPr/>
          <p:nvPr/>
        </p:nvSpPr>
        <p:spPr bwMode="auto">
          <a:xfrm>
            <a:off x="3491880" y="5391021"/>
            <a:ext cx="45719" cy="54203"/>
          </a:xfrm>
          <a:prstGeom prst="ellipse">
            <a:avLst/>
          </a:prstGeom>
          <a:solidFill>
            <a:srgbClr val="0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a:ln>
                <a:noFill/>
              </a:ln>
              <a:solidFill>
                <a:srgbClr val="6E6E6F"/>
              </a:solidFill>
              <a:effectLst/>
              <a:latin typeface="Verdana" pitchFamily="34" charset="0"/>
              <a:cs typeface="Times New Roman" pitchFamily="18" charset="0"/>
            </a:endParaRPr>
          </a:p>
        </p:txBody>
      </p:sp>
      <mc:AlternateContent xmlns:mc="http://schemas.openxmlformats.org/markup-compatibility/2006" xmlns:a14="http://schemas.microsoft.com/office/drawing/2010/main">
        <mc:Choice Requires="a14">
          <p:sp>
            <p:nvSpPr>
              <p:cNvPr id="74" name="TextBox 73"/>
              <p:cNvSpPr txBox="1"/>
              <p:nvPr/>
            </p:nvSpPr>
            <p:spPr>
              <a:xfrm>
                <a:off x="4389109" y="5302217"/>
                <a:ext cx="670120" cy="298415"/>
              </a:xfrm>
              <a:prstGeom prst="rect">
                <a:avLst/>
              </a:prstGeom>
              <a:noFill/>
            </p:spPr>
            <p:txBody>
              <a:bodyPr wrap="none" lIns="0" tIns="0" rIns="0" bIns="0" rtlCol="0">
                <a:spAutoFit/>
              </a:bodyPr>
              <a:lstStyle/>
              <a:p>
                <a:pPr marL="363538" indent="-363538">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GB" sz="1800" i="1" smtClean="0">
                              <a:solidFill>
                                <a:srgbClr val="CC0033"/>
                              </a:solidFill>
                              <a:latin typeface="Cambria Math"/>
                            </a:rPr>
                          </m:ctrlPr>
                        </m:sSubPr>
                        <m:e>
                          <m:r>
                            <a:rPr lang="en-GB" sz="1800" b="0" i="1" smtClean="0">
                              <a:solidFill>
                                <a:srgbClr val="CC0033"/>
                              </a:solidFill>
                              <a:latin typeface="Cambria Math" panose="02040503050406030204" pitchFamily="18" charset="0"/>
                            </a:rPr>
                            <m:t>𝑥</m:t>
                          </m:r>
                        </m:e>
                        <m:sub>
                          <m:r>
                            <a:rPr lang="en-GB" sz="1800" b="0" i="1" smtClean="0">
                              <a:solidFill>
                                <a:srgbClr val="CC0033"/>
                              </a:solidFill>
                              <a:latin typeface="Cambria Math" panose="02040503050406030204" pitchFamily="18" charset="0"/>
                            </a:rPr>
                            <m:t>𝑝</m:t>
                          </m:r>
                        </m:sub>
                      </m:sSub>
                    </m:oMath>
                  </m:oMathPara>
                </a14:m>
                <a:endParaRPr lang="en-GB" sz="1800" i="0" dirty="0">
                  <a:solidFill>
                    <a:srgbClr val="CC0033"/>
                  </a:solidFill>
                  <a:latin typeface="+mn-lt"/>
                </a:endParaRPr>
              </a:p>
            </p:txBody>
          </p:sp>
        </mc:Choice>
        <mc:Fallback xmlns="">
          <p:sp>
            <p:nvSpPr>
              <p:cNvPr id="74" name="TextBox 73"/>
              <p:cNvSpPr txBox="1">
                <a:spLocks noRot="1" noChangeAspect="1" noMove="1" noResize="1" noEditPoints="1" noAdjustHandles="1" noChangeArrowheads="1" noChangeShapeType="1" noTextEdit="1"/>
              </p:cNvSpPr>
              <p:nvPr/>
            </p:nvSpPr>
            <p:spPr>
              <a:xfrm>
                <a:off x="4389109" y="5302217"/>
                <a:ext cx="670120" cy="298415"/>
              </a:xfrm>
              <a:prstGeom prst="rect">
                <a:avLst/>
              </a:prstGeom>
              <a:blipFill rotWithShape="1">
                <a:blip r:embed="rId8"/>
                <a:stretch>
                  <a:fillRect b="-18367"/>
                </a:stretch>
              </a:blipFill>
            </p:spPr>
            <p:txBody>
              <a:bodyPr/>
              <a:lstStyle/>
              <a:p>
                <a:r>
                  <a:rPr lang="en-GB">
                    <a:noFill/>
                  </a:rPr>
                  <a:t> </a:t>
                </a:r>
              </a:p>
            </p:txBody>
          </p:sp>
        </mc:Fallback>
      </mc:AlternateContent>
      <p:cxnSp>
        <p:nvCxnSpPr>
          <p:cNvPr id="50" name="Straight Arrow Connector 49"/>
          <p:cNvCxnSpPr/>
          <p:nvPr/>
        </p:nvCxnSpPr>
        <p:spPr bwMode="auto">
          <a:xfrm flipV="1">
            <a:off x="4483166" y="5402708"/>
            <a:ext cx="576064" cy="773988"/>
          </a:xfrm>
          <a:prstGeom prst="straightConnector1">
            <a:avLst/>
          </a:prstGeom>
          <a:solidFill>
            <a:schemeClr val="accent1"/>
          </a:solidFill>
          <a:ln w="9525" cap="flat" cmpd="sng" algn="ctr">
            <a:solidFill>
              <a:srgbClr val="CC0033"/>
            </a:solidFill>
            <a:prstDash val="solid"/>
            <a:round/>
            <a:headEnd type="none" w="med" len="med"/>
            <a:tailEnd type="triangle"/>
          </a:ln>
          <a:effectLst/>
        </p:spPr>
      </p:cxnSp>
      <p:cxnSp>
        <p:nvCxnSpPr>
          <p:cNvPr id="52" name="Straight Arrow Connector 51"/>
          <p:cNvCxnSpPr/>
          <p:nvPr/>
        </p:nvCxnSpPr>
        <p:spPr bwMode="auto">
          <a:xfrm flipV="1">
            <a:off x="5059230" y="5168584"/>
            <a:ext cx="576064" cy="234124"/>
          </a:xfrm>
          <a:prstGeom prst="straightConnector1">
            <a:avLst/>
          </a:prstGeom>
          <a:solidFill>
            <a:schemeClr val="accent1"/>
          </a:solidFill>
          <a:ln w="9525" cap="flat" cmpd="sng" algn="ctr">
            <a:solidFill>
              <a:srgbClr val="002C5B"/>
            </a:solidFill>
            <a:prstDash val="solid"/>
            <a:round/>
            <a:headEnd type="none" w="med" len="med"/>
            <a:tailEnd type="triangle"/>
          </a:ln>
          <a:effectLst/>
        </p:spPr>
      </p:cxnSp>
      <p:cxnSp>
        <p:nvCxnSpPr>
          <p:cNvPr id="58" name="Straight Arrow Connector 57"/>
          <p:cNvCxnSpPr/>
          <p:nvPr/>
        </p:nvCxnSpPr>
        <p:spPr bwMode="auto">
          <a:xfrm flipH="1" flipV="1">
            <a:off x="4483165" y="5024568"/>
            <a:ext cx="1" cy="1152128"/>
          </a:xfrm>
          <a:prstGeom prst="straightConnector1">
            <a:avLst/>
          </a:prstGeom>
          <a:solidFill>
            <a:schemeClr val="accent1"/>
          </a:solidFill>
          <a:ln w="9525" cap="flat" cmpd="sng" algn="ctr">
            <a:solidFill>
              <a:srgbClr val="000000"/>
            </a:solidFill>
            <a:prstDash val="solid"/>
            <a:round/>
            <a:headEnd type="none" w="med" len="med"/>
            <a:tailEnd type="triangle"/>
          </a:ln>
          <a:effectLst/>
        </p:spPr>
      </p:cxnSp>
      <p:cxnSp>
        <p:nvCxnSpPr>
          <p:cNvPr id="61" name="Straight Arrow Connector 60"/>
          <p:cNvCxnSpPr/>
          <p:nvPr/>
        </p:nvCxnSpPr>
        <p:spPr bwMode="auto">
          <a:xfrm>
            <a:off x="4483165" y="6176373"/>
            <a:ext cx="1021481" cy="0"/>
          </a:xfrm>
          <a:prstGeom prst="straightConnector1">
            <a:avLst/>
          </a:prstGeom>
          <a:solidFill>
            <a:schemeClr val="accent1"/>
          </a:solidFill>
          <a:ln w="9525" cap="flat" cmpd="sng" algn="ctr">
            <a:solidFill>
              <a:srgbClr val="000000"/>
            </a:solidFill>
            <a:prstDash val="solid"/>
            <a:round/>
            <a:headEnd type="none" w="med" len="med"/>
            <a:tailEnd type="triangle"/>
          </a:ln>
          <a:effectLst/>
        </p:spPr>
      </p:cxnSp>
      <p:cxnSp>
        <p:nvCxnSpPr>
          <p:cNvPr id="63" name="Straight Arrow Connector 62"/>
          <p:cNvCxnSpPr/>
          <p:nvPr/>
        </p:nvCxnSpPr>
        <p:spPr bwMode="auto">
          <a:xfrm flipH="1">
            <a:off x="3843479" y="6176373"/>
            <a:ext cx="639687" cy="564995"/>
          </a:xfrm>
          <a:prstGeom prst="straightConnector1">
            <a:avLst/>
          </a:prstGeom>
          <a:solidFill>
            <a:schemeClr val="accent1"/>
          </a:solidFill>
          <a:ln w="9525" cap="flat" cmpd="sng" algn="ctr">
            <a:solidFill>
              <a:srgbClr val="000000"/>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7652" name="TextBox 27651"/>
              <p:cNvSpPr txBox="1"/>
              <p:nvPr/>
            </p:nvSpPr>
            <p:spPr>
              <a:xfrm>
                <a:off x="5357301" y="6122906"/>
                <a:ext cx="654731" cy="276999"/>
              </a:xfrm>
              <a:prstGeom prst="rect">
                <a:avLst/>
              </a:prstGeom>
              <a:noFill/>
            </p:spPr>
            <p:txBody>
              <a:bodyPr wrap="none" lIns="0" tIns="0" rIns="0" bIns="0" rtlCol="0">
                <a:spAutoFit/>
              </a:bodyPr>
              <a:lstStyle/>
              <a:p>
                <a:pPr marL="363538" indent="-363538">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GB" sz="1800" i="1" smtClean="0">
                              <a:solidFill>
                                <a:srgbClr val="040404"/>
                              </a:solidFill>
                              <a:latin typeface="Cambria Math"/>
                            </a:rPr>
                          </m:ctrlPr>
                        </m:sSubPr>
                        <m:e>
                          <m:r>
                            <a:rPr lang="en-GB" sz="1800" b="0" i="1" smtClean="0">
                              <a:solidFill>
                                <a:srgbClr val="040404"/>
                              </a:solidFill>
                              <a:latin typeface="Cambria Math" panose="02040503050406030204" pitchFamily="18" charset="0"/>
                            </a:rPr>
                            <m:t>𝑥</m:t>
                          </m:r>
                        </m:e>
                        <m:sub>
                          <m:r>
                            <a:rPr lang="en-GB" sz="1800" b="0" i="1" smtClean="0">
                              <a:solidFill>
                                <a:srgbClr val="040404"/>
                              </a:solidFill>
                              <a:latin typeface="Cambria Math" panose="02040503050406030204" pitchFamily="18" charset="0"/>
                            </a:rPr>
                            <m:t>1</m:t>
                          </m:r>
                        </m:sub>
                      </m:sSub>
                    </m:oMath>
                  </m:oMathPara>
                </a14:m>
                <a:endParaRPr lang="en-GB" sz="1800" i="0" dirty="0">
                  <a:solidFill>
                    <a:srgbClr val="040404"/>
                  </a:solidFill>
                  <a:latin typeface="+mn-lt"/>
                </a:endParaRPr>
              </a:p>
            </p:txBody>
          </p:sp>
        </mc:Choice>
        <mc:Fallback xmlns="">
          <p:sp>
            <p:nvSpPr>
              <p:cNvPr id="27652" name="TextBox 27651"/>
              <p:cNvSpPr txBox="1">
                <a:spLocks noRot="1" noChangeAspect="1" noMove="1" noResize="1" noEditPoints="1" noAdjustHandles="1" noChangeArrowheads="1" noChangeShapeType="1" noTextEdit="1"/>
              </p:cNvSpPr>
              <p:nvPr/>
            </p:nvSpPr>
            <p:spPr>
              <a:xfrm>
                <a:off x="5357301" y="6122906"/>
                <a:ext cx="654731" cy="276999"/>
              </a:xfrm>
              <a:prstGeom prst="rect">
                <a:avLst/>
              </a:prstGeom>
              <a:blipFill rotWithShape="1">
                <a:blip r:embed="rId9"/>
                <a:stretch>
                  <a:fillRect b="-1739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4328937" y="4731828"/>
                <a:ext cx="654731" cy="276999"/>
              </a:xfrm>
              <a:prstGeom prst="rect">
                <a:avLst/>
              </a:prstGeom>
              <a:noFill/>
            </p:spPr>
            <p:txBody>
              <a:bodyPr wrap="none" lIns="0" tIns="0" rIns="0" bIns="0" rtlCol="0">
                <a:spAutoFit/>
              </a:bodyPr>
              <a:lstStyle/>
              <a:p>
                <a:pPr marL="363538" indent="-363538">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GB" sz="1800" i="1" smtClean="0">
                              <a:solidFill>
                                <a:srgbClr val="040404"/>
                              </a:solidFill>
                              <a:latin typeface="Cambria Math"/>
                            </a:rPr>
                          </m:ctrlPr>
                        </m:sSubPr>
                        <m:e>
                          <m:r>
                            <a:rPr lang="en-GB" sz="1800" b="0" i="1" smtClean="0">
                              <a:solidFill>
                                <a:srgbClr val="040404"/>
                              </a:solidFill>
                              <a:latin typeface="Cambria Math" panose="02040503050406030204" pitchFamily="18" charset="0"/>
                            </a:rPr>
                            <m:t>𝑥</m:t>
                          </m:r>
                        </m:e>
                        <m:sub>
                          <m:r>
                            <a:rPr lang="en-GB" sz="1800" b="0" i="1" smtClean="0">
                              <a:solidFill>
                                <a:srgbClr val="040404"/>
                              </a:solidFill>
                              <a:latin typeface="Cambria Math" panose="02040503050406030204" pitchFamily="18" charset="0"/>
                            </a:rPr>
                            <m:t>3</m:t>
                          </m:r>
                        </m:sub>
                      </m:sSub>
                    </m:oMath>
                  </m:oMathPara>
                </a14:m>
                <a:endParaRPr lang="en-GB" sz="1800" i="0" dirty="0">
                  <a:solidFill>
                    <a:srgbClr val="040404"/>
                  </a:solidFill>
                  <a:latin typeface="+mn-lt"/>
                </a:endParaRPr>
              </a:p>
            </p:txBody>
          </p:sp>
        </mc:Choice>
        <mc:Fallback xmlns="">
          <p:sp>
            <p:nvSpPr>
              <p:cNvPr id="70" name="TextBox 69"/>
              <p:cNvSpPr txBox="1">
                <a:spLocks noRot="1" noChangeAspect="1" noMove="1" noResize="1" noEditPoints="1" noAdjustHandles="1" noChangeArrowheads="1" noChangeShapeType="1" noTextEdit="1"/>
              </p:cNvSpPr>
              <p:nvPr/>
            </p:nvSpPr>
            <p:spPr>
              <a:xfrm>
                <a:off x="4328937" y="4731828"/>
                <a:ext cx="654731" cy="276999"/>
              </a:xfrm>
              <a:prstGeom prst="rect">
                <a:avLst/>
              </a:prstGeom>
              <a:blipFill rotWithShape="1">
                <a:blip r:embed="rId10"/>
                <a:stretch>
                  <a:fillRect b="-1739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1" name="TextBox 70"/>
              <p:cNvSpPr txBox="1"/>
              <p:nvPr/>
            </p:nvSpPr>
            <p:spPr>
              <a:xfrm>
                <a:off x="3203848" y="4952201"/>
                <a:ext cx="654731" cy="276999"/>
              </a:xfrm>
              <a:prstGeom prst="rect">
                <a:avLst/>
              </a:prstGeom>
              <a:noFill/>
            </p:spPr>
            <p:txBody>
              <a:bodyPr wrap="none" lIns="0" tIns="0" rIns="0" bIns="0" rtlCol="0">
                <a:spAutoFit/>
              </a:bodyPr>
              <a:lstStyle/>
              <a:p>
                <a:pPr marL="363538" indent="-363538">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GB" sz="1800" i="1" smtClean="0">
                              <a:solidFill>
                                <a:srgbClr val="000000"/>
                              </a:solidFill>
                              <a:latin typeface="Cambria Math"/>
                            </a:rPr>
                          </m:ctrlPr>
                        </m:sSubPr>
                        <m:e>
                          <m:r>
                            <a:rPr lang="en-GB" sz="1800" b="0" i="1" smtClean="0">
                              <a:solidFill>
                                <a:srgbClr val="000000"/>
                              </a:solidFill>
                              <a:latin typeface="Cambria Math" panose="02040503050406030204" pitchFamily="18" charset="0"/>
                            </a:rPr>
                            <m:t>𝑥</m:t>
                          </m:r>
                        </m:e>
                        <m:sub>
                          <m:r>
                            <a:rPr lang="en-GB" sz="1800" b="0" i="1" smtClean="0">
                              <a:solidFill>
                                <a:srgbClr val="000000"/>
                              </a:solidFill>
                              <a:latin typeface="Cambria Math" panose="02040503050406030204" pitchFamily="18" charset="0"/>
                            </a:rPr>
                            <m:t>4</m:t>
                          </m:r>
                        </m:sub>
                      </m:sSub>
                    </m:oMath>
                  </m:oMathPara>
                </a14:m>
                <a:endParaRPr lang="en-GB" sz="1800" i="0" dirty="0">
                  <a:solidFill>
                    <a:srgbClr val="000000"/>
                  </a:solidFill>
                  <a:latin typeface="+mn-lt"/>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3203848" y="4952201"/>
                <a:ext cx="654731" cy="276999"/>
              </a:xfrm>
              <a:prstGeom prst="rect">
                <a:avLst/>
              </a:prstGeom>
              <a:blipFill rotWithShape="1">
                <a:blip r:embed="rId11"/>
                <a:stretch>
                  <a:fillRect b="-17391"/>
                </a:stretch>
              </a:blipFill>
            </p:spPr>
            <p:txBody>
              <a:bodyPr/>
              <a:lstStyle/>
              <a:p>
                <a:r>
                  <a:rPr lang="en-GB">
                    <a:noFill/>
                  </a:rPr>
                  <a:t> </a:t>
                </a:r>
              </a:p>
            </p:txBody>
          </p:sp>
        </mc:Fallback>
      </mc:AlternateContent>
      <p:sp>
        <p:nvSpPr>
          <p:cNvPr id="27653" name="Oval 27652"/>
          <p:cNvSpPr/>
          <p:nvPr/>
        </p:nvSpPr>
        <p:spPr bwMode="auto">
          <a:xfrm>
            <a:off x="3420777" y="5308865"/>
            <a:ext cx="194558" cy="219759"/>
          </a:xfrm>
          <a:prstGeom prst="ellipse">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a:ln>
                <a:noFill/>
              </a:ln>
              <a:solidFill>
                <a:srgbClr val="6E6E6F"/>
              </a:solidFill>
              <a:effectLst/>
              <a:latin typeface="Verdana" pitchFamily="34" charset="0"/>
              <a:cs typeface="Times New Roman" pitchFamily="18" charset="0"/>
            </a:endParaRPr>
          </a:p>
        </p:txBody>
      </p:sp>
      <mc:AlternateContent xmlns:mc="http://schemas.openxmlformats.org/markup-compatibility/2006" xmlns:a14="http://schemas.microsoft.com/office/drawing/2010/main">
        <mc:Choice Requires="a14">
          <p:sp>
            <p:nvSpPr>
              <p:cNvPr id="75" name="TextBox 74"/>
              <p:cNvSpPr txBox="1"/>
              <p:nvPr/>
            </p:nvSpPr>
            <p:spPr>
              <a:xfrm>
                <a:off x="4913862" y="4967642"/>
                <a:ext cx="674160" cy="276999"/>
              </a:xfrm>
              <a:prstGeom prst="rect">
                <a:avLst/>
              </a:prstGeom>
              <a:noFill/>
            </p:spPr>
            <p:txBody>
              <a:bodyPr wrap="none" lIns="0" tIns="0" rIns="0" bIns="0" rtlCol="0">
                <a:spAutoFit/>
              </a:bodyPr>
              <a:lstStyle/>
              <a:p>
                <a:pPr marL="363538" indent="-363538">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GB" sz="1800" i="1" smtClean="0">
                              <a:solidFill>
                                <a:srgbClr val="002C5B"/>
                              </a:solidFill>
                              <a:latin typeface="Cambria Math"/>
                            </a:rPr>
                          </m:ctrlPr>
                        </m:sSubPr>
                        <m:e>
                          <m:r>
                            <a:rPr lang="en-GB" sz="1800" b="0" i="1" smtClean="0">
                              <a:solidFill>
                                <a:srgbClr val="002C5B"/>
                              </a:solidFill>
                              <a:latin typeface="Cambria Math" panose="02040503050406030204" pitchFamily="18" charset="0"/>
                            </a:rPr>
                            <m:t>𝑥</m:t>
                          </m:r>
                        </m:e>
                        <m:sub>
                          <m:r>
                            <a:rPr lang="en-GB" sz="1800" b="0" i="1" smtClean="0">
                              <a:solidFill>
                                <a:srgbClr val="002C5B"/>
                              </a:solidFill>
                              <a:latin typeface="Cambria Math" panose="02040503050406030204" pitchFamily="18" charset="0"/>
                            </a:rPr>
                            <m:t>𝑛</m:t>
                          </m:r>
                        </m:sub>
                      </m:sSub>
                    </m:oMath>
                  </m:oMathPara>
                </a14:m>
                <a:endParaRPr lang="en-GB" sz="1800" i="0" dirty="0">
                  <a:solidFill>
                    <a:srgbClr val="CC0033"/>
                  </a:solidFill>
                  <a:latin typeface="+mn-lt"/>
                </a:endParaRPr>
              </a:p>
            </p:txBody>
          </p:sp>
        </mc:Choice>
        <mc:Fallback xmlns="">
          <p:sp>
            <p:nvSpPr>
              <p:cNvPr id="75" name="TextBox 74"/>
              <p:cNvSpPr txBox="1">
                <a:spLocks noRot="1" noChangeAspect="1" noMove="1" noResize="1" noEditPoints="1" noAdjustHandles="1" noChangeArrowheads="1" noChangeShapeType="1" noTextEdit="1"/>
              </p:cNvSpPr>
              <p:nvPr/>
            </p:nvSpPr>
            <p:spPr>
              <a:xfrm>
                <a:off x="4913862" y="4967642"/>
                <a:ext cx="674160" cy="276999"/>
              </a:xfrm>
              <a:prstGeom prst="rect">
                <a:avLst/>
              </a:prstGeom>
              <a:blipFill rotWithShape="1">
                <a:blip r:embed="rId12"/>
                <a:stretch>
                  <a:fillRect b="-13333"/>
                </a:stretch>
              </a:blipFill>
            </p:spPr>
            <p:txBody>
              <a:bodyPr/>
              <a:lstStyle/>
              <a:p>
                <a:r>
                  <a:rPr lang="en-GB">
                    <a:noFill/>
                  </a:rPr>
                  <a:t> </a:t>
                </a:r>
              </a:p>
            </p:txBody>
          </p:sp>
        </mc:Fallback>
      </mc:AlternateContent>
      <p:cxnSp>
        <p:nvCxnSpPr>
          <p:cNvPr id="77" name="Straight Arrow Connector 76"/>
          <p:cNvCxnSpPr/>
          <p:nvPr/>
        </p:nvCxnSpPr>
        <p:spPr bwMode="auto">
          <a:xfrm flipV="1">
            <a:off x="4483165" y="5168584"/>
            <a:ext cx="1152129" cy="1007789"/>
          </a:xfrm>
          <a:prstGeom prst="straightConnector1">
            <a:avLst/>
          </a:prstGeom>
          <a:solidFill>
            <a:schemeClr val="accent1"/>
          </a:solidFill>
          <a:ln w="9525" cap="flat" cmpd="sng" algn="ctr">
            <a:solidFill>
              <a:srgbClr val="008A63"/>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80" name="TextBox 79"/>
              <p:cNvSpPr txBox="1"/>
              <p:nvPr/>
            </p:nvSpPr>
            <p:spPr>
              <a:xfrm>
                <a:off x="4913862" y="5575958"/>
                <a:ext cx="561950" cy="276999"/>
              </a:xfrm>
              <a:prstGeom prst="rect">
                <a:avLst/>
              </a:prstGeom>
              <a:noFill/>
            </p:spPr>
            <p:txBody>
              <a:bodyPr wrap="none" lIns="0" tIns="0" rIns="0" bIns="0" rtlCol="0">
                <a:spAutoFit/>
              </a:bodyPr>
              <a:lstStyle/>
              <a:p>
                <a:pPr marL="363538" indent="-363538">
                  <a:spcBef>
                    <a:spcPts val="0"/>
                  </a:spcBef>
                  <a:spcAft>
                    <a:spcPts val="0"/>
                  </a:spcAft>
                </a:pPr>
                <a14:m>
                  <m:oMathPara xmlns:m="http://schemas.openxmlformats.org/officeDocument/2006/math">
                    <m:oMathParaPr>
                      <m:jc m:val="centerGroup"/>
                    </m:oMathParaPr>
                    <m:oMath xmlns:m="http://schemas.openxmlformats.org/officeDocument/2006/math">
                      <m:r>
                        <a:rPr lang="en-GB" sz="1800" i="1" smtClean="0">
                          <a:solidFill>
                            <a:srgbClr val="008A63"/>
                          </a:solidFill>
                          <a:latin typeface="Cambria Math" panose="02040503050406030204" pitchFamily="18" charset="0"/>
                        </a:rPr>
                        <m:t>𝑥</m:t>
                      </m:r>
                    </m:oMath>
                  </m:oMathPara>
                </a14:m>
                <a:endParaRPr lang="en-GB" sz="1800" i="0" dirty="0">
                  <a:solidFill>
                    <a:srgbClr val="CC0033"/>
                  </a:solidFill>
                  <a:latin typeface="+mn-lt"/>
                </a:endParaRPr>
              </a:p>
            </p:txBody>
          </p:sp>
        </mc:Choice>
        <mc:Fallback xmlns="">
          <p:sp>
            <p:nvSpPr>
              <p:cNvPr id="80" name="TextBox 79"/>
              <p:cNvSpPr txBox="1">
                <a:spLocks noRot="1" noChangeAspect="1" noMove="1" noResize="1" noEditPoints="1" noAdjustHandles="1" noChangeArrowheads="1" noChangeShapeType="1" noTextEdit="1"/>
              </p:cNvSpPr>
              <p:nvPr/>
            </p:nvSpPr>
            <p:spPr>
              <a:xfrm>
                <a:off x="4913862" y="5575958"/>
                <a:ext cx="561950" cy="276999"/>
              </a:xfrm>
              <a:prstGeom prst="rect">
                <a:avLst/>
              </a:prstGeom>
              <a:blipFill rotWithShape="1">
                <a:blip r:embed="rId1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536413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Grp="1" noChangeArrowheads="1"/>
          </p:cNvSpPr>
          <p:nvPr>
            <p:ph type="title"/>
          </p:nvPr>
        </p:nvSpPr>
        <p:spPr>
          <a:xfrm>
            <a:off x="323528" y="702593"/>
            <a:ext cx="8424936" cy="638175"/>
          </a:xfrm>
        </p:spPr>
        <p:txBody>
          <a:bodyPr/>
          <a:lstStyle/>
          <a:p>
            <a:pPr algn="ctr" eaLnBrk="1" hangingPunct="1"/>
            <a:r>
              <a:rPr lang="en-GB" altLang="en-US" dirty="0"/>
              <a:t>Solution of the general form </a:t>
            </a:r>
            <a:r>
              <a:rPr lang="en-GB" altLang="en-US" dirty="0" err="1"/>
              <a:t>Ax</a:t>
            </a:r>
            <a:r>
              <a:rPr lang="en-GB" altLang="en-US" dirty="0"/>
              <a:t>=b. More rows than columns.</a:t>
            </a:r>
          </a:p>
        </p:txBody>
      </p:sp>
      <mc:AlternateContent xmlns:mc="http://schemas.openxmlformats.org/markup-compatibility/2006" xmlns:a14="http://schemas.microsoft.com/office/drawing/2010/main">
        <mc:Choice Requires="a14">
          <p:sp>
            <p:nvSpPr>
              <p:cNvPr id="5" name="Rectangle 4"/>
              <p:cNvSpPr>
                <a:spLocks noGrp="1" noChangeArrowheads="1"/>
              </p:cNvSpPr>
              <p:nvPr/>
            </p:nvSpPr>
            <p:spPr bwMode="auto">
              <a:xfrm>
                <a:off x="251520" y="1584027"/>
                <a:ext cx="8640960" cy="50133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266700" lvl="1" indent="-266700" eaLnBrk="1" hangingPunct="1"/>
                <a:r>
                  <a:rPr lang="en-GB" altLang="en-US" sz="1800" i="0" dirty="0">
                    <a:solidFill>
                      <a:srgbClr val="000000"/>
                    </a:solidFill>
                  </a:rPr>
                  <a:t>Consider an </a:t>
                </a:r>
                <a14:m>
                  <m:oMath xmlns:m="http://schemas.openxmlformats.org/officeDocument/2006/math">
                    <m:r>
                      <a:rPr lang="en-GB" altLang="en-US" sz="1800" b="0" i="1" smtClean="0">
                        <a:solidFill>
                          <a:srgbClr val="000000"/>
                        </a:solidFill>
                        <a:latin typeface="Cambria Math"/>
                      </a:rPr>
                      <m:t>𝑚</m:t>
                    </m:r>
                    <m:r>
                      <a:rPr lang="en-GB" altLang="en-US" sz="1800" b="0" i="1" smtClean="0">
                        <a:solidFill>
                          <a:srgbClr val="000000"/>
                        </a:solidFill>
                        <a:latin typeface="Cambria Math"/>
                        <a:ea typeface="Cambria Math"/>
                      </a:rPr>
                      <m:t>×</m:t>
                    </m:r>
                    <m:r>
                      <a:rPr lang="en-GB" altLang="en-US" sz="1800" b="0" i="1" smtClean="0">
                        <a:solidFill>
                          <a:srgbClr val="000000"/>
                        </a:solidFill>
                        <a:latin typeface="Cambria Math"/>
                        <a:ea typeface="Cambria Math"/>
                      </a:rPr>
                      <m:t>𝑛</m:t>
                    </m:r>
                  </m:oMath>
                </a14:m>
                <a:r>
                  <a:rPr lang="en-GB" altLang="en-US" sz="1800" dirty="0">
                    <a:solidFill>
                      <a:srgbClr val="000000"/>
                    </a:solidFill>
                  </a:rPr>
                  <a:t> </a:t>
                </a:r>
                <a:r>
                  <a:rPr lang="en-GB" altLang="en-US" sz="1800" i="0" dirty="0">
                    <a:solidFill>
                      <a:srgbClr val="000000"/>
                    </a:solidFill>
                  </a:rPr>
                  <a:t>matrix </a:t>
                </a:r>
                <a14:m>
                  <m:oMath xmlns:m="http://schemas.openxmlformats.org/officeDocument/2006/math">
                    <m:r>
                      <a:rPr lang="en-GB" altLang="en-US" sz="1800" b="0" i="1" smtClean="0">
                        <a:solidFill>
                          <a:srgbClr val="000000"/>
                        </a:solidFill>
                        <a:latin typeface="Cambria Math"/>
                      </a:rPr>
                      <m:t>𝐴</m:t>
                    </m:r>
                  </m:oMath>
                </a14:m>
                <a:r>
                  <a:rPr lang="en-GB" altLang="en-US" sz="1800" dirty="0">
                    <a:solidFill>
                      <a:srgbClr val="000000"/>
                    </a:solidFill>
                  </a:rPr>
                  <a:t> </a:t>
                </a:r>
                <a:r>
                  <a:rPr lang="en-GB" altLang="en-US" sz="1800" i="0" dirty="0">
                    <a:solidFill>
                      <a:srgbClr val="000000"/>
                    </a:solidFill>
                  </a:rPr>
                  <a:t>with </a:t>
                </a:r>
                <a14:m>
                  <m:oMath xmlns:m="http://schemas.openxmlformats.org/officeDocument/2006/math">
                    <m:r>
                      <a:rPr lang="en-GB" altLang="en-US" sz="1800" b="0" i="1" smtClean="0">
                        <a:solidFill>
                          <a:srgbClr val="000000"/>
                        </a:solidFill>
                        <a:latin typeface="Cambria Math"/>
                      </a:rPr>
                      <m:t>𝑛</m:t>
                    </m:r>
                    <m:r>
                      <a:rPr lang="en-GB" altLang="en-US" sz="1800" b="0" i="1" smtClean="0">
                        <a:solidFill>
                          <a:srgbClr val="000000"/>
                        </a:solidFill>
                        <a:latin typeface="Cambria Math"/>
                        <a:ea typeface="Cambria Math"/>
                      </a:rPr>
                      <m:t>&lt;</m:t>
                    </m:r>
                    <m:r>
                      <a:rPr lang="en-GB" altLang="en-US" sz="1800" b="0" i="1" smtClean="0">
                        <a:solidFill>
                          <a:srgbClr val="000000"/>
                        </a:solidFill>
                        <a:latin typeface="Cambria Math"/>
                        <a:ea typeface="Cambria Math"/>
                      </a:rPr>
                      <m:t>𝑚</m:t>
                    </m:r>
                  </m:oMath>
                </a14:m>
                <a:r>
                  <a:rPr lang="en-GB" altLang="en-US" sz="1800" dirty="0">
                    <a:solidFill>
                      <a:srgbClr val="000000"/>
                    </a:solidFill>
                  </a:rPr>
                  <a:t> and </a:t>
                </a:r>
                <a:r>
                  <a:rPr lang="en-GB" altLang="en-US" sz="1800" i="0" dirty="0">
                    <a:solidFill>
                      <a:srgbClr val="000000"/>
                    </a:solidFill>
                  </a:rPr>
                  <a:t>rank </a:t>
                </a:r>
                <a14:m>
                  <m:oMath xmlns:m="http://schemas.openxmlformats.org/officeDocument/2006/math">
                    <m:r>
                      <a:rPr lang="en-GB" altLang="en-US" sz="1800" b="0" i="1" smtClean="0">
                        <a:solidFill>
                          <a:srgbClr val="000000"/>
                        </a:solidFill>
                        <a:latin typeface="Cambria Math"/>
                      </a:rPr>
                      <m:t>𝑟</m:t>
                    </m:r>
                  </m:oMath>
                </a14:m>
                <a:r>
                  <a:rPr lang="en-GB" altLang="en-US" sz="1800" i="0" dirty="0">
                    <a:solidFill>
                      <a:srgbClr val="000000"/>
                    </a:solidFill>
                  </a:rPr>
                  <a:t>.</a:t>
                </a:r>
              </a:p>
              <a:p>
                <a:pPr marL="266700" lvl="1" indent="-266700" eaLnBrk="1" hangingPunct="1"/>
                <a:r>
                  <a:rPr lang="en-GB" altLang="en-US" sz="1800" i="0" dirty="0">
                    <a:solidFill>
                      <a:srgbClr val="000000"/>
                    </a:solidFill>
                  </a:rPr>
                  <a:t>We know that </a:t>
                </a:r>
                <a14:m>
                  <m:oMath xmlns:m="http://schemas.openxmlformats.org/officeDocument/2006/math">
                    <m:r>
                      <a:rPr lang="en-GB" altLang="en-US" sz="1800" b="0" i="1" smtClean="0">
                        <a:solidFill>
                          <a:srgbClr val="000000"/>
                        </a:solidFill>
                        <a:latin typeface="Cambria Math" panose="02040503050406030204" pitchFamily="18" charset="0"/>
                      </a:rPr>
                      <m:t>𝑟</m:t>
                    </m:r>
                    <m:r>
                      <a:rPr lang="en-GB" altLang="en-US" sz="1800" b="0" i="1" smtClean="0">
                        <a:solidFill>
                          <a:srgbClr val="000000"/>
                        </a:solidFill>
                        <a:latin typeface="Cambria Math" panose="02040503050406030204" pitchFamily="18" charset="0"/>
                        <a:ea typeface="Cambria Math" panose="02040503050406030204" pitchFamily="18" charset="0"/>
                      </a:rPr>
                      <m:t>≤</m:t>
                    </m:r>
                    <m:r>
                      <a:rPr lang="en-GB" altLang="en-US" sz="1800" b="0" i="1" smtClean="0">
                        <a:solidFill>
                          <a:srgbClr val="000000"/>
                        </a:solidFill>
                        <a:latin typeface="Cambria Math" panose="02040503050406030204" pitchFamily="18" charset="0"/>
                        <a:ea typeface="Cambria Math" panose="02040503050406030204" pitchFamily="18" charset="0"/>
                      </a:rPr>
                      <m:t>𝑚</m:t>
                    </m:r>
                  </m:oMath>
                </a14:m>
                <a:r>
                  <a:rPr lang="en-GB" altLang="en-US" sz="1800" i="0" dirty="0">
                    <a:solidFill>
                      <a:srgbClr val="000000"/>
                    </a:solidFill>
                  </a:rPr>
                  <a:t> and </a:t>
                </a:r>
                <a14:m>
                  <m:oMath xmlns:m="http://schemas.openxmlformats.org/officeDocument/2006/math">
                    <m:r>
                      <a:rPr lang="en-GB" altLang="en-US" sz="1800" b="0" i="1" smtClean="0">
                        <a:solidFill>
                          <a:srgbClr val="000000"/>
                        </a:solidFill>
                        <a:latin typeface="Cambria Math" panose="02040503050406030204" pitchFamily="18" charset="0"/>
                      </a:rPr>
                      <m:t>𝑟</m:t>
                    </m:r>
                    <m:r>
                      <a:rPr lang="en-GB" altLang="en-US" sz="1800" b="0" i="1" smtClean="0">
                        <a:solidFill>
                          <a:srgbClr val="000000"/>
                        </a:solidFill>
                        <a:latin typeface="Cambria Math" panose="02040503050406030204" pitchFamily="18" charset="0"/>
                        <a:ea typeface="Cambria Math" panose="02040503050406030204" pitchFamily="18" charset="0"/>
                      </a:rPr>
                      <m:t>≤</m:t>
                    </m:r>
                    <m:r>
                      <a:rPr lang="en-GB" altLang="en-US" sz="1800" b="0" i="1" smtClean="0">
                        <a:solidFill>
                          <a:srgbClr val="000000"/>
                        </a:solidFill>
                        <a:latin typeface="Cambria Math" panose="02040503050406030204" pitchFamily="18" charset="0"/>
                        <a:ea typeface="Cambria Math" panose="02040503050406030204" pitchFamily="18" charset="0"/>
                      </a:rPr>
                      <m:t>𝑛</m:t>
                    </m:r>
                  </m:oMath>
                </a14:m>
                <a:r>
                  <a:rPr lang="en-GB" altLang="en-US" sz="1800" i="0" dirty="0"/>
                  <a:t>.</a:t>
                </a:r>
              </a:p>
              <a:p>
                <a:pPr marL="266700" lvl="1" indent="-266700" eaLnBrk="1" hangingPunct="1"/>
                <a:r>
                  <a:rPr lang="en-GB" altLang="en-US" sz="1800" i="0" dirty="0">
                    <a:solidFill>
                      <a:srgbClr val="000000"/>
                    </a:solidFill>
                  </a:rPr>
                  <a:t>Suppose that the condition of </a:t>
                </a:r>
                <a:r>
                  <a:rPr lang="en-GB" altLang="en-US" sz="1800" b="1" i="0" dirty="0">
                    <a:solidFill>
                      <a:srgbClr val="CC0033"/>
                    </a:solidFill>
                  </a:rPr>
                  <a:t>full column rank</a:t>
                </a:r>
                <a:r>
                  <a:rPr lang="en-GB" altLang="en-US" sz="1800" i="0" dirty="0"/>
                  <a:t>, i.e., </a:t>
                </a:r>
                <a14:m>
                  <m:oMath xmlns:m="http://schemas.openxmlformats.org/officeDocument/2006/math">
                    <m:r>
                      <a:rPr lang="en-GB" altLang="en-US" sz="1800" smtClean="0">
                        <a:solidFill>
                          <a:srgbClr val="000000"/>
                        </a:solidFill>
                        <a:latin typeface="Cambria Math" panose="02040503050406030204" pitchFamily="18" charset="0"/>
                      </a:rPr>
                      <m:t>𝑟</m:t>
                    </m:r>
                    <m:r>
                      <a:rPr lang="en-GB" altLang="en-US" sz="1800" b="0" i="1" smtClean="0">
                        <a:solidFill>
                          <a:srgbClr val="000000"/>
                        </a:solidFill>
                        <a:latin typeface="Cambria Math" panose="02040503050406030204" pitchFamily="18" charset="0"/>
                        <a:ea typeface="Cambria Math" panose="02040503050406030204" pitchFamily="18" charset="0"/>
                      </a:rPr>
                      <m:t>=</m:t>
                    </m:r>
                    <m:r>
                      <a:rPr lang="en-GB" altLang="en-US" sz="1800">
                        <a:solidFill>
                          <a:srgbClr val="000000"/>
                        </a:solidFill>
                        <a:latin typeface="Cambria Math" panose="02040503050406030204" pitchFamily="18" charset="0"/>
                        <a:ea typeface="Cambria Math" panose="02040503050406030204" pitchFamily="18" charset="0"/>
                      </a:rPr>
                      <m:t>𝑛</m:t>
                    </m:r>
                  </m:oMath>
                </a14:m>
                <a:r>
                  <a:rPr lang="en-GB" altLang="en-US" sz="1800" i="0" dirty="0">
                    <a:solidFill>
                      <a:srgbClr val="000000"/>
                    </a:solidFill>
                  </a:rPr>
                  <a:t> holds. In that case:</a:t>
                </a:r>
              </a:p>
              <a:p>
                <a:pPr marL="542925" lvl="2" indent="-276225" eaLnBrk="1" hangingPunct="1">
                  <a:buFont typeface="Wingdings" panose="05000000000000000000" pitchFamily="2" charset="2"/>
                  <a:buChar char="Ø"/>
                </a:pPr>
                <a:r>
                  <a:rPr lang="en-GB" altLang="en-US" sz="1800" i="0" dirty="0">
                    <a:solidFill>
                      <a:srgbClr val="000000"/>
                    </a:solidFill>
                  </a:rPr>
                  <a:t>We don’t have free variables.</a:t>
                </a:r>
              </a:p>
              <a:p>
                <a:pPr marL="542925" lvl="2" indent="-276225" eaLnBrk="1" hangingPunct="1">
                  <a:buFont typeface="Wingdings" panose="05000000000000000000" pitchFamily="2" charset="2"/>
                  <a:buChar char="Ø"/>
                </a:pPr>
                <a:r>
                  <a:rPr lang="en-GB" altLang="en-US" sz="1800" i="0" dirty="0">
                    <a:solidFill>
                      <a:srgbClr val="000000"/>
                    </a:solidFill>
                  </a:rPr>
                  <a:t>The null space </a:t>
                </a:r>
                <a14:m>
                  <m:oMath xmlns:m="http://schemas.openxmlformats.org/officeDocument/2006/math">
                    <m:r>
                      <a:rPr lang="en-GB" altLang="en-US" sz="1800" b="0" i="1" smtClean="0">
                        <a:solidFill>
                          <a:srgbClr val="000000"/>
                        </a:solidFill>
                        <a:latin typeface="Cambria Math"/>
                      </a:rPr>
                      <m:t>𝑁</m:t>
                    </m:r>
                    <m:r>
                      <a:rPr lang="en-GB" altLang="en-US" sz="1800" b="0" i="1" smtClean="0">
                        <a:solidFill>
                          <a:srgbClr val="000000"/>
                        </a:solidFill>
                        <a:latin typeface="Cambria Math"/>
                      </a:rPr>
                      <m:t>(</m:t>
                    </m:r>
                    <m:r>
                      <a:rPr lang="en-GB" altLang="en-US" sz="1800" b="0" i="1" smtClean="0">
                        <a:solidFill>
                          <a:srgbClr val="000000"/>
                        </a:solidFill>
                        <a:latin typeface="Cambria Math"/>
                      </a:rPr>
                      <m:t>𝐴</m:t>
                    </m:r>
                    <m:r>
                      <a:rPr lang="en-GB" altLang="en-US" sz="1800" b="0" i="1" smtClean="0">
                        <a:solidFill>
                          <a:srgbClr val="000000"/>
                        </a:solidFill>
                        <a:latin typeface="Cambria Math"/>
                      </a:rPr>
                      <m:t>)</m:t>
                    </m:r>
                  </m:oMath>
                </a14:m>
                <a:r>
                  <a:rPr lang="en-GB" altLang="en-US" sz="1800" dirty="0">
                    <a:solidFill>
                      <a:srgbClr val="000000"/>
                    </a:solidFill>
                  </a:rPr>
                  <a:t> </a:t>
                </a:r>
                <a:r>
                  <a:rPr lang="en-GB" altLang="en-US" sz="1800" i="0" dirty="0">
                    <a:solidFill>
                      <a:srgbClr val="000000"/>
                    </a:solidFill>
                  </a:rPr>
                  <a:t>contains only the zero vector.</a:t>
                </a:r>
              </a:p>
              <a:p>
                <a:pPr marL="542925" lvl="2" indent="-276225" eaLnBrk="1" hangingPunct="1">
                  <a:buFont typeface="Wingdings" panose="05000000000000000000" pitchFamily="2" charset="2"/>
                  <a:buChar char="Ø"/>
                </a:pPr>
                <a:r>
                  <a:rPr lang="en-GB" altLang="en-US" sz="1800" b="1" i="0" u="sng" dirty="0">
                    <a:solidFill>
                      <a:srgbClr val="000000"/>
                    </a:solidFill>
                  </a:rPr>
                  <a:t>IF </a:t>
                </a:r>
                <a:r>
                  <a:rPr lang="en-GB" altLang="en-US" sz="1800" i="0" dirty="0">
                    <a:solidFill>
                      <a:srgbClr val="000000"/>
                    </a:solidFill>
                  </a:rPr>
                  <a:t>there is a solution to the system </a:t>
                </a:r>
                <a14:m>
                  <m:oMath xmlns:m="http://schemas.openxmlformats.org/officeDocument/2006/math">
                    <m:r>
                      <a:rPr lang="en-GB" altLang="en-US" sz="1800" b="0" i="1" smtClean="0">
                        <a:solidFill>
                          <a:srgbClr val="000000"/>
                        </a:solidFill>
                        <a:latin typeface="Cambria Math"/>
                      </a:rPr>
                      <m:t>𝐴𝑥</m:t>
                    </m:r>
                    <m:r>
                      <a:rPr lang="en-GB" altLang="en-US" sz="1800" b="0" i="1" smtClean="0">
                        <a:solidFill>
                          <a:srgbClr val="000000"/>
                        </a:solidFill>
                        <a:latin typeface="Cambria Math"/>
                      </a:rPr>
                      <m:t>=</m:t>
                    </m:r>
                    <m:r>
                      <a:rPr lang="en-GB" altLang="en-US" sz="1800" b="0" i="1" smtClean="0">
                        <a:solidFill>
                          <a:srgbClr val="000000"/>
                        </a:solidFill>
                        <a:latin typeface="Cambria Math"/>
                      </a:rPr>
                      <m:t>𝑏</m:t>
                    </m:r>
                  </m:oMath>
                </a14:m>
                <a:r>
                  <a:rPr lang="en-GB" altLang="en-US" sz="1800" i="0" dirty="0">
                    <a:solidFill>
                      <a:srgbClr val="000000"/>
                    </a:solidFill>
                  </a:rPr>
                  <a:t>, it is the particular solution</a:t>
                </a:r>
                <a:r>
                  <a:rPr lang="en-GB" altLang="en-US" sz="1800" dirty="0">
                    <a:solidFill>
                      <a:srgbClr val="000000"/>
                    </a:solidFill>
                  </a:rPr>
                  <a:t> </a:t>
                </a:r>
                <a14:m>
                  <m:oMath xmlns:m="http://schemas.openxmlformats.org/officeDocument/2006/math">
                    <m:sSub>
                      <m:sSubPr>
                        <m:ctrlPr>
                          <a:rPr lang="en-GB" altLang="en-US" sz="1800" i="1" smtClean="0">
                            <a:solidFill>
                              <a:srgbClr val="000000"/>
                            </a:solidFill>
                            <a:latin typeface="Cambria Math"/>
                          </a:rPr>
                        </m:ctrlPr>
                      </m:sSubPr>
                      <m:e>
                        <m:r>
                          <a:rPr lang="en-GB" altLang="en-US" sz="1800" b="0" i="1" smtClean="0">
                            <a:solidFill>
                              <a:srgbClr val="000000"/>
                            </a:solidFill>
                            <a:latin typeface="Cambria Math" panose="02040503050406030204" pitchFamily="18" charset="0"/>
                          </a:rPr>
                          <m:t>𝑥</m:t>
                        </m:r>
                      </m:e>
                      <m:sub>
                        <m:r>
                          <a:rPr lang="en-GB" altLang="en-US" sz="1800" b="0" i="1" smtClean="0">
                            <a:solidFill>
                              <a:srgbClr val="000000"/>
                            </a:solidFill>
                            <a:latin typeface="Cambria Math" panose="02040503050406030204" pitchFamily="18" charset="0"/>
                          </a:rPr>
                          <m:t>𝑝</m:t>
                        </m:r>
                      </m:sub>
                    </m:sSub>
                  </m:oMath>
                </a14:m>
                <a:r>
                  <a:rPr lang="en-GB" altLang="en-US" sz="1800" dirty="0">
                    <a:solidFill>
                      <a:srgbClr val="000000"/>
                    </a:solidFill>
                  </a:rPr>
                  <a:t>.</a:t>
                </a:r>
              </a:p>
              <a:p>
                <a:pPr marL="542925" lvl="2" indent="-276225" eaLnBrk="1" hangingPunct="1">
                  <a:buFont typeface="Wingdings" panose="05000000000000000000" pitchFamily="2" charset="2"/>
                  <a:buChar char="Ø"/>
                </a:pPr>
                <a:r>
                  <a:rPr lang="en-GB" altLang="en-US" sz="1800" i="0" dirty="0">
                    <a:solidFill>
                      <a:srgbClr val="000000"/>
                    </a:solidFill>
                  </a:rPr>
                  <a:t>Therefore, the system has a unique solution, if this exists.</a:t>
                </a:r>
              </a:p>
              <a:p>
                <a:pPr marL="542925" lvl="2" indent="-276225" eaLnBrk="1" hangingPunct="1">
                  <a:buFont typeface="Wingdings" panose="05000000000000000000" pitchFamily="2" charset="2"/>
                  <a:buChar char="Ø"/>
                </a:pPr>
                <a:r>
                  <a:rPr lang="en-GB" altLang="en-US" sz="1800" i="0" dirty="0">
                    <a:solidFill>
                      <a:srgbClr val="000000"/>
                    </a:solidFill>
                  </a:rPr>
                  <a:t>We conclude that the number of solutions is 0 or 1.</a:t>
                </a:r>
              </a:p>
              <a:p>
                <a:pPr marL="266700" lvl="1" indent="-266700" eaLnBrk="1" hangingPunct="1"/>
                <a:endParaRPr lang="en-GB" altLang="en-US" sz="1800" i="0" dirty="0"/>
              </a:p>
              <a:p>
                <a:pPr marL="266700" lvl="1" indent="0" eaLnBrk="1" hangingPunct="1">
                  <a:buNone/>
                </a:pPr>
                <a:r>
                  <a:rPr lang="en-GB" altLang="en-US" sz="1800" b="1" i="0" dirty="0">
                    <a:solidFill>
                      <a:srgbClr val="000000"/>
                    </a:solidFill>
                  </a:rPr>
                  <a:t>Example: </a:t>
                </a:r>
                <a:r>
                  <a:rPr lang="en-GB" altLang="en-US" sz="1800" i="0" dirty="0">
                    <a:solidFill>
                      <a:srgbClr val="000000"/>
                    </a:solidFill>
                  </a:rPr>
                  <a:t>Consider the system with matrix </a:t>
                </a:r>
                <a14:m>
                  <m:oMath xmlns:m="http://schemas.openxmlformats.org/officeDocument/2006/math">
                    <m:r>
                      <a:rPr lang="en-GB" altLang="en-US" sz="1800" b="0" i="1" smtClean="0">
                        <a:solidFill>
                          <a:srgbClr val="000000"/>
                        </a:solidFill>
                        <a:latin typeface="Cambria Math"/>
                      </a:rPr>
                      <m:t>𝐴</m:t>
                    </m:r>
                  </m:oMath>
                </a14:m>
                <a:r>
                  <a:rPr lang="en-GB" altLang="en-US" sz="1800" dirty="0">
                    <a:solidFill>
                      <a:srgbClr val="000000"/>
                    </a:solidFill>
                  </a:rPr>
                  <a:t> </a:t>
                </a:r>
                <a:r>
                  <a:rPr lang="en-GB" altLang="en-US" sz="1800" i="0" dirty="0">
                    <a:solidFill>
                      <a:srgbClr val="000000"/>
                    </a:solidFill>
                  </a:rPr>
                  <a:t>shown below.</a:t>
                </a:r>
              </a:p>
            </p:txBody>
          </p:sp>
        </mc:Choice>
        <mc:Fallback xmlns="">
          <p:sp>
            <p:nvSpPr>
              <p:cNvPr id="5" name="Rectangle 4"/>
              <p:cNvSpPr>
                <a:spLocks noGrp="1" noRot="1" noChangeAspect="1" noMove="1" noResize="1" noEditPoints="1" noAdjustHandles="1" noChangeArrowheads="1" noChangeShapeType="1" noTextEdit="1"/>
              </p:cNvSpPr>
              <p:nvPr/>
            </p:nvSpPr>
            <p:spPr bwMode="auto">
              <a:xfrm>
                <a:off x="251520" y="1584027"/>
                <a:ext cx="8640960" cy="5013325"/>
              </a:xfrm>
              <a:prstGeom prst="rect">
                <a:avLst/>
              </a:prstGeom>
              <a:blipFill>
                <a:blip r:embed="rId3"/>
                <a:stretch>
                  <a:fillRect l="-1481" t="-158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3851920" y="4978515"/>
                <a:ext cx="5225406" cy="2081083"/>
              </a:xfrm>
              <a:prstGeom prst="rect">
                <a:avLst/>
              </a:prstGeom>
            </p:spPr>
            <p:txBody>
              <a:bodyPr wrap="square">
                <a:spAutoFit/>
              </a:bodyPr>
              <a:lstStyle/>
              <a:p>
                <a:pPr marL="285750" indent="-285750">
                  <a:buFont typeface="Wingdings" panose="05000000000000000000" pitchFamily="2" charset="2"/>
                  <a:buChar char="§"/>
                </a:pPr>
                <a:r>
                  <a:rPr lang="en-GB" altLang="en-US" i="0" dirty="0">
                    <a:solidFill>
                      <a:srgbClr val="000000"/>
                    </a:solidFill>
                  </a:rPr>
                  <a:t>rank = 2</a:t>
                </a:r>
              </a:p>
              <a:p>
                <a:pPr marL="285750" indent="-285750">
                  <a:buFont typeface="Wingdings" panose="05000000000000000000" pitchFamily="2" charset="2"/>
                  <a:buChar char="§"/>
                </a:pPr>
                <a:r>
                  <a:rPr lang="en-GB" altLang="en-US" i="0" dirty="0">
                    <a:solidFill>
                      <a:srgbClr val="000000"/>
                    </a:solidFill>
                  </a:rPr>
                  <a:t>there aren’t any free variables</a:t>
                </a:r>
                <a:endParaRPr lang="en-GB" altLang="en-US" dirty="0">
                  <a:solidFill>
                    <a:srgbClr val="000000"/>
                  </a:solidFill>
                </a:endParaRPr>
              </a:p>
              <a:p>
                <a:pPr marL="285750" indent="-285750">
                  <a:buFont typeface="Wingdings" panose="05000000000000000000" pitchFamily="2" charset="2"/>
                  <a:buChar char="§"/>
                </a:pPr>
                <a:r>
                  <a:rPr lang="en-GB" altLang="en-US" i="0" dirty="0">
                    <a:solidFill>
                      <a:srgbClr val="000000"/>
                    </a:solidFill>
                  </a:rPr>
                  <a:t>the null space is the zero vector </a:t>
                </a:r>
                <a:endParaRPr lang="en-GB" altLang="en-US" dirty="0">
                  <a:solidFill>
                    <a:srgbClr val="000000"/>
                  </a:solidFill>
                </a:endParaRPr>
              </a:p>
              <a:p>
                <a:pPr marL="285750" indent="-285750">
                  <a:buFont typeface="Wingdings" panose="05000000000000000000" pitchFamily="2" charset="2"/>
                  <a:buChar char="§"/>
                </a:pPr>
                <a:r>
                  <a:rPr lang="en-GB" i="0" dirty="0">
                    <a:solidFill>
                      <a:srgbClr val="000000"/>
                    </a:solidFill>
                  </a:rPr>
                  <a:t>there is a unique solution to </a:t>
                </a:r>
                <a14:m>
                  <m:oMath xmlns:m="http://schemas.openxmlformats.org/officeDocument/2006/math">
                    <m:r>
                      <a:rPr lang="en-GB" b="0" i="1" smtClean="0">
                        <a:solidFill>
                          <a:srgbClr val="000000"/>
                        </a:solidFill>
                        <a:latin typeface="Cambria Math"/>
                      </a:rPr>
                      <m:t>𝐴𝑥</m:t>
                    </m:r>
                    <m:r>
                      <a:rPr lang="en-GB" b="0" i="1" smtClean="0">
                        <a:solidFill>
                          <a:srgbClr val="000000"/>
                        </a:solidFill>
                        <a:latin typeface="Cambria Math"/>
                      </a:rPr>
                      <m:t>=</m:t>
                    </m:r>
                    <m:r>
                      <a:rPr lang="en-GB" b="0" i="1" smtClean="0">
                        <a:solidFill>
                          <a:srgbClr val="000000"/>
                        </a:solidFill>
                        <a:latin typeface="Cambria Math"/>
                      </a:rPr>
                      <m:t>𝑏</m:t>
                    </m:r>
                  </m:oMath>
                </a14:m>
                <a:r>
                  <a:rPr lang="en-GB" i="0" dirty="0">
                    <a:solidFill>
                      <a:srgbClr val="000000"/>
                    </a:solidFill>
                  </a:rPr>
                  <a:t> only when </a:t>
                </a:r>
                <a14:m>
                  <m:oMath xmlns:m="http://schemas.openxmlformats.org/officeDocument/2006/math">
                    <m:r>
                      <a:rPr lang="en-GB" b="0" i="1" smtClean="0">
                        <a:solidFill>
                          <a:srgbClr val="000000"/>
                        </a:solidFill>
                        <a:latin typeface="Cambria Math"/>
                      </a:rPr>
                      <m:t>𝑏</m:t>
                    </m:r>
                  </m:oMath>
                </a14:m>
                <a:r>
                  <a:rPr lang="en-GB" i="0" dirty="0">
                    <a:solidFill>
                      <a:srgbClr val="000000"/>
                    </a:solidFill>
                  </a:rPr>
                  <a:t> is a linear combination of the columns of </a:t>
                </a:r>
                <a14:m>
                  <m:oMath xmlns:m="http://schemas.openxmlformats.org/officeDocument/2006/math">
                    <m:r>
                      <a:rPr lang="en-GB" b="0" i="1" smtClean="0">
                        <a:solidFill>
                          <a:srgbClr val="000000"/>
                        </a:solidFill>
                        <a:latin typeface="Cambria Math"/>
                      </a:rPr>
                      <m:t>𝐴</m:t>
                    </m:r>
                  </m:oMath>
                </a14:m>
                <a:endParaRPr lang="en-GB" b="0" i="0" dirty="0">
                  <a:solidFill>
                    <a:srgbClr val="000000"/>
                  </a:solidFill>
                </a:endParaRPr>
              </a:p>
              <a:p>
                <a:pPr marL="285750" indent="-285750">
                  <a:buFont typeface="Wingdings" panose="05000000000000000000" pitchFamily="2" charset="2"/>
                  <a:buChar char="§"/>
                </a:pPr>
                <a:r>
                  <a:rPr lang="en-GB" i="0" dirty="0">
                    <a:solidFill>
                      <a:srgbClr val="000000"/>
                    </a:solidFill>
                  </a:rPr>
                  <a:t>this unique solution is the particular solution </a:t>
                </a:r>
                <a14:m>
                  <m:oMath xmlns:m="http://schemas.openxmlformats.org/officeDocument/2006/math">
                    <m:sSub>
                      <m:sSubPr>
                        <m:ctrlPr>
                          <a:rPr lang="en-GB" altLang="en-US" i="1">
                            <a:solidFill>
                              <a:srgbClr val="000000"/>
                            </a:solidFill>
                            <a:latin typeface="Cambria Math"/>
                          </a:rPr>
                        </m:ctrlPr>
                      </m:sSubPr>
                      <m:e>
                        <m:r>
                          <a:rPr lang="en-GB" altLang="en-US">
                            <a:solidFill>
                              <a:srgbClr val="000000"/>
                            </a:solidFill>
                            <a:latin typeface="Cambria Math" panose="02040503050406030204" pitchFamily="18" charset="0"/>
                          </a:rPr>
                          <m:t>𝑥</m:t>
                        </m:r>
                      </m:e>
                      <m:sub>
                        <m:r>
                          <a:rPr lang="en-GB" altLang="en-US">
                            <a:solidFill>
                              <a:srgbClr val="000000"/>
                            </a:solidFill>
                            <a:latin typeface="Cambria Math" panose="02040503050406030204" pitchFamily="18" charset="0"/>
                          </a:rPr>
                          <m:t>𝑝</m:t>
                        </m:r>
                      </m:sub>
                    </m:sSub>
                  </m:oMath>
                </a14:m>
                <a:endParaRPr lang="en-GB" dirty="0">
                  <a:solidFill>
                    <a:srgbClr val="000000"/>
                  </a:solidFill>
                </a:endParaRPr>
              </a:p>
              <a:p>
                <a:endParaRPr lang="en-GB" dirty="0">
                  <a:solidFill>
                    <a:srgbClr val="000000"/>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3851920" y="4978515"/>
                <a:ext cx="5225406" cy="2081083"/>
              </a:xfrm>
              <a:prstGeom prst="rect">
                <a:avLst/>
              </a:prstGeom>
              <a:blipFill rotWithShape="1">
                <a:blip r:embed="rId4"/>
                <a:stretch>
                  <a:fillRect l="-467" t="-880" r="-583"/>
                </a:stretch>
              </a:blipFill>
            </p:spPr>
            <p:txBody>
              <a:bodyPr/>
              <a:lstStyle/>
              <a:p>
                <a:r>
                  <a:rPr lang="en-GB">
                    <a:noFill/>
                  </a:rPr>
                  <a:t> </a:t>
                </a:r>
              </a:p>
            </p:txBody>
          </p:sp>
        </mc:Fallback>
      </mc:AlternateContent>
      <p:grpSp>
        <p:nvGrpSpPr>
          <p:cNvPr id="11" name="Group 10"/>
          <p:cNvGrpSpPr/>
          <p:nvPr/>
        </p:nvGrpSpPr>
        <p:grpSpPr>
          <a:xfrm>
            <a:off x="1259632" y="5085184"/>
            <a:ext cx="2445734" cy="1357119"/>
            <a:chOff x="1331640" y="5085184"/>
            <a:chExt cx="2445734" cy="1357119"/>
          </a:xfrm>
        </p:grpSpPr>
        <p:grpSp>
          <p:nvGrpSpPr>
            <p:cNvPr id="3" name="Group 2"/>
            <p:cNvGrpSpPr/>
            <p:nvPr/>
          </p:nvGrpSpPr>
          <p:grpSpPr>
            <a:xfrm>
              <a:off x="1331640" y="5085184"/>
              <a:ext cx="2445734" cy="1357119"/>
              <a:chOff x="1331640" y="5085184"/>
              <a:chExt cx="2445734" cy="1357119"/>
            </a:xfrm>
          </p:grpSpPr>
          <mc:AlternateContent xmlns:mc="http://schemas.openxmlformats.org/markup-compatibility/2006" xmlns:a14="http://schemas.microsoft.com/office/drawing/2010/main">
            <mc:Choice Requires="a14">
              <p:sp>
                <p:nvSpPr>
                  <p:cNvPr id="2" name="TextBox 1"/>
                  <p:cNvSpPr txBox="1"/>
                  <p:nvPr/>
                </p:nvSpPr>
                <p:spPr>
                  <a:xfrm>
                    <a:off x="1331640" y="5085184"/>
                    <a:ext cx="2445734" cy="1020472"/>
                  </a:xfrm>
                  <a:prstGeom prst="rect">
                    <a:avLst/>
                  </a:prstGeom>
                  <a:noFill/>
                </p:spPr>
                <p:txBody>
                  <a:bodyPr wrap="none" lIns="0" tIns="0" rIns="0" bIns="0" rtlCol="0">
                    <a:spAutoFit/>
                  </a:bodyPr>
                  <a:lstStyle/>
                  <a:p>
                    <a:pPr marL="363538" indent="-363538">
                      <a:spcBef>
                        <a:spcPts val="0"/>
                      </a:spcBef>
                      <a:spcAft>
                        <a:spcPts val="0"/>
                      </a:spcAft>
                    </a:pPr>
                    <a14:m>
                      <m:oMathPara xmlns:m="http://schemas.openxmlformats.org/officeDocument/2006/math">
                        <m:oMathParaPr>
                          <m:jc m:val="centerGroup"/>
                        </m:oMathParaPr>
                        <m:oMath xmlns:m="http://schemas.openxmlformats.org/officeDocument/2006/math">
                          <m:d>
                            <m:dPr>
                              <m:begChr m:val="["/>
                              <m:endChr m:val="]"/>
                              <m:ctrlPr>
                                <a:rPr lang="en-GB" sz="1800" i="1" smtClean="0">
                                  <a:solidFill>
                                    <a:srgbClr val="040404"/>
                                  </a:solidFill>
                                  <a:latin typeface="Cambria Math"/>
                                </a:rPr>
                              </m:ctrlPr>
                            </m:dPr>
                            <m:e>
                              <m:eqArr>
                                <m:eqArrPr>
                                  <m:ctrlPr>
                                    <a:rPr lang="en-GB" sz="1800" i="1">
                                      <a:solidFill>
                                        <a:srgbClr val="040404"/>
                                      </a:solidFill>
                                      <a:latin typeface="Cambria Math"/>
                                    </a:rPr>
                                  </m:ctrlPr>
                                </m:eqArrPr>
                                <m:e>
                                  <m:m>
                                    <m:mPr>
                                      <m:mcs>
                                        <m:mc>
                                          <m:mcPr>
                                            <m:count m:val="2"/>
                                            <m:mcJc m:val="center"/>
                                          </m:mcPr>
                                        </m:mc>
                                      </m:mcs>
                                      <m:ctrlPr>
                                        <a:rPr lang="en-GB" sz="1800" i="1">
                                          <a:solidFill>
                                            <a:srgbClr val="040404"/>
                                          </a:solidFill>
                                          <a:latin typeface="Cambria Math"/>
                                        </a:rPr>
                                      </m:ctrlPr>
                                    </m:mPr>
                                    <m:mr>
                                      <m:e>
                                        <m:r>
                                          <m:rPr>
                                            <m:brk m:alnAt="7"/>
                                          </m:rPr>
                                          <a:rPr lang="en-GB" sz="1800" b="0" i="1" smtClean="0">
                                            <a:solidFill>
                                              <a:srgbClr val="040404"/>
                                            </a:solidFill>
                                            <a:latin typeface="Cambria Math" panose="02040503050406030204" pitchFamily="18" charset="0"/>
                                          </a:rPr>
                                          <m:t>1</m:t>
                                        </m:r>
                                      </m:e>
                                      <m:e>
                                        <m:r>
                                          <a:rPr lang="en-GB" sz="1800" b="0" i="1" smtClean="0">
                                            <a:solidFill>
                                              <a:srgbClr val="040404"/>
                                            </a:solidFill>
                                            <a:latin typeface="Cambria Math" panose="02040503050406030204" pitchFamily="18" charset="0"/>
                                          </a:rPr>
                                          <m:t>3</m:t>
                                        </m:r>
                                      </m:e>
                                    </m:mr>
                                    <m:mr>
                                      <m:e>
                                        <m:r>
                                          <a:rPr lang="en-GB" sz="1800" b="0" i="1" smtClean="0">
                                            <a:solidFill>
                                              <a:srgbClr val="040404"/>
                                            </a:solidFill>
                                            <a:latin typeface="Cambria Math" panose="02040503050406030204" pitchFamily="18" charset="0"/>
                                          </a:rPr>
                                          <m:t>2</m:t>
                                        </m:r>
                                      </m:e>
                                      <m:e>
                                        <m:r>
                                          <a:rPr lang="en-GB" sz="1800" b="0" i="1" smtClean="0">
                                            <a:solidFill>
                                              <a:srgbClr val="040404"/>
                                            </a:solidFill>
                                            <a:latin typeface="Cambria Math" panose="02040503050406030204" pitchFamily="18" charset="0"/>
                                          </a:rPr>
                                          <m:t>1</m:t>
                                        </m:r>
                                      </m:e>
                                    </m:mr>
                                    <m:mr>
                                      <m:e>
                                        <m:r>
                                          <a:rPr lang="en-GB" sz="1800" b="0" i="1" smtClean="0">
                                            <a:solidFill>
                                              <a:srgbClr val="040404"/>
                                            </a:solidFill>
                                            <a:latin typeface="Cambria Math" panose="02040503050406030204" pitchFamily="18" charset="0"/>
                                          </a:rPr>
                                          <m:t>6</m:t>
                                        </m:r>
                                      </m:e>
                                      <m:e>
                                        <m:r>
                                          <a:rPr lang="en-GB" sz="1800" b="0" i="1" smtClean="0">
                                            <a:solidFill>
                                              <a:srgbClr val="040404"/>
                                            </a:solidFill>
                                            <a:latin typeface="Cambria Math" panose="02040503050406030204" pitchFamily="18" charset="0"/>
                                          </a:rPr>
                                          <m:t>1</m:t>
                                        </m:r>
                                      </m:e>
                                    </m:mr>
                                  </m:m>
                                </m:e>
                                <m:e>
                                  <m:m>
                                    <m:mPr>
                                      <m:mcs>
                                        <m:mc>
                                          <m:mcPr>
                                            <m:count m:val="2"/>
                                            <m:mcJc m:val="center"/>
                                          </m:mcPr>
                                        </m:mc>
                                      </m:mcs>
                                      <m:ctrlPr>
                                        <a:rPr lang="en-GB" sz="1800" i="1" smtClean="0">
                                          <a:solidFill>
                                            <a:srgbClr val="040404"/>
                                          </a:solidFill>
                                          <a:latin typeface="Cambria Math"/>
                                        </a:rPr>
                                      </m:ctrlPr>
                                    </m:mPr>
                                    <m:mr>
                                      <m:e>
                                        <m:r>
                                          <m:rPr>
                                            <m:brk m:alnAt="7"/>
                                          </m:rPr>
                                          <a:rPr lang="en-GB" sz="1800" b="0" i="1" smtClean="0">
                                            <a:solidFill>
                                              <a:srgbClr val="040404"/>
                                            </a:solidFill>
                                            <a:latin typeface="Cambria Math" panose="02040503050406030204" pitchFamily="18" charset="0"/>
                                          </a:rPr>
                                          <m:t>5</m:t>
                                        </m:r>
                                      </m:e>
                                      <m:e>
                                        <m:r>
                                          <a:rPr lang="en-GB" sz="1800" b="0" i="1" smtClean="0">
                                            <a:solidFill>
                                              <a:srgbClr val="040404"/>
                                            </a:solidFill>
                                            <a:latin typeface="Cambria Math" panose="02040503050406030204" pitchFamily="18" charset="0"/>
                                          </a:rPr>
                                          <m:t>1</m:t>
                                        </m:r>
                                      </m:e>
                                    </m:mr>
                                  </m:m>
                                </m:e>
                              </m:eqArr>
                            </m:e>
                          </m:d>
                          <m:groupChr>
                            <m:groupChrPr>
                              <m:chr m:val="→"/>
                              <m:vertJc m:val="bot"/>
                              <m:ctrlPr>
                                <a:rPr lang="en-GB" sz="1800" i="1" smtClean="0">
                                  <a:solidFill>
                                    <a:srgbClr val="040404"/>
                                  </a:solidFill>
                                  <a:latin typeface="Cambria Math"/>
                                </a:rPr>
                              </m:ctrlPr>
                            </m:groupChrPr>
                            <m:e>
                              <m:r>
                                <m:rPr>
                                  <m:brk m:alnAt="2"/>
                                </m:rPr>
                                <a:rPr lang="en-GB" sz="1800" b="0" i="1" smtClean="0">
                                  <a:solidFill>
                                    <a:srgbClr val="040404"/>
                                  </a:solidFill>
                                  <a:latin typeface="Cambria Math" panose="02040503050406030204" pitchFamily="18" charset="0"/>
                                </a:rPr>
                                <m:t>𝑒</m:t>
                              </m:r>
                              <m:r>
                                <a:rPr lang="en-GB" sz="1800" b="0" i="1" smtClean="0">
                                  <a:solidFill>
                                    <a:srgbClr val="040404"/>
                                  </a:solidFill>
                                  <a:latin typeface="Cambria Math" panose="02040503050406030204" pitchFamily="18" charset="0"/>
                                </a:rPr>
                                <m:t>𝑙𝑖𝑚𝑖𝑛</m:t>
                              </m:r>
                              <m:r>
                                <a:rPr lang="en-GB" sz="1800" b="0" i="1" smtClean="0">
                                  <a:solidFill>
                                    <a:srgbClr val="040404"/>
                                  </a:solidFill>
                                  <a:latin typeface="Cambria Math" panose="02040503050406030204" pitchFamily="18" charset="0"/>
                                </a:rPr>
                                <m:t>.</m:t>
                              </m:r>
                            </m:e>
                          </m:groupChr>
                          <m:d>
                            <m:dPr>
                              <m:begChr m:val="["/>
                              <m:endChr m:val="]"/>
                              <m:ctrlPr>
                                <a:rPr lang="en-GB" sz="1800" i="1">
                                  <a:solidFill>
                                    <a:srgbClr val="040404"/>
                                  </a:solidFill>
                                  <a:latin typeface="Cambria Math"/>
                                </a:rPr>
                              </m:ctrlPr>
                            </m:dPr>
                            <m:e>
                              <m:eqArr>
                                <m:eqArrPr>
                                  <m:ctrlPr>
                                    <a:rPr lang="en-GB" sz="1800" i="1">
                                      <a:solidFill>
                                        <a:srgbClr val="040404"/>
                                      </a:solidFill>
                                      <a:latin typeface="Cambria Math"/>
                                    </a:rPr>
                                  </m:ctrlPr>
                                </m:eqArrPr>
                                <m:e>
                                  <m:m>
                                    <m:mPr>
                                      <m:mcs>
                                        <m:mc>
                                          <m:mcPr>
                                            <m:count m:val="2"/>
                                            <m:mcJc m:val="center"/>
                                          </m:mcPr>
                                        </m:mc>
                                      </m:mcs>
                                      <m:ctrlPr>
                                        <a:rPr lang="en-GB" sz="1800" i="1">
                                          <a:solidFill>
                                            <a:srgbClr val="040404"/>
                                          </a:solidFill>
                                          <a:latin typeface="Cambria Math"/>
                                        </a:rPr>
                                      </m:ctrlPr>
                                    </m:mPr>
                                    <m:mr>
                                      <m:e>
                                        <m:r>
                                          <m:rPr>
                                            <m:brk m:alnAt="7"/>
                                          </m:rPr>
                                          <a:rPr lang="en-GB" sz="1800">
                                            <a:solidFill>
                                              <a:srgbClr val="040404"/>
                                            </a:solidFill>
                                            <a:latin typeface="Cambria Math" panose="02040503050406030204" pitchFamily="18" charset="0"/>
                                          </a:rPr>
                                          <m:t>1</m:t>
                                        </m:r>
                                      </m:e>
                                      <m:e>
                                        <m:r>
                                          <a:rPr lang="en-GB" sz="1800" b="0" i="1" smtClean="0">
                                            <a:solidFill>
                                              <a:srgbClr val="040404"/>
                                            </a:solidFill>
                                            <a:latin typeface="Cambria Math" panose="02040503050406030204" pitchFamily="18" charset="0"/>
                                          </a:rPr>
                                          <m:t>0</m:t>
                                        </m:r>
                                      </m:e>
                                    </m:mr>
                                    <m:mr>
                                      <m:e>
                                        <m:r>
                                          <a:rPr lang="en-GB" sz="1800" b="0" i="1" smtClean="0">
                                            <a:solidFill>
                                              <a:srgbClr val="040404"/>
                                            </a:solidFill>
                                            <a:latin typeface="Cambria Math" panose="02040503050406030204" pitchFamily="18" charset="0"/>
                                          </a:rPr>
                                          <m:t>0</m:t>
                                        </m:r>
                                      </m:e>
                                      <m:e>
                                        <m:r>
                                          <a:rPr lang="en-GB" sz="1800">
                                            <a:solidFill>
                                              <a:srgbClr val="040404"/>
                                            </a:solidFill>
                                            <a:latin typeface="Cambria Math" panose="02040503050406030204" pitchFamily="18" charset="0"/>
                                          </a:rPr>
                                          <m:t>1</m:t>
                                        </m:r>
                                      </m:e>
                                    </m:mr>
                                    <m:mr>
                                      <m:e>
                                        <m:r>
                                          <a:rPr lang="en-GB" sz="1800" b="0" i="1" smtClean="0">
                                            <a:solidFill>
                                              <a:srgbClr val="040404"/>
                                            </a:solidFill>
                                            <a:latin typeface="Cambria Math" panose="02040503050406030204" pitchFamily="18" charset="0"/>
                                          </a:rPr>
                                          <m:t>0</m:t>
                                        </m:r>
                                      </m:e>
                                      <m:e>
                                        <m:r>
                                          <a:rPr lang="en-GB" sz="1800" b="0" i="1" smtClean="0">
                                            <a:solidFill>
                                              <a:srgbClr val="040404"/>
                                            </a:solidFill>
                                            <a:latin typeface="Cambria Math" panose="02040503050406030204" pitchFamily="18" charset="0"/>
                                          </a:rPr>
                                          <m:t>0</m:t>
                                        </m:r>
                                      </m:e>
                                    </m:mr>
                                  </m:m>
                                </m:e>
                                <m:e>
                                  <m:m>
                                    <m:mPr>
                                      <m:mcs>
                                        <m:mc>
                                          <m:mcPr>
                                            <m:count m:val="2"/>
                                            <m:mcJc m:val="center"/>
                                          </m:mcPr>
                                        </m:mc>
                                      </m:mcs>
                                      <m:ctrlPr>
                                        <a:rPr lang="en-GB" sz="1800" i="1">
                                          <a:solidFill>
                                            <a:srgbClr val="040404"/>
                                          </a:solidFill>
                                          <a:latin typeface="Cambria Math"/>
                                        </a:rPr>
                                      </m:ctrlPr>
                                    </m:mPr>
                                    <m:mr>
                                      <m:e>
                                        <m:r>
                                          <a:rPr lang="en-GB" sz="1800" b="0" i="1" smtClean="0">
                                            <a:solidFill>
                                              <a:srgbClr val="040404"/>
                                            </a:solidFill>
                                            <a:latin typeface="Cambria Math" panose="02040503050406030204" pitchFamily="18" charset="0"/>
                                          </a:rPr>
                                          <m:t>0</m:t>
                                        </m:r>
                                      </m:e>
                                      <m:e>
                                        <m:r>
                                          <a:rPr lang="en-GB" sz="1800" b="0" i="1" smtClean="0">
                                            <a:solidFill>
                                              <a:srgbClr val="040404"/>
                                            </a:solidFill>
                                            <a:latin typeface="Cambria Math" panose="02040503050406030204" pitchFamily="18" charset="0"/>
                                          </a:rPr>
                                          <m:t>0</m:t>
                                        </m:r>
                                      </m:e>
                                    </m:mr>
                                  </m:m>
                                </m:e>
                              </m:eqArr>
                            </m:e>
                          </m:d>
                        </m:oMath>
                      </m:oMathPara>
                    </a14:m>
                    <a:endParaRPr lang="en-GB" sz="1800" i="0" dirty="0">
                      <a:solidFill>
                        <a:srgbClr val="040404"/>
                      </a:solidFill>
                      <a:latin typeface="+mn-lt"/>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331640" y="5085184"/>
                    <a:ext cx="2445734" cy="1020472"/>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616089" y="6165304"/>
                    <a:ext cx="579647" cy="276999"/>
                  </a:xfrm>
                  <a:prstGeom prst="rect">
                    <a:avLst/>
                  </a:prstGeom>
                  <a:noFill/>
                </p:spPr>
                <p:txBody>
                  <a:bodyPr wrap="none" lIns="0" tIns="0" rIns="0" bIns="0" rtlCol="0">
                    <a:spAutoFit/>
                  </a:bodyPr>
                  <a:lstStyle/>
                  <a:p>
                    <a:pPr marL="363538" indent="-363538">
                      <a:spcBef>
                        <a:spcPts val="0"/>
                      </a:spcBef>
                      <a:spcAft>
                        <a:spcPts val="0"/>
                      </a:spcAft>
                    </a:pPr>
                    <a14:m>
                      <m:oMathPara xmlns:m="http://schemas.openxmlformats.org/officeDocument/2006/math">
                        <m:oMathParaPr>
                          <m:jc m:val="centerGroup"/>
                        </m:oMathParaPr>
                        <m:oMath xmlns:m="http://schemas.openxmlformats.org/officeDocument/2006/math">
                          <m:r>
                            <a:rPr lang="en-GB" sz="1800" b="0" i="1" smtClean="0">
                              <a:solidFill>
                                <a:srgbClr val="040404"/>
                              </a:solidFill>
                              <a:latin typeface="Cambria Math" panose="02040503050406030204" pitchFamily="18" charset="0"/>
                            </a:rPr>
                            <m:t>𝐴</m:t>
                          </m:r>
                        </m:oMath>
                      </m:oMathPara>
                    </a14:m>
                    <a:endParaRPr lang="en-GB" sz="1800" i="0" dirty="0">
                      <a:solidFill>
                        <a:srgbClr val="040404"/>
                      </a:solidFill>
                      <a:latin typeface="+mn-lt"/>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616089" y="6165304"/>
                    <a:ext cx="579647" cy="276999"/>
                  </a:xfrm>
                  <a:prstGeom prst="rect">
                    <a:avLst/>
                  </a:prstGeom>
                  <a:blipFill rotWithShape="1">
                    <a:blip r:embed="rId6"/>
                    <a:stretch>
                      <a:fillRect b="-8696"/>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12" name="TextBox 11"/>
                <p:cNvSpPr txBox="1"/>
                <p:nvPr/>
              </p:nvSpPr>
              <p:spPr>
                <a:xfrm>
                  <a:off x="2915816" y="6165304"/>
                  <a:ext cx="585738" cy="276999"/>
                </a:xfrm>
                <a:prstGeom prst="rect">
                  <a:avLst/>
                </a:prstGeom>
                <a:noFill/>
              </p:spPr>
              <p:txBody>
                <a:bodyPr wrap="none" lIns="0" tIns="0" rIns="0" bIns="0" rtlCol="0">
                  <a:spAutoFit/>
                </a:bodyPr>
                <a:lstStyle/>
                <a:p>
                  <a:pPr marL="363538" indent="-363538">
                    <a:spcBef>
                      <a:spcPts val="0"/>
                    </a:spcBef>
                    <a:spcAft>
                      <a:spcPts val="0"/>
                    </a:spcAft>
                  </a:pPr>
                  <a14:m>
                    <m:oMathPara xmlns:m="http://schemas.openxmlformats.org/officeDocument/2006/math">
                      <m:oMathParaPr>
                        <m:jc m:val="centerGroup"/>
                      </m:oMathParaPr>
                      <m:oMath xmlns:m="http://schemas.openxmlformats.org/officeDocument/2006/math">
                        <m:r>
                          <a:rPr lang="en-GB" sz="1800" b="0" i="1" smtClean="0">
                            <a:solidFill>
                              <a:srgbClr val="040404"/>
                            </a:solidFill>
                            <a:latin typeface="Cambria Math" panose="02040503050406030204" pitchFamily="18" charset="0"/>
                          </a:rPr>
                          <m:t>𝑅</m:t>
                        </m:r>
                      </m:oMath>
                    </m:oMathPara>
                  </a14:m>
                  <a:endParaRPr lang="en-GB" sz="1800" i="0" dirty="0">
                    <a:solidFill>
                      <a:srgbClr val="040404"/>
                    </a:solidFill>
                    <a:latin typeface="+mn-lt"/>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2915816" y="6165304"/>
                  <a:ext cx="585738" cy="276999"/>
                </a:xfrm>
                <a:prstGeom prst="rect">
                  <a:avLst/>
                </a:prstGeom>
                <a:blipFill rotWithShape="1">
                  <a:blip r:embed="rId7"/>
                  <a:stretch>
                    <a:fillRect b="-8696"/>
                  </a:stretch>
                </a:blipFill>
              </p:spPr>
              <p:txBody>
                <a:bodyPr/>
                <a:lstStyle/>
                <a:p>
                  <a:r>
                    <a:rPr lang="en-GB">
                      <a:noFill/>
                    </a:rPr>
                    <a:t> </a:t>
                  </a:r>
                </a:p>
              </p:txBody>
            </p:sp>
          </mc:Fallback>
        </mc:AlternateContent>
      </p:grpSp>
    </p:spTree>
    <p:extLst>
      <p:ext uri="{BB962C8B-B14F-4D97-AF65-F5344CB8AC3E}">
        <p14:creationId xmlns:p14="http://schemas.microsoft.com/office/powerpoint/2010/main" val="1861207420"/>
      </p:ext>
    </p:extLst>
  </p:cSld>
  <p:clrMapOvr>
    <a:masterClrMapping/>
  </p:clrMapOvr>
</p:sld>
</file>

<file path=ppt/theme/theme1.xml><?xml version="1.0" encoding="utf-8"?>
<a:theme xmlns:a="http://schemas.openxmlformats.org/drawingml/2006/main" name="Standarddesign">
  <a:themeElements>
    <a:clrScheme name="Standarddesign 2">
      <a:dk1>
        <a:srgbClr val="6C7070"/>
      </a:dk1>
      <a:lt1>
        <a:srgbClr val="FFFFFF"/>
      </a:lt1>
      <a:dk2>
        <a:srgbClr val="003D81"/>
      </a:dk2>
      <a:lt2>
        <a:srgbClr val="009067"/>
      </a:lt2>
      <a:accent1>
        <a:srgbClr val="C51638"/>
      </a:accent1>
      <a:accent2>
        <a:srgbClr val="47226C"/>
      </a:accent2>
      <a:accent3>
        <a:srgbClr val="FFFFFF"/>
      </a:accent3>
      <a:accent4>
        <a:srgbClr val="5B5F5F"/>
      </a:accent4>
      <a:accent5>
        <a:srgbClr val="DFABAE"/>
      </a:accent5>
      <a:accent6>
        <a:srgbClr val="3F1E61"/>
      </a:accent6>
      <a:hlink>
        <a:srgbClr val="003966"/>
      </a:hlink>
      <a:folHlink>
        <a:srgbClr val="E68E2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1600" b="0" i="1" u="none" strike="noStrike" cap="none" normalizeH="0" baseline="0" smtClean="0">
            <a:ln>
              <a:noFill/>
            </a:ln>
            <a:solidFill>
              <a:srgbClr val="6E6E6F"/>
            </a:solidFill>
            <a:effectLst/>
            <a:latin typeface="Verdana" pitchFamily="34"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1600" b="0" i="1" u="none" strike="noStrike" cap="none" normalizeH="0" baseline="0" smtClean="0">
            <a:ln>
              <a:noFill/>
            </a:ln>
            <a:solidFill>
              <a:srgbClr val="6E6E6F"/>
            </a:solidFill>
            <a:effectLst/>
            <a:latin typeface="Verdana" pitchFamily="34" charset="0"/>
            <a:cs typeface="Times New Roman" pitchFamily="18" charset="0"/>
          </a:defRPr>
        </a:defPPr>
      </a:lstStyle>
    </a:lnDef>
    <a:txDef>
      <a:spPr>
        <a:noFill/>
      </a:spPr>
      <a:bodyPr wrap="none" rtlCol="0">
        <a:spAutoFit/>
      </a:bodyPr>
      <a:lstStyle>
        <a:defPPr marL="363538" indent="-363538">
          <a:spcBef>
            <a:spcPts val="0"/>
          </a:spcBef>
          <a:spcAft>
            <a:spcPts val="0"/>
          </a:spcAft>
          <a:defRPr sz="1800" i="0" dirty="0" smtClean="0">
            <a:solidFill>
              <a:srgbClr val="040404"/>
            </a:solidFill>
            <a:latin typeface="+mn-lt"/>
          </a:defRPr>
        </a:defPPr>
      </a:lstStyle>
    </a:txDef>
  </a:objectDefaults>
  <a:extraClrSchemeLst>
    <a:extraClrScheme>
      <a:clrScheme name="Standarddesign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2">
        <a:dk1>
          <a:srgbClr val="6C7070"/>
        </a:dk1>
        <a:lt1>
          <a:srgbClr val="FFFFFF"/>
        </a:lt1>
        <a:dk2>
          <a:srgbClr val="003D81"/>
        </a:dk2>
        <a:lt2>
          <a:srgbClr val="009067"/>
        </a:lt2>
        <a:accent1>
          <a:srgbClr val="C51638"/>
        </a:accent1>
        <a:accent2>
          <a:srgbClr val="47226C"/>
        </a:accent2>
        <a:accent3>
          <a:srgbClr val="FFFFFF"/>
        </a:accent3>
        <a:accent4>
          <a:srgbClr val="5B5F5F"/>
        </a:accent4>
        <a:accent5>
          <a:srgbClr val="DFABAE"/>
        </a:accent5>
        <a:accent6>
          <a:srgbClr val="3F1E61"/>
        </a:accent6>
        <a:hlink>
          <a:srgbClr val="003966"/>
        </a:hlink>
        <a:folHlink>
          <a:srgbClr val="E68E2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13798</TotalTime>
  <Words>3378</Words>
  <Application>Microsoft Office PowerPoint</Application>
  <PresentationFormat>On-screen Show (4:3)</PresentationFormat>
  <Paragraphs>285</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Standarddesign</vt:lpstr>
      <vt:lpstr>Maths for Signals and Systems Linear Algebra in Engineering  Lectures 4-5, Tuesday 18th October 2016</vt:lpstr>
      <vt:lpstr>Mathematics for Signals and Systems</vt:lpstr>
      <vt:lpstr>Mathematics for Signals and Systems</vt:lpstr>
      <vt:lpstr>Solution of the general form Ax=b General=Particular+Homogeneous</vt:lpstr>
      <vt:lpstr>Solution of the general form Ax=b</vt:lpstr>
      <vt:lpstr>Solution of the general form Ax=b. Particular Solution.</vt:lpstr>
      <vt:lpstr>Particular and Homogeneous Solutions cont.</vt:lpstr>
      <vt:lpstr>Particular and Homogeneous Solutions cont.</vt:lpstr>
      <vt:lpstr>Solution of the general form Ax=b. More rows than columns.</vt:lpstr>
      <vt:lpstr>Solution of the general form Ax=b. More columns than rows.</vt:lpstr>
      <vt:lpstr>Solution of the general form Ax=b. Same rows and columns.</vt:lpstr>
      <vt:lpstr>Linear Independence</vt:lpstr>
      <vt:lpstr>Linear Independence of Column Vectors</vt:lpstr>
      <vt:lpstr>Span</vt:lpstr>
      <vt:lpstr>Basis</vt:lpstr>
      <vt:lpstr>Basis cont.</vt:lpstr>
      <vt:lpstr>Basis cont.</vt:lpstr>
      <vt:lpstr>The Four Fundamental Subspaces: Column Space, Row Space, Nullspace, Left Nullspace</vt:lpstr>
      <vt:lpstr>Dimensionality of the Four Fundamental Subspaces</vt:lpstr>
    </vt:vector>
  </TitlesOfParts>
  <Company>Publications Communications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Imperial College London</dc:title>
  <dc:creator>Seipp, Karsten</dc:creator>
  <cp:lastModifiedBy>Stathaki, Tania</cp:lastModifiedBy>
  <cp:revision>409</cp:revision>
  <dcterms:modified xsi:type="dcterms:W3CDTF">2016-10-19T09:19:13Z</dcterms:modified>
</cp:coreProperties>
</file>