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369" r:id="rId3"/>
    <p:sldId id="377" r:id="rId4"/>
    <p:sldId id="378" r:id="rId5"/>
    <p:sldId id="379" r:id="rId6"/>
    <p:sldId id="380" r:id="rId7"/>
    <p:sldId id="381" r:id="rId8"/>
    <p:sldId id="382" r:id="rId9"/>
    <p:sldId id="384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7" r:id="rId19"/>
  </p:sldIdLst>
  <p:sldSz cx="9144000" cy="6858000" type="screen4x3"/>
  <p:notesSz cx="6881813" cy="100028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50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000000"/>
    <a:srgbClr val="008A63"/>
    <a:srgbClr val="CC003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6" autoAdjust="0"/>
    <p:restoredTop sz="90107" autoAdjust="0"/>
  </p:normalViewPr>
  <p:slideViewPr>
    <p:cSldViewPr>
      <p:cViewPr varScale="1">
        <p:scale>
          <a:sx n="69" d="100"/>
          <a:sy n="69" d="100"/>
        </p:scale>
        <p:origin x="1536" y="6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2212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7" y="4751068"/>
            <a:ext cx="5047100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3444875" cy="25828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57" y="3668081"/>
            <a:ext cx="5047100" cy="558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3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08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350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356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483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358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98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843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594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754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46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00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179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54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3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903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56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14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Maths for Signals and Systems</a:t>
            </a:r>
            <a:br>
              <a:rPr lang="en-GB" altLang="en-US" b="1" dirty="0"/>
            </a:br>
            <a:r>
              <a:rPr lang="en-GB" altLang="en-US" sz="2400" b="1" dirty="0"/>
              <a:t>Linear Algebra in Engineering</a:t>
            </a: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 18, Friday 18</a:t>
            </a:r>
            <a:r>
              <a:rPr lang="en-GB" altLang="en-US" sz="2400" b="1" baseline="30000" dirty="0">
                <a:solidFill>
                  <a:srgbClr val="008A63"/>
                </a:solidFill>
              </a:rPr>
              <a:t>th</a:t>
            </a:r>
            <a:r>
              <a:rPr lang="en-GB" altLang="en-US" sz="2400" b="1" dirty="0">
                <a:solidFill>
                  <a:srgbClr val="008A63"/>
                </a:solidFill>
              </a:rPr>
              <a:t> November 2016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151216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5337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700808"/>
                <a:ext cx="8784976" cy="504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What is it?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𝐿𝑈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is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a</a:t>
                </a:r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 square matrix.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 lower triangular matrix with 1s on the diagonal.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 upper triangular matrix with the pivots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on the diagonal.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When does it exist?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If the matrix is invertible (the determinant is not 0), then a pure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decomposition exists only if the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leading principal minors </a:t>
                </a:r>
                <a:r>
                  <a:rPr lang="en-GB" sz="1800" i="0" dirty="0">
                    <a:solidFill>
                      <a:srgbClr val="000000"/>
                    </a:solidFill>
                  </a:rPr>
                  <a:t>are not 0. The leading principal minors are the “north-west” determinants.</a:t>
                </a:r>
              </a:p>
              <a:p>
                <a:pPr marL="539750"/>
                <a:r>
                  <a:rPr lang="en-GB" sz="1800" i="0" dirty="0">
                    <a:solidFill>
                      <a:srgbClr val="000000"/>
                    </a:solidFill>
                  </a:rPr>
                  <a:t>Example: </a:t>
                </a:r>
              </a:p>
              <a:p>
                <a:pPr marL="539750"/>
                <a:r>
                  <a:rPr lang="en-GB" sz="1800" b="0" i="0" dirty="0">
                    <a:solidFill>
                      <a:srgbClr val="000000"/>
                    </a:solidFill>
                  </a:rPr>
                  <a:t>The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does not have an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although it is invertible.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If the matrix is not invertible (the determinant is 0), then we can't know if there is a pure LU decomposition.</a:t>
                </a:r>
              </a:p>
              <a:p>
                <a:pPr eaLnBrk="1" hangingPunct="1">
                  <a:defRPr/>
                </a:pPr>
                <a:endParaRPr lang="en-GB" altLang="en-US" sz="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decomposition works with rectangular matrices as well, with slight modifications/extensions.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700808"/>
                <a:ext cx="8784976" cy="5040560"/>
              </a:xfrm>
              <a:prstGeom prst="rect">
                <a:avLst/>
              </a:prstGeom>
              <a:blipFill>
                <a:blip r:embed="rId3"/>
                <a:stretch>
                  <a:fillRect l="-1456" t="-1572" r="-1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828092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Summary of Decompositions: LU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99730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00808"/>
                <a:ext cx="8640960" cy="4941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What is it?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𝐿𝐷𝑈</m:t>
                    </m:r>
                  </m:oMath>
                </a14:m>
                <a:r>
                  <a:rPr lang="en-GB" altLang="en-US" sz="1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altLang="en-US" sz="1800" b="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is</a:t>
                </a:r>
                <a:r>
                  <a:rPr lang="en-GB" altLang="en-US" sz="1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a square matrix.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 lower triangular matrix with 1s on the diagonal.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 diagonal matrix with the pivots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across the diagonal.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 upper triangular matrix with 1s on the diagonal.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When does it exist?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The same requirements as in pure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𝐿𝑈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decomposition.</a:t>
                </a:r>
              </a:p>
              <a:p>
                <a:pPr marL="539750"/>
                <a:r>
                  <a:rPr lang="en-GB" sz="1800" i="0" dirty="0">
                    <a:solidFill>
                      <a:srgbClr val="000000"/>
                    </a:solidFill>
                  </a:rPr>
                  <a:t>Example: </a:t>
                </a:r>
              </a:p>
              <a:p>
                <a:pPr marL="5397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𝐿𝑈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39750"/>
                <a:r>
                  <a:rPr lang="en-GB" sz="1800" i="0" dirty="0">
                    <a:solidFill>
                      <a:srgbClr val="000000"/>
                    </a:solidFill>
                  </a:rPr>
                  <a:t>The above can be written as:</a:t>
                </a:r>
              </a:p>
              <a:p>
                <a:pPr marL="182563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𝐿𝐷𝑈</m:t>
                      </m:r>
                      <m:r>
                        <a:rPr lang="en-GB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decomposition works with rectangular matrices as well, with slight modifications/extensions.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00808"/>
                <a:ext cx="8640960" cy="4941317"/>
              </a:xfrm>
              <a:prstGeom prst="rect">
                <a:avLst/>
              </a:prstGeom>
              <a:blipFill>
                <a:blip r:embed="rId3"/>
                <a:stretch>
                  <a:fillRect l="-1481" t="-1603" b="-61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828092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LDU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39381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What is it?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𝐸𝑅</m:t>
                    </m:r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any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 square invertible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)×(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 random matrix.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the rank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When does it exist?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Always.</a:t>
                </a:r>
              </a:p>
              <a:p>
                <a:pPr marL="539750"/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blipFill>
                <a:blip r:embed="rId3"/>
                <a:stretch>
                  <a:fillRect l="-1620" t="-1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828092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A=ER</a:t>
            </a:r>
          </a:p>
        </p:txBody>
      </p:sp>
    </p:spTree>
    <p:extLst>
      <p:ext uri="{BB962C8B-B14F-4D97-AF65-F5344CB8AC3E}">
        <p14:creationId xmlns:p14="http://schemas.microsoft.com/office/powerpoint/2010/main" val="410941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568952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What is it?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any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 square invertible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with orthogonal columns.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derived from the columns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not invertible the first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columns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derived from the independent columns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the rank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The last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chosen to be orthogonal to the first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ones.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upper triangular if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invertible. If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NOT invertible the last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rows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filled with zeros. (Look at Problem Sheet 6, Question 6, Matrix B).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When does it exist?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Always.</a:t>
                </a:r>
              </a:p>
              <a:p>
                <a:pPr marL="539750"/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 decomposition exists also for rectangular matrices. I haven’t taught this case.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568952" cy="4797301"/>
              </a:xfrm>
              <a:prstGeom prst="rect">
                <a:avLst/>
              </a:prstGeom>
              <a:blipFill>
                <a:blip r:embed="rId3"/>
                <a:stretch>
                  <a:fillRect l="-1494" t="-1652" r="-2205" b="-12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828092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A=QR for square matrices</a:t>
            </a:r>
          </a:p>
        </p:txBody>
      </p:sp>
    </p:spTree>
    <p:extLst>
      <p:ext uri="{BB962C8B-B14F-4D97-AF65-F5344CB8AC3E}">
        <p14:creationId xmlns:p14="http://schemas.microsoft.com/office/powerpoint/2010/main" val="75994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What is it?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sty m:val="p"/>
                      </m:rPr>
                      <a:rPr lang="el-GR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 square invertible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When does it exist?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linearly independent eigenvectors.</a:t>
                </a:r>
              </a:p>
              <a:p>
                <a:pPr marL="539750"/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blipFill>
                <a:blip r:embed="rId3"/>
                <a:stretch>
                  <a:fillRect l="-1620" t="-1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67544" y="609600"/>
                <a:ext cx="828092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alt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m:rPr>
                          <m:sty m:val="p"/>
                        </m:rPr>
                        <a:rPr lang="el-GR" alt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609600"/>
                <a:ext cx="8280920" cy="63817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66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What is it?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sty m:val="p"/>
                      </m:rPr>
                      <a:rPr lang="el-GR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 real, symmetric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above decomposition is the so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Spectral Theorem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When does it exist?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is real and symmetric.</a:t>
                </a:r>
              </a:p>
              <a:p>
                <a:pPr marL="539750"/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blipFill>
                <a:blip r:embed="rId3"/>
                <a:stretch>
                  <a:fillRect l="-1620" t="-1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67544" y="609600"/>
                <a:ext cx="828092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alt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alt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l-GR" alt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alt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609600"/>
                <a:ext cx="8280920" cy="63817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75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What is it?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any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an orthogonal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whose columns are the eigenvectors of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 singular value matrix, with the singular values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in its main diagonal.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an orthogonal matrix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whose columns are the eigenvectors of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The squares of the singular values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are the eigenvalues of both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When does it exist?</a:t>
                </a:r>
              </a:p>
              <a:p>
                <a:pPr marL="539750" indent="-276225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00000"/>
                    </a:solidFill>
                  </a:rPr>
                  <a:t>Always.</a:t>
                </a:r>
              </a:p>
              <a:p>
                <a:pPr marL="539750"/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blipFill>
                <a:blip r:embed="rId3"/>
                <a:stretch>
                  <a:fillRect l="-1620" t="-1652" r="-19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67544" y="609600"/>
                <a:ext cx="828092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GB" altLang="en-US" sz="2800" b="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The Singular Value Decomposition </a:t>
                </a:r>
                <a14:m>
                  <m:oMath xmlns:m="http://schemas.openxmlformats.org/officeDocument/2006/math">
                    <m:r>
                      <a:rPr lang="en-GB" alt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alt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alt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alt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alt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609600"/>
                <a:ext cx="8280920" cy="638175"/>
              </a:xfrm>
              <a:blipFill>
                <a:blip r:embed="rId4"/>
                <a:stretch>
                  <a:fillRect b="-3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23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Projection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</a:rPr>
                  <a:t> onto subspace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𝑃𝑏</m:t>
                    </m:r>
                  </m:oMath>
                </a14:m>
                <a:r>
                  <a:rPr lang="en-GB" altLang="en-US" sz="18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altLang="en-US" sz="1800" b="0" i="0" dirty="0">
                    <a:solidFill>
                      <a:srgbClr val="040404"/>
                    </a:solidFill>
                    <a:latin typeface="+mn-lt"/>
                  </a:rPr>
                  <a:t>is the closest point to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altLang="en-US" sz="1800" b="0" i="0" dirty="0">
                    <a:solidFill>
                      <a:srgbClr val="040404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b="0" i="0" dirty="0">
                  <a:solidFill>
                    <a:srgbClr val="040404"/>
                  </a:solidFill>
                  <a:latin typeface="+mn-lt"/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Condition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sufficient to characterise a matrix as a projection matrix.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Eigenvalues: 0 or 1.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Eigenvectors are in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If the columns of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a basis for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Orthogonal matrix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40404"/>
                    </a:solidFill>
                  </a:rPr>
                  <a:t>Square matrix with orthonormal columns.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Eigenvalues: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Eigenvectors are orthogonal.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Preserves length and angles, i.e.,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𝑄𝑥</m:t>
                        </m:r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39750"/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blipFill>
                <a:blip r:embed="rId3"/>
                <a:stretch>
                  <a:fillRect l="-1620" t="-1652" r="-9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702593"/>
            <a:ext cx="828092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800" dirty="0">
                <a:solidFill>
                  <a:srgbClr val="C00000"/>
                </a:solidFill>
                <a:ea typeface="Cambria Math" panose="02040503050406030204" pitchFamily="18" charset="0"/>
              </a:rPr>
              <a:t>Summary of matrices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6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Symmetric (or Hermitian) matrices (real eigenvalues).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Positive definite and positive semi-definite matrices.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Their eigenvalues are positive or non-negative respectively.</a:t>
                </a:r>
                <a:endParaRPr lang="en-GB" altLang="en-US" sz="1800" b="0" i="0" dirty="0">
                  <a:solidFill>
                    <a:srgbClr val="000000"/>
                  </a:solidFill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Matrices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They have identical eigenvalues.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Their eigenvalues are non-negative.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Square matrices.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Rectangular matrices.</a:t>
                </a:r>
              </a:p>
              <a:p>
                <a:pPr marL="539750"/>
                <a:endParaRPr lang="en-GB" sz="18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82563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182563" eaLnBrk="1" hangingPunct="1"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blipFill>
                <a:blip r:embed="rId3"/>
                <a:stretch>
                  <a:fillRect l="-1620" t="-1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702593"/>
            <a:ext cx="828092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800" dirty="0">
                <a:solidFill>
                  <a:srgbClr val="C00000"/>
                </a:solidFill>
                <a:ea typeface="Cambria Math" panose="02040503050406030204" pitchFamily="18" charset="0"/>
              </a:rPr>
              <a:t>Also recall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3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Mathematics for Signals and Systems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4" imgW="6095936" imgH="4067089" progId="MSGraph.Chart.8">
                  <p:embed followColorScheme="full"/>
                </p:oleObj>
              </mc:Choice>
              <mc:Fallback>
                <p:oleObj name="Chart" r:id="rId4" imgW="6095936" imgH="4067089" progId="MSGraph.Chart.8">
                  <p:embed followColorScheme="full"/>
                  <p:pic>
                    <p:nvPicPr>
                      <p:cNvPr id="717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23528" y="1700809"/>
            <a:ext cx="84249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In this set of lectures we will talk about two applications:</a:t>
            </a:r>
          </a:p>
          <a:p>
            <a:pPr eaLnBrk="1" hangingPunct="1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Linear Transformations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Summary of Decompositions and Matrices</a:t>
            </a:r>
            <a:endParaRPr lang="en-GB" altLang="en-US" sz="1800" i="0" dirty="0">
              <a:solidFill>
                <a:srgbClr val="040404"/>
              </a:solidFill>
            </a:endParaRPr>
          </a:p>
          <a:p>
            <a:pPr marL="541338" lvl="2" indent="0" eaLnBrk="1" hangingPunct="1">
              <a:buNone/>
              <a:defRPr/>
            </a:pPr>
            <a:endParaRPr lang="en-GB" altLang="en-US" sz="20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844824"/>
                <a:ext cx="8496944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the parameters/functions/vectors/other mathematical quantities denoted by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 transformation is an operator applied on the above quantities, i.e.,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 linear transformation possesses the following two properties:</a:t>
                </a:r>
              </a:p>
              <a:p>
                <a:pPr marL="623888" indent="-360363" eaLnBrk="1" hangingPunct="1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623888" indent="-360363" eaLnBrk="1" hangingPunct="1"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𝑐𝑣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𝑐𝑇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 scalar.</a:t>
                </a:r>
              </a:p>
              <a:p>
                <a:pPr marL="263525" indent="-263525" eaLnBrk="1" hangingPunct="1">
                  <a:buFont typeface="Wingdings" panose="05000000000000000000" pitchFamily="2" charset="2"/>
                  <a:buChar char="Ø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tabLst>
                    <a:tab pos="1809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By grouping the above two conditions we get</a:t>
                </a:r>
              </a:p>
              <a:p>
                <a:pPr marL="263525" indent="-263525" eaLnBrk="1" hangingPunct="1">
                  <a:tabLst>
                    <a:tab pos="18097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tabLst>
                    <a:tab pos="180975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tabLst>
                    <a:tab pos="18097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zero vector in a linear transformation is always mapped to zero.</a:t>
                </a: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80975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844824"/>
                <a:ext cx="8496944" cy="4797301"/>
              </a:xfrm>
              <a:prstGeom prst="rect">
                <a:avLst/>
              </a:prstGeom>
              <a:blipFill>
                <a:blip r:embed="rId3"/>
                <a:stretch>
                  <a:fillRect l="-1506" t="-1652" r="-2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30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Examples of transformations</a:t>
            </a:r>
            <a:br>
              <a:rPr lang="en-US" altLang="en-US" sz="2800" dirty="0">
                <a:solidFill>
                  <a:srgbClr val="C00000"/>
                </a:solidFill>
              </a:rPr>
            </a:br>
            <a:endParaRPr lang="en-US" altLang="en-US" sz="9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640960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the transformation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which carries out projection of any vector of the 2-D plane on a specific straight line, a linear transformation?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the transformation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which shifts the entire plane by 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a linear transformation?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the transformation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which takes as input a vector and produces as output its length, a linear transformation?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the transformation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which rotates a vector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 linear transformation?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the transformation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𝐴𝑣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 matrix,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 linear transformation?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640960" cy="4869309"/>
              </a:xfrm>
              <a:prstGeom prst="rect">
                <a:avLst/>
              </a:prstGeom>
              <a:blipFill>
                <a:blip r:embed="rId3"/>
                <a:stretch>
                  <a:fillRect l="-1481" t="-1377" r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98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Examples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72816"/>
                <a:ext cx="8352928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a transformation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In case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𝐴𝑣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 matrix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If we know the outputs of the transformation if applied on a set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which form a basis of some space, then we know the output to any vector that belongs to that space.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Recall: The coordinates of a system are based on its basis.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Most of the time when we talk about coordinates we think about the “standard” basis, which consists of the rows (columns) of the identity matrix.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Another popular basis consists of the eigenvectors of a matrix. 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72816"/>
                <a:ext cx="8352928" cy="4869309"/>
              </a:xfrm>
              <a:prstGeom prst="rect">
                <a:avLst/>
              </a:prstGeom>
              <a:blipFill>
                <a:blip r:embed="rId3"/>
                <a:stretch>
                  <a:fillRect l="-1606" t="-1377" r="-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63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68169" y="5373216"/>
            <a:ext cx="2136279" cy="1196900"/>
            <a:chOff x="611560" y="4869160"/>
            <a:chExt cx="3000375" cy="1552575"/>
          </a:xfrm>
        </p:grpSpPr>
        <p:grpSp>
          <p:nvGrpSpPr>
            <p:cNvPr id="8" name="Group 7"/>
            <p:cNvGrpSpPr/>
            <p:nvPr/>
          </p:nvGrpSpPr>
          <p:grpSpPr>
            <a:xfrm>
              <a:off x="611560" y="4869160"/>
              <a:ext cx="3000375" cy="1552575"/>
              <a:chOff x="611560" y="4869160"/>
              <a:chExt cx="3000375" cy="15525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4869160"/>
                <a:ext cx="30003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" name="Straight Arrow Connector 2"/>
              <p:cNvCxnSpPr/>
              <p:nvPr/>
            </p:nvCxnSpPr>
            <p:spPr bwMode="auto">
              <a:xfrm flipV="1">
                <a:off x="827584" y="6021288"/>
                <a:ext cx="864096" cy="21602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648271" y="5445224"/>
              <a:ext cx="179313" cy="79208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Examples of transformations: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352928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that represents a linear transformation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.</a:t>
                </a: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Most</a:t>
                </a:r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of the times the required transformation is of the form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 need to choose two bases, one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one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 am looking for a transformation that if applied on a vector described with the input coordinates produces the output co-ordinates.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the transformation which projects any vector on the line shown on the figure below.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 consider as basis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the vectors shown with red below and not the “standard” 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One of the basis vectors lies on the required line and the other is perpendicular to the former.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352928" cy="4797301"/>
              </a:xfrm>
              <a:prstGeom prst="rect">
                <a:avLst/>
              </a:prstGeom>
              <a:blipFill>
                <a:blip r:embed="rId4"/>
                <a:stretch>
                  <a:fillRect l="-1606" t="-1652" r="-20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9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Examples of transformations: Projections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467544" y="1772816"/>
                <a:ext cx="8208912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 consider as basis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the vectors shown with red below both before and after the transformation.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Any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We are looking for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such that</a:t>
                </a:r>
              </a:p>
              <a:p>
                <a:pPr marL="263525" eaLnBrk="1" hangingPunct="1"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indent="-263525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Furthermore,</a:t>
                </a:r>
              </a:p>
              <a:p>
                <a:pPr marL="263525" indent="-263525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matrix in that case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Λ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eaLnBrk="1" hangingPunct="1"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This is the “good” matrix.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72816"/>
                <a:ext cx="8208912" cy="4869309"/>
              </a:xfrm>
              <a:prstGeom prst="rect">
                <a:avLst/>
              </a:prstGeom>
              <a:blipFill>
                <a:blip r:embed="rId3"/>
                <a:stretch>
                  <a:fillRect l="-1634" t="-13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964113" y="3532609"/>
            <a:ext cx="3000375" cy="1552575"/>
            <a:chOff x="611560" y="4869160"/>
            <a:chExt cx="3000375" cy="1552575"/>
          </a:xfrm>
        </p:grpSpPr>
        <p:grpSp>
          <p:nvGrpSpPr>
            <p:cNvPr id="8" name="Group 7"/>
            <p:cNvGrpSpPr/>
            <p:nvPr/>
          </p:nvGrpSpPr>
          <p:grpSpPr>
            <a:xfrm>
              <a:off x="611560" y="4869160"/>
              <a:ext cx="3000375" cy="1552575"/>
              <a:chOff x="611560" y="4869160"/>
              <a:chExt cx="3000375" cy="15525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4869160"/>
                <a:ext cx="3000375" cy="155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" name="Straight Arrow Connector 2"/>
              <p:cNvCxnSpPr/>
              <p:nvPr/>
            </p:nvCxnSpPr>
            <p:spPr bwMode="auto">
              <a:xfrm flipV="1">
                <a:off x="827584" y="6021288"/>
                <a:ext cx="864096" cy="21602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648271" y="5445224"/>
              <a:ext cx="179313" cy="79208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 bwMode="auto">
              <a:xfrm>
                <a:off x="6372200" y="4221088"/>
                <a:ext cx="1224136" cy="61206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1" u="none" strike="noStrike" cap="none" normalizeH="0" baseline="0" dirty="0">
                  <a:ln>
                    <a:noFill/>
                  </a:ln>
                  <a:solidFill>
                    <a:srgbClr val="040404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4221088"/>
                <a:ext cx="1224136" cy="6120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5076056" y="3753036"/>
                <a:ext cx="1224136" cy="61206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1600" b="0" i="1" u="none" strike="noStrike" cap="none" normalizeH="0" baseline="0" dirty="0">
                  <a:ln>
                    <a:noFill/>
                  </a:ln>
                  <a:solidFill>
                    <a:srgbClr val="040404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3753036"/>
                <a:ext cx="1224136" cy="6120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74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916832"/>
                <a:ext cx="8280920" cy="4774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I now consider as basis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 the “standard” basis.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Consider projections 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 line.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In this example the required matrix is</a:t>
                </a:r>
              </a:p>
              <a:p>
                <a:pPr marL="263525" indent="-263525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Here we didn’t choose the “best” basis, we chose the “handiest” basis.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16832"/>
                <a:ext cx="8280920" cy="4774914"/>
              </a:xfrm>
              <a:prstGeom prst="rect">
                <a:avLst/>
              </a:prstGeom>
              <a:blipFill>
                <a:blip r:embed="rId3"/>
                <a:stretch>
                  <a:fillRect l="-1620" t="-14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27784" y="4900761"/>
            <a:ext cx="3888432" cy="1552575"/>
            <a:chOff x="5076056" y="3172569"/>
            <a:chExt cx="3888432" cy="1552575"/>
          </a:xfrm>
        </p:grpSpPr>
        <p:grpSp>
          <p:nvGrpSpPr>
            <p:cNvPr id="9" name="Group 8"/>
            <p:cNvGrpSpPr/>
            <p:nvPr/>
          </p:nvGrpSpPr>
          <p:grpSpPr>
            <a:xfrm>
              <a:off x="5964113" y="3172569"/>
              <a:ext cx="3000375" cy="1552575"/>
              <a:chOff x="611560" y="4869160"/>
              <a:chExt cx="3000375" cy="15525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11560" y="4869160"/>
                <a:ext cx="3000375" cy="1552575"/>
                <a:chOff x="611560" y="4869160"/>
                <a:chExt cx="3000375" cy="1552575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560" y="4869160"/>
                  <a:ext cx="3000375" cy="1552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" name="Straight Arrow Connector 2"/>
                <p:cNvCxnSpPr/>
                <p:nvPr/>
              </p:nvCxnSpPr>
              <p:spPr bwMode="auto">
                <a:xfrm flipV="1">
                  <a:off x="827584" y="6021288"/>
                  <a:ext cx="864096" cy="216024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7" name="Straight Arrow Connector 6"/>
              <p:cNvCxnSpPr/>
              <p:nvPr/>
            </p:nvCxnSpPr>
            <p:spPr bwMode="auto">
              <a:xfrm flipH="1" flipV="1">
                <a:off x="648271" y="5445224"/>
                <a:ext cx="179313" cy="79208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 bwMode="auto">
                <a:xfrm>
                  <a:off x="5076056" y="3429000"/>
                  <a:ext cx="1224136" cy="612068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40404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40404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GB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40404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40404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en-GB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40404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40404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GB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40404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GB" sz="1600" b="0" i="1" u="none" strike="noStrike" cap="none" normalizeH="0" baseline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76056" y="3429000"/>
                  <a:ext cx="1224136" cy="6120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Examples of transformations: Projections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 bwMode="auto">
              <a:xfrm>
                <a:off x="5724128" y="6093296"/>
                <a:ext cx="1224136" cy="61206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40404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1" u="none" strike="noStrike" cap="none" normalizeH="0" baseline="0" dirty="0">
                  <a:ln>
                    <a:noFill/>
                  </a:ln>
                  <a:solidFill>
                    <a:srgbClr val="040404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6093296"/>
                <a:ext cx="1224136" cy="612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44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Consider a linear transformation that takes the derivative of a function. (The derivative is a linear transformation!)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(∙)</m:t>
                        </m:r>
                      </m:num>
                      <m:den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Consider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. Basis consists of the functions 1</a:t>
                </a:r>
                <a14:m>
                  <m:oMath xmlns:m="http://schemas.openxmlformats.org/officeDocument/2006/math">
                    <m:r>
                      <a:rPr lang="en-GB" altLang="en-US" sz="1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The output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. Basis consists of the functions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  <a:p>
                <a:pPr marL="263525" indent="-263525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I am looking for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n-lt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This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i="0" dirty="0">
                  <a:solidFill>
                    <a:srgbClr val="000000"/>
                  </a:solidFill>
                  <a:latin typeface="+mn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20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280920" cy="4797301"/>
              </a:xfrm>
              <a:prstGeom prst="rect">
                <a:avLst/>
              </a:prstGeom>
              <a:blipFill>
                <a:blip r:embed="rId3"/>
                <a:stretch>
                  <a:fillRect l="-1620" t="-1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828092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Examples of transformations: Derivative of a function</a:t>
            </a:r>
          </a:p>
        </p:txBody>
      </p:sp>
    </p:spTree>
    <p:extLst>
      <p:ext uri="{BB962C8B-B14F-4D97-AF65-F5344CB8AC3E}">
        <p14:creationId xmlns:p14="http://schemas.microsoft.com/office/powerpoint/2010/main" val="92046948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22624</TotalTime>
  <Words>2107</Words>
  <Application>Microsoft Office PowerPoint</Application>
  <PresentationFormat>On-screen Show (4:3)</PresentationFormat>
  <Paragraphs>293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Impact</vt:lpstr>
      <vt:lpstr>Times New Roman</vt:lpstr>
      <vt:lpstr>Verdana</vt:lpstr>
      <vt:lpstr>Wingdings</vt:lpstr>
      <vt:lpstr>Standarddesign</vt:lpstr>
      <vt:lpstr>Chart</vt:lpstr>
      <vt:lpstr>Maths for Signals and Systems Linear Algebra in Engineering  Lecture 18, Friday 18th November 2016</vt:lpstr>
      <vt:lpstr>Mathematics for Signals and Systems</vt:lpstr>
      <vt:lpstr>Linear transformations</vt:lpstr>
      <vt:lpstr>Examples of transformations </vt:lpstr>
      <vt:lpstr>Examples of transformations</vt:lpstr>
      <vt:lpstr>Examples of transformations: Projections</vt:lpstr>
      <vt:lpstr>Examples of transformations: Projections cont.</vt:lpstr>
      <vt:lpstr>Examples of transformations: Projections cont.</vt:lpstr>
      <vt:lpstr>Examples of transformations: Derivative of a function</vt:lpstr>
      <vt:lpstr>Summary of Decompositions: LU Decomposition</vt:lpstr>
      <vt:lpstr>LDU Decomposition</vt:lpstr>
      <vt:lpstr>A=ER</vt:lpstr>
      <vt:lpstr>A=QR for square matrices</vt:lpstr>
      <vt:lpstr>A=SΛS^(-1)</vt:lpstr>
      <vt:lpstr>A=QΛQ^T</vt:lpstr>
      <vt:lpstr>The Singular Value Decomposition A=UΣV^T</vt:lpstr>
      <vt:lpstr>Summary of matrices</vt:lpstr>
      <vt:lpstr>Also recall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tania</cp:lastModifiedBy>
  <cp:revision>717</cp:revision>
  <cp:lastPrinted>2014-11-11T09:03:30Z</cp:lastPrinted>
  <dcterms:modified xsi:type="dcterms:W3CDTF">2016-11-21T11:27:18Z</dcterms:modified>
</cp:coreProperties>
</file>