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8" r:id="rId2"/>
    <p:sldId id="350" r:id="rId3"/>
    <p:sldId id="351" r:id="rId4"/>
    <p:sldId id="353" r:id="rId5"/>
    <p:sldId id="355" r:id="rId6"/>
    <p:sldId id="354" r:id="rId7"/>
    <p:sldId id="356" r:id="rId8"/>
    <p:sldId id="357" r:id="rId9"/>
    <p:sldId id="358" r:id="rId10"/>
    <p:sldId id="359" r:id="rId11"/>
    <p:sldId id="360" r:id="rId12"/>
    <p:sldId id="361" r:id="rId13"/>
  </p:sldIdLst>
  <p:sldSz cx="9144000" cy="6858000" type="screen4x3"/>
  <p:notesSz cx="6881813" cy="100028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008A63"/>
    <a:srgbClr val="000000"/>
    <a:srgbClr val="CC003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90107" autoAdjust="0"/>
  </p:normalViewPr>
  <p:slideViewPr>
    <p:cSldViewPr>
      <p:cViewPr>
        <p:scale>
          <a:sx n="100" d="100"/>
          <a:sy n="100" d="100"/>
        </p:scale>
        <p:origin x="-414" y="-21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2212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7" y="4751068"/>
            <a:ext cx="5047100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3444875" cy="25828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57" y="3668081"/>
            <a:ext cx="5047100" cy="558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3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10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11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12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2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3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4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5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6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7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8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9</a:t>
            </a:fld>
            <a:endParaRPr lang="da-DK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 dirty="0" smtClean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text styles</a:t>
            </a:r>
          </a:p>
          <a:p>
            <a:pPr lvl="1"/>
            <a:r>
              <a:rPr lang="da-DK" altLang="en-US" smtClean="0"/>
              <a:t>Second level</a:t>
            </a:r>
          </a:p>
          <a:p>
            <a:pPr lvl="2"/>
            <a:r>
              <a:rPr lang="da-DK" altLang="en-US" smtClean="0"/>
              <a:t>Third level</a:t>
            </a:r>
          </a:p>
          <a:p>
            <a:pPr lvl="3"/>
            <a:r>
              <a:rPr lang="da-DK" altLang="en-US" smtClean="0"/>
              <a:t>Fourth level</a:t>
            </a:r>
          </a:p>
          <a:p>
            <a:pPr lvl="4"/>
            <a:r>
              <a:rPr lang="da-DK" altLang="en-US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Maths for Signals and Systems</a:t>
            </a:r>
            <a:br>
              <a:rPr lang="en-GB" altLang="en-US" b="1" dirty="0" smtClean="0"/>
            </a:br>
            <a:r>
              <a:rPr lang="en-GB" altLang="en-US" sz="2400" b="1" dirty="0" smtClean="0"/>
              <a:t>Linear Algebra in Engineering</a:t>
            </a:r>
            <a:br>
              <a:rPr lang="en-GB" altLang="en-US" sz="2400" b="1" dirty="0" smtClean="0"/>
            </a:b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 smtClean="0"/>
              <a:t>Some problems </a:t>
            </a:r>
            <a:r>
              <a:rPr lang="en-GB" altLang="en-US" sz="2400" b="1" smtClean="0"/>
              <a:t>by Gilbert </a:t>
            </a:r>
            <a:r>
              <a:rPr lang="en-GB" altLang="en-US" sz="2400" b="1" dirty="0" err="1" smtClean="0"/>
              <a:t>Strang</a:t>
            </a:r>
            <a:endParaRPr lang="en-GB" altLang="en-US" sz="2400" dirty="0" smtClean="0">
              <a:solidFill>
                <a:srgbClr val="008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07504" y="1556792"/>
                <a:ext cx="885698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 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10.	Consider a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Find a basis for the null space without carrying out the above matrix multiplication.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</a:t>
                </a:r>
                <a:r>
                  <a:rPr lang="en-GB" alt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The null space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a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invertible and therefore, it doesn’t have any impact in the null space of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has two pivot columns. The two special solutions 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form a basis of the null space.</a:t>
                </a:r>
              </a:p>
              <a:p>
                <a:pPr marL="628650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9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6792"/>
                <a:ext cx="885698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69" t="-1701" r="-2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0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5496" y="1556792"/>
                <a:ext cx="903649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8572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</a:t>
                </a: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542925" indent="-457200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11.	For the previous example find a complete solution to the system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𝐵𝑥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If  we write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𝐶𝐷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we see that the first column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and this means that the first column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equal to the first column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, i.e.,</a:t>
                </a:r>
                <a:r>
                  <a:rPr lang="en-GB" altLang="en-US" sz="20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also the same as the right hand side. 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vector which will multiply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from the right and give the first column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Therefore, a complete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28650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180975" eaLnBrk="1" hangingPunct="1"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556792"/>
                <a:ext cx="9036496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147" t="-1701" r="-23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9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07504" y="1556792"/>
                <a:ext cx="885698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Problems 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39762" indent="-457200" eaLnBrk="1" hangingPunct="1">
                  <a:buAutoNum type="arabicPeriod" startAt="12"/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In a square matrix is the row space the same as the column space?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NO, consider again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28650" eaLnBrk="1" hangingPunct="1">
                  <a:defRPr/>
                </a:pPr>
                <a:endParaRPr lang="en-US" altLang="en-US" sz="8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13"/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Do the matrices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share the same four subspaces?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</a:t>
                </a:r>
                <a:r>
                  <a:rPr lang="en-US" altLang="en-US" sz="2000" b="1" i="0" dirty="0">
                    <a:solidFill>
                      <a:srgbClr val="000000"/>
                    </a:solidFill>
                  </a:rPr>
                  <a:t>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YES</a:t>
                </a:r>
              </a:p>
              <a:p>
                <a:pPr marL="628650" eaLnBrk="1" hangingPunct="1">
                  <a:defRPr/>
                </a:pPr>
                <a:endParaRPr lang="en-US" altLang="en-US" sz="8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14"/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If two matrices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have the same four subspaces, 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 multiple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</a:t>
                </a:r>
                <a:r>
                  <a:rPr lang="en-US" altLang="en-US" sz="2000" b="1" i="0" dirty="0">
                    <a:solidFill>
                      <a:srgbClr val="000000"/>
                    </a:solidFill>
                  </a:rPr>
                  <a:t>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NO - consider all invertible matrices of the same size.</a:t>
                </a:r>
              </a:p>
              <a:p>
                <a:pPr marL="628650" eaLnBrk="1" hangingPunct="1">
                  <a:defRPr/>
                </a:pPr>
                <a:endParaRPr lang="en-US" altLang="en-US" sz="800" i="0" dirty="0" smtClean="0">
                  <a:solidFill>
                    <a:srgbClr val="000000"/>
                  </a:solidFill>
                </a:endParaRPr>
              </a:p>
              <a:p>
                <a:pPr marL="628650" indent="-447675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15.	If I exchange two rows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which subspaces remain the same?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>
                    <a:solidFill>
                      <a:srgbClr val="000000"/>
                    </a:solidFill>
                  </a:rPr>
                  <a:t>Answer: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The row space </a:t>
                </a:r>
                <a:r>
                  <a:rPr lang="en-US" altLang="en-US" sz="2000" i="0" smtClean="0">
                    <a:solidFill>
                      <a:srgbClr val="000000"/>
                    </a:solidFill>
                  </a:rPr>
                  <a:t>and the null space.</a:t>
                </a: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14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28650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9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6792"/>
                <a:ext cx="885698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69" t="-1701" r="-14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9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Problems 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𝑢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to be non-zero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These vectors span a vector space.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What are the possible dimensions of that space? </a:t>
                </a: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1,2, or 3.</a:t>
                </a: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Consider a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5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which is in echelon form and has 3 pivots, i.e.,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𝑟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What is the null space of this matrix?</a:t>
                </a:r>
              </a:p>
              <a:p>
                <a:pPr marL="630238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It is the zero space. Since the rank is 3, the rows (and columns)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The rows are however 3-dimensional vectors and therefore, there isn’t any 3-dimensional vector that is perpendicular to all the rows of this matrix. Therefore, the only vector which satisfies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𝑅𝑥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=0.</m:t>
                    </m:r>
                  </m:oMath>
                </a14:m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t="-1701" r="-16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3.	Consider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of the previous question and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10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What is the rank and echelon form of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Row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=6,…,10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which belongs to the bottom half matrix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can be fully eliminated by doubling row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−5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subtracting it from row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Therefore, the echelon form of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28650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The rank doesn’t change since the rows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are dependent on the rows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t="-17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07504" y="1484784"/>
                <a:ext cx="8928992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>
                    <a:solidFill>
                      <a:srgbClr val="000000"/>
                    </a:solidFill>
                  </a:rPr>
                  <a:t>4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	Consider a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5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which is in echelon form, with rank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10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×6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What is the rank and echelon form of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By subtracting rows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−5,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=6,…,10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of the top half extended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from rows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=6,…,10</m:t>
                    </m:r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which belong to the bottom 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half extended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we 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. By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adding now 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rows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=6,…,10</m:t>
                    </m:r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of the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bottom 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half extended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to the rows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−5</m:t>
                    </m:r>
                    <m:r>
                      <a:rPr lang="en-GB" altLang="en-US" sz="2000" i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=6,…,10</m:t>
                    </m:r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of the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top 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half extended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we 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By multiplying </a:t>
                </a:r>
                <a:r>
                  <a:rPr lang="en-US" altLang="en-US" sz="2000" i="0" dirty="0">
                    <a:solidFill>
                      <a:srgbClr val="000000"/>
                    </a:solidFill>
                  </a:rPr>
                  <a:t>rows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=6,…,10</m:t>
                    </m:r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of the bottom half extended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with -1 we 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28650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The rank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×3=6</m:t>
                    </m:r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(observe the form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).</a:t>
                </a: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484784"/>
                <a:ext cx="8928992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68" t="-1825" r="-10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0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07504" y="1628800"/>
                <a:ext cx="8928992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5.	Consider a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5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which is in echelon form, with rank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10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×6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What is the dimension of the null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of dimension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6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×10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Therefore, the vectors of the null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are of dimension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10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×1.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Since the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is 6, and we need 10 independent vectors in order to form the 10-dimensional space, we can find 4 independent vectors which are perpendicular to all the rows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Therefore, the dimension of the null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4.</a:t>
                </a: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628800"/>
                <a:ext cx="8928992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68" t="-1701" r="-19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0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0" y="1484785"/>
                <a:ext cx="9144000" cy="54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8650" indent="-446088" eaLnBrk="1" hangingPunct="1">
                  <a:defRPr/>
                </a:pPr>
                <a:r>
                  <a:rPr lang="en-US" altLang="en-US" sz="2000" i="0" dirty="0" smtClean="0">
                    <a:solidFill>
                      <a:srgbClr val="C00000"/>
                    </a:solidFill>
                  </a:rPr>
                  <a:t>Problem</a:t>
                </a:r>
                <a:r>
                  <a:rPr lang="en-US" altLang="en-US" sz="1800" i="0" dirty="0" smtClean="0">
                    <a:solidFill>
                      <a:srgbClr val="040404"/>
                    </a:solidFill>
                  </a:rPr>
                  <a:t>	</a:t>
                </a: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6.	Consider the system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 complete solution of that system 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scalars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Find the rank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The 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are independent. Since we are allowed to “throw” to the solution of the above system any amount of these vectors, the vectors must belong to the null space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(what is the dimension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?). Therefore, the rank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is 1.</a:t>
                </a:r>
              </a:p>
              <a:p>
                <a:pPr marL="630238" eaLnBrk="1" hangingPunct="1">
                  <a:defRPr/>
                </a:pPr>
                <a:r>
                  <a:rPr lang="en-GB" altLang="en-US" sz="2000" b="0" i="0" dirty="0" smtClean="0">
                    <a:solidFill>
                      <a:srgbClr val="0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GB" altLang="en-US" sz="2000" b="0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therefore the first column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30238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By choosing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=0,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we find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84785"/>
                <a:ext cx="9144000" cy="5400600"/>
              </a:xfrm>
              <a:prstGeom prst="rect">
                <a:avLst/>
              </a:prstGeom>
              <a:blipFill rotWithShape="1">
                <a:blip r:embed="rId3"/>
                <a:stretch>
                  <a:fillRect t="-13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0" y="1556792"/>
                <a:ext cx="9144000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7.	Consider the previous system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For what values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does the system has a solution?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</a:t>
                </a:r>
                <a:r>
                  <a:rPr lang="en-GB" alt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2000" i="0" dirty="0" smtClean="0">
                    <a:solidFill>
                      <a:srgbClr val="000000"/>
                    </a:solidFill>
                  </a:rPr>
                  <a:t>We found that</a:t>
                </a:r>
                <a:r>
                  <a:rPr lang="en-GB" altLang="en-US" sz="20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 column space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all vectors which are multiples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The system has a solution if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belongs to the column space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, i.e., if it is a multiple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56792"/>
                <a:ext cx="9144000" cy="5013325"/>
              </a:xfrm>
              <a:prstGeom prst="rect">
                <a:avLst/>
              </a:prstGeom>
              <a:blipFill rotWithShape="1">
                <a:blip r:embed="rId3"/>
                <a:stretch>
                  <a:fillRect t="-1701" r="-19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556792"/>
                <a:ext cx="871296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Problems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>
                    <a:solidFill>
                      <a:srgbClr val="000000"/>
                    </a:solidFill>
                  </a:rPr>
                  <a:t>8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	Consider a square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with null space 0. What can you say about the null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</a:t>
                </a:r>
                <a:r>
                  <a:rPr lang="en-GB" alt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2000" i="0" dirty="0" smtClean="0">
                    <a:solidFill>
                      <a:srgbClr val="000000"/>
                    </a:solidFill>
                  </a:rPr>
                  <a:t>In that case the matrix is full rank and therefore, the null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also 0.</a:t>
                </a:r>
              </a:p>
              <a:p>
                <a:pPr marL="628650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9"/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Consider the space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5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×5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matrices and consider the subset of these which contains only the invertible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5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×5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matrices. Do they form a subspace?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>
                    <a:solidFill>
                      <a:srgbClr val="000000"/>
                    </a:solidFill>
                  </a:rPr>
                  <a:t>Answer:</a:t>
                </a:r>
                <a:r>
                  <a:rPr lang="en-GB" alt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2000" i="0" dirty="0" smtClean="0">
                    <a:solidFill>
                      <a:srgbClr val="000000"/>
                    </a:solidFill>
                  </a:rPr>
                  <a:t>NO, since if I add two invertible matrices the result might not be an invertible matrix. There are alternative ways to answer this problem.</a:t>
                </a: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9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56792"/>
                <a:ext cx="8712968" cy="5013325"/>
              </a:xfrm>
              <a:prstGeom prst="rect">
                <a:avLst/>
              </a:prstGeom>
              <a:blipFill rotWithShape="1">
                <a:blip r:embed="rId3"/>
                <a:stretch>
                  <a:fillRect t="-1701" r="-2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2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556792"/>
                <a:ext cx="871296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0975" eaLnBrk="1" hangingPunct="1">
                  <a:defRPr/>
                </a:pPr>
                <a:r>
                  <a:rPr lang="en-US" altLang="en-US" sz="2400" i="0" dirty="0" smtClean="0">
                    <a:solidFill>
                      <a:srgbClr val="C00000"/>
                    </a:solidFill>
                  </a:rPr>
                  <a:t>Problems </a:t>
                </a:r>
              </a:p>
              <a:p>
                <a:pPr eaLnBrk="1" hangingPunct="1">
                  <a:defRPr/>
                </a:pPr>
                <a:endParaRPr lang="en-US" altLang="en-US" sz="800" i="0" dirty="0" smtClean="0">
                  <a:solidFill>
                    <a:srgbClr val="C00000"/>
                  </a:solidFill>
                </a:endParaRPr>
              </a:p>
              <a:p>
                <a:pPr marL="628650" indent="-446088" eaLnBrk="1" hangingPunct="1">
                  <a:defRPr/>
                </a:pPr>
                <a:r>
                  <a:rPr lang="en-US" altLang="en-US" sz="2000" i="0" dirty="0">
                    <a:solidFill>
                      <a:srgbClr val="000000"/>
                    </a:solidFill>
                  </a:rPr>
                  <a:t>8</a:t>
                </a: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	Consider a matrix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=0,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0?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Answer:</a:t>
                </a:r>
                <a:r>
                  <a:rPr lang="en-GB" alt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2000" i="0" dirty="0" smtClean="0">
                    <a:solidFill>
                      <a:srgbClr val="000000"/>
                    </a:solidFill>
                  </a:rPr>
                  <a:t>NO, for example consider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628650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9"/>
                  <a:defRPr/>
                </a:pPr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Is a system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equations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unknowns solvable for any right hand side if the columns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 are independent?</a:t>
                </a:r>
              </a:p>
              <a:p>
                <a:pPr marL="628650" eaLnBrk="1" hangingPunct="1">
                  <a:defRPr/>
                </a:pPr>
                <a:r>
                  <a:rPr lang="en-US" altLang="en-US" sz="2000" b="1" i="0" dirty="0">
                    <a:solidFill>
                      <a:srgbClr val="000000"/>
                    </a:solidFill>
                  </a:rPr>
                  <a:t>Answer</a:t>
                </a:r>
                <a:r>
                  <a:rPr lang="en-US" altLang="en-US" sz="2000" b="1" i="0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GB" alt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2000" i="0" dirty="0" smtClean="0">
                    <a:solidFill>
                      <a:srgbClr val="000000"/>
                    </a:solidFill>
                  </a:rPr>
                  <a:t>YES, since any vector can be written as a linear combination of the columns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2000" i="0" dirty="0" smtClean="0">
                    <a:solidFill>
                      <a:srgbClr val="000000"/>
                    </a:solidFill>
                  </a:rPr>
                  <a:t>. </a:t>
                </a: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638175" indent="-457200" eaLnBrk="1" hangingPunct="1">
                  <a:buAutoNum type="arabicPeriod" startAt="9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39763" indent="-457200" eaLnBrk="1" hangingPunct="1">
                  <a:buFont typeface="+mj-lt"/>
                  <a:buAutoNum type="arabicPeriod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56792"/>
                <a:ext cx="8712968" cy="5013325"/>
              </a:xfrm>
              <a:prstGeom prst="rect">
                <a:avLst/>
              </a:prstGeom>
              <a:blipFill rotWithShape="1">
                <a:blip r:embed="rId3"/>
                <a:stretch>
                  <a:fillRect t="-1701" r="-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2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22643</TotalTime>
  <Words>318</Words>
  <Application>Microsoft Office PowerPoint</Application>
  <PresentationFormat>On-screen Show (4:3)</PresentationFormat>
  <Paragraphs>137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Standarddesign</vt:lpstr>
      <vt:lpstr>Maths for Signals and Systems Linear Algebra in Engineering  Some problems by Gilbert Strang</vt:lpstr>
      <vt:lpstr>Mathematics for Signals and Systems</vt:lpstr>
      <vt:lpstr>Mathematics for Signals and Systems</vt:lpstr>
      <vt:lpstr>Mathematics for Signals and Systems</vt:lpstr>
      <vt:lpstr>Mathematics for Signals and Systems</vt:lpstr>
      <vt:lpstr>Mathematics for Signals and Systems</vt:lpstr>
      <vt:lpstr>Mathematics for Signals and Systems</vt:lpstr>
      <vt:lpstr>Mathematics for Signals and Systems</vt:lpstr>
      <vt:lpstr>Mathematics for Signals and Systems</vt:lpstr>
      <vt:lpstr>Mathematics for Signals and Systems</vt:lpstr>
      <vt:lpstr>Mathematics for Signals and Systems</vt:lpstr>
      <vt:lpstr>Mathematics for Signals and Systems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Stathaki, Tania</cp:lastModifiedBy>
  <cp:revision>710</cp:revision>
  <cp:lastPrinted>2014-11-11T09:03:30Z</cp:lastPrinted>
  <dcterms:modified xsi:type="dcterms:W3CDTF">2016-11-22T13:26:37Z</dcterms:modified>
</cp:coreProperties>
</file>