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00" r:id="rId2"/>
    <p:sldId id="306" r:id="rId3"/>
    <p:sldId id="668" r:id="rId4"/>
    <p:sldId id="667" r:id="rId5"/>
    <p:sldId id="661" r:id="rId6"/>
    <p:sldId id="662" r:id="rId7"/>
    <p:sldId id="402" r:id="rId8"/>
    <p:sldId id="666" r:id="rId9"/>
    <p:sldId id="283" r:id="rId10"/>
    <p:sldId id="617" r:id="rId11"/>
    <p:sldId id="303" r:id="rId12"/>
    <p:sldId id="663" r:id="rId13"/>
    <p:sldId id="302" r:id="rId14"/>
    <p:sldId id="301" r:id="rId15"/>
    <p:sldId id="286" r:id="rId16"/>
    <p:sldId id="287" r:id="rId17"/>
    <p:sldId id="271" r:id="rId18"/>
    <p:sldId id="274" r:id="rId19"/>
    <p:sldId id="261" r:id="rId20"/>
    <p:sldId id="273" r:id="rId21"/>
    <p:sldId id="669" r:id="rId22"/>
    <p:sldId id="670" r:id="rId23"/>
    <p:sldId id="307" r:id="rId24"/>
    <p:sldId id="296" r:id="rId25"/>
  </p:sldIdLst>
  <p:sldSz cx="9144000" cy="6858000" type="screen4x3"/>
  <p:notesSz cx="6669088" cy="9926638"/>
  <p:defaultTextStyle>
    <a:defPPr>
      <a:defRPr lang="da-DK"/>
    </a:defPPr>
    <a:lvl1pPr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1pPr>
    <a:lvl2pPr marL="4572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2pPr>
    <a:lvl3pPr marL="9144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3pPr>
    <a:lvl4pPr marL="13716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4pPr>
    <a:lvl5pPr marL="1828800" algn="l" rtl="0" fontAlgn="base">
      <a:spcBef>
        <a:spcPct val="0"/>
      </a:spcBef>
      <a:spcAft>
        <a:spcPct val="0"/>
      </a:spcAft>
      <a:defRPr sz="1600" i="1" kern="1200">
        <a:solidFill>
          <a:srgbClr val="6E6E6F"/>
        </a:solidFill>
        <a:latin typeface="Verdana" panose="020B0604030504040204" pitchFamily="34" charset="0"/>
        <a:ea typeface="+mn-ea"/>
        <a:cs typeface="Times New Roman" panose="02020603050405020304" pitchFamily="18" charset="0"/>
      </a:defRPr>
    </a:lvl5pPr>
    <a:lvl6pPr marL="22860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6pPr>
    <a:lvl7pPr marL="27432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7pPr>
    <a:lvl8pPr marL="32004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8pPr>
    <a:lvl9pPr marL="3657600" algn="l" defTabSz="914400" rtl="0" eaLnBrk="1" latinLnBrk="0" hangingPunct="1">
      <a:defRPr sz="1600" i="1" kern="1200">
        <a:solidFill>
          <a:srgbClr val="6E6E6F"/>
        </a:solidFill>
        <a:latin typeface="Verdana" panose="020B0604030504040204" pitchFamily="34" charset="0"/>
        <a:ea typeface="+mn-ea"/>
        <a:cs typeface="Times New Roman" panose="02020603050405020304" pitchFamily="18" charset="0"/>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0404"/>
    <a:srgbClr val="FFFFFF"/>
    <a:srgbClr val="003E8B"/>
    <a:srgbClr val="CC0033"/>
    <a:srgbClr val="008A63"/>
    <a:srgbClr val="002C5B"/>
    <a:srgbClr val="EE990A"/>
    <a:srgbClr val="6E6E6F"/>
    <a:srgbClr val="511D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568" autoAdjust="0"/>
    <p:restoredTop sz="90107" autoAdjust="0"/>
  </p:normalViewPr>
  <p:slideViewPr>
    <p:cSldViewPr>
      <p:cViewPr varScale="1">
        <p:scale>
          <a:sx n="94" d="100"/>
          <a:sy n="94" d="100"/>
        </p:scale>
        <p:origin x="-108" y="-348"/>
      </p:cViewPr>
      <p:guideLst>
        <p:guide orient="horz" pos="2160"/>
        <p:guide pos="2880"/>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a:extLst>
              <a:ext uri="{FF2B5EF4-FFF2-40B4-BE49-F238E27FC236}">
                <a16:creationId xmlns="" xmlns:a16="http://schemas.microsoft.com/office/drawing/2014/main" id="{D1F39868-C068-4A15-97A9-E7AE35CE7369}"/>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1" name="Rectangle 3">
            <a:extLst>
              <a:ext uri="{FF2B5EF4-FFF2-40B4-BE49-F238E27FC236}">
                <a16:creationId xmlns="" xmlns:a16="http://schemas.microsoft.com/office/drawing/2014/main" id="{7A708999-B11B-4DE7-B408-266344CF4FBE}"/>
              </a:ext>
            </a:extLst>
          </p:cNvPr>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89092" name="Rectangle 4">
            <a:extLst>
              <a:ext uri="{FF2B5EF4-FFF2-40B4-BE49-F238E27FC236}">
                <a16:creationId xmlns="" xmlns:a16="http://schemas.microsoft.com/office/drawing/2014/main" id="{0B032807-89C4-4AF5-9E14-5D68C02851C8}"/>
              </a:ext>
            </a:extLst>
          </p:cNvPr>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89093" name="Rectangle 5">
            <a:extLst>
              <a:ext uri="{FF2B5EF4-FFF2-40B4-BE49-F238E27FC236}">
                <a16:creationId xmlns="" xmlns:a16="http://schemas.microsoft.com/office/drawing/2014/main" id="{659471E1-F1CC-43A2-97B3-2BDEB76873D8}"/>
              </a:ext>
            </a:extLst>
          </p:cNvPr>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E081D21A-10A5-4FFA-9474-D8B281F59A53}" type="slidenum">
              <a:rPr lang="da-DK" altLang="en-US"/>
              <a:pPr/>
              <a:t>‹#›</a:t>
            </a:fld>
            <a:endParaRPr lang="da-DK" altLang="en-US"/>
          </a:p>
        </p:txBody>
      </p:sp>
    </p:spTree>
    <p:extLst>
      <p:ext uri="{BB962C8B-B14F-4D97-AF65-F5344CB8AC3E}">
        <p14:creationId xmlns:p14="http://schemas.microsoft.com/office/powerpoint/2010/main" val="541053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 xmlns:a16="http://schemas.microsoft.com/office/drawing/2014/main" id="{59847970-DA0F-4BD8-AE70-FBBC0AD0D25A}"/>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1" name="Rectangle 3">
            <a:extLst>
              <a:ext uri="{FF2B5EF4-FFF2-40B4-BE49-F238E27FC236}">
                <a16:creationId xmlns="" xmlns:a16="http://schemas.microsoft.com/office/drawing/2014/main" id="{284C4572-8150-421A-9901-17B82C161829}"/>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i="0">
                <a:solidFill>
                  <a:schemeClr val="tx1"/>
                </a:solidFill>
                <a:latin typeface="Times New Roman" pitchFamily="18" charset="0"/>
              </a:defRPr>
            </a:lvl1pPr>
          </a:lstStyle>
          <a:p>
            <a:pPr>
              <a:defRPr/>
            </a:pPr>
            <a:endParaRPr lang="da-DK"/>
          </a:p>
        </p:txBody>
      </p:sp>
      <p:sp>
        <p:nvSpPr>
          <p:cNvPr id="35844" name="Rectangle 4">
            <a:extLst>
              <a:ext uri="{FF2B5EF4-FFF2-40B4-BE49-F238E27FC236}">
                <a16:creationId xmlns="" xmlns:a16="http://schemas.microsoft.com/office/drawing/2014/main" id="{DC89AF35-BC75-4C5F-8638-4DB4222D2555}"/>
              </a:ext>
            </a:extLst>
          </p:cNvPr>
          <p:cNvSpPr>
            <a:spLocks noGrp="1" noRot="1" noChangeAspect="1" noChangeArrowheads="1" noTextEdit="1"/>
          </p:cNvSpPr>
          <p:nvPr>
            <p:ph type="sldImg" idx="2"/>
          </p:nvPr>
        </p:nvSpPr>
        <p:spPr bwMode="auto">
          <a:xfrm>
            <a:off x="854075" y="744538"/>
            <a:ext cx="4964113"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 xmlns:a16="http://schemas.microsoft.com/office/drawing/2014/main" id="{F20FEC71-46DC-4844-AB6C-46DB64AD4209}"/>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174" name="Rectangle 6">
            <a:extLst>
              <a:ext uri="{FF2B5EF4-FFF2-40B4-BE49-F238E27FC236}">
                <a16:creationId xmlns="" xmlns:a16="http://schemas.microsoft.com/office/drawing/2014/main" id="{FC1D7587-CAA3-4BED-88AC-E4265A8920B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i="0">
                <a:solidFill>
                  <a:schemeClr val="tx1"/>
                </a:solidFill>
                <a:latin typeface="Times New Roman" pitchFamily="18" charset="0"/>
              </a:defRPr>
            </a:lvl1pPr>
          </a:lstStyle>
          <a:p>
            <a:pPr>
              <a:defRPr/>
            </a:pPr>
            <a:endParaRPr lang="da-DK"/>
          </a:p>
        </p:txBody>
      </p:sp>
      <p:sp>
        <p:nvSpPr>
          <p:cNvPr id="7175" name="Rectangle 7">
            <a:extLst>
              <a:ext uri="{FF2B5EF4-FFF2-40B4-BE49-F238E27FC236}">
                <a16:creationId xmlns="" xmlns:a16="http://schemas.microsoft.com/office/drawing/2014/main" id="{6EB5DAAC-0649-4679-AB50-10AFB7E4AB7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solidFill>
                  <a:schemeClr val="tx1"/>
                </a:solidFill>
                <a:latin typeface="Times New Roman" panose="02020603050405020304" pitchFamily="18" charset="0"/>
              </a:defRPr>
            </a:lvl1pPr>
          </a:lstStyle>
          <a:p>
            <a:fld id="{6476CD8E-5876-4A8E-AB7D-1BE9C726F4DC}" type="slidenum">
              <a:rPr lang="da-DK" altLang="en-US"/>
              <a:pPr/>
              <a:t>‹#›</a:t>
            </a:fld>
            <a:endParaRPr lang="da-DK" altLang="en-US"/>
          </a:p>
        </p:txBody>
      </p:sp>
    </p:spTree>
    <p:extLst>
      <p:ext uri="{BB962C8B-B14F-4D97-AF65-F5344CB8AC3E}">
        <p14:creationId xmlns:p14="http://schemas.microsoft.com/office/powerpoint/2010/main" val="2006063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 xmlns:a16="http://schemas.microsoft.com/office/drawing/2014/main" id="{E714AEA4-DCD1-4E92-8777-0C29546ABF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7478E45-58D3-42B7-9342-E376F5985D90}" type="slidenum">
              <a:rPr lang="da-DK" altLang="en-US"/>
              <a:pPr eaLnBrk="1" hangingPunct="1">
                <a:spcBef>
                  <a:spcPct val="0"/>
                </a:spcBef>
              </a:pPr>
              <a:t>1</a:t>
            </a:fld>
            <a:endParaRPr lang="da-DK" altLang="en-US"/>
          </a:p>
        </p:txBody>
      </p:sp>
      <p:sp>
        <p:nvSpPr>
          <p:cNvPr id="36867" name="Rectangle 2">
            <a:extLst>
              <a:ext uri="{FF2B5EF4-FFF2-40B4-BE49-F238E27FC236}">
                <a16:creationId xmlns="" xmlns:a16="http://schemas.microsoft.com/office/drawing/2014/main" id="{54BA8862-895A-417F-BB17-283D59F3FE4E}"/>
              </a:ext>
            </a:extLst>
          </p:cNvPr>
          <p:cNvSpPr>
            <a:spLocks noGrp="1" noRot="1" noChangeAspect="1" noChangeArrowheads="1" noTextEdit="1"/>
          </p:cNvSpPr>
          <p:nvPr>
            <p:ph type="sldImg"/>
          </p:nvPr>
        </p:nvSpPr>
        <p:spPr>
          <a:xfrm>
            <a:off x="847725" y="744538"/>
            <a:ext cx="3417888" cy="2563812"/>
          </a:xfrm>
          <a:ln/>
        </p:spPr>
      </p:sp>
      <p:sp>
        <p:nvSpPr>
          <p:cNvPr id="36868" name="Rectangle 3">
            <a:extLst>
              <a:ext uri="{FF2B5EF4-FFF2-40B4-BE49-F238E27FC236}">
                <a16:creationId xmlns="" xmlns:a16="http://schemas.microsoft.com/office/drawing/2014/main" id="{94539619-E901-4C07-9DAF-B0AA437FFF02}"/>
              </a:ext>
            </a:extLst>
          </p:cNvPr>
          <p:cNvSpPr>
            <a:spLocks noGrp="1" noChangeArrowheads="1"/>
          </p:cNvSpPr>
          <p:nvPr>
            <p:ph type="body" idx="1"/>
          </p:nvPr>
        </p:nvSpPr>
        <p:spPr>
          <a:xfrm>
            <a:off x="889000" y="3640138"/>
            <a:ext cx="4891088" cy="55419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 xmlns:a16="http://schemas.microsoft.com/office/drawing/2014/main" id="{35880686-5FD2-463A-955A-1CE6FD8B5A65}"/>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D60D92C1-A624-497D-8234-29E63B9A02D4}" type="slidenum">
              <a:rPr lang="en-US" altLang="en-US" sz="1200"/>
              <a:pPr/>
              <a:t>13</a:t>
            </a:fld>
            <a:endParaRPr lang="en-US" altLang="en-US" sz="1200"/>
          </a:p>
        </p:txBody>
      </p:sp>
      <p:sp>
        <p:nvSpPr>
          <p:cNvPr id="43011" name="Rectangle 2">
            <a:extLst>
              <a:ext uri="{FF2B5EF4-FFF2-40B4-BE49-F238E27FC236}">
                <a16:creationId xmlns="" xmlns:a16="http://schemas.microsoft.com/office/drawing/2014/main" id="{DAC3D68D-955C-40D7-A23F-4A94D119D85B}"/>
              </a:ext>
            </a:extLst>
          </p:cNvPr>
          <p:cNvSpPr>
            <a:spLocks noGrp="1" noRot="1" noChangeAspect="1" noChangeArrowheads="1" noTextEdit="1"/>
          </p:cNvSpPr>
          <p:nvPr>
            <p:ph type="sldImg"/>
          </p:nvPr>
        </p:nvSpPr>
        <p:spPr>
          <a:ln/>
        </p:spPr>
      </p:sp>
      <p:sp>
        <p:nvSpPr>
          <p:cNvPr id="43012" name="Rectangle 3">
            <a:extLst>
              <a:ext uri="{FF2B5EF4-FFF2-40B4-BE49-F238E27FC236}">
                <a16:creationId xmlns="" xmlns:a16="http://schemas.microsoft.com/office/drawing/2014/main" id="{8E9754DB-5391-420B-BD9A-BE7AAD1FCBB1}"/>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 xmlns:a16="http://schemas.microsoft.com/office/drawing/2014/main" id="{B1834700-A4C1-4956-B67A-7A460F606334}"/>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F76EA85E-0247-45E4-BC37-9328E9D1379C}" type="slidenum">
              <a:rPr lang="en-US" altLang="en-US" sz="1200"/>
              <a:pPr/>
              <a:t>14</a:t>
            </a:fld>
            <a:endParaRPr lang="en-US" altLang="en-US" sz="1200"/>
          </a:p>
        </p:txBody>
      </p:sp>
      <p:sp>
        <p:nvSpPr>
          <p:cNvPr id="45059" name="Rectangle 2">
            <a:extLst>
              <a:ext uri="{FF2B5EF4-FFF2-40B4-BE49-F238E27FC236}">
                <a16:creationId xmlns="" xmlns:a16="http://schemas.microsoft.com/office/drawing/2014/main" id="{778BDB4A-2477-4F50-AE29-B46D36D7B128}"/>
              </a:ext>
            </a:extLst>
          </p:cNvPr>
          <p:cNvSpPr>
            <a:spLocks noGrp="1" noRot="1" noChangeAspect="1" noChangeArrowheads="1" noTextEdit="1"/>
          </p:cNvSpPr>
          <p:nvPr>
            <p:ph type="sldImg"/>
          </p:nvPr>
        </p:nvSpPr>
        <p:spPr>
          <a:ln/>
        </p:spPr>
      </p:sp>
      <p:sp>
        <p:nvSpPr>
          <p:cNvPr id="45060" name="Rectangle 3">
            <a:extLst>
              <a:ext uri="{FF2B5EF4-FFF2-40B4-BE49-F238E27FC236}">
                <a16:creationId xmlns="" xmlns:a16="http://schemas.microsoft.com/office/drawing/2014/main" id="{6D2BCD63-8CD2-476E-AEA2-7DA821C90241}"/>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 xmlns:a16="http://schemas.microsoft.com/office/drawing/2014/main" id="{948E2B66-54B5-4069-877B-D9C80FFE67A2}"/>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80CD4376-A3E8-4840-88DD-B9FE676FBC2E}" type="slidenum">
              <a:rPr lang="en-US" altLang="en-US" sz="1200"/>
              <a:pPr/>
              <a:t>19</a:t>
            </a:fld>
            <a:endParaRPr lang="en-US" altLang="en-US" sz="1200"/>
          </a:p>
        </p:txBody>
      </p:sp>
      <p:sp>
        <p:nvSpPr>
          <p:cNvPr id="51203" name="Rectangle 2">
            <a:extLst>
              <a:ext uri="{FF2B5EF4-FFF2-40B4-BE49-F238E27FC236}">
                <a16:creationId xmlns="" xmlns:a16="http://schemas.microsoft.com/office/drawing/2014/main" id="{FD71B17E-D36F-4273-BFAC-4D76939C2AEB}"/>
              </a:ext>
            </a:extLst>
          </p:cNvPr>
          <p:cNvSpPr>
            <a:spLocks noGrp="1" noRot="1" noChangeAspect="1" noChangeArrowheads="1" noTextEdit="1"/>
          </p:cNvSpPr>
          <p:nvPr>
            <p:ph type="sldImg"/>
          </p:nvPr>
        </p:nvSpPr>
        <p:spPr>
          <a:ln/>
        </p:spPr>
      </p:sp>
      <p:sp>
        <p:nvSpPr>
          <p:cNvPr id="51204" name="Rectangle 3">
            <a:extLst>
              <a:ext uri="{FF2B5EF4-FFF2-40B4-BE49-F238E27FC236}">
                <a16:creationId xmlns="" xmlns:a16="http://schemas.microsoft.com/office/drawing/2014/main" id="{89CF223C-4FF5-4F27-B7A1-4541EC725469}"/>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2</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570746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5</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18022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 xmlns:a16="http://schemas.microsoft.com/office/drawing/2014/main" id="{25D95074-844B-4781-8C6D-F732BBC04C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anose="02020603050405020304" pitchFamily="18" charset="0"/>
              </a:defRPr>
            </a:lvl1pPr>
            <a:lvl2pPr marL="742950" indent="-285750" eaLnBrk="0" hangingPunct="0">
              <a:spcBef>
                <a:spcPct val="30000"/>
              </a:spcBef>
              <a:defRPr sz="1200">
                <a:solidFill>
                  <a:schemeClr val="tx1"/>
                </a:solidFill>
                <a:latin typeface="Times New Roman" panose="02020603050405020304" pitchFamily="18" charset="0"/>
              </a:defRPr>
            </a:lvl2pPr>
            <a:lvl3pPr marL="1143000" indent="-228600" eaLnBrk="0" hangingPunct="0">
              <a:spcBef>
                <a:spcPct val="30000"/>
              </a:spcBef>
              <a:defRPr sz="1200">
                <a:solidFill>
                  <a:schemeClr val="tx1"/>
                </a:solidFill>
                <a:latin typeface="Times New Roman" panose="02020603050405020304" pitchFamily="18" charset="0"/>
              </a:defRPr>
            </a:lvl3pPr>
            <a:lvl4pPr marL="1600200" indent="-228600" eaLnBrk="0" hangingPunct="0">
              <a:spcBef>
                <a:spcPct val="30000"/>
              </a:spcBef>
              <a:defRPr sz="1200">
                <a:solidFill>
                  <a:schemeClr val="tx1"/>
                </a:solidFill>
                <a:latin typeface="Times New Roman" panose="02020603050405020304" pitchFamily="18" charset="0"/>
              </a:defRPr>
            </a:lvl4pPr>
            <a:lvl5pPr marL="2057400" indent="-228600" eaLnBrk="0" hangingPunct="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313A4853-5CE9-4CC5-A5C9-0AD1A6B2BF5A}" type="slidenum">
              <a:rPr lang="da-DK" altLang="en-US"/>
              <a:pPr eaLnBrk="1" hangingPunct="1">
                <a:spcBef>
                  <a:spcPct val="0"/>
                </a:spcBef>
              </a:pPr>
              <a:t>6</a:t>
            </a:fld>
            <a:endParaRPr lang="da-DK" altLang="en-US"/>
          </a:p>
        </p:txBody>
      </p:sp>
      <p:sp>
        <p:nvSpPr>
          <p:cNvPr id="38915" name="Rectangle 2">
            <a:extLst>
              <a:ext uri="{FF2B5EF4-FFF2-40B4-BE49-F238E27FC236}">
                <a16:creationId xmlns="" xmlns:a16="http://schemas.microsoft.com/office/drawing/2014/main" id="{7CA5FA81-413F-43CD-9891-624FC68D5E8F}"/>
              </a:ext>
            </a:extLst>
          </p:cNvPr>
          <p:cNvSpPr>
            <a:spLocks noGrp="1" noRot="1" noChangeAspect="1" noChangeArrowheads="1" noTextEdit="1"/>
          </p:cNvSpPr>
          <p:nvPr>
            <p:ph type="sldImg"/>
          </p:nvPr>
        </p:nvSpPr>
        <p:spPr>
          <a:ln/>
        </p:spPr>
      </p:sp>
      <p:sp>
        <p:nvSpPr>
          <p:cNvPr id="38916" name="Rectangle 3">
            <a:extLst>
              <a:ext uri="{FF2B5EF4-FFF2-40B4-BE49-F238E27FC236}">
                <a16:creationId xmlns="" xmlns:a16="http://schemas.microsoft.com/office/drawing/2014/main" id="{FAC1E5D5-E069-477E-B293-D09212BAEDD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73518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75DBFFA4-D8B0-467A-B86B-0B51AA113E3D}"/>
              </a:ext>
            </a:extLst>
          </p:cNvPr>
          <p:cNvSpPr>
            <a:spLocks noGrp="1" noRot="1" noChangeAspect="1" noChangeArrowheads="1" noTextEdit="1"/>
          </p:cNvSpPr>
          <p:nvPr>
            <p:ph type="sldImg"/>
          </p:nvPr>
        </p:nvSpPr>
        <p:spPr>
          <a:ln/>
        </p:spPr>
      </p:sp>
      <p:sp>
        <p:nvSpPr>
          <p:cNvPr id="65539" name="Rectangle 3">
            <a:extLst>
              <a:ext uri="{FF2B5EF4-FFF2-40B4-BE49-F238E27FC236}">
                <a16:creationId xmlns="" xmlns:a16="http://schemas.microsoft.com/office/drawing/2014/main" id="{38764C96-8B2F-4803-9BC0-2A6CE8DC9D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75DBFFA4-D8B0-467A-B86B-0B51AA113E3D}"/>
              </a:ext>
            </a:extLst>
          </p:cNvPr>
          <p:cNvSpPr>
            <a:spLocks noGrp="1" noRot="1" noChangeAspect="1" noChangeArrowheads="1" noTextEdit="1"/>
          </p:cNvSpPr>
          <p:nvPr>
            <p:ph type="sldImg"/>
          </p:nvPr>
        </p:nvSpPr>
        <p:spPr>
          <a:ln/>
        </p:spPr>
      </p:sp>
      <p:sp>
        <p:nvSpPr>
          <p:cNvPr id="65539" name="Rectangle 3">
            <a:extLst>
              <a:ext uri="{FF2B5EF4-FFF2-40B4-BE49-F238E27FC236}">
                <a16:creationId xmlns="" xmlns:a16="http://schemas.microsoft.com/office/drawing/2014/main" id="{38764C96-8B2F-4803-9BC0-2A6CE8DC9DB4}"/>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a:cs typeface="Arial" panose="020B0604020202020204" pitchFamily="34" charset="0"/>
            </a:endParaRPr>
          </a:p>
        </p:txBody>
      </p:sp>
    </p:spTree>
    <p:extLst>
      <p:ext uri="{BB962C8B-B14F-4D97-AF65-F5344CB8AC3E}">
        <p14:creationId xmlns:p14="http://schemas.microsoft.com/office/powerpoint/2010/main" val="117333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 xmlns:a16="http://schemas.microsoft.com/office/drawing/2014/main" id="{3C868AE4-D65F-498E-8567-9445D0B49C28}"/>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51C94784-DE28-44FB-A254-3DFFB29C22EF}" type="slidenum">
              <a:rPr lang="en-US" altLang="en-US" sz="1200"/>
              <a:pPr/>
              <a:t>9</a:t>
            </a:fld>
            <a:endParaRPr lang="en-US" altLang="en-US" sz="1200"/>
          </a:p>
        </p:txBody>
      </p:sp>
      <p:sp>
        <p:nvSpPr>
          <p:cNvPr id="39939" name="Rectangle 2">
            <a:extLst>
              <a:ext uri="{FF2B5EF4-FFF2-40B4-BE49-F238E27FC236}">
                <a16:creationId xmlns="" xmlns:a16="http://schemas.microsoft.com/office/drawing/2014/main" id="{DCD599A4-60C7-4B20-A9F0-06B17D63AFD0}"/>
              </a:ext>
            </a:extLst>
          </p:cNvPr>
          <p:cNvSpPr>
            <a:spLocks noGrp="1" noRot="1" noChangeAspect="1" noChangeArrowheads="1" noTextEdit="1"/>
          </p:cNvSpPr>
          <p:nvPr>
            <p:ph type="sldImg"/>
          </p:nvPr>
        </p:nvSpPr>
        <p:spPr>
          <a:ln/>
        </p:spPr>
      </p:sp>
      <p:sp>
        <p:nvSpPr>
          <p:cNvPr id="39940" name="Rectangle 3">
            <a:extLst>
              <a:ext uri="{FF2B5EF4-FFF2-40B4-BE49-F238E27FC236}">
                <a16:creationId xmlns="" xmlns:a16="http://schemas.microsoft.com/office/drawing/2014/main" id="{06C0141D-6770-4B86-B3FF-14FA019B4E9F}"/>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95916A61-7A89-434E-8E47-C6B400BA1273}"/>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795E471-F960-42AD-BF19-0BD50B710513}" type="slidenum">
              <a:rPr lang="en-US" altLang="en-US" sz="1200"/>
              <a:pPr/>
              <a:t>11</a:t>
            </a:fld>
            <a:endParaRPr lang="en-US" altLang="en-US" sz="1200"/>
          </a:p>
        </p:txBody>
      </p:sp>
      <p:sp>
        <p:nvSpPr>
          <p:cNvPr id="40963" name="Rectangle 2">
            <a:extLst>
              <a:ext uri="{FF2B5EF4-FFF2-40B4-BE49-F238E27FC236}">
                <a16:creationId xmlns="" xmlns:a16="http://schemas.microsoft.com/office/drawing/2014/main" id="{C732FE69-90C8-40ED-A15A-868D52E4D590}"/>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E6A5CA5F-9772-4974-BD72-2A36F7F7AF5C}"/>
              </a:ext>
            </a:extLst>
          </p:cNvPr>
          <p:cNvSpPr>
            <a:spLocks noGrp="1" noChangeArrowheads="1"/>
          </p:cNvSpPr>
          <p:nvPr>
            <p:ph type="body" idx="1"/>
          </p:nvPr>
        </p:nvSpPr>
        <p:spPr>
          <a:noFill/>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 xmlns:a16="http://schemas.microsoft.com/office/drawing/2014/main" id="{95916A61-7A89-434E-8E47-C6B400BA1273}"/>
              </a:ext>
            </a:extLst>
          </p:cNvPr>
          <p:cNvSpPr>
            <a:spLocks noGrp="1" noChangeArrowheads="1"/>
          </p:cNvSpPr>
          <p:nvPr>
            <p:ph type="sldNum" sz="quarter" idx="5"/>
          </p:nvPr>
        </p:nvSpPr>
        <p:spPr>
          <a:noFill/>
        </p:spPr>
        <p:txBody>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fld id="{3795E471-F960-42AD-BF19-0BD50B710513}" type="slidenum">
              <a:rPr lang="en-US" altLang="en-US" sz="1200"/>
              <a:pPr/>
              <a:t>12</a:t>
            </a:fld>
            <a:endParaRPr lang="en-US" altLang="en-US" sz="1200"/>
          </a:p>
        </p:txBody>
      </p:sp>
      <p:sp>
        <p:nvSpPr>
          <p:cNvPr id="40963" name="Rectangle 2">
            <a:extLst>
              <a:ext uri="{FF2B5EF4-FFF2-40B4-BE49-F238E27FC236}">
                <a16:creationId xmlns="" xmlns:a16="http://schemas.microsoft.com/office/drawing/2014/main" id="{C732FE69-90C8-40ED-A15A-868D52E4D590}"/>
              </a:ext>
            </a:extLst>
          </p:cNvPr>
          <p:cNvSpPr>
            <a:spLocks noGrp="1" noRot="1" noChangeAspect="1" noChangeArrowheads="1" noTextEdit="1"/>
          </p:cNvSpPr>
          <p:nvPr>
            <p:ph type="sldImg"/>
          </p:nvPr>
        </p:nvSpPr>
        <p:spPr>
          <a:ln/>
        </p:spPr>
      </p:sp>
      <p:sp>
        <p:nvSpPr>
          <p:cNvPr id="40964" name="Rectangle 3">
            <a:extLst>
              <a:ext uri="{FF2B5EF4-FFF2-40B4-BE49-F238E27FC236}">
                <a16:creationId xmlns="" xmlns:a16="http://schemas.microsoft.com/office/drawing/2014/main" id="{E6A5CA5F-9772-4974-BD72-2A36F7F7AF5C}"/>
              </a:ext>
            </a:extLst>
          </p:cNvPr>
          <p:cNvSpPr>
            <a:spLocks noGrp="1" noChangeArrowheads="1"/>
          </p:cNvSpPr>
          <p:nvPr>
            <p:ph type="body" idx="1"/>
          </p:nvPr>
        </p:nvSpPr>
        <p:spPr>
          <a:noFill/>
        </p:spPr>
        <p:txBody>
          <a:bodyPr/>
          <a:lstStyle/>
          <a:p>
            <a:endParaRPr lang="en-GB" altLang="en-US"/>
          </a:p>
        </p:txBody>
      </p:sp>
    </p:spTree>
    <p:extLst>
      <p:ext uri="{BB962C8B-B14F-4D97-AF65-F5344CB8AC3E}">
        <p14:creationId xmlns:p14="http://schemas.microsoft.com/office/powerpoint/2010/main" val="3036246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0" descr="Front_Top_A">
            <a:extLst>
              <a:ext uri="{FF2B5EF4-FFF2-40B4-BE49-F238E27FC236}">
                <a16:creationId xmlns="" xmlns:a16="http://schemas.microsoft.com/office/drawing/2014/main" id="{F60BE576-939C-4864-A341-037AB16148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IMP_Logo_White">
            <a:extLst>
              <a:ext uri="{FF2B5EF4-FFF2-40B4-BE49-F238E27FC236}">
                <a16:creationId xmlns="" xmlns:a16="http://schemas.microsoft.com/office/drawing/2014/main" id="{00EE60BB-0E4F-47CC-8D34-B6B3F88924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2">
            <a:extLst>
              <a:ext uri="{FF2B5EF4-FFF2-40B4-BE49-F238E27FC236}">
                <a16:creationId xmlns="" xmlns:a16="http://schemas.microsoft.com/office/drawing/2014/main" id="{907BCA35-954B-4C2F-BD1E-6CBD6B8193C2}"/>
              </a:ext>
            </a:extLst>
          </p:cNvPr>
          <p:cNvSpPr>
            <a:spLocks noChangeArrowheads="1"/>
          </p:cNvSpPr>
          <p:nvPr/>
        </p:nvSpPr>
        <p:spPr bwMode="auto">
          <a:xfrm>
            <a:off x="857250" y="3429000"/>
            <a:ext cx="7524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1600" i="1">
                <a:solidFill>
                  <a:srgbClr val="6E6E6F"/>
                </a:solidFill>
                <a:latin typeface="Verdana" panose="020B0604030504040204" pitchFamily="34" charset="0"/>
                <a:cs typeface="Times New Roman" panose="02020603050405020304" pitchFamily="18" charset="0"/>
              </a:defRPr>
            </a:lvl1pPr>
            <a:lvl2pPr marL="742950" indent="-285750" eaLnBrk="0" hangingPunct="0">
              <a:defRPr sz="1600" i="1">
                <a:solidFill>
                  <a:srgbClr val="6E6E6F"/>
                </a:solidFill>
                <a:latin typeface="Verdana" panose="020B0604030504040204" pitchFamily="34" charset="0"/>
                <a:cs typeface="Times New Roman" panose="02020603050405020304" pitchFamily="18" charset="0"/>
              </a:defRPr>
            </a:lvl2pPr>
            <a:lvl3pPr marL="1143000" indent="-228600" eaLnBrk="0" hangingPunct="0">
              <a:defRPr sz="1600" i="1">
                <a:solidFill>
                  <a:srgbClr val="6E6E6F"/>
                </a:solidFill>
                <a:latin typeface="Verdana" panose="020B0604030504040204" pitchFamily="34" charset="0"/>
                <a:cs typeface="Times New Roman" panose="02020603050405020304" pitchFamily="18" charset="0"/>
              </a:defRPr>
            </a:lvl3pPr>
            <a:lvl4pPr marL="1600200" indent="-228600" eaLnBrk="0" hangingPunct="0">
              <a:defRPr sz="1600" i="1">
                <a:solidFill>
                  <a:srgbClr val="6E6E6F"/>
                </a:solidFill>
                <a:latin typeface="Verdana" panose="020B0604030504040204" pitchFamily="34" charset="0"/>
                <a:cs typeface="Times New Roman" panose="02020603050405020304" pitchFamily="18" charset="0"/>
              </a:defRPr>
            </a:lvl4pPr>
            <a:lvl5pPr marL="2057400" indent="-228600" eaLnBrk="0" hangingPunct="0">
              <a:defRPr sz="1600" i="1">
                <a:solidFill>
                  <a:srgbClr val="6E6E6F"/>
                </a:solidFill>
                <a:latin typeface="Verdan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sz="1600" i="1">
                <a:solidFill>
                  <a:srgbClr val="6E6E6F"/>
                </a:solidFill>
                <a:latin typeface="Verdana" panose="020B0604030504040204" pitchFamily="34" charset="0"/>
                <a:cs typeface="Times New Roman" panose="02020603050405020304" pitchFamily="18" charset="0"/>
              </a:defRPr>
            </a:lvl9pPr>
          </a:lstStyle>
          <a:p>
            <a:pPr eaLnBrk="1" hangingPunct="1">
              <a:defRPr/>
            </a:pPr>
            <a:endParaRPr lang="en-US" altLang="en-US" sz="3900" i="0">
              <a:solidFill>
                <a:srgbClr val="C51538"/>
              </a:solidFill>
              <a:latin typeface="Impact" panose="020B0806030902050204" pitchFamily="34" charset="0"/>
            </a:endParaRPr>
          </a:p>
        </p:txBody>
      </p:sp>
      <p:sp>
        <p:nvSpPr>
          <p:cNvPr id="10244" name="Rectangle 4"/>
          <p:cNvSpPr>
            <a:spLocks noGrp="1" noChangeArrowheads="1"/>
          </p:cNvSpPr>
          <p:nvPr>
            <p:ph type="ctrTitle"/>
          </p:nvPr>
        </p:nvSpPr>
        <p:spPr>
          <a:xfrm>
            <a:off x="838200" y="2438400"/>
            <a:ext cx="7543800" cy="533400"/>
          </a:xfrm>
        </p:spPr>
        <p:txBody>
          <a:bodyPr anchor="t"/>
          <a:lstStyle>
            <a:lvl1pPr>
              <a:defRPr sz="3900"/>
            </a:lvl1pPr>
          </a:lstStyle>
          <a:p>
            <a:r>
              <a:rPr lang="en-US"/>
              <a:t>Click to edit Master title style</a:t>
            </a:r>
            <a:endParaRPr lang="da-DK"/>
          </a:p>
        </p:txBody>
      </p:sp>
      <p:sp>
        <p:nvSpPr>
          <p:cNvPr id="10250" name="Rectangle 10"/>
          <p:cNvSpPr>
            <a:spLocks noGrp="1" noChangeArrowheads="1"/>
          </p:cNvSpPr>
          <p:nvPr>
            <p:ph type="subTitle" sz="quarter" idx="1"/>
          </p:nvPr>
        </p:nvSpPr>
        <p:spPr>
          <a:xfrm>
            <a:off x="838200" y="5562600"/>
            <a:ext cx="7543800" cy="228600"/>
          </a:xfrm>
        </p:spPr>
        <p:txBody>
          <a:bodyPr/>
          <a:lstStyle>
            <a:lvl1pPr>
              <a:defRPr sz="1600"/>
            </a:lvl1pPr>
          </a:lstStyle>
          <a:p>
            <a:r>
              <a:rPr lang="en-US"/>
              <a:t>Click to edit Master subtitle style</a:t>
            </a:r>
            <a:endParaRPr lang="da-DK"/>
          </a:p>
        </p:txBody>
      </p:sp>
      <p:sp>
        <p:nvSpPr>
          <p:cNvPr id="7" name="Rectangle 9">
            <a:extLst>
              <a:ext uri="{FF2B5EF4-FFF2-40B4-BE49-F238E27FC236}">
                <a16:creationId xmlns="" xmlns:a16="http://schemas.microsoft.com/office/drawing/2014/main" id="{BB432E19-37F5-4B63-834C-FF422820D6C2}"/>
              </a:ext>
            </a:extLst>
          </p:cNvPr>
          <p:cNvSpPr>
            <a:spLocks noGrp="1" noChangeArrowheads="1"/>
          </p:cNvSpPr>
          <p:nvPr>
            <p:ph type="ftr" sz="quarter" idx="10"/>
          </p:nvPr>
        </p:nvSpPr>
        <p:spPr bwMode="auto">
          <a:xfrm>
            <a:off x="838200" y="6553200"/>
            <a:ext cx="7543800" cy="228600"/>
          </a:xfrm>
          <a:prstGeom prst="rect">
            <a:avLst/>
          </a:prstGeom>
          <a:ln>
            <a:miter lim="800000"/>
            <a:headEnd/>
            <a:tailEnd/>
          </a:ln>
        </p:spPr>
        <p:txBody>
          <a:bodyPr vert="horz" wrap="square" lIns="0" tIns="0" rIns="0" bIns="0" numCol="1" anchor="t" anchorCtr="0" compatLnSpc="1">
            <a:prstTxWarp prst="textNoShape">
              <a:avLst/>
            </a:prstTxWarp>
          </a:bodyPr>
          <a:lstStyle>
            <a:lvl1pPr eaLnBrk="1" hangingPunct="1">
              <a:defRPr sz="600" i="0">
                <a:solidFill>
                  <a:srgbClr val="6A6F77"/>
                </a:solidFill>
              </a:defRPr>
            </a:lvl1pPr>
          </a:lstStyle>
          <a:p>
            <a:pPr>
              <a:defRPr/>
            </a:pPr>
            <a:r>
              <a:rPr lang="da-DK"/>
              <a:t>sdfgafgafga</a:t>
            </a:r>
          </a:p>
        </p:txBody>
      </p:sp>
      <p:sp>
        <p:nvSpPr>
          <p:cNvPr id="8" name="Rectangle 11">
            <a:extLst>
              <a:ext uri="{FF2B5EF4-FFF2-40B4-BE49-F238E27FC236}">
                <a16:creationId xmlns="" xmlns:a16="http://schemas.microsoft.com/office/drawing/2014/main" id="{E41522A8-59EC-49A8-BD55-9E095C0F9A9E}"/>
              </a:ext>
            </a:extLst>
          </p:cNvPr>
          <p:cNvSpPr>
            <a:spLocks noGrp="1" noChangeArrowheads="1"/>
          </p:cNvSpPr>
          <p:nvPr>
            <p:ph type="sldNum" sz="quarter" idx="11"/>
          </p:nvPr>
        </p:nvSpPr>
        <p:spPr bwMode="auto">
          <a:xfrm>
            <a:off x="8610600" y="6648450"/>
            <a:ext cx="419100" cy="152400"/>
          </a:xfrm>
          <a:prstGeom prst="rect">
            <a:avLst/>
          </a:prstGeom>
          <a:ln>
            <a:miter lim="800000"/>
            <a:headEnd/>
            <a:tailEnd/>
          </a:ln>
        </p:spPr>
        <p:txBody>
          <a:bodyPr vert="horz" wrap="square" lIns="0" tIns="0" rIns="0" bIns="0" numCol="1" anchor="t" anchorCtr="0" compatLnSpc="1">
            <a:prstTxWarp prst="textNoShape">
              <a:avLst/>
            </a:prstTxWarp>
          </a:bodyPr>
          <a:lstStyle>
            <a:lvl1pPr algn="r">
              <a:defRPr sz="600" i="0">
                <a:solidFill>
                  <a:schemeClr val="tx1"/>
                </a:solidFill>
              </a:defRPr>
            </a:lvl1pPr>
          </a:lstStyle>
          <a:p>
            <a:fld id="{16B46259-F8FA-4C3E-BF05-3E7AD7DE5D7F}" type="slidenum">
              <a:rPr lang="da-DK" altLang="en-US"/>
              <a:pPr/>
              <a:t>‹#›</a:t>
            </a:fld>
            <a:endParaRPr lang="da-DK" altLang="en-US"/>
          </a:p>
        </p:txBody>
      </p:sp>
    </p:spTree>
    <p:extLst>
      <p:ext uri="{BB962C8B-B14F-4D97-AF65-F5344CB8AC3E}">
        <p14:creationId xmlns:p14="http://schemas.microsoft.com/office/powerpoint/2010/main" val="3131479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999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609600"/>
            <a:ext cx="1885950" cy="57912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609600"/>
            <a:ext cx="5505450" cy="5791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4996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543800" cy="638175"/>
          </a:xfrm>
        </p:spPr>
        <p:txBody>
          <a:bodyPr/>
          <a:lstStyle/>
          <a:p>
            <a:r>
              <a:rPr lang="en-US"/>
              <a:t>Click to edit Master title style</a:t>
            </a:r>
            <a:endParaRPr lang="en-GB"/>
          </a:p>
        </p:txBody>
      </p:sp>
      <p:sp>
        <p:nvSpPr>
          <p:cNvPr id="3" name="Text Placeholder 2"/>
          <p:cNvSpPr>
            <a:spLocks noGrp="1"/>
          </p:cNvSpPr>
          <p:nvPr>
            <p:ph type="body" sz="half" idx="1"/>
          </p:nvPr>
        </p:nvSpPr>
        <p:spPr>
          <a:xfrm>
            <a:off x="838200" y="1943100"/>
            <a:ext cx="3695700" cy="4457700"/>
          </a:xfrm>
        </p:spPr>
        <p:txBody>
          <a:bodyPr/>
          <a:lstStyle>
            <a:lvl1pPr>
              <a:buFont typeface="Arial" pitchFamily="34" charset="0"/>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4686300" y="1943100"/>
            <a:ext cx="3695700" cy="4457700"/>
          </a:xfrm>
        </p:spPr>
        <p:txBody>
          <a:bodyPr/>
          <a:lstStyle/>
          <a:p>
            <a:pPr lvl="0"/>
            <a:r>
              <a:rPr lang="en-US" noProof="0"/>
              <a:t>Click icon to add chart</a:t>
            </a:r>
            <a:endParaRPr lang="en-GB" noProof="0"/>
          </a:p>
        </p:txBody>
      </p:sp>
    </p:spTree>
    <p:extLst>
      <p:ext uri="{BB962C8B-B14F-4D97-AF65-F5344CB8AC3E}">
        <p14:creationId xmlns:p14="http://schemas.microsoft.com/office/powerpoint/2010/main" val="4245501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1028">
            <a:extLst>
              <a:ext uri="{FF2B5EF4-FFF2-40B4-BE49-F238E27FC236}">
                <a16:creationId xmlns="" xmlns:a16="http://schemas.microsoft.com/office/drawing/2014/main" id="{1BAFF62F-8456-4338-A8C3-C4636CB1F9D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1029">
            <a:extLst>
              <a:ext uri="{FF2B5EF4-FFF2-40B4-BE49-F238E27FC236}">
                <a16:creationId xmlns="" xmlns:a16="http://schemas.microsoft.com/office/drawing/2014/main" id="{999E6A85-2E11-4CE9-A718-F5C825C4C1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1030">
            <a:extLst>
              <a:ext uri="{FF2B5EF4-FFF2-40B4-BE49-F238E27FC236}">
                <a16:creationId xmlns="" xmlns:a16="http://schemas.microsoft.com/office/drawing/2014/main" id="{81BA44AC-F824-4FE5-9966-1BD84ADCA32B}"/>
              </a:ext>
            </a:extLst>
          </p:cNvPr>
          <p:cNvSpPr>
            <a:spLocks noGrp="1" noChangeArrowheads="1"/>
          </p:cNvSpPr>
          <p:nvPr>
            <p:ph type="sldNum" sz="quarter" idx="12"/>
          </p:nvPr>
        </p:nvSpPr>
        <p:spPr>
          <a:ln/>
        </p:spPr>
        <p:txBody>
          <a:bodyPr/>
          <a:lstStyle>
            <a:lvl1pPr>
              <a:defRPr/>
            </a:lvl1pPr>
          </a:lstStyle>
          <a:p>
            <a:fld id="{61F8146A-40C7-483F-A132-10151B265699}" type="slidenum">
              <a:rPr lang="en-US" altLang="en-US"/>
              <a:pPr/>
              <a:t>‹#›</a:t>
            </a:fld>
            <a:endParaRPr lang="en-US" altLang="en-US"/>
          </a:p>
        </p:txBody>
      </p:sp>
    </p:spTree>
    <p:extLst>
      <p:ext uri="{BB962C8B-B14F-4D97-AF65-F5344CB8AC3E}">
        <p14:creationId xmlns:p14="http://schemas.microsoft.com/office/powerpoint/2010/main" val="800885190"/>
      </p:ext>
    </p:extLst>
  </p:cSld>
  <p:clrMapOvr>
    <a:masterClrMapping/>
  </p:clrMapOvr>
  <p:transition>
    <p:check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82346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4134249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86300" y="1943100"/>
            <a:ext cx="3695700" cy="4457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06493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358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1397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695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582002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174625" indent="-174625">
              <a:buFont typeface="Arial" pitchFamily="34" charset="0"/>
              <a:buNone/>
              <a:tabLst/>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85927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39" descr="Second_Top">
            <a:extLst>
              <a:ext uri="{FF2B5EF4-FFF2-40B4-BE49-F238E27FC236}">
                <a16:creationId xmlns="" xmlns:a16="http://schemas.microsoft.com/office/drawing/2014/main" id="{B0EDD6C4-50DC-4934-B25F-05BF48B29FE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5">
            <a:extLst>
              <a:ext uri="{FF2B5EF4-FFF2-40B4-BE49-F238E27FC236}">
                <a16:creationId xmlns="" xmlns:a16="http://schemas.microsoft.com/office/drawing/2014/main" id="{4B5F460E-8AF0-421E-9276-967114A626E3}"/>
              </a:ext>
            </a:extLst>
          </p:cNvPr>
          <p:cNvSpPr>
            <a:spLocks noGrp="1" noChangeArrowheads="1"/>
          </p:cNvSpPr>
          <p:nvPr>
            <p:ph type="title"/>
          </p:nvPr>
        </p:nvSpPr>
        <p:spPr bwMode="auto">
          <a:xfrm>
            <a:off x="838200" y="609600"/>
            <a:ext cx="75438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da-DK" altLang="en-US"/>
          </a:p>
        </p:txBody>
      </p:sp>
      <p:sp>
        <p:nvSpPr>
          <p:cNvPr id="1028" name="Rectangle 26">
            <a:extLst>
              <a:ext uri="{FF2B5EF4-FFF2-40B4-BE49-F238E27FC236}">
                <a16:creationId xmlns="" xmlns:a16="http://schemas.microsoft.com/office/drawing/2014/main" id="{6515D0E9-9A85-4ED8-A744-B2D0843F8948}"/>
              </a:ext>
            </a:extLst>
          </p:cNvPr>
          <p:cNvSpPr>
            <a:spLocks noGrp="1" noChangeArrowheads="1"/>
          </p:cNvSpPr>
          <p:nvPr>
            <p:ph type="body" idx="1"/>
          </p:nvPr>
        </p:nvSpPr>
        <p:spPr bwMode="auto">
          <a:xfrm>
            <a:off x="838200" y="1943100"/>
            <a:ext cx="75438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da-DK" altLang="en-US"/>
          </a:p>
        </p:txBody>
      </p:sp>
      <p:pic>
        <p:nvPicPr>
          <p:cNvPr id="1029" name="Picture 40" descr="IMP_Logo_2Colour">
            <a:extLst>
              <a:ext uri="{FF2B5EF4-FFF2-40B4-BE49-F238E27FC236}">
                <a16:creationId xmlns="" xmlns:a16="http://schemas.microsoft.com/office/drawing/2014/main" id="{227FCEF2-B917-484C-A2D3-CD1D775509A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8200" y="120650"/>
            <a:ext cx="152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0"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2" r:id="rId13"/>
  </p:sldLayoutIdLst>
  <p:txStyles>
    <p:title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p:titleStyle>
    <p:body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0.png"/><Relationship Id="rId7"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50.png"/><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0.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hyperlink" Target="http://www.dai.ed.ac.uk/HIPR2/images/cln1.gif" TargetMode="External"/><Relationship Id="rId1" Type="http://schemas.openxmlformats.org/officeDocument/2006/relationships/slideLayout" Target="../slideLayouts/slideLayout7.xml"/><Relationship Id="rId6" Type="http://schemas.openxmlformats.org/officeDocument/2006/relationships/hyperlink" Target="http://www.dai.ed.ac.uk/HIPR2/images/cln1fur3.gif" TargetMode="External"/><Relationship Id="rId5" Type="http://schemas.openxmlformats.org/officeDocument/2006/relationships/image" Target="../media/image28.png"/><Relationship Id="rId4" Type="http://schemas.openxmlformats.org/officeDocument/2006/relationships/hyperlink" Target="http://www.dai.ed.ac.uk/HIPR2/images/cln1fur2.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hyperlink" Target="http://www.med.harvard.edu/AANLIB/cases/caseM/mr1_t/024.gi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41CCD2F9-B21E-4700-ADBD-F29CED172AD5}"/>
              </a:ext>
            </a:extLst>
          </p:cNvPr>
          <p:cNvSpPr>
            <a:spLocks noGrp="1" noChangeArrowheads="1"/>
          </p:cNvSpPr>
          <p:nvPr>
            <p:ph type="ctrTitle"/>
          </p:nvPr>
        </p:nvSpPr>
        <p:spPr/>
        <p:txBody>
          <a:bodyPr/>
          <a:lstStyle/>
          <a:p>
            <a:pPr eaLnBrk="1" hangingPunct="1"/>
            <a:r>
              <a:rPr lang="en-GB" altLang="en-US" b="1" dirty="0"/>
              <a:t>Digital Image Processing</a:t>
            </a:r>
            <a:br>
              <a:rPr lang="en-GB" altLang="en-US" b="1" dirty="0"/>
            </a:br>
            <a:r>
              <a:rPr lang="en-GB" altLang="en-US" sz="2400" b="1" dirty="0"/>
              <a:t/>
            </a:r>
            <a:br>
              <a:rPr lang="en-GB" altLang="en-US" sz="2400" b="1" dirty="0"/>
            </a:br>
            <a:r>
              <a:rPr lang="en-GB" altLang="en-US" dirty="0"/>
              <a:t>Introduction to Image Processing</a:t>
            </a:r>
            <a:endParaRPr lang="en-GB" altLang="en-US" sz="2800" dirty="0">
              <a:solidFill>
                <a:srgbClr val="008A63"/>
              </a:solidFill>
            </a:endParaRPr>
          </a:p>
        </p:txBody>
      </p:sp>
      <p:sp>
        <p:nvSpPr>
          <p:cNvPr id="3075" name="Rectangle 15">
            <a:extLst>
              <a:ext uri="{FF2B5EF4-FFF2-40B4-BE49-F238E27FC236}">
                <a16:creationId xmlns="" xmlns:a16="http://schemas.microsoft.com/office/drawing/2014/main" id="{EE70CBC6-0897-4969-B61E-4001B805D208}"/>
              </a:ext>
            </a:extLst>
          </p:cNvPr>
          <p:cNvSpPr>
            <a:spLocks noGrp="1" noChangeArrowheads="1"/>
          </p:cNvSpPr>
          <p:nvPr>
            <p:ph type="subTitle" sz="quarter" idx="1"/>
          </p:nvPr>
        </p:nvSpPr>
        <p:spPr>
          <a:xfrm>
            <a:off x="827088" y="4292600"/>
            <a:ext cx="7543800" cy="1512888"/>
          </a:xfrm>
        </p:spPr>
        <p:txBody>
          <a:bodyPr/>
          <a:lstStyle/>
          <a:p>
            <a:pPr marL="0" indent="0" eaLnBrk="1" hangingPunct="1"/>
            <a:r>
              <a:rPr lang="en-US" altLang="en-US" sz="2400" b="1" dirty="0"/>
              <a:t>DR TANIA STATHAKI</a:t>
            </a:r>
          </a:p>
          <a:p>
            <a:pPr marL="0" indent="0" eaLnBrk="1" hangingPunct="1"/>
            <a:r>
              <a:rPr lang="en-US" altLang="en-US" sz="1800" dirty="0"/>
              <a:t>READER (</a:t>
            </a:r>
            <a:r>
              <a:rPr lang="en-US" altLang="en-US" sz="1800"/>
              <a:t>ASSOCIATE </a:t>
            </a:r>
            <a:r>
              <a:rPr lang="en-US" altLang="en-US" sz="1800" smtClean="0"/>
              <a:t>PROFESSOR</a:t>
            </a:r>
            <a:r>
              <a:rPr lang="en-US" altLang="en-US" sz="1800" dirty="0"/>
              <a:t>) IN SIGNAL PROCESSING</a:t>
            </a:r>
            <a:r>
              <a:rPr lang="en-US" altLang="en-US" sz="2000" dirty="0"/>
              <a:t/>
            </a:r>
            <a:br>
              <a:rPr lang="en-US" altLang="en-US" sz="2000" dirty="0"/>
            </a:br>
            <a:r>
              <a:rPr lang="en-US" altLang="en-US" dirty="0"/>
              <a:t>IMPERIAL COLLEGE LONDON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DAC0AECD-2C82-4DFC-B236-CC368F2AEC98}"/>
              </a:ext>
            </a:extLst>
          </p:cNvPr>
          <p:cNvSpPr>
            <a:spLocks noGrp="1"/>
          </p:cNvSpPr>
          <p:nvPr>
            <p:ph type="sldNum" sz="quarter" idx="12"/>
          </p:nvPr>
        </p:nvSpPr>
        <p:spPr/>
        <p:txBody>
          <a:bodyPr/>
          <a:lstStyle>
            <a:lvl1pPr algn="ctr" eaLnBrk="0" hangingPunct="0">
              <a:defRPr sz="2200">
                <a:solidFill>
                  <a:schemeClr val="tx1"/>
                </a:solidFill>
                <a:latin typeface="Arial" panose="020B0604020202020204" pitchFamily="34" charset="0"/>
                <a:cs typeface="Arial" panose="020B0604020202020204" pitchFamily="34" charset="0"/>
              </a:defRPr>
            </a:lvl1pPr>
            <a:lvl2pPr marL="742950" indent="-285750" algn="ctr" eaLnBrk="0" hangingPunct="0">
              <a:defRPr sz="2200">
                <a:solidFill>
                  <a:schemeClr val="tx1"/>
                </a:solidFill>
                <a:latin typeface="Arial" panose="020B0604020202020204" pitchFamily="34" charset="0"/>
                <a:cs typeface="Arial" panose="020B0604020202020204" pitchFamily="34" charset="0"/>
              </a:defRPr>
            </a:lvl2pPr>
            <a:lvl3pPr marL="1143000" indent="-228600" algn="ctr" eaLnBrk="0" hangingPunct="0">
              <a:defRPr sz="2200">
                <a:solidFill>
                  <a:schemeClr val="tx1"/>
                </a:solidFill>
                <a:latin typeface="Arial" panose="020B0604020202020204" pitchFamily="34" charset="0"/>
                <a:cs typeface="Arial" panose="020B0604020202020204" pitchFamily="34" charset="0"/>
              </a:defRPr>
            </a:lvl3pPr>
            <a:lvl4pPr marL="1600200" indent="-228600" algn="ctr" eaLnBrk="0" hangingPunct="0">
              <a:defRPr sz="2200">
                <a:solidFill>
                  <a:schemeClr val="tx1"/>
                </a:solidFill>
                <a:latin typeface="Arial" panose="020B0604020202020204" pitchFamily="34" charset="0"/>
                <a:cs typeface="Arial" panose="020B0604020202020204" pitchFamily="34" charset="0"/>
              </a:defRPr>
            </a:lvl4pPr>
            <a:lvl5pPr marL="2057400" indent="-228600" algn="ctr" eaLnBrk="0" hangingPunct="0">
              <a:defRPr sz="2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r"/>
            <a:fld id="{FC30DAAB-69EA-4B07-9513-DDDEB2AC1C34}" type="slidenum">
              <a:rPr lang="he-IL" altLang="en-US" sz="1200">
                <a:solidFill>
                  <a:srgbClr val="898989"/>
                </a:solidFill>
              </a:rPr>
              <a:pPr algn="r"/>
              <a:t>10</a:t>
            </a:fld>
            <a:endParaRPr lang="en-US" altLang="en-US" sz="1200">
              <a:solidFill>
                <a:srgbClr val="898989"/>
              </a:solidFill>
            </a:endParaRPr>
          </a:p>
        </p:txBody>
      </p:sp>
      <p:sp>
        <p:nvSpPr>
          <p:cNvPr id="7" name="Rectangle 5">
            <a:extLst>
              <a:ext uri="{FF2B5EF4-FFF2-40B4-BE49-F238E27FC236}">
                <a16:creationId xmlns="" xmlns:a16="http://schemas.microsoft.com/office/drawing/2014/main" id="{DDAA9495-5A20-469A-BF91-803E8DF78DCF}"/>
              </a:ext>
            </a:extLst>
          </p:cNvPr>
          <p:cNvSpPr txBox="1">
            <a:spLocks noChangeArrowheads="1"/>
          </p:cNvSpPr>
          <p:nvPr/>
        </p:nvSpPr>
        <p:spPr>
          <a:xfrm>
            <a:off x="838200" y="836712"/>
            <a:ext cx="7543800" cy="614766"/>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GB" altLang="en-US" i="0" kern="0" dirty="0"/>
              <a:t>Image as a function</a:t>
            </a:r>
          </a:p>
        </p:txBody>
      </p:sp>
      <mc:AlternateContent xmlns:mc="http://schemas.openxmlformats.org/markup-compatibility/2006" xmlns:a14="http://schemas.microsoft.com/office/drawing/2010/main">
        <mc:Choice Requires="a14">
          <p:sp>
            <p:nvSpPr>
              <p:cNvPr id="6" name="Rectangle 3">
                <a:extLst>
                  <a:ext uri="{FF2B5EF4-FFF2-40B4-BE49-F238E27FC236}">
                    <a16:creationId xmlns="" xmlns:a16="http://schemas.microsoft.com/office/drawing/2014/main" id="{A66063B1-C19D-4A4A-9F68-F0F575DF5257}"/>
                  </a:ext>
                </a:extLst>
              </p:cNvPr>
              <p:cNvSpPr txBox="1">
                <a:spLocks noChangeArrowheads="1"/>
              </p:cNvSpPr>
              <p:nvPr/>
            </p:nvSpPr>
            <p:spPr>
              <a:xfrm>
                <a:off x="251520" y="1772816"/>
                <a:ext cx="8568952" cy="4824536"/>
              </a:xfrm>
              <a:prstGeom prst="rect">
                <a:avLst/>
              </a:prstGeom>
            </p:spPr>
            <p:txBody>
              <a:bodyPr/>
              <a:lstStyle>
                <a:lvl1pPr marL="342900" indent="-342900" algn="l" rtl="0" eaLnBrk="1" fontAlgn="base" hangingPunct="1">
                  <a:spcBef>
                    <a:spcPct val="20000"/>
                  </a:spcBef>
                  <a:spcAft>
                    <a:spcPct val="0"/>
                  </a:spcAft>
                  <a:defRPr>
                    <a:solidFill>
                      <a:srgbClr val="4B4F55"/>
                    </a:solidFill>
                    <a:latin typeface="+mn-lt"/>
                    <a:ea typeface="+mn-ea"/>
                    <a:cs typeface="+mn-cs"/>
                  </a:defRPr>
                </a:lvl1pPr>
                <a:lvl2pPr marL="571500" indent="-190500" algn="l" rtl="0" eaLnBrk="1" fontAlgn="base" hangingPunct="1">
                  <a:spcBef>
                    <a:spcPct val="20000"/>
                  </a:spcBef>
                  <a:spcAft>
                    <a:spcPct val="0"/>
                  </a:spcAft>
                  <a:buChar char="•"/>
                  <a:defRPr sz="1600">
                    <a:solidFill>
                      <a:srgbClr val="4B4F55"/>
                    </a:solidFill>
                    <a:latin typeface="+mn-lt"/>
                  </a:defRPr>
                </a:lvl2pPr>
                <a:lvl3pPr marL="952500" indent="-190500" algn="l" rtl="0" eaLnBrk="1" fontAlgn="base" hangingPunct="1">
                  <a:spcBef>
                    <a:spcPct val="20000"/>
                  </a:spcBef>
                  <a:spcAft>
                    <a:spcPct val="0"/>
                  </a:spcAft>
                  <a:buChar char="»"/>
                  <a:defRPr sz="1600">
                    <a:solidFill>
                      <a:srgbClr val="4B4F55"/>
                    </a:solidFill>
                    <a:latin typeface="+mn-lt"/>
                  </a:defRPr>
                </a:lvl3pPr>
                <a:lvl4pPr marL="1333500" indent="-190500" algn="l" rtl="0" eaLnBrk="1" fontAlgn="base" hangingPunct="1">
                  <a:spcBef>
                    <a:spcPct val="20000"/>
                  </a:spcBef>
                  <a:spcAft>
                    <a:spcPct val="0"/>
                  </a:spcAft>
                  <a:buFont typeface="Wingdings" panose="05000000000000000000" pitchFamily="2" charset="2"/>
                  <a:buChar char="§"/>
                  <a:defRPr sz="1400">
                    <a:solidFill>
                      <a:srgbClr val="4B4F55"/>
                    </a:solidFill>
                    <a:latin typeface="+mn-lt"/>
                  </a:defRPr>
                </a:lvl4pPr>
                <a:lvl5pPr marL="1727200" indent="-203200" algn="l" rtl="0" eaLnBrk="1" fontAlgn="base" hangingPunct="1">
                  <a:spcBef>
                    <a:spcPct val="20000"/>
                  </a:spcBef>
                  <a:spcAft>
                    <a:spcPct val="0"/>
                  </a:spcAft>
                  <a:buChar char="°"/>
                  <a:defRPr sz="1400">
                    <a:solidFill>
                      <a:srgbClr val="4B4F55"/>
                    </a:solidFill>
                    <a:latin typeface="+mn-lt"/>
                  </a:defRPr>
                </a:lvl5pPr>
                <a:lvl6pPr marL="2184400" indent="-203200" algn="l" rtl="0" eaLnBrk="1" fontAlgn="base" hangingPunct="1">
                  <a:spcBef>
                    <a:spcPct val="20000"/>
                  </a:spcBef>
                  <a:spcAft>
                    <a:spcPct val="0"/>
                  </a:spcAft>
                  <a:buChar char="°"/>
                  <a:defRPr sz="1400">
                    <a:solidFill>
                      <a:srgbClr val="4B4F55"/>
                    </a:solidFill>
                    <a:latin typeface="+mn-lt"/>
                  </a:defRPr>
                </a:lvl6pPr>
                <a:lvl7pPr marL="2641600" indent="-203200" algn="l" rtl="0" eaLnBrk="1" fontAlgn="base" hangingPunct="1">
                  <a:spcBef>
                    <a:spcPct val="20000"/>
                  </a:spcBef>
                  <a:spcAft>
                    <a:spcPct val="0"/>
                  </a:spcAft>
                  <a:buChar char="°"/>
                  <a:defRPr sz="1400">
                    <a:solidFill>
                      <a:srgbClr val="4B4F55"/>
                    </a:solidFill>
                    <a:latin typeface="+mn-lt"/>
                  </a:defRPr>
                </a:lvl7pPr>
                <a:lvl8pPr marL="3098800" indent="-203200" algn="l" rtl="0" eaLnBrk="1" fontAlgn="base" hangingPunct="1">
                  <a:spcBef>
                    <a:spcPct val="20000"/>
                  </a:spcBef>
                  <a:spcAft>
                    <a:spcPct val="0"/>
                  </a:spcAft>
                  <a:buChar char="°"/>
                  <a:defRPr sz="1400">
                    <a:solidFill>
                      <a:srgbClr val="4B4F55"/>
                    </a:solidFill>
                    <a:latin typeface="+mn-lt"/>
                  </a:defRPr>
                </a:lvl8pPr>
                <a:lvl9pPr marL="3556000" indent="-203200" algn="l" rtl="0" eaLnBrk="1" fontAlgn="base" hangingPunct="1">
                  <a:spcBef>
                    <a:spcPct val="20000"/>
                  </a:spcBef>
                  <a:spcAft>
                    <a:spcPct val="0"/>
                  </a:spcAft>
                  <a:buChar char="°"/>
                  <a:defRPr sz="1400">
                    <a:solidFill>
                      <a:srgbClr val="4B4F55"/>
                    </a:solidFill>
                    <a:latin typeface="+mn-lt"/>
                  </a:defRPr>
                </a:lvl9pPr>
              </a:lstStyle>
              <a:p>
                <a:pPr>
                  <a:lnSpc>
                    <a:spcPct val="90000"/>
                  </a:lnSpc>
                  <a:buClr>
                    <a:schemeClr val="accent2"/>
                  </a:buClr>
                  <a:buSzPct val="150000"/>
                  <a:buFont typeface="Arial" panose="020B0604020202020204" pitchFamily="34" charset="0"/>
                  <a:buChar char="•"/>
                  <a:defRPr/>
                </a:pPr>
                <a:r>
                  <a:rPr lang="en-US" altLang="en-US" sz="2000" i="0" kern="0" dirty="0">
                    <a:solidFill>
                      <a:srgbClr val="040404"/>
                    </a:solidFill>
                  </a:rPr>
                  <a:t>The rectangular grid presented in previous slides implies that digital images are two-dimensional (2D) signals </a:t>
                </a:r>
                <a14:m>
                  <m:oMath xmlns:m="http://schemas.openxmlformats.org/officeDocument/2006/math">
                    <m:r>
                      <a:rPr lang="en-GB" altLang="en-US" sz="2000" kern="0">
                        <a:solidFill>
                          <a:srgbClr val="040404"/>
                        </a:solidFill>
                        <a:effectLst>
                          <a:outerShdw blurRad="38100" dist="38100" dir="2700000" algn="tl">
                            <a:srgbClr val="FFFFFF"/>
                          </a:outerShdw>
                        </a:effectLst>
                        <a:latin typeface="Cambria Math" panose="02040503050406030204" pitchFamily="18" charset="0"/>
                      </a:rPr>
                      <m:t>𝑓</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𝑥</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𝑦</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oMath>
                </a14:m>
                <a:r>
                  <a:rPr lang="en-US" altLang="en-US" sz="2000" i="0" kern="0" dirty="0">
                    <a:solidFill>
                      <a:srgbClr val="040404"/>
                    </a:solidFill>
                    <a:effectLst>
                      <a:outerShdw blurRad="38100" dist="38100" dir="2700000" algn="tl">
                        <a:srgbClr val="FFFFFF"/>
                      </a:outerShdw>
                    </a:effectLst>
                  </a:rPr>
                  <a:t>.</a:t>
                </a:r>
              </a:p>
              <a:p>
                <a:pPr>
                  <a:lnSpc>
                    <a:spcPct val="90000"/>
                  </a:lnSpc>
                  <a:buClr>
                    <a:schemeClr val="accent2"/>
                  </a:buClr>
                  <a:buSzPct val="150000"/>
                  <a:buFont typeface="Arial" panose="020B0604020202020204" pitchFamily="34" charset="0"/>
                  <a:buChar char="•"/>
                  <a:defRPr/>
                </a:pPr>
                <a:r>
                  <a:rPr lang="en-US" altLang="en-US" sz="2000" i="0" kern="0" dirty="0">
                    <a:solidFill>
                      <a:srgbClr val="040404"/>
                    </a:solidFill>
                    <a:effectLst>
                      <a:outerShdw blurRad="38100" dist="38100" dir="2700000" algn="tl">
                        <a:srgbClr val="FFFFFF"/>
                      </a:outerShdw>
                    </a:effectLst>
                  </a:rPr>
                  <a:t>In video the concept of time is present as well, since we acquire a sequence of frames and not a single image frame. Therefore, a video signal could be described as a three-dimensional (3D) signal </a:t>
                </a:r>
                <a14:m>
                  <m:oMath xmlns:m="http://schemas.openxmlformats.org/officeDocument/2006/math">
                    <m:r>
                      <a:rPr lang="en-GB" altLang="en-US" sz="2000" kern="0">
                        <a:solidFill>
                          <a:srgbClr val="040404"/>
                        </a:solidFill>
                        <a:effectLst>
                          <a:outerShdw blurRad="38100" dist="38100" dir="2700000" algn="tl">
                            <a:srgbClr val="FFFFFF"/>
                          </a:outerShdw>
                        </a:effectLst>
                        <a:latin typeface="Cambria Math" panose="02040503050406030204" pitchFamily="18" charset="0"/>
                      </a:rPr>
                      <m:t>𝑓</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𝑥</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𝑦</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𝑡</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oMath>
                </a14:m>
                <a:r>
                  <a:rPr lang="en-US" altLang="en-US" sz="2000" i="0" kern="0" dirty="0">
                    <a:solidFill>
                      <a:srgbClr val="040404"/>
                    </a:solidFill>
                    <a:effectLst>
                      <a:outerShdw blurRad="38100" dist="38100" dir="2700000" algn="tl">
                        <a:srgbClr val="FFFFFF"/>
                      </a:outerShdw>
                    </a:effectLst>
                  </a:rPr>
                  <a:t>.</a:t>
                </a:r>
              </a:p>
              <a:p>
                <a:pPr>
                  <a:lnSpc>
                    <a:spcPct val="90000"/>
                  </a:lnSpc>
                  <a:buClr>
                    <a:schemeClr val="accent2"/>
                  </a:buClr>
                  <a:buSzPct val="150000"/>
                  <a:buFont typeface="Arial" panose="020B0604020202020204" pitchFamily="34" charset="0"/>
                  <a:buChar char="•"/>
                  <a:defRPr/>
                </a:pPr>
                <a:r>
                  <a:rPr lang="en-GB" sz="2000" i="0" dirty="0">
                    <a:solidFill>
                      <a:srgbClr val="040404"/>
                    </a:solidFill>
                  </a:rPr>
                  <a:t>Four-dimensional (4D) image signals </a:t>
                </a:r>
                <a14:m>
                  <m:oMath xmlns:m="http://schemas.openxmlformats.org/officeDocument/2006/math">
                    <m:r>
                      <a:rPr lang="en-GB" altLang="en-US" sz="2000" kern="0">
                        <a:solidFill>
                          <a:srgbClr val="040404"/>
                        </a:solidFill>
                        <a:effectLst>
                          <a:outerShdw blurRad="38100" dist="38100" dir="2700000" algn="tl">
                            <a:srgbClr val="FFFFFF"/>
                          </a:outerShdw>
                        </a:effectLst>
                        <a:latin typeface="Cambria Math" panose="02040503050406030204" pitchFamily="18" charset="0"/>
                      </a:rPr>
                      <m:t>𝑓</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𝑥</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𝑦</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𝑧</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r>
                      <a:rPr lang="en-GB" altLang="en-US" sz="2000" kern="0">
                        <a:solidFill>
                          <a:srgbClr val="040404"/>
                        </a:solidFill>
                        <a:effectLst>
                          <a:outerShdw blurRad="38100" dist="38100" dir="2700000" algn="tl">
                            <a:srgbClr val="FFFFFF"/>
                          </a:outerShdw>
                        </a:effectLst>
                        <a:latin typeface="Cambria Math" panose="02040503050406030204" pitchFamily="18" charset="0"/>
                      </a:rPr>
                      <m:t>𝑡</m:t>
                    </m:r>
                    <m:r>
                      <a:rPr lang="en-GB" altLang="en-US" sz="2000" kern="0">
                        <a:solidFill>
                          <a:srgbClr val="040404"/>
                        </a:solidFill>
                        <a:effectLst>
                          <a:outerShdw blurRad="38100" dist="38100" dir="2700000" algn="tl">
                            <a:srgbClr val="FFFFFF"/>
                          </a:outerShdw>
                        </a:effectLst>
                        <a:latin typeface="Cambria Math" panose="02040503050406030204" pitchFamily="18" charset="0"/>
                      </a:rPr>
                      <m:t>)</m:t>
                    </m:r>
                  </m:oMath>
                </a14:m>
                <a:r>
                  <a:rPr lang="en-GB" sz="2000" i="0" dirty="0">
                    <a:solidFill>
                      <a:srgbClr val="040404"/>
                    </a:solidFill>
                  </a:rPr>
                  <a:t> also exist. It is a term used to describe the study of three-dimensional (3D) specimens as they change over time. Examples are CT and MRI scans.</a:t>
                </a:r>
                <a:endParaRPr lang="en-US" altLang="en-US" sz="2000" i="0" kern="0" dirty="0">
                  <a:solidFill>
                    <a:srgbClr val="040404"/>
                  </a:solidFill>
                  <a:effectLst>
                    <a:outerShdw blurRad="38100" dist="38100" dir="2700000" algn="tl">
                      <a:srgbClr val="FFFFFF"/>
                    </a:outerShdw>
                  </a:effectLst>
                </a:endParaRPr>
              </a:p>
              <a:p>
                <a:pPr>
                  <a:lnSpc>
                    <a:spcPct val="90000"/>
                  </a:lnSpc>
                  <a:buClr>
                    <a:schemeClr val="accent2"/>
                  </a:buClr>
                  <a:buSzPct val="150000"/>
                  <a:buFont typeface="Wingdings" pitchFamily="2" charset="2"/>
                  <a:buNone/>
                  <a:defRPr/>
                </a:pPr>
                <a:r>
                  <a:rPr lang="en-US" altLang="en-US" sz="2000" i="0" kern="0" dirty="0">
                    <a:solidFill>
                      <a:srgbClr val="040404"/>
                    </a:solidFill>
                  </a:rPr>
                  <a:t>    </a:t>
                </a:r>
                <a:endParaRPr lang="en-US" altLang="en-US" sz="2000" i="0" kern="0" dirty="0"/>
              </a:p>
            </p:txBody>
          </p:sp>
        </mc:Choice>
        <mc:Fallback xmlns="">
          <p:sp>
            <p:nvSpPr>
              <p:cNvPr id="6" name="Rectangle 3">
                <a:extLst>
                  <a:ext uri="{FF2B5EF4-FFF2-40B4-BE49-F238E27FC236}">
                    <a16:creationId xmlns:a16="http://schemas.microsoft.com/office/drawing/2014/main" id="{A66063B1-C19D-4A4A-9F68-F0F575DF5257}"/>
                  </a:ext>
                </a:extLst>
              </p:cNvPr>
              <p:cNvSpPr txBox="1">
                <a:spLocks noRot="1" noChangeAspect="1" noMove="1" noResize="1" noEditPoints="1" noAdjustHandles="1" noChangeArrowheads="1" noChangeShapeType="1" noTextEdit="1"/>
              </p:cNvSpPr>
              <p:nvPr/>
            </p:nvSpPr>
            <p:spPr>
              <a:xfrm>
                <a:off x="251520" y="1772816"/>
                <a:ext cx="8568952" cy="4824536"/>
              </a:xfrm>
              <a:prstGeom prst="rect">
                <a:avLst/>
              </a:prstGeom>
              <a:blipFill>
                <a:blip r:embed="rId2"/>
                <a:stretch>
                  <a:fillRect l="-1494" t="-4046"/>
                </a:stretch>
              </a:blipFill>
            </p:spPr>
            <p:txBody>
              <a:bodyPr/>
              <a:lstStyle/>
              <a:p>
                <a:r>
                  <a:rPr lang="en-GB">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F080B8BA-5201-4F55-881D-48F8FFCAF2C2}"/>
                  </a:ext>
                </a:extLst>
              </p:cNvPr>
              <p:cNvSpPr>
                <a:spLocks noGrp="1" noChangeArrowheads="1"/>
              </p:cNvSpPr>
              <p:nvPr/>
            </p:nvSpPr>
            <p:spPr bwMode="auto">
              <a:xfrm>
                <a:off x="251520" y="1628800"/>
                <a:ext cx="8712968" cy="50405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altLang="en-US" sz="2000" i="0" dirty="0">
                    <a:solidFill>
                      <a:srgbClr val="040404"/>
                    </a:solidFill>
                  </a:rPr>
                  <a:t>Sampling of an image is basically sampling of a 2D signal.</a:t>
                </a:r>
              </a:p>
              <a:p>
                <a:pPr marL="342900" indent="-342900">
                  <a:buFont typeface="Arial" panose="020B0604020202020204" pitchFamily="34" charset="0"/>
                  <a:buChar char="•"/>
                  <a:defRPr/>
                </a:pPr>
                <a:r>
                  <a:rPr lang="en-GB" altLang="en-US" sz="2000" i="0" dirty="0">
                    <a:solidFill>
                      <a:srgbClr val="040404"/>
                    </a:solidFill>
                  </a:rPr>
                  <a:t>The continuous image coordinates </a:t>
                </a:r>
                <a14:m>
                  <m:oMath xmlns:m="http://schemas.openxmlformats.org/officeDocument/2006/math">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are replaced with a set of discrete values.</a:t>
                </a:r>
              </a:p>
              <a:p>
                <a:pPr marL="342900" indent="-342900">
                  <a:buFont typeface="Arial" panose="020B0604020202020204" pitchFamily="34" charset="0"/>
                  <a:buChar char="•"/>
                  <a:defRPr/>
                </a:pPr>
                <a:r>
                  <a:rPr lang="en-GB" altLang="en-US" sz="2000" i="0" dirty="0">
                    <a:solidFill>
                      <a:srgbClr val="040404"/>
                    </a:solidFill>
                  </a:rPr>
                  <a:t>That means we only observe the image signal at certain locations.</a:t>
                </a:r>
              </a:p>
              <a:p>
                <a:pPr marL="342900" indent="-342900">
                  <a:buFont typeface="Arial" panose="020B0604020202020204" pitchFamily="34" charset="0"/>
                  <a:buChar char="•"/>
                  <a:defRPr/>
                </a:pPr>
                <a:r>
                  <a:rPr lang="en-GB" altLang="en-US" sz="2000" i="0" dirty="0">
                    <a:solidFill>
                      <a:srgbClr val="040404"/>
                    </a:solidFill>
                  </a:rPr>
                  <a:t>In the example below two identical images are sampled at different rates. </a:t>
                </a:r>
              </a:p>
              <a:p>
                <a:pPr marL="342900" indent="-342900">
                  <a:buFont typeface="Arial" panose="020B0604020202020204" pitchFamily="34" charset="0"/>
                  <a:buChar char="•"/>
                  <a:defRPr/>
                </a:pPr>
                <a:r>
                  <a:rPr lang="en-GB" altLang="en-US" sz="2000" i="0" dirty="0">
                    <a:solidFill>
                      <a:srgbClr val="040404"/>
                    </a:solidFill>
                  </a:rPr>
                  <a:t>Obviously the higher the sampling rate the better the quality of the image.</a:t>
                </a:r>
              </a:p>
              <a:p>
                <a:pPr marL="342900" indent="-342900">
                  <a:buFont typeface="Arial" panose="020B0604020202020204" pitchFamily="34" charset="0"/>
                  <a:buChar char="•"/>
                  <a:defRPr/>
                </a:pPr>
                <a:r>
                  <a:rPr lang="en-GB" altLang="en-US" sz="2000" i="0" dirty="0">
                    <a:solidFill>
                      <a:srgbClr val="040404"/>
                    </a:solidFill>
                  </a:rPr>
                  <a:t>After a specific sampling rate the human eye is not able to perceive an improved image.</a:t>
                </a:r>
              </a:p>
              <a:p>
                <a:pPr marL="342900" indent="-342900">
                  <a:buFont typeface="Arial" panose="020B0604020202020204" pitchFamily="34" charset="0"/>
                  <a:buChar char="•"/>
                  <a:defRPr/>
                </a:pPr>
                <a:r>
                  <a:rPr lang="en-GB" altLang="en-US" sz="2000" i="0" dirty="0">
                    <a:solidFill>
                      <a:srgbClr val="040404"/>
                    </a:solidFill>
                  </a:rPr>
                  <a:t>For the image below sampling</a:t>
                </a:r>
              </a:p>
              <a:p>
                <a:pPr marL="357188">
                  <a:defRPr/>
                </a:pPr>
                <a:r>
                  <a:rPr lang="en-GB" altLang="en-US" sz="2000" i="0" dirty="0">
                    <a:solidFill>
                      <a:srgbClr val="040404"/>
                    </a:solidFill>
                  </a:rPr>
                  <a:t>which yields a digital image of</a:t>
                </a:r>
              </a:p>
              <a:p>
                <a:pPr marL="357188">
                  <a:defRPr/>
                </a:pPr>
                <a:r>
                  <a:rPr lang="en-GB" altLang="en-US" sz="2000" i="0" dirty="0">
                    <a:solidFill>
                      <a:srgbClr val="040404"/>
                    </a:solidFill>
                  </a:rPr>
                  <a:t>size 256</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rPr>
                  <a:t>256 is efficient so that</a:t>
                </a:r>
              </a:p>
              <a:p>
                <a:pPr marL="357188">
                  <a:defRPr/>
                </a:pPr>
                <a:r>
                  <a:rPr lang="en-GB" altLang="en-US" sz="2000" i="0" dirty="0">
                    <a:solidFill>
                      <a:srgbClr val="040404"/>
                    </a:solidFill>
                  </a:rPr>
                  <a:t>the human eye perceives the</a:t>
                </a:r>
              </a:p>
              <a:p>
                <a:pPr marL="357188">
                  <a:defRPr/>
                </a:pPr>
                <a:r>
                  <a:rPr lang="en-GB" altLang="en-US" sz="2000" i="0" dirty="0">
                    <a:solidFill>
                      <a:srgbClr val="040404"/>
                    </a:solidFill>
                  </a:rPr>
                  <a:t>image as an analogue one with</a:t>
                </a:r>
              </a:p>
              <a:p>
                <a:pPr marL="357188">
                  <a:defRPr/>
                </a:pPr>
                <a:r>
                  <a:rPr lang="en-GB" altLang="en-US" sz="2000" i="0" dirty="0">
                    <a:solidFill>
                      <a:srgbClr val="040404"/>
                    </a:solidFill>
                  </a:rPr>
                  <a:t>good quality.</a:t>
                </a:r>
              </a:p>
              <a:p>
                <a:pPr marL="342900" indent="-342900">
                  <a:buFont typeface="Arial" panose="020B0604020202020204" pitchFamily="34" charset="0"/>
                  <a:buChar char="•"/>
                  <a:defRPr/>
                </a:pPr>
                <a:endParaRPr lang="en-GB" altLang="en-US" sz="2000" i="0" dirty="0">
                  <a:solidFill>
                    <a:srgbClr val="040404"/>
                  </a:solidFill>
                </a:endParaRPr>
              </a:p>
            </p:txBody>
          </p:sp>
        </mc:Choice>
        <mc:Fallback xmlns="">
          <p:sp>
            <p:nvSpPr>
              <p:cNvPr id="10" name="Rectangle 9">
                <a:extLst>
                  <a:ext uri="{FF2B5EF4-FFF2-40B4-BE49-F238E27FC236}">
                    <a16:creationId xmlns:a16="http://schemas.microsoft.com/office/drawing/2014/main" id="{F080B8BA-5201-4F55-881D-48F8FFCAF2C2}"/>
                  </a:ext>
                </a:extLst>
              </p:cNvPr>
              <p:cNvSpPr>
                <a:spLocks noGrp="1" noRot="1" noChangeAspect="1" noMove="1" noResize="1" noEditPoints="1" noAdjustHandles="1" noChangeArrowheads="1" noChangeShapeType="1" noTextEdit="1"/>
              </p:cNvSpPr>
              <p:nvPr/>
            </p:nvSpPr>
            <p:spPr bwMode="auto">
              <a:xfrm>
                <a:off x="251520" y="1628800"/>
                <a:ext cx="8712968" cy="5040560"/>
              </a:xfrm>
              <a:prstGeom prst="rect">
                <a:avLst/>
              </a:prstGeom>
              <a:blipFill>
                <a:blip r:embed="rId3"/>
                <a:stretch>
                  <a:fillRect l="-1678" t="-1451" r="-350" b="-120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pic>
        <p:nvPicPr>
          <p:cNvPr id="110595" name="Picture 3" descr="lenna256x256">
            <a:extLst>
              <a:ext uri="{FF2B5EF4-FFF2-40B4-BE49-F238E27FC236}">
                <a16:creationId xmlns="" xmlns:a16="http://schemas.microsoft.com/office/drawing/2014/main" id="{7586F7BE-9A06-4868-875E-DD459F09881E}"/>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tretch>
            <a:fillRect/>
          </a:stretch>
        </p:blipFill>
        <p:spPr>
          <a:xfrm>
            <a:off x="4573659" y="4653136"/>
            <a:ext cx="1944216" cy="1944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lennasample32">
            <a:extLst>
              <a:ext uri="{FF2B5EF4-FFF2-40B4-BE49-F238E27FC236}">
                <a16:creationId xmlns="" xmlns:a16="http://schemas.microsoft.com/office/drawing/2014/main" id="{9E29376B-9A3E-42C1-ABA1-4640E0E5DEF6}"/>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tretch>
            <a:fillRect/>
          </a:stretch>
        </p:blipFill>
        <p:spPr>
          <a:xfrm>
            <a:off x="6660232" y="4653136"/>
            <a:ext cx="1944216" cy="1944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 xmlns:a16="http://schemas.microsoft.com/office/drawing/2014/main" id="{728704C3-EA48-47AE-80A2-6E5897FAF50E}"/>
              </a:ext>
            </a:extLst>
          </p:cNvPr>
          <p:cNvSpPr txBox="1">
            <a:spLocks noChangeArrowheads="1"/>
          </p:cNvSpPr>
          <p:nvPr/>
        </p:nvSpPr>
        <p:spPr bwMode="auto">
          <a:xfrm>
            <a:off x="1476375" y="2060575"/>
            <a:ext cx="21605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spcBef>
                <a:spcPct val="50000"/>
              </a:spcBef>
            </a:pPr>
            <a:endParaRPr lang="en-GB" altLang="en-US"/>
          </a:p>
        </p:txBody>
      </p:sp>
      <mc:AlternateContent xmlns:mc="http://schemas.openxmlformats.org/markup-compatibility/2006" xmlns:a14="http://schemas.microsoft.com/office/drawing/2010/main">
        <mc:Choice Requires="a14">
          <p:sp>
            <p:nvSpPr>
              <p:cNvPr id="110598" name="Text Box 6">
                <a:extLst>
                  <a:ext uri="{FF2B5EF4-FFF2-40B4-BE49-F238E27FC236}">
                    <a16:creationId xmlns="" xmlns:a16="http://schemas.microsoft.com/office/drawing/2014/main" id="{CE8B7A50-2198-4115-BA4A-456A7560D6EA}"/>
                  </a:ext>
                </a:extLst>
              </p:cNvPr>
              <p:cNvSpPr txBox="1">
                <a:spLocks noChangeArrowheads="1"/>
              </p:cNvSpPr>
              <p:nvPr/>
            </p:nvSpPr>
            <p:spPr bwMode="auto">
              <a:xfrm>
                <a:off x="4799515" y="4221088"/>
                <a:ext cx="158370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GB" altLang="en-US" sz="2000" i="0" dirty="0">
                    <a:solidFill>
                      <a:srgbClr val="040404"/>
                    </a:solidFill>
                    <a:latin typeface="+mj-lt"/>
                  </a:rPr>
                  <a:t>256</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latin typeface="+mj-lt"/>
                  </a:rPr>
                  <a:t>256</a:t>
                </a:r>
              </a:p>
            </p:txBody>
          </p:sp>
        </mc:Choice>
        <mc:Fallback xmlns="">
          <p:sp>
            <p:nvSpPr>
              <p:cNvPr id="110598" name="Text Box 6">
                <a:extLst>
                  <a:ext uri="{FF2B5EF4-FFF2-40B4-BE49-F238E27FC236}">
                    <a16:creationId xmlns:a16="http://schemas.microsoft.com/office/drawing/2014/main" id="{CE8B7A50-2198-4115-BA4A-456A7560D6EA}"/>
                  </a:ext>
                </a:extLst>
              </p:cNvPr>
              <p:cNvSpPr txBox="1">
                <a:spLocks noRot="1" noChangeAspect="1" noMove="1" noResize="1" noEditPoints="1" noAdjustHandles="1" noChangeArrowheads="1" noChangeShapeType="1" noTextEdit="1"/>
              </p:cNvSpPr>
              <p:nvPr/>
            </p:nvSpPr>
            <p:spPr bwMode="auto">
              <a:xfrm>
                <a:off x="4799515" y="4221088"/>
                <a:ext cx="1583705" cy="400110"/>
              </a:xfrm>
              <a:prstGeom prst="rect">
                <a:avLst/>
              </a:prstGeom>
              <a:blipFill>
                <a:blip r:embed="rId6"/>
                <a:stretch>
                  <a:fillRect t="-6061"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0599" name="Text Box 7">
                <a:extLst>
                  <a:ext uri="{FF2B5EF4-FFF2-40B4-BE49-F238E27FC236}">
                    <a16:creationId xmlns="" xmlns:a16="http://schemas.microsoft.com/office/drawing/2014/main" id="{B34F97CC-A041-4406-9DDF-DB4FACD5EEB4}"/>
                  </a:ext>
                </a:extLst>
              </p:cNvPr>
              <p:cNvSpPr txBox="1">
                <a:spLocks noChangeArrowheads="1"/>
              </p:cNvSpPr>
              <p:nvPr/>
            </p:nvSpPr>
            <p:spPr bwMode="auto">
              <a:xfrm>
                <a:off x="6984640" y="4221088"/>
                <a:ext cx="12954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GB" altLang="en-US" sz="2000" i="0" dirty="0">
                    <a:solidFill>
                      <a:srgbClr val="040404"/>
                    </a:solidFill>
                    <a:latin typeface="+mj-lt"/>
                  </a:rPr>
                  <a:t>64</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latin typeface="+mj-lt"/>
                  </a:rPr>
                  <a:t>64</a:t>
                </a:r>
              </a:p>
            </p:txBody>
          </p:sp>
        </mc:Choice>
        <mc:Fallback xmlns="">
          <p:sp>
            <p:nvSpPr>
              <p:cNvPr id="110599" name="Text Box 7">
                <a:extLst>
                  <a:ext uri="{FF2B5EF4-FFF2-40B4-BE49-F238E27FC236}">
                    <a16:creationId xmlns:a16="http://schemas.microsoft.com/office/drawing/2014/main" id="{B34F97CC-A041-4406-9DDF-DB4FACD5EEB4}"/>
                  </a:ext>
                </a:extLst>
              </p:cNvPr>
              <p:cNvSpPr txBox="1">
                <a:spLocks noRot="1" noChangeAspect="1" noMove="1" noResize="1" noEditPoints="1" noAdjustHandles="1" noChangeArrowheads="1" noChangeShapeType="1" noTextEdit="1"/>
              </p:cNvSpPr>
              <p:nvPr/>
            </p:nvSpPr>
            <p:spPr bwMode="auto">
              <a:xfrm>
                <a:off x="6984640" y="4221088"/>
                <a:ext cx="1295400" cy="400110"/>
              </a:xfrm>
              <a:prstGeom prst="rect">
                <a:avLst/>
              </a:prstGeom>
              <a:blipFill>
                <a:blip r:embed="rId7"/>
                <a:stretch>
                  <a:fillRect t="-6061"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9" name="Rectangle 5">
            <a:extLst>
              <a:ext uri="{FF2B5EF4-FFF2-40B4-BE49-F238E27FC236}">
                <a16:creationId xmlns="" xmlns:a16="http://schemas.microsoft.com/office/drawing/2014/main" id="{C89D2487-A721-41FE-8CBA-F0715C0C3C10}"/>
              </a:ext>
            </a:extLst>
          </p:cNvPr>
          <p:cNvSpPr>
            <a:spLocks noGrp="1" noChangeArrowheads="1"/>
          </p:cNvSpPr>
          <p:nvPr>
            <p:ph type="title"/>
          </p:nvPr>
        </p:nvSpPr>
        <p:spPr>
          <a:xfrm>
            <a:off x="251520" y="702593"/>
            <a:ext cx="8568952" cy="638175"/>
          </a:xfrm>
        </p:spPr>
        <p:txBody>
          <a:bodyPr/>
          <a:lstStyle/>
          <a:p>
            <a:pPr algn="ctr" eaLnBrk="1" hangingPunct="1"/>
            <a:r>
              <a:rPr lang="en-GB" altLang="en-US" dirty="0"/>
              <a:t>2D Sampling: From analogue images to digital images (pixels)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Rectangle 9">
                <a:extLst>
                  <a:ext uri="{FF2B5EF4-FFF2-40B4-BE49-F238E27FC236}">
                    <a16:creationId xmlns="" xmlns:a16="http://schemas.microsoft.com/office/drawing/2014/main" id="{F080B8BA-5201-4F55-881D-48F8FFCAF2C2}"/>
                  </a:ext>
                </a:extLst>
              </p:cNvPr>
              <p:cNvSpPr>
                <a:spLocks noGrp="1" noChangeArrowheads="1"/>
              </p:cNvSpPr>
              <p:nvPr/>
            </p:nvSpPr>
            <p:spPr bwMode="auto">
              <a:xfrm>
                <a:off x="251520" y="1556792"/>
                <a:ext cx="8712968" cy="52565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altLang="en-US" sz="2000" i="0" dirty="0">
                    <a:solidFill>
                      <a:srgbClr val="040404"/>
                    </a:solidFill>
                  </a:rPr>
                  <a:t>Quantisation of an image is basically discretization of the image signal </a:t>
                </a:r>
                <a14:m>
                  <m:oMath xmlns:m="http://schemas.openxmlformats.org/officeDocument/2006/math">
                    <m:r>
                      <a:rPr lang="en-GB" altLang="en-US" sz="2000" b="0" i="1" smtClean="0">
                        <a:solidFill>
                          <a:srgbClr val="040404"/>
                        </a:solidFill>
                        <a:latin typeface="Cambria Math" panose="02040503050406030204" pitchFamily="18" charset="0"/>
                      </a:rPr>
                      <m:t>𝑓</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(discretization of the image amplitude).</a:t>
                </a:r>
              </a:p>
              <a:p>
                <a:pPr marL="342900" indent="-342900">
                  <a:buFont typeface="Arial" panose="020B0604020202020204" pitchFamily="34" charset="0"/>
                  <a:buChar char="•"/>
                  <a:defRPr/>
                </a:pPr>
                <a:r>
                  <a:rPr lang="en-GB" altLang="en-US" sz="2000" i="0" dirty="0">
                    <a:solidFill>
                      <a:srgbClr val="040404"/>
                    </a:solidFill>
                  </a:rPr>
                  <a:t>After sampling and quantization both pixel coordinates </a:t>
                </a:r>
                <a14:m>
                  <m:oMath xmlns:m="http://schemas.openxmlformats.org/officeDocument/2006/math">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and image values </a:t>
                </a:r>
                <a14:m>
                  <m:oMath xmlns:m="http://schemas.openxmlformats.org/officeDocument/2006/math">
                    <m:r>
                      <a:rPr lang="en-GB" altLang="en-US" sz="2000" b="0" i="1" smtClean="0">
                        <a:solidFill>
                          <a:srgbClr val="040404"/>
                        </a:solidFill>
                        <a:latin typeface="Cambria Math" panose="02040503050406030204" pitchFamily="18" charset="0"/>
                      </a:rPr>
                      <m:t>𝑓</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are represented with binary numbers.</a:t>
                </a:r>
              </a:p>
              <a:p>
                <a:pPr marL="342900" indent="-342900">
                  <a:buFont typeface="Arial" panose="020B0604020202020204" pitchFamily="34" charset="0"/>
                  <a:buChar char="•"/>
                  <a:defRPr/>
                </a:pPr>
                <a:r>
                  <a:rPr lang="en-GB" altLang="en-US" sz="2000" i="0" dirty="0">
                    <a:solidFill>
                      <a:srgbClr val="040404"/>
                    </a:solidFill>
                  </a:rPr>
                  <a:t>Below you see an image quantised in two levels (binary).</a:t>
                </a:r>
              </a:p>
              <a:p>
                <a:pPr marL="342900" indent="-342900">
                  <a:buFont typeface="Arial" panose="020B0604020202020204" pitchFamily="34" charset="0"/>
                  <a:buChar char="•"/>
                  <a:defRPr/>
                </a:pPr>
                <a:r>
                  <a:rPr lang="en-GB" altLang="en-US" sz="2000" i="0" dirty="0">
                    <a:solidFill>
                      <a:srgbClr val="040404"/>
                    </a:solidFill>
                  </a:rPr>
                  <a:t>For images of the so called </a:t>
                </a:r>
                <a:r>
                  <a:rPr lang="en-GB" altLang="en-US" sz="2000" i="0" dirty="0" err="1">
                    <a:solidFill>
                      <a:srgbClr val="040404"/>
                    </a:solidFill>
                  </a:rPr>
                  <a:t>gray</a:t>
                </a:r>
                <a:r>
                  <a:rPr lang="en-GB" altLang="en-US" sz="2000" i="0" dirty="0">
                    <a:solidFill>
                      <a:srgbClr val="040404"/>
                    </a:solidFill>
                  </a:rPr>
                  <a:t> level</a:t>
                </a:r>
              </a:p>
              <a:p>
                <a:pPr marL="357188">
                  <a:defRPr/>
                </a:pPr>
                <a:r>
                  <a:rPr lang="en-GB" altLang="en-US" sz="2000" i="0" dirty="0">
                    <a:solidFill>
                      <a:srgbClr val="040404"/>
                    </a:solidFill>
                  </a:rPr>
                  <a:t>type where </a:t>
                </a:r>
                <a14:m>
                  <m:oMath xmlns:m="http://schemas.openxmlformats.org/officeDocument/2006/math">
                    <m:r>
                      <a:rPr lang="en-GB" altLang="en-US" sz="2000" b="0" i="1" smtClean="0">
                        <a:solidFill>
                          <a:srgbClr val="040404"/>
                        </a:solidFill>
                        <a:latin typeface="Cambria Math" panose="02040503050406030204" pitchFamily="18" charset="0"/>
                      </a:rPr>
                      <m:t>𝑓</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is a scalar and </a:t>
                </a:r>
              </a:p>
              <a:p>
                <a:pPr marL="357188">
                  <a:defRPr/>
                </a:pPr>
                <a:r>
                  <a:rPr lang="en-GB" altLang="en-US" sz="2000" i="0" dirty="0">
                    <a:solidFill>
                      <a:srgbClr val="040404"/>
                    </a:solidFill>
                  </a:rPr>
                  <a:t>represents all shades of the </a:t>
                </a:r>
                <a:r>
                  <a:rPr lang="en-GB" altLang="en-US" sz="2000" i="0" dirty="0" err="1">
                    <a:solidFill>
                      <a:srgbClr val="040404"/>
                    </a:solidFill>
                  </a:rPr>
                  <a:t>gray</a:t>
                </a:r>
                <a:endParaRPr lang="en-GB" altLang="en-US" sz="2000" i="0" dirty="0">
                  <a:solidFill>
                    <a:srgbClr val="040404"/>
                  </a:solidFill>
                </a:endParaRPr>
              </a:p>
              <a:p>
                <a:pPr marL="357188">
                  <a:defRPr/>
                </a:pPr>
                <a:r>
                  <a:rPr lang="en-GB" altLang="en-US" sz="2000" i="0" dirty="0">
                    <a:solidFill>
                      <a:srgbClr val="040404"/>
                    </a:solidFill>
                  </a:rPr>
                  <a:t>colour, ranging from the absolute</a:t>
                </a:r>
              </a:p>
              <a:p>
                <a:pPr marL="357188">
                  <a:defRPr/>
                </a:pPr>
                <a:r>
                  <a:rPr lang="en-GB" altLang="en-US" sz="2000" i="0" dirty="0">
                    <a:solidFill>
                      <a:srgbClr val="040404"/>
                    </a:solidFill>
                  </a:rPr>
                  <a:t>black (0) to the absolute white (255),</a:t>
                </a:r>
              </a:p>
              <a:p>
                <a:pPr marL="357188">
                  <a:defRPr/>
                </a:pPr>
                <a:r>
                  <a:rPr lang="en-GB" altLang="en-US" sz="2000" i="0" dirty="0">
                    <a:solidFill>
                      <a:srgbClr val="040404"/>
                    </a:solidFill>
                  </a:rPr>
                  <a:t>we normally use 256 </a:t>
                </a:r>
                <a:r>
                  <a:rPr lang="en-GB" altLang="en-US" sz="2000" i="0" dirty="0" err="1">
                    <a:solidFill>
                      <a:srgbClr val="040404"/>
                    </a:solidFill>
                  </a:rPr>
                  <a:t>gray</a:t>
                </a:r>
                <a:r>
                  <a:rPr lang="en-GB" altLang="en-US" sz="2000" i="0" dirty="0">
                    <a:solidFill>
                      <a:srgbClr val="040404"/>
                    </a:solidFill>
                  </a:rPr>
                  <a:t> levels</a:t>
                </a:r>
              </a:p>
              <a:p>
                <a:pPr marL="357188">
                  <a:defRPr/>
                </a:pPr>
                <a:r>
                  <a:rPr lang="en-GB" altLang="en-US" sz="2000" i="0" dirty="0">
                    <a:solidFill>
                      <a:srgbClr val="040404"/>
                    </a:solidFill>
                  </a:rPr>
                  <a:t>for </a:t>
                </a:r>
                <a14:m>
                  <m:oMath xmlns:m="http://schemas.openxmlformats.org/officeDocument/2006/math">
                    <m:r>
                      <a:rPr lang="en-GB" altLang="en-US" sz="2000" b="0" i="1" smtClean="0">
                        <a:solidFill>
                          <a:srgbClr val="040404"/>
                        </a:solidFill>
                        <a:latin typeface="Cambria Math" panose="02040503050406030204" pitchFamily="18" charset="0"/>
                      </a:rPr>
                      <m:t>𝑓</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a:t>
                </a:r>
              </a:p>
              <a:p>
                <a:pPr marL="357188" indent="-357188">
                  <a:buFont typeface="Arial" panose="020B0604020202020204" pitchFamily="34" charset="0"/>
                  <a:buChar char="•"/>
                  <a:tabLst>
                    <a:tab pos="0" algn="l"/>
                  </a:tabLst>
                  <a:defRPr/>
                </a:pPr>
                <a:r>
                  <a:rPr lang="en-GB" altLang="en-US" sz="2000" i="0" dirty="0">
                    <a:solidFill>
                      <a:srgbClr val="040404"/>
                    </a:solidFill>
                  </a:rPr>
                  <a:t>The value of </a:t>
                </a:r>
                <a14:m>
                  <m:oMath xmlns:m="http://schemas.openxmlformats.org/officeDocument/2006/math">
                    <m:r>
                      <a:rPr lang="en-GB" altLang="en-US" sz="2000" b="0" i="1" smtClean="0">
                        <a:solidFill>
                          <a:srgbClr val="040404"/>
                        </a:solidFill>
                        <a:latin typeface="Cambria Math" panose="02040503050406030204" pitchFamily="18" charset="0"/>
                      </a:rPr>
                      <m:t>𝑓</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GB" altLang="en-US" sz="2000" i="0" dirty="0">
                    <a:solidFill>
                      <a:srgbClr val="040404"/>
                    </a:solidFill>
                  </a:rPr>
                  <a:t> is called the</a:t>
                </a:r>
              </a:p>
              <a:p>
                <a:pPr marL="357188">
                  <a:tabLst>
                    <a:tab pos="357188" algn="l"/>
                  </a:tabLst>
                  <a:defRPr/>
                </a:pPr>
                <a:r>
                  <a:rPr lang="en-GB" altLang="en-US" sz="2000" i="0" dirty="0">
                    <a:solidFill>
                      <a:srgbClr val="040404"/>
                    </a:solidFill>
                  </a:rPr>
                  <a:t>intensity of the image. </a:t>
                </a:r>
              </a:p>
              <a:p>
                <a:pPr marL="342900" indent="-342900">
                  <a:buFont typeface="Arial" panose="020B0604020202020204" pitchFamily="34" charset="0"/>
                  <a:buChar char="•"/>
                  <a:defRPr/>
                </a:pPr>
                <a:endParaRPr lang="en-GB" altLang="en-US" sz="2000" i="0" dirty="0">
                  <a:solidFill>
                    <a:srgbClr val="040404"/>
                  </a:solidFill>
                </a:endParaRPr>
              </a:p>
            </p:txBody>
          </p:sp>
        </mc:Choice>
        <mc:Fallback xmlns="">
          <p:sp>
            <p:nvSpPr>
              <p:cNvPr id="10" name="Rectangle 9">
                <a:extLst>
                  <a:ext uri="{FF2B5EF4-FFF2-40B4-BE49-F238E27FC236}">
                    <a16:creationId xmlns:a16="http://schemas.microsoft.com/office/drawing/2014/main" id="{F080B8BA-5201-4F55-881D-48F8FFCAF2C2}"/>
                  </a:ext>
                </a:extLst>
              </p:cNvPr>
              <p:cNvSpPr>
                <a:spLocks noGrp="1" noRot="1" noChangeAspect="1" noMove="1" noResize="1" noEditPoints="1" noAdjustHandles="1" noChangeArrowheads="1" noChangeShapeType="1" noTextEdit="1"/>
              </p:cNvSpPr>
              <p:nvPr/>
            </p:nvSpPr>
            <p:spPr bwMode="auto">
              <a:xfrm>
                <a:off x="251520" y="1556792"/>
                <a:ext cx="8712968" cy="5256584"/>
              </a:xfrm>
              <a:prstGeom prst="rect">
                <a:avLst/>
              </a:prstGeom>
              <a:blipFill>
                <a:blip r:embed="rId3"/>
                <a:stretch>
                  <a:fillRect l="-1678" t="-139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a:lstStyle/>
              <a:p>
                <a:r>
                  <a:rPr lang="en-GB">
                    <a:noFill/>
                  </a:rPr>
                  <a:t> </a:t>
                </a:r>
              </a:p>
            </p:txBody>
          </p:sp>
        </mc:Fallback>
      </mc:AlternateContent>
      <p:sp>
        <p:nvSpPr>
          <p:cNvPr id="9" name="Rectangle 5">
            <a:extLst>
              <a:ext uri="{FF2B5EF4-FFF2-40B4-BE49-F238E27FC236}">
                <a16:creationId xmlns="" xmlns:a16="http://schemas.microsoft.com/office/drawing/2014/main" id="{C89D2487-A721-41FE-8CBA-F0715C0C3C10}"/>
              </a:ext>
            </a:extLst>
          </p:cNvPr>
          <p:cNvSpPr>
            <a:spLocks noGrp="1" noChangeArrowheads="1"/>
          </p:cNvSpPr>
          <p:nvPr>
            <p:ph type="title"/>
          </p:nvPr>
        </p:nvSpPr>
        <p:spPr>
          <a:xfrm>
            <a:off x="436848" y="774601"/>
            <a:ext cx="8342312" cy="638175"/>
          </a:xfrm>
        </p:spPr>
        <p:txBody>
          <a:bodyPr/>
          <a:lstStyle/>
          <a:p>
            <a:pPr algn="ctr" eaLnBrk="1" hangingPunct="1"/>
            <a:r>
              <a:rPr lang="en-GB" altLang="en-US" dirty="0"/>
              <a:t>Quantisation: From continuous image signal to discrete image signal</a:t>
            </a:r>
          </a:p>
        </p:txBody>
      </p:sp>
      <p:grpSp>
        <p:nvGrpSpPr>
          <p:cNvPr id="37" name="Group 3">
            <a:extLst>
              <a:ext uri="{FF2B5EF4-FFF2-40B4-BE49-F238E27FC236}">
                <a16:creationId xmlns="" xmlns:a16="http://schemas.microsoft.com/office/drawing/2014/main" id="{B6A6DB60-0E92-4F6E-A380-E09BC5EA7B83}"/>
              </a:ext>
            </a:extLst>
          </p:cNvPr>
          <p:cNvGrpSpPr>
            <a:grpSpLocks/>
          </p:cNvGrpSpPr>
          <p:nvPr/>
        </p:nvGrpSpPr>
        <p:grpSpPr bwMode="auto">
          <a:xfrm>
            <a:off x="5150234" y="3300187"/>
            <a:ext cx="3742246" cy="3513189"/>
            <a:chOff x="1296" y="1200"/>
            <a:chExt cx="3120" cy="2880"/>
          </a:xfrm>
        </p:grpSpPr>
        <p:sp>
          <p:nvSpPr>
            <p:cNvPr id="38" name="Rectangle 4">
              <a:extLst>
                <a:ext uri="{FF2B5EF4-FFF2-40B4-BE49-F238E27FC236}">
                  <a16:creationId xmlns="" xmlns:a16="http://schemas.microsoft.com/office/drawing/2014/main" id="{3FC31A47-935D-47A1-A2DF-9AE3EC7438BC}"/>
                </a:ext>
              </a:extLst>
            </p:cNvPr>
            <p:cNvSpPr>
              <a:spLocks noChangeArrowheads="1"/>
            </p:cNvSpPr>
            <p:nvPr/>
          </p:nvSpPr>
          <p:spPr bwMode="auto">
            <a:xfrm>
              <a:off x="1296" y="1200"/>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39" name="Rectangle 5">
              <a:extLst>
                <a:ext uri="{FF2B5EF4-FFF2-40B4-BE49-F238E27FC236}">
                  <a16:creationId xmlns="" xmlns:a16="http://schemas.microsoft.com/office/drawing/2014/main" id="{59B0CB3C-6CBD-4571-B989-DB0F8999876A}"/>
                </a:ext>
              </a:extLst>
            </p:cNvPr>
            <p:cNvSpPr>
              <a:spLocks noChangeArrowheads="1"/>
            </p:cNvSpPr>
            <p:nvPr/>
          </p:nvSpPr>
          <p:spPr bwMode="auto">
            <a:xfrm>
              <a:off x="1920" y="1200"/>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0" name="Rectangle 6">
              <a:extLst>
                <a:ext uri="{FF2B5EF4-FFF2-40B4-BE49-F238E27FC236}">
                  <a16:creationId xmlns="" xmlns:a16="http://schemas.microsoft.com/office/drawing/2014/main" id="{DC6E9C07-F18D-47BA-85C2-541E05E59AD0}"/>
                </a:ext>
              </a:extLst>
            </p:cNvPr>
            <p:cNvSpPr>
              <a:spLocks noChangeArrowheads="1"/>
            </p:cNvSpPr>
            <p:nvPr/>
          </p:nvSpPr>
          <p:spPr bwMode="auto">
            <a:xfrm>
              <a:off x="2544" y="1200"/>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1" name="Rectangle 7">
              <a:extLst>
                <a:ext uri="{FF2B5EF4-FFF2-40B4-BE49-F238E27FC236}">
                  <a16:creationId xmlns="" xmlns:a16="http://schemas.microsoft.com/office/drawing/2014/main" id="{DE1B3672-7820-4331-99B6-D4CA038BDAB4}"/>
                </a:ext>
              </a:extLst>
            </p:cNvPr>
            <p:cNvSpPr>
              <a:spLocks noChangeArrowheads="1"/>
            </p:cNvSpPr>
            <p:nvPr/>
          </p:nvSpPr>
          <p:spPr bwMode="auto">
            <a:xfrm>
              <a:off x="3168" y="1200"/>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2" name="Rectangle 8">
              <a:extLst>
                <a:ext uri="{FF2B5EF4-FFF2-40B4-BE49-F238E27FC236}">
                  <a16:creationId xmlns="" xmlns:a16="http://schemas.microsoft.com/office/drawing/2014/main" id="{BC9E927F-E823-4052-835B-1DAD1259EE30}"/>
                </a:ext>
              </a:extLst>
            </p:cNvPr>
            <p:cNvSpPr>
              <a:spLocks noChangeArrowheads="1"/>
            </p:cNvSpPr>
            <p:nvPr/>
          </p:nvSpPr>
          <p:spPr bwMode="auto">
            <a:xfrm>
              <a:off x="3792" y="1200"/>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3" name="Rectangle 9">
              <a:extLst>
                <a:ext uri="{FF2B5EF4-FFF2-40B4-BE49-F238E27FC236}">
                  <a16:creationId xmlns="" xmlns:a16="http://schemas.microsoft.com/office/drawing/2014/main" id="{4F059CA1-0C3C-49CF-A3A8-4C76A9A97352}"/>
                </a:ext>
              </a:extLst>
            </p:cNvPr>
            <p:cNvSpPr>
              <a:spLocks noChangeArrowheads="1"/>
            </p:cNvSpPr>
            <p:nvPr/>
          </p:nvSpPr>
          <p:spPr bwMode="auto">
            <a:xfrm>
              <a:off x="1296" y="1776"/>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4" name="Rectangle 10">
              <a:extLst>
                <a:ext uri="{FF2B5EF4-FFF2-40B4-BE49-F238E27FC236}">
                  <a16:creationId xmlns="" xmlns:a16="http://schemas.microsoft.com/office/drawing/2014/main" id="{C5F90D8F-3968-4D3F-B34D-C809E88EDE95}"/>
                </a:ext>
              </a:extLst>
            </p:cNvPr>
            <p:cNvSpPr>
              <a:spLocks noChangeArrowheads="1"/>
            </p:cNvSpPr>
            <p:nvPr/>
          </p:nvSpPr>
          <p:spPr bwMode="auto">
            <a:xfrm>
              <a:off x="1920" y="1776"/>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5" name="Rectangle 11">
              <a:extLst>
                <a:ext uri="{FF2B5EF4-FFF2-40B4-BE49-F238E27FC236}">
                  <a16:creationId xmlns="" xmlns:a16="http://schemas.microsoft.com/office/drawing/2014/main" id="{58B7D04D-7AFD-4D0C-B056-FEF409F7BC7A}"/>
                </a:ext>
              </a:extLst>
            </p:cNvPr>
            <p:cNvSpPr>
              <a:spLocks noChangeArrowheads="1"/>
            </p:cNvSpPr>
            <p:nvPr/>
          </p:nvSpPr>
          <p:spPr bwMode="auto">
            <a:xfrm>
              <a:off x="2544" y="1776"/>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6" name="Rectangle 12">
              <a:extLst>
                <a:ext uri="{FF2B5EF4-FFF2-40B4-BE49-F238E27FC236}">
                  <a16:creationId xmlns="" xmlns:a16="http://schemas.microsoft.com/office/drawing/2014/main" id="{BEB45347-2280-4119-98F4-115AB4A8CCFC}"/>
                </a:ext>
              </a:extLst>
            </p:cNvPr>
            <p:cNvSpPr>
              <a:spLocks noChangeArrowheads="1"/>
            </p:cNvSpPr>
            <p:nvPr/>
          </p:nvSpPr>
          <p:spPr bwMode="auto">
            <a:xfrm>
              <a:off x="3168" y="1776"/>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7" name="Rectangle 13">
              <a:extLst>
                <a:ext uri="{FF2B5EF4-FFF2-40B4-BE49-F238E27FC236}">
                  <a16:creationId xmlns="" xmlns:a16="http://schemas.microsoft.com/office/drawing/2014/main" id="{44128721-09F4-4CBE-8BC6-E66AD3141782}"/>
                </a:ext>
              </a:extLst>
            </p:cNvPr>
            <p:cNvSpPr>
              <a:spLocks noChangeArrowheads="1"/>
            </p:cNvSpPr>
            <p:nvPr/>
          </p:nvSpPr>
          <p:spPr bwMode="auto">
            <a:xfrm>
              <a:off x="3792" y="1776"/>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8" name="Rectangle 14">
              <a:extLst>
                <a:ext uri="{FF2B5EF4-FFF2-40B4-BE49-F238E27FC236}">
                  <a16:creationId xmlns="" xmlns:a16="http://schemas.microsoft.com/office/drawing/2014/main" id="{1B120B39-52DE-4CBD-80A7-823FA89ACCB5}"/>
                </a:ext>
              </a:extLst>
            </p:cNvPr>
            <p:cNvSpPr>
              <a:spLocks noChangeArrowheads="1"/>
            </p:cNvSpPr>
            <p:nvPr/>
          </p:nvSpPr>
          <p:spPr bwMode="auto">
            <a:xfrm>
              <a:off x="1296" y="2352"/>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49" name="Rectangle 15">
              <a:extLst>
                <a:ext uri="{FF2B5EF4-FFF2-40B4-BE49-F238E27FC236}">
                  <a16:creationId xmlns="" xmlns:a16="http://schemas.microsoft.com/office/drawing/2014/main" id="{A25ACA96-907A-47F6-999A-41C6719C33F4}"/>
                </a:ext>
              </a:extLst>
            </p:cNvPr>
            <p:cNvSpPr>
              <a:spLocks noChangeArrowheads="1"/>
            </p:cNvSpPr>
            <p:nvPr/>
          </p:nvSpPr>
          <p:spPr bwMode="auto">
            <a:xfrm>
              <a:off x="1920" y="2352"/>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0" name="Rectangle 16">
              <a:extLst>
                <a:ext uri="{FF2B5EF4-FFF2-40B4-BE49-F238E27FC236}">
                  <a16:creationId xmlns="" xmlns:a16="http://schemas.microsoft.com/office/drawing/2014/main" id="{66F9E3B9-8729-4682-BEF8-89408DA6FC62}"/>
                </a:ext>
              </a:extLst>
            </p:cNvPr>
            <p:cNvSpPr>
              <a:spLocks noChangeArrowheads="1"/>
            </p:cNvSpPr>
            <p:nvPr/>
          </p:nvSpPr>
          <p:spPr bwMode="auto">
            <a:xfrm>
              <a:off x="2544" y="2352"/>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1" name="Rectangle 17">
              <a:extLst>
                <a:ext uri="{FF2B5EF4-FFF2-40B4-BE49-F238E27FC236}">
                  <a16:creationId xmlns="" xmlns:a16="http://schemas.microsoft.com/office/drawing/2014/main" id="{614856D0-8980-4203-96C2-5EDB9917E979}"/>
                </a:ext>
              </a:extLst>
            </p:cNvPr>
            <p:cNvSpPr>
              <a:spLocks noChangeArrowheads="1"/>
            </p:cNvSpPr>
            <p:nvPr/>
          </p:nvSpPr>
          <p:spPr bwMode="auto">
            <a:xfrm>
              <a:off x="3168" y="2352"/>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2" name="Rectangle 18">
              <a:extLst>
                <a:ext uri="{FF2B5EF4-FFF2-40B4-BE49-F238E27FC236}">
                  <a16:creationId xmlns="" xmlns:a16="http://schemas.microsoft.com/office/drawing/2014/main" id="{3726CAD5-35F8-43C6-9F46-FCB32B1F0F26}"/>
                </a:ext>
              </a:extLst>
            </p:cNvPr>
            <p:cNvSpPr>
              <a:spLocks noChangeArrowheads="1"/>
            </p:cNvSpPr>
            <p:nvPr/>
          </p:nvSpPr>
          <p:spPr bwMode="auto">
            <a:xfrm>
              <a:off x="3792" y="2352"/>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3" name="Rectangle 19">
              <a:extLst>
                <a:ext uri="{FF2B5EF4-FFF2-40B4-BE49-F238E27FC236}">
                  <a16:creationId xmlns="" xmlns:a16="http://schemas.microsoft.com/office/drawing/2014/main" id="{EE04F347-6F60-4D37-9B71-E9FC52567EE0}"/>
                </a:ext>
              </a:extLst>
            </p:cNvPr>
            <p:cNvSpPr>
              <a:spLocks noChangeArrowheads="1"/>
            </p:cNvSpPr>
            <p:nvPr/>
          </p:nvSpPr>
          <p:spPr bwMode="auto">
            <a:xfrm>
              <a:off x="1296" y="2928"/>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4" name="Rectangle 20">
              <a:extLst>
                <a:ext uri="{FF2B5EF4-FFF2-40B4-BE49-F238E27FC236}">
                  <a16:creationId xmlns="" xmlns:a16="http://schemas.microsoft.com/office/drawing/2014/main" id="{C285D856-D42F-4051-AFD3-1F933D5D49D0}"/>
                </a:ext>
              </a:extLst>
            </p:cNvPr>
            <p:cNvSpPr>
              <a:spLocks noChangeArrowheads="1"/>
            </p:cNvSpPr>
            <p:nvPr/>
          </p:nvSpPr>
          <p:spPr bwMode="auto">
            <a:xfrm>
              <a:off x="1920" y="2928"/>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5" name="Rectangle 21">
              <a:extLst>
                <a:ext uri="{FF2B5EF4-FFF2-40B4-BE49-F238E27FC236}">
                  <a16:creationId xmlns="" xmlns:a16="http://schemas.microsoft.com/office/drawing/2014/main" id="{BCDA501E-BD4E-4A14-A0A5-1BB3081D1D49}"/>
                </a:ext>
              </a:extLst>
            </p:cNvPr>
            <p:cNvSpPr>
              <a:spLocks noChangeArrowheads="1"/>
            </p:cNvSpPr>
            <p:nvPr/>
          </p:nvSpPr>
          <p:spPr bwMode="auto">
            <a:xfrm>
              <a:off x="2544" y="2928"/>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6" name="Rectangle 22">
              <a:extLst>
                <a:ext uri="{FF2B5EF4-FFF2-40B4-BE49-F238E27FC236}">
                  <a16:creationId xmlns="" xmlns:a16="http://schemas.microsoft.com/office/drawing/2014/main" id="{D8C62F88-FAB9-4D20-BEEF-333629ED0E48}"/>
                </a:ext>
              </a:extLst>
            </p:cNvPr>
            <p:cNvSpPr>
              <a:spLocks noChangeArrowheads="1"/>
            </p:cNvSpPr>
            <p:nvPr/>
          </p:nvSpPr>
          <p:spPr bwMode="auto">
            <a:xfrm>
              <a:off x="3168" y="2928"/>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7" name="Rectangle 23">
              <a:extLst>
                <a:ext uri="{FF2B5EF4-FFF2-40B4-BE49-F238E27FC236}">
                  <a16:creationId xmlns="" xmlns:a16="http://schemas.microsoft.com/office/drawing/2014/main" id="{DE64A4FF-7BCF-4627-8AAF-2F0EF0507D92}"/>
                </a:ext>
              </a:extLst>
            </p:cNvPr>
            <p:cNvSpPr>
              <a:spLocks noChangeArrowheads="1"/>
            </p:cNvSpPr>
            <p:nvPr/>
          </p:nvSpPr>
          <p:spPr bwMode="auto">
            <a:xfrm>
              <a:off x="3792" y="2928"/>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8" name="Rectangle 24">
              <a:extLst>
                <a:ext uri="{FF2B5EF4-FFF2-40B4-BE49-F238E27FC236}">
                  <a16:creationId xmlns="" xmlns:a16="http://schemas.microsoft.com/office/drawing/2014/main" id="{9E0751E0-F2D5-459D-88B5-FB4DCD9A98FB}"/>
                </a:ext>
              </a:extLst>
            </p:cNvPr>
            <p:cNvSpPr>
              <a:spLocks noChangeArrowheads="1"/>
            </p:cNvSpPr>
            <p:nvPr/>
          </p:nvSpPr>
          <p:spPr bwMode="auto">
            <a:xfrm>
              <a:off x="1296" y="3504"/>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59" name="Rectangle 25">
              <a:extLst>
                <a:ext uri="{FF2B5EF4-FFF2-40B4-BE49-F238E27FC236}">
                  <a16:creationId xmlns="" xmlns:a16="http://schemas.microsoft.com/office/drawing/2014/main" id="{9F2FE57E-AFD5-4EE7-9E81-4F5E0D7F5D12}"/>
                </a:ext>
              </a:extLst>
            </p:cNvPr>
            <p:cNvSpPr>
              <a:spLocks noChangeArrowheads="1"/>
            </p:cNvSpPr>
            <p:nvPr/>
          </p:nvSpPr>
          <p:spPr bwMode="auto">
            <a:xfrm>
              <a:off x="1920" y="3504"/>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60" name="Rectangle 26">
              <a:extLst>
                <a:ext uri="{FF2B5EF4-FFF2-40B4-BE49-F238E27FC236}">
                  <a16:creationId xmlns="" xmlns:a16="http://schemas.microsoft.com/office/drawing/2014/main" id="{B409A494-D7BE-44E8-AC62-AEDC1A7C7EBD}"/>
                </a:ext>
              </a:extLst>
            </p:cNvPr>
            <p:cNvSpPr>
              <a:spLocks noChangeArrowheads="1"/>
            </p:cNvSpPr>
            <p:nvPr/>
          </p:nvSpPr>
          <p:spPr bwMode="auto">
            <a:xfrm>
              <a:off x="2544" y="3504"/>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61" name="Rectangle 27">
              <a:extLst>
                <a:ext uri="{FF2B5EF4-FFF2-40B4-BE49-F238E27FC236}">
                  <a16:creationId xmlns="" xmlns:a16="http://schemas.microsoft.com/office/drawing/2014/main" id="{FB15090D-507A-42DA-8059-B1068F506F9E}"/>
                </a:ext>
              </a:extLst>
            </p:cNvPr>
            <p:cNvSpPr>
              <a:spLocks noChangeArrowheads="1"/>
            </p:cNvSpPr>
            <p:nvPr/>
          </p:nvSpPr>
          <p:spPr bwMode="auto">
            <a:xfrm>
              <a:off x="3168" y="3504"/>
              <a:ext cx="624" cy="576"/>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62" name="Rectangle 28">
              <a:extLst>
                <a:ext uri="{FF2B5EF4-FFF2-40B4-BE49-F238E27FC236}">
                  <a16:creationId xmlns="" xmlns:a16="http://schemas.microsoft.com/office/drawing/2014/main" id="{D24B71E5-A4B3-4249-917C-D149790C5C55}"/>
                </a:ext>
              </a:extLst>
            </p:cNvPr>
            <p:cNvSpPr>
              <a:spLocks noChangeArrowheads="1"/>
            </p:cNvSpPr>
            <p:nvPr/>
          </p:nvSpPr>
          <p:spPr bwMode="auto">
            <a:xfrm>
              <a:off x="3792" y="3504"/>
              <a:ext cx="624" cy="576"/>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grpSp>
      <p:grpSp>
        <p:nvGrpSpPr>
          <p:cNvPr id="63" name="Group 29">
            <a:extLst>
              <a:ext uri="{FF2B5EF4-FFF2-40B4-BE49-F238E27FC236}">
                <a16:creationId xmlns="" xmlns:a16="http://schemas.microsoft.com/office/drawing/2014/main" id="{BBAB2866-9CB6-4EE9-94A6-6BE662F344F0}"/>
              </a:ext>
            </a:extLst>
          </p:cNvPr>
          <p:cNvGrpSpPr>
            <a:grpSpLocks/>
          </p:cNvGrpSpPr>
          <p:nvPr/>
        </p:nvGrpSpPr>
        <p:grpSpPr bwMode="auto">
          <a:xfrm>
            <a:off x="5148064" y="3322215"/>
            <a:ext cx="3745086" cy="3491161"/>
            <a:chOff x="1296" y="1200"/>
            <a:chExt cx="3120" cy="2880"/>
          </a:xfrm>
        </p:grpSpPr>
        <p:sp>
          <p:nvSpPr>
            <p:cNvPr id="64" name="Rectangle 30">
              <a:extLst>
                <a:ext uri="{FF2B5EF4-FFF2-40B4-BE49-F238E27FC236}">
                  <a16:creationId xmlns="" xmlns:a16="http://schemas.microsoft.com/office/drawing/2014/main" id="{0E78CB0A-1086-433F-BE8A-E9F780A0522A}"/>
                </a:ext>
              </a:extLst>
            </p:cNvPr>
            <p:cNvSpPr>
              <a:spLocks noChangeArrowheads="1"/>
            </p:cNvSpPr>
            <p:nvPr/>
          </p:nvSpPr>
          <p:spPr bwMode="auto">
            <a:xfrm>
              <a:off x="1296" y="1200"/>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p>
          </p:txBody>
        </p:sp>
        <p:sp>
          <p:nvSpPr>
            <p:cNvPr id="65" name="Rectangle 31">
              <a:extLst>
                <a:ext uri="{FF2B5EF4-FFF2-40B4-BE49-F238E27FC236}">
                  <a16:creationId xmlns="" xmlns:a16="http://schemas.microsoft.com/office/drawing/2014/main" id="{4E1309AA-40BE-49CB-970A-B27BB0B27E53}"/>
                </a:ext>
              </a:extLst>
            </p:cNvPr>
            <p:cNvSpPr>
              <a:spLocks noChangeArrowheads="1"/>
            </p:cNvSpPr>
            <p:nvPr/>
          </p:nvSpPr>
          <p:spPr bwMode="auto">
            <a:xfrm>
              <a:off x="3168" y="1200"/>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p>
          </p:txBody>
        </p:sp>
        <p:sp>
          <p:nvSpPr>
            <p:cNvPr id="66" name="Rectangle 32">
              <a:extLst>
                <a:ext uri="{FF2B5EF4-FFF2-40B4-BE49-F238E27FC236}">
                  <a16:creationId xmlns="" xmlns:a16="http://schemas.microsoft.com/office/drawing/2014/main" id="{725292C1-BAA8-4C4E-AF91-60C727553701}"/>
                </a:ext>
              </a:extLst>
            </p:cNvPr>
            <p:cNvSpPr>
              <a:spLocks noChangeArrowheads="1"/>
            </p:cNvSpPr>
            <p:nvPr/>
          </p:nvSpPr>
          <p:spPr bwMode="auto">
            <a:xfrm>
              <a:off x="3792" y="1200"/>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67" name="Rectangle 33">
              <a:extLst>
                <a:ext uri="{FF2B5EF4-FFF2-40B4-BE49-F238E27FC236}">
                  <a16:creationId xmlns="" xmlns:a16="http://schemas.microsoft.com/office/drawing/2014/main" id="{F037F58E-0558-46C9-AD33-DEA56475C053}"/>
                </a:ext>
              </a:extLst>
            </p:cNvPr>
            <p:cNvSpPr>
              <a:spLocks noChangeArrowheads="1"/>
            </p:cNvSpPr>
            <p:nvPr/>
          </p:nvSpPr>
          <p:spPr bwMode="auto">
            <a:xfrm>
              <a:off x="3792" y="1776"/>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68" name="Rectangle 34">
              <a:extLst>
                <a:ext uri="{FF2B5EF4-FFF2-40B4-BE49-F238E27FC236}">
                  <a16:creationId xmlns="" xmlns:a16="http://schemas.microsoft.com/office/drawing/2014/main" id="{748AD411-1A23-46F6-8FC4-02B80D780CF6}"/>
                </a:ext>
              </a:extLst>
            </p:cNvPr>
            <p:cNvSpPr>
              <a:spLocks noChangeArrowheads="1"/>
            </p:cNvSpPr>
            <p:nvPr/>
          </p:nvSpPr>
          <p:spPr bwMode="auto">
            <a:xfrm>
              <a:off x="3168" y="1776"/>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69" name="Rectangle 35">
              <a:extLst>
                <a:ext uri="{FF2B5EF4-FFF2-40B4-BE49-F238E27FC236}">
                  <a16:creationId xmlns="" xmlns:a16="http://schemas.microsoft.com/office/drawing/2014/main" id="{90752C66-3FD4-42A4-A274-276F0C5436E4}"/>
                </a:ext>
              </a:extLst>
            </p:cNvPr>
            <p:cNvSpPr>
              <a:spLocks noChangeArrowheads="1"/>
            </p:cNvSpPr>
            <p:nvPr/>
          </p:nvSpPr>
          <p:spPr bwMode="auto">
            <a:xfrm>
              <a:off x="3168" y="2352"/>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p>
          </p:txBody>
        </p:sp>
        <p:sp>
          <p:nvSpPr>
            <p:cNvPr id="70" name="Rectangle 36">
              <a:extLst>
                <a:ext uri="{FF2B5EF4-FFF2-40B4-BE49-F238E27FC236}">
                  <a16:creationId xmlns="" xmlns:a16="http://schemas.microsoft.com/office/drawing/2014/main" id="{027A290A-3EB8-4F35-9735-4927052EB8C5}"/>
                </a:ext>
              </a:extLst>
            </p:cNvPr>
            <p:cNvSpPr>
              <a:spLocks noChangeArrowheads="1"/>
            </p:cNvSpPr>
            <p:nvPr/>
          </p:nvSpPr>
          <p:spPr bwMode="auto">
            <a:xfrm>
              <a:off x="3792" y="2352"/>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1" name="Rectangle 37">
              <a:extLst>
                <a:ext uri="{FF2B5EF4-FFF2-40B4-BE49-F238E27FC236}">
                  <a16:creationId xmlns="" xmlns:a16="http://schemas.microsoft.com/office/drawing/2014/main" id="{2ACD8D26-EAB0-4012-AFE4-7844FDF6C30B}"/>
                </a:ext>
              </a:extLst>
            </p:cNvPr>
            <p:cNvSpPr>
              <a:spLocks noChangeArrowheads="1"/>
            </p:cNvSpPr>
            <p:nvPr/>
          </p:nvSpPr>
          <p:spPr bwMode="auto">
            <a:xfrm>
              <a:off x="3792" y="2928"/>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2" name="Rectangle 38">
              <a:extLst>
                <a:ext uri="{FF2B5EF4-FFF2-40B4-BE49-F238E27FC236}">
                  <a16:creationId xmlns="" xmlns:a16="http://schemas.microsoft.com/office/drawing/2014/main" id="{DFA48361-5C87-4621-8B87-4EF97BA9742C}"/>
                </a:ext>
              </a:extLst>
            </p:cNvPr>
            <p:cNvSpPr>
              <a:spLocks noChangeArrowheads="1"/>
            </p:cNvSpPr>
            <p:nvPr/>
          </p:nvSpPr>
          <p:spPr bwMode="auto">
            <a:xfrm>
              <a:off x="3168" y="2928"/>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3" name="Rectangle 39">
              <a:extLst>
                <a:ext uri="{FF2B5EF4-FFF2-40B4-BE49-F238E27FC236}">
                  <a16:creationId xmlns="" xmlns:a16="http://schemas.microsoft.com/office/drawing/2014/main" id="{96905404-7319-4642-94C8-16B31C1EDDFA}"/>
                </a:ext>
              </a:extLst>
            </p:cNvPr>
            <p:cNvSpPr>
              <a:spLocks noChangeArrowheads="1"/>
            </p:cNvSpPr>
            <p:nvPr/>
          </p:nvSpPr>
          <p:spPr bwMode="auto">
            <a:xfrm>
              <a:off x="3792" y="3504"/>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4" name="Rectangle 40">
              <a:extLst>
                <a:ext uri="{FF2B5EF4-FFF2-40B4-BE49-F238E27FC236}">
                  <a16:creationId xmlns="" xmlns:a16="http://schemas.microsoft.com/office/drawing/2014/main" id="{BAC53C99-F77A-417A-8DD5-867014067C7D}"/>
                </a:ext>
              </a:extLst>
            </p:cNvPr>
            <p:cNvSpPr>
              <a:spLocks noChangeArrowheads="1"/>
            </p:cNvSpPr>
            <p:nvPr/>
          </p:nvSpPr>
          <p:spPr bwMode="auto">
            <a:xfrm>
              <a:off x="1296" y="1776"/>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p>
          </p:txBody>
        </p:sp>
        <p:sp>
          <p:nvSpPr>
            <p:cNvPr id="75" name="Rectangle 41">
              <a:extLst>
                <a:ext uri="{FF2B5EF4-FFF2-40B4-BE49-F238E27FC236}">
                  <a16:creationId xmlns="" xmlns:a16="http://schemas.microsoft.com/office/drawing/2014/main" id="{565728E1-C0D6-4167-B430-30B0E637293C}"/>
                </a:ext>
              </a:extLst>
            </p:cNvPr>
            <p:cNvSpPr>
              <a:spLocks noChangeArrowheads="1"/>
            </p:cNvSpPr>
            <p:nvPr/>
          </p:nvSpPr>
          <p:spPr bwMode="auto">
            <a:xfrm>
              <a:off x="1920" y="1776"/>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6" name="Rectangle 42">
              <a:extLst>
                <a:ext uri="{FF2B5EF4-FFF2-40B4-BE49-F238E27FC236}">
                  <a16:creationId xmlns="" xmlns:a16="http://schemas.microsoft.com/office/drawing/2014/main" id="{5D8E9E46-371A-4EFC-A407-19A35C3B05D2}"/>
                </a:ext>
              </a:extLst>
            </p:cNvPr>
            <p:cNvSpPr>
              <a:spLocks noChangeArrowheads="1"/>
            </p:cNvSpPr>
            <p:nvPr/>
          </p:nvSpPr>
          <p:spPr bwMode="auto">
            <a:xfrm>
              <a:off x="1920" y="2352"/>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7" name="Rectangle 43">
              <a:extLst>
                <a:ext uri="{FF2B5EF4-FFF2-40B4-BE49-F238E27FC236}">
                  <a16:creationId xmlns="" xmlns:a16="http://schemas.microsoft.com/office/drawing/2014/main" id="{3F3C4BB2-FA61-4711-9C25-CDE593C742E7}"/>
                </a:ext>
              </a:extLst>
            </p:cNvPr>
            <p:cNvSpPr>
              <a:spLocks noChangeArrowheads="1"/>
            </p:cNvSpPr>
            <p:nvPr/>
          </p:nvSpPr>
          <p:spPr bwMode="auto">
            <a:xfrm>
              <a:off x="1296" y="2352"/>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78" name="Rectangle 44">
              <a:extLst>
                <a:ext uri="{FF2B5EF4-FFF2-40B4-BE49-F238E27FC236}">
                  <a16:creationId xmlns="" xmlns:a16="http://schemas.microsoft.com/office/drawing/2014/main" id="{77AE76CE-081E-4DAF-A145-1E238CA124CC}"/>
                </a:ext>
              </a:extLst>
            </p:cNvPr>
            <p:cNvSpPr>
              <a:spLocks noChangeArrowheads="1"/>
            </p:cNvSpPr>
            <p:nvPr/>
          </p:nvSpPr>
          <p:spPr bwMode="auto">
            <a:xfrm>
              <a:off x="1296" y="2928"/>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p>
          </p:txBody>
        </p:sp>
        <p:sp>
          <p:nvSpPr>
            <p:cNvPr id="79" name="Rectangle 45">
              <a:extLst>
                <a:ext uri="{FF2B5EF4-FFF2-40B4-BE49-F238E27FC236}">
                  <a16:creationId xmlns="" xmlns:a16="http://schemas.microsoft.com/office/drawing/2014/main" id="{24F6F31B-B249-424F-9A3B-4DC9B71B6C6D}"/>
                </a:ext>
              </a:extLst>
            </p:cNvPr>
            <p:cNvSpPr>
              <a:spLocks noChangeArrowheads="1"/>
            </p:cNvSpPr>
            <p:nvPr/>
          </p:nvSpPr>
          <p:spPr bwMode="auto">
            <a:xfrm>
              <a:off x="1920" y="2928"/>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80" name="Rectangle 46">
              <a:extLst>
                <a:ext uri="{FF2B5EF4-FFF2-40B4-BE49-F238E27FC236}">
                  <a16:creationId xmlns="" xmlns:a16="http://schemas.microsoft.com/office/drawing/2014/main" id="{7C05BEDB-2632-45F1-9E47-DF0F3DF39307}"/>
                </a:ext>
              </a:extLst>
            </p:cNvPr>
            <p:cNvSpPr>
              <a:spLocks noChangeArrowheads="1"/>
            </p:cNvSpPr>
            <p:nvPr/>
          </p:nvSpPr>
          <p:spPr bwMode="auto">
            <a:xfrm>
              <a:off x="1296" y="3504"/>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t>0</a:t>
              </a:r>
              <a:endParaRPr lang="en-US" altLang="en-US" sz="2400" i="0" dirty="0"/>
            </a:p>
          </p:txBody>
        </p:sp>
        <p:sp>
          <p:nvSpPr>
            <p:cNvPr id="81" name="Rectangle 47">
              <a:extLst>
                <a:ext uri="{FF2B5EF4-FFF2-40B4-BE49-F238E27FC236}">
                  <a16:creationId xmlns="" xmlns:a16="http://schemas.microsoft.com/office/drawing/2014/main" id="{9FABCB9A-7F76-4D9D-8938-36CBA2ED58AF}"/>
                </a:ext>
              </a:extLst>
            </p:cNvPr>
            <p:cNvSpPr>
              <a:spLocks noChangeArrowheads="1"/>
            </p:cNvSpPr>
            <p:nvPr/>
          </p:nvSpPr>
          <p:spPr bwMode="auto">
            <a:xfrm>
              <a:off x="1920" y="1200"/>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2" name="Rectangle 48">
              <a:extLst>
                <a:ext uri="{FF2B5EF4-FFF2-40B4-BE49-F238E27FC236}">
                  <a16:creationId xmlns="" xmlns:a16="http://schemas.microsoft.com/office/drawing/2014/main" id="{B042C0AD-FC31-4675-8CFF-75748627FE77}"/>
                </a:ext>
              </a:extLst>
            </p:cNvPr>
            <p:cNvSpPr>
              <a:spLocks noChangeArrowheads="1"/>
            </p:cNvSpPr>
            <p:nvPr/>
          </p:nvSpPr>
          <p:spPr bwMode="auto">
            <a:xfrm>
              <a:off x="2544" y="1200"/>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3" name="Rectangle 49">
              <a:extLst>
                <a:ext uri="{FF2B5EF4-FFF2-40B4-BE49-F238E27FC236}">
                  <a16:creationId xmlns="" xmlns:a16="http://schemas.microsoft.com/office/drawing/2014/main" id="{F4F3F14A-255B-4460-99E1-2361C2D585F0}"/>
                </a:ext>
              </a:extLst>
            </p:cNvPr>
            <p:cNvSpPr>
              <a:spLocks noChangeArrowheads="1"/>
            </p:cNvSpPr>
            <p:nvPr/>
          </p:nvSpPr>
          <p:spPr bwMode="auto">
            <a:xfrm>
              <a:off x="2544" y="1776"/>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4" name="Rectangle 50">
              <a:extLst>
                <a:ext uri="{FF2B5EF4-FFF2-40B4-BE49-F238E27FC236}">
                  <a16:creationId xmlns="" xmlns:a16="http://schemas.microsoft.com/office/drawing/2014/main" id="{1C98A4C3-9EA4-4004-AFA4-16DD46C32BC2}"/>
                </a:ext>
              </a:extLst>
            </p:cNvPr>
            <p:cNvSpPr>
              <a:spLocks noChangeArrowheads="1"/>
            </p:cNvSpPr>
            <p:nvPr/>
          </p:nvSpPr>
          <p:spPr bwMode="auto">
            <a:xfrm>
              <a:off x="2544" y="2352"/>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5" name="Rectangle 51">
              <a:extLst>
                <a:ext uri="{FF2B5EF4-FFF2-40B4-BE49-F238E27FC236}">
                  <a16:creationId xmlns="" xmlns:a16="http://schemas.microsoft.com/office/drawing/2014/main" id="{DADD3354-97E7-4427-8150-8961B22EB07B}"/>
                </a:ext>
              </a:extLst>
            </p:cNvPr>
            <p:cNvSpPr>
              <a:spLocks noChangeArrowheads="1"/>
            </p:cNvSpPr>
            <p:nvPr/>
          </p:nvSpPr>
          <p:spPr bwMode="auto">
            <a:xfrm>
              <a:off x="2544" y="2928"/>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6" name="Rectangle 52">
              <a:extLst>
                <a:ext uri="{FF2B5EF4-FFF2-40B4-BE49-F238E27FC236}">
                  <a16:creationId xmlns="" xmlns:a16="http://schemas.microsoft.com/office/drawing/2014/main" id="{08DEB88B-B759-48EA-88E9-6CF4D465860B}"/>
                </a:ext>
              </a:extLst>
            </p:cNvPr>
            <p:cNvSpPr>
              <a:spLocks noChangeArrowheads="1"/>
            </p:cNvSpPr>
            <p:nvPr/>
          </p:nvSpPr>
          <p:spPr bwMode="auto">
            <a:xfrm>
              <a:off x="2544" y="3504"/>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7" name="Rectangle 53">
              <a:extLst>
                <a:ext uri="{FF2B5EF4-FFF2-40B4-BE49-F238E27FC236}">
                  <a16:creationId xmlns="" xmlns:a16="http://schemas.microsoft.com/office/drawing/2014/main" id="{101B2E63-A658-4FBB-8888-242E984BC84B}"/>
                </a:ext>
              </a:extLst>
            </p:cNvPr>
            <p:cNvSpPr>
              <a:spLocks noChangeArrowheads="1"/>
            </p:cNvSpPr>
            <p:nvPr/>
          </p:nvSpPr>
          <p:spPr bwMode="auto">
            <a:xfrm>
              <a:off x="3168" y="3504"/>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sp>
          <p:nvSpPr>
            <p:cNvPr id="88" name="Rectangle 54">
              <a:extLst>
                <a:ext uri="{FF2B5EF4-FFF2-40B4-BE49-F238E27FC236}">
                  <a16:creationId xmlns="" xmlns:a16="http://schemas.microsoft.com/office/drawing/2014/main" id="{EB4084A2-9CA0-4274-AB75-6A004AEB0899}"/>
                </a:ext>
              </a:extLst>
            </p:cNvPr>
            <p:cNvSpPr>
              <a:spLocks noChangeArrowheads="1"/>
            </p:cNvSpPr>
            <p:nvPr/>
          </p:nvSpPr>
          <p:spPr bwMode="auto">
            <a:xfrm>
              <a:off x="1920" y="3504"/>
              <a:ext cx="624" cy="57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2400" b="1" i="0" dirty="0">
                  <a:solidFill>
                    <a:srgbClr val="000000"/>
                  </a:solidFill>
                </a:rPr>
                <a:t>255</a:t>
              </a:r>
              <a:endParaRPr lang="en-US" altLang="en-US" sz="2400" i="0" dirty="0">
                <a:solidFill>
                  <a:srgbClr val="000000"/>
                </a:solidFill>
              </a:endParaRPr>
            </a:p>
          </p:txBody>
        </p:sp>
      </p:grpSp>
    </p:spTree>
    <p:extLst>
      <p:ext uri="{BB962C8B-B14F-4D97-AF65-F5344CB8AC3E}">
        <p14:creationId xmlns:p14="http://schemas.microsoft.com/office/powerpoint/2010/main" val="3302908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4DC4FDB6-B277-4891-9070-08EA2BFC16AF}"/>
              </a:ext>
            </a:extLst>
          </p:cNvPr>
          <p:cNvSpPr>
            <a:spLocks noGrp="1" noChangeArrowheads="1"/>
          </p:cNvSpPr>
          <p:nvPr/>
        </p:nvSpPr>
        <p:spPr bwMode="auto">
          <a:xfrm>
            <a:off x="251520" y="1628800"/>
            <a:ext cx="8640960"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altLang="en-US" sz="2000" i="0" dirty="0">
                <a:solidFill>
                  <a:srgbClr val="040404"/>
                </a:solidFill>
              </a:rPr>
              <a:t>Obviously the more quantisation levels we assign to digital images the better their quality.</a:t>
            </a:r>
          </a:p>
          <a:p>
            <a:pPr marL="342900" indent="-342900">
              <a:buFont typeface="Arial" panose="020B0604020202020204" pitchFamily="34" charset="0"/>
              <a:buChar char="•"/>
              <a:defRPr/>
            </a:pPr>
            <a:r>
              <a:rPr lang="en-GB" altLang="en-US" sz="2000" i="0" dirty="0">
                <a:solidFill>
                  <a:srgbClr val="040404"/>
                </a:solidFill>
              </a:rPr>
              <a:t>The term quality gives rooms for discussion. When can we say that an image is of good quality?</a:t>
            </a:r>
          </a:p>
          <a:p>
            <a:pPr marL="342900" indent="-342900">
              <a:buFont typeface="Arial" panose="020B0604020202020204" pitchFamily="34" charset="0"/>
              <a:buChar char="•"/>
              <a:defRPr/>
            </a:pPr>
            <a:r>
              <a:rPr lang="en-GB" altLang="en-US" sz="2000" i="0" dirty="0">
                <a:solidFill>
                  <a:srgbClr val="040404"/>
                </a:solidFill>
              </a:rPr>
              <a:t>Image processing scientists use various mathematical metrics to asses the quality of in image. We will come across with some of them later.</a:t>
            </a:r>
          </a:p>
          <a:p>
            <a:pPr marL="342900" indent="-342900">
              <a:buFont typeface="Arial" panose="020B0604020202020204" pitchFamily="34" charset="0"/>
              <a:buChar char="•"/>
              <a:defRPr/>
            </a:pPr>
            <a:endParaRPr lang="en-GB" altLang="en-US" sz="2000" i="0" dirty="0">
              <a:solidFill>
                <a:srgbClr val="040404"/>
              </a:solidFill>
            </a:endParaRPr>
          </a:p>
        </p:txBody>
      </p:sp>
      <p:pic>
        <p:nvPicPr>
          <p:cNvPr id="106502" name="Picture 6" descr="lenna256x256">
            <a:extLst>
              <a:ext uri="{FF2B5EF4-FFF2-40B4-BE49-F238E27FC236}">
                <a16:creationId xmlns="" xmlns:a16="http://schemas.microsoft.com/office/drawing/2014/main" id="{ACB13661-3995-43DF-9B62-91F58F60933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611560" y="4150568"/>
            <a:ext cx="25908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11" name="Picture 15" descr="lena256quat32">
            <a:extLst>
              <a:ext uri="{FF2B5EF4-FFF2-40B4-BE49-F238E27FC236}">
                <a16:creationId xmlns="" xmlns:a16="http://schemas.microsoft.com/office/drawing/2014/main" id="{8658BEF7-E468-4536-807C-4A8F853293A8}"/>
              </a:ext>
            </a:extLst>
          </p:cNvPr>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3383756" y="4149080"/>
            <a:ext cx="2557886" cy="25578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06508" name="Text Box 12">
                <a:extLst>
                  <a:ext uri="{FF2B5EF4-FFF2-40B4-BE49-F238E27FC236}">
                    <a16:creationId xmlns="" xmlns:a16="http://schemas.microsoft.com/office/drawing/2014/main" id="{7FA4573B-192B-4567-9778-7A27D40675CB}"/>
                  </a:ext>
                </a:extLst>
              </p:cNvPr>
              <p:cNvSpPr txBox="1">
                <a:spLocks noChangeArrowheads="1"/>
              </p:cNvSpPr>
              <p:nvPr/>
            </p:nvSpPr>
            <p:spPr bwMode="auto">
              <a:xfrm>
                <a:off x="611560" y="3748970"/>
                <a:ext cx="2590800"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GB" altLang="en-US" sz="2000" i="0" dirty="0">
                    <a:solidFill>
                      <a:srgbClr val="040404"/>
                    </a:solidFill>
                    <a:latin typeface="+mj-lt"/>
                  </a:rPr>
                  <a:t>256</a:t>
                </a:r>
                <a14:m>
                  <m:oMath xmlns:m="http://schemas.openxmlformats.org/officeDocument/2006/math">
                    <m:r>
                      <a:rPr lang="en-GB" altLang="en-US" sz="2000" i="1" smtClean="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latin typeface="+mj-lt"/>
                  </a:rPr>
                  <a:t>256 256 levels</a:t>
                </a:r>
              </a:p>
            </p:txBody>
          </p:sp>
        </mc:Choice>
        <mc:Fallback xmlns="">
          <p:sp>
            <p:nvSpPr>
              <p:cNvPr id="106508" name="Text Box 12">
                <a:extLst>
                  <a:ext uri="{FF2B5EF4-FFF2-40B4-BE49-F238E27FC236}">
                    <a16:creationId xmlns:a16="http://schemas.microsoft.com/office/drawing/2014/main" id="{7FA4573B-192B-4567-9778-7A27D40675CB}"/>
                  </a:ext>
                </a:extLst>
              </p:cNvPr>
              <p:cNvSpPr txBox="1">
                <a:spLocks noRot="1" noChangeAspect="1" noMove="1" noResize="1" noEditPoints="1" noAdjustHandles="1" noChangeArrowheads="1" noChangeShapeType="1" noTextEdit="1"/>
              </p:cNvSpPr>
              <p:nvPr/>
            </p:nvSpPr>
            <p:spPr bwMode="auto">
              <a:xfrm>
                <a:off x="611560" y="3748970"/>
                <a:ext cx="2590800" cy="400110"/>
              </a:xfrm>
              <a:prstGeom prst="rect">
                <a:avLst/>
              </a:prstGeom>
              <a:blipFill>
                <a:blip r:embed="rId5"/>
                <a:stretch>
                  <a:fillRect t="-7576"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6509" name="Text Box 13">
                <a:extLst>
                  <a:ext uri="{FF2B5EF4-FFF2-40B4-BE49-F238E27FC236}">
                    <a16:creationId xmlns="" xmlns:a16="http://schemas.microsoft.com/office/drawing/2014/main" id="{D1654423-FD25-4A17-A1DE-E2057C2A2843}"/>
                  </a:ext>
                </a:extLst>
              </p:cNvPr>
              <p:cNvSpPr txBox="1">
                <a:spLocks noChangeArrowheads="1"/>
              </p:cNvSpPr>
              <p:nvPr/>
            </p:nvSpPr>
            <p:spPr bwMode="auto">
              <a:xfrm>
                <a:off x="3330786" y="3748970"/>
                <a:ext cx="266382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GB" altLang="en-US" sz="2000" i="0" dirty="0">
                    <a:solidFill>
                      <a:srgbClr val="040404"/>
                    </a:solidFill>
                    <a:latin typeface="+mn-lt"/>
                  </a:rPr>
                  <a:t>256</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latin typeface="+mn-lt"/>
                  </a:rPr>
                  <a:t>256 32 levels</a:t>
                </a:r>
              </a:p>
            </p:txBody>
          </p:sp>
        </mc:Choice>
        <mc:Fallback xmlns="">
          <p:sp>
            <p:nvSpPr>
              <p:cNvPr id="106509" name="Text Box 13">
                <a:extLst>
                  <a:ext uri="{FF2B5EF4-FFF2-40B4-BE49-F238E27FC236}">
                    <a16:creationId xmlns:a16="http://schemas.microsoft.com/office/drawing/2014/main" id="{D1654423-FD25-4A17-A1DE-E2057C2A2843}"/>
                  </a:ext>
                </a:extLst>
              </p:cNvPr>
              <p:cNvSpPr txBox="1">
                <a:spLocks noRot="1" noChangeAspect="1" noMove="1" noResize="1" noEditPoints="1" noAdjustHandles="1" noChangeArrowheads="1" noChangeShapeType="1" noTextEdit="1"/>
              </p:cNvSpPr>
              <p:nvPr/>
            </p:nvSpPr>
            <p:spPr bwMode="auto">
              <a:xfrm>
                <a:off x="3330786" y="3748970"/>
                <a:ext cx="2663825" cy="400110"/>
              </a:xfrm>
              <a:prstGeom prst="rect">
                <a:avLst/>
              </a:prstGeom>
              <a:blipFill>
                <a:blip r:embed="rId6"/>
                <a:stretch>
                  <a:fillRect t="-7576"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
        <p:nvSpPr>
          <p:cNvPr id="9" name="Rectangle 5">
            <a:extLst>
              <a:ext uri="{FF2B5EF4-FFF2-40B4-BE49-F238E27FC236}">
                <a16:creationId xmlns="" xmlns:a16="http://schemas.microsoft.com/office/drawing/2014/main" id="{B5AD6859-3345-4484-ACB2-54EE7BD77ABC}"/>
              </a:ext>
            </a:extLst>
          </p:cNvPr>
          <p:cNvSpPr>
            <a:spLocks noGrp="1" noChangeArrowheads="1"/>
          </p:cNvSpPr>
          <p:nvPr>
            <p:ph type="title"/>
          </p:nvPr>
        </p:nvSpPr>
        <p:spPr>
          <a:xfrm>
            <a:off x="838200" y="609600"/>
            <a:ext cx="7543800" cy="638175"/>
          </a:xfrm>
        </p:spPr>
        <p:txBody>
          <a:bodyPr/>
          <a:lstStyle/>
          <a:p>
            <a:pPr algn="ctr" eaLnBrk="1" hangingPunct="1"/>
            <a:r>
              <a:rPr lang="en-GB" altLang="en-US" dirty="0"/>
              <a:t>Quantisation cont.</a:t>
            </a:r>
          </a:p>
        </p:txBody>
      </p:sp>
      <p:pic>
        <p:nvPicPr>
          <p:cNvPr id="11" name="Picture 9" descr="lena256quat2">
            <a:extLst>
              <a:ext uri="{FF2B5EF4-FFF2-40B4-BE49-F238E27FC236}">
                <a16:creationId xmlns="" xmlns:a16="http://schemas.microsoft.com/office/drawing/2014/main" id="{4DA5102E-323C-4862-8165-E29A74F006A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8570" y="4149080"/>
            <a:ext cx="2557886" cy="255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2" name="Text Box 13">
                <a:extLst>
                  <a:ext uri="{FF2B5EF4-FFF2-40B4-BE49-F238E27FC236}">
                    <a16:creationId xmlns="" xmlns:a16="http://schemas.microsoft.com/office/drawing/2014/main" id="{489CFC65-408E-4017-B962-AC24D0293C55}"/>
                  </a:ext>
                </a:extLst>
              </p:cNvPr>
              <p:cNvSpPr txBox="1">
                <a:spLocks noChangeArrowheads="1"/>
              </p:cNvSpPr>
              <p:nvPr/>
            </p:nvSpPr>
            <p:spPr bwMode="auto">
              <a:xfrm>
                <a:off x="6084168" y="3748970"/>
                <a:ext cx="2663825" cy="40011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spcBef>
                    <a:spcPct val="50000"/>
                  </a:spcBef>
                </a:pPr>
                <a:r>
                  <a:rPr lang="en-GB" altLang="en-US" sz="2000" i="0" dirty="0">
                    <a:solidFill>
                      <a:srgbClr val="040404"/>
                    </a:solidFill>
                    <a:latin typeface="+mn-lt"/>
                  </a:rPr>
                  <a:t>256</a:t>
                </a:r>
                <a14:m>
                  <m:oMath xmlns:m="http://schemas.openxmlformats.org/officeDocument/2006/math">
                    <m:r>
                      <a:rPr lang="en-GB" altLang="en-US" sz="2000">
                        <a:solidFill>
                          <a:srgbClr val="040404"/>
                        </a:solidFill>
                        <a:latin typeface="Cambria Math" panose="02040503050406030204" pitchFamily="18" charset="0"/>
                        <a:ea typeface="Cambria Math" panose="02040503050406030204" pitchFamily="18" charset="0"/>
                      </a:rPr>
                      <m:t>×</m:t>
                    </m:r>
                  </m:oMath>
                </a14:m>
                <a:r>
                  <a:rPr lang="en-GB" altLang="en-US" sz="2000" i="0" dirty="0">
                    <a:solidFill>
                      <a:srgbClr val="040404"/>
                    </a:solidFill>
                    <a:latin typeface="+mn-lt"/>
                  </a:rPr>
                  <a:t>256 2 levels</a:t>
                </a:r>
              </a:p>
            </p:txBody>
          </p:sp>
        </mc:Choice>
        <mc:Fallback xmlns="">
          <p:sp>
            <p:nvSpPr>
              <p:cNvPr id="12" name="Text Box 13">
                <a:extLst>
                  <a:ext uri="{FF2B5EF4-FFF2-40B4-BE49-F238E27FC236}">
                    <a16:creationId xmlns:a16="http://schemas.microsoft.com/office/drawing/2014/main" id="{489CFC65-408E-4017-B962-AC24D0293C55}"/>
                  </a:ext>
                </a:extLst>
              </p:cNvPr>
              <p:cNvSpPr txBox="1">
                <a:spLocks noRot="1" noChangeAspect="1" noMove="1" noResize="1" noEditPoints="1" noAdjustHandles="1" noChangeArrowheads="1" noChangeShapeType="1" noTextEdit="1"/>
              </p:cNvSpPr>
              <p:nvPr/>
            </p:nvSpPr>
            <p:spPr bwMode="auto">
              <a:xfrm>
                <a:off x="6084168" y="3748970"/>
                <a:ext cx="2663825" cy="400110"/>
              </a:xfrm>
              <a:prstGeom prst="rect">
                <a:avLst/>
              </a:prstGeom>
              <a:blipFill>
                <a:blip r:embed="rId8"/>
                <a:stretch>
                  <a:fillRect t="-7576" b="-2727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noFill/>
                  </a:rPr>
                  <a:t> </a:t>
                </a:r>
              </a:p>
            </p:txBody>
          </p:sp>
        </mc:Fallback>
      </mc:AlternateContent>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90" name="Picture 6" descr="matlab5">
            <a:extLst>
              <a:ext uri="{FF2B5EF4-FFF2-40B4-BE49-F238E27FC236}">
                <a16:creationId xmlns="" xmlns:a16="http://schemas.microsoft.com/office/drawing/2014/main" id="{AD0B4C23-47D6-4299-AB50-B1DFC1DC3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830806" y="1736811"/>
            <a:ext cx="4007260" cy="3708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matlab3">
            <a:extLst>
              <a:ext uri="{FF2B5EF4-FFF2-40B4-BE49-F238E27FC236}">
                <a16:creationId xmlns="" xmlns:a16="http://schemas.microsoft.com/office/drawing/2014/main" id="{41570663-59CF-48A7-8D5A-2E69BF0492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700808"/>
            <a:ext cx="3807900" cy="288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matlab4">
            <a:extLst>
              <a:ext uri="{FF2B5EF4-FFF2-40B4-BE49-F238E27FC236}">
                <a16:creationId xmlns="" xmlns:a16="http://schemas.microsoft.com/office/drawing/2014/main" id="{BB647905-4C47-4682-BAF0-5B4E32BE8C5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11560" y="4701741"/>
            <a:ext cx="4231729" cy="1967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5">
            <a:extLst>
              <a:ext uri="{FF2B5EF4-FFF2-40B4-BE49-F238E27FC236}">
                <a16:creationId xmlns="" xmlns:a16="http://schemas.microsoft.com/office/drawing/2014/main" id="{064DA507-27CF-497D-B3AF-2A64C6608076}"/>
              </a:ext>
            </a:extLst>
          </p:cNvPr>
          <p:cNvSpPr>
            <a:spLocks noGrp="1" noChangeArrowheads="1"/>
          </p:cNvSpPr>
          <p:nvPr>
            <p:ph type="title"/>
          </p:nvPr>
        </p:nvSpPr>
        <p:spPr>
          <a:xfrm>
            <a:off x="107504" y="609600"/>
            <a:ext cx="8928992" cy="638175"/>
          </a:xfrm>
        </p:spPr>
        <p:txBody>
          <a:bodyPr/>
          <a:lstStyle/>
          <a:p>
            <a:pPr algn="ctr" eaLnBrk="1" hangingPunct="1"/>
            <a:r>
              <a:rPr lang="en-GB" altLang="en-US" dirty="0"/>
              <a:t>Image intensity: </a:t>
            </a:r>
            <a:r>
              <a:rPr lang="en-GB" altLang="en-US" dirty="0" err="1"/>
              <a:t>gray</a:t>
            </a:r>
            <a:r>
              <a:rPr lang="en-GB" altLang="en-US" dirty="0"/>
              <a:t> level images/colour images/binary images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AutoShape 4">
            <a:extLst>
              <a:ext uri="{FF2B5EF4-FFF2-40B4-BE49-F238E27FC236}">
                <a16:creationId xmlns="" xmlns:a16="http://schemas.microsoft.com/office/drawing/2014/main" id="{C3C94B22-FA27-4888-9689-066D590F6D6B}"/>
              </a:ext>
            </a:extLst>
          </p:cNvPr>
          <p:cNvSpPr>
            <a:spLocks noChangeArrowheads="1"/>
          </p:cNvSpPr>
          <p:nvPr/>
        </p:nvSpPr>
        <p:spPr bwMode="auto">
          <a:xfrm>
            <a:off x="2597820" y="5233707"/>
            <a:ext cx="1066800" cy="533400"/>
          </a:xfrm>
          <a:prstGeom prst="rightArrow">
            <a:avLst>
              <a:gd name="adj1" fmla="val 50000"/>
              <a:gd name="adj2" fmla="val 50000"/>
            </a:avLst>
          </a:prstGeom>
          <a:gradFill rotWithShape="0">
            <a:gsLst>
              <a:gs pos="0">
                <a:schemeClr val="accent1"/>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GB" altLang="en-US" sz="2400">
              <a:solidFill>
                <a:schemeClr val="folHlink"/>
              </a:solidFill>
            </a:endParaRPr>
          </a:p>
        </p:txBody>
      </p:sp>
      <p:sp>
        <p:nvSpPr>
          <p:cNvPr id="72709" name="Text Box 5">
            <a:extLst>
              <a:ext uri="{FF2B5EF4-FFF2-40B4-BE49-F238E27FC236}">
                <a16:creationId xmlns="" xmlns:a16="http://schemas.microsoft.com/office/drawing/2014/main" id="{C3E97579-D780-499F-B676-992AF4C09F0E}"/>
              </a:ext>
            </a:extLst>
          </p:cNvPr>
          <p:cNvSpPr txBox="1">
            <a:spLocks noChangeArrowheads="1"/>
          </p:cNvSpPr>
          <p:nvPr/>
        </p:nvSpPr>
        <p:spPr bwMode="auto">
          <a:xfrm>
            <a:off x="438737" y="4139788"/>
            <a:ext cx="178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b="1" i="0" dirty="0">
                <a:solidFill>
                  <a:srgbClr val="FF0000"/>
                </a:solidFill>
                <a:latin typeface="+mj-lt"/>
              </a:rPr>
              <a:t>Original Image</a:t>
            </a:r>
          </a:p>
        </p:txBody>
      </p:sp>
      <p:sp>
        <p:nvSpPr>
          <p:cNvPr id="72710" name="Text Box 6">
            <a:extLst>
              <a:ext uri="{FF2B5EF4-FFF2-40B4-BE49-F238E27FC236}">
                <a16:creationId xmlns="" xmlns:a16="http://schemas.microsoft.com/office/drawing/2014/main" id="{A3FE5EFA-B90E-4D9D-9A97-E08F672A7043}"/>
              </a:ext>
            </a:extLst>
          </p:cNvPr>
          <p:cNvSpPr txBox="1">
            <a:spLocks noChangeArrowheads="1"/>
          </p:cNvSpPr>
          <p:nvPr/>
        </p:nvSpPr>
        <p:spPr bwMode="auto">
          <a:xfrm>
            <a:off x="4211960" y="3801234"/>
            <a:ext cx="4392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b="1" dirty="0">
                <a:solidFill>
                  <a:srgbClr val="FFFF00"/>
                </a:solidFill>
                <a:latin typeface="+mj-lt"/>
              </a:rPr>
              <a:t>                  </a:t>
            </a:r>
            <a:r>
              <a:rPr lang="en-US" altLang="en-US" sz="1800" b="1" i="0" dirty="0">
                <a:solidFill>
                  <a:srgbClr val="FF0000"/>
                </a:solidFill>
                <a:latin typeface="+mj-lt"/>
              </a:rPr>
              <a:t>Fourier Transform</a:t>
            </a:r>
          </a:p>
          <a:p>
            <a:r>
              <a:rPr lang="en-US" altLang="en-US" sz="1800" b="1" i="0" dirty="0">
                <a:solidFill>
                  <a:srgbClr val="FF0000"/>
                </a:solidFill>
                <a:latin typeface="+mj-lt"/>
              </a:rPr>
              <a:t>     Amplitude                        Phase</a:t>
            </a:r>
          </a:p>
        </p:txBody>
      </p:sp>
      <p:pic>
        <p:nvPicPr>
          <p:cNvPr id="72713" name="Picture 9" descr="cln1">
            <a:hlinkClick r:id="rId2"/>
            <a:extLst>
              <a:ext uri="{FF2B5EF4-FFF2-40B4-BE49-F238E27FC236}">
                <a16:creationId xmlns="" xmlns:a16="http://schemas.microsoft.com/office/drawing/2014/main" id="{1D8062B1-1DD4-413A-9EB5-B9191E399E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510" y="4492345"/>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5" name="Picture 11" descr="cln1fur2">
            <a:hlinkClick r:id="rId4"/>
            <a:extLst>
              <a:ext uri="{FF2B5EF4-FFF2-40B4-BE49-F238E27FC236}">
                <a16:creationId xmlns="" xmlns:a16="http://schemas.microsoft.com/office/drawing/2014/main" id="{3A42C38F-8677-43BB-9E76-7301C80FD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7383" y="4489469"/>
            <a:ext cx="2017712"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3" descr="cln1fur3">
            <a:hlinkClick r:id="rId6"/>
            <a:extLst>
              <a:ext uri="{FF2B5EF4-FFF2-40B4-BE49-F238E27FC236}">
                <a16:creationId xmlns="" xmlns:a16="http://schemas.microsoft.com/office/drawing/2014/main" id="{69BE7AF8-8703-4BA8-9F74-F346B2BAB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0091" y="4489469"/>
            <a:ext cx="20161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 xmlns:a16="http://schemas.microsoft.com/office/drawing/2014/main" id="{05D0B289-4241-4E94-8B67-E19A5346EE1C}"/>
              </a:ext>
            </a:extLst>
          </p:cNvPr>
          <p:cNvSpPr txBox="1">
            <a:spLocks noChangeArrowheads="1"/>
          </p:cNvSpPr>
          <p:nvPr/>
        </p:nvSpPr>
        <p:spPr>
          <a:xfrm>
            <a:off x="838200" y="548680"/>
            <a:ext cx="7543800" cy="830997"/>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defRPr/>
            </a:pPr>
            <a:r>
              <a:rPr lang="en-US" altLang="en-US" i="0" dirty="0"/>
              <a:t>This course</a:t>
            </a:r>
          </a:p>
          <a:p>
            <a:pPr algn="ctr">
              <a:defRPr/>
            </a:pPr>
            <a:r>
              <a:rPr lang="en-US" altLang="en-US" i="0" dirty="0"/>
              <a:t>Part I: Image Transforms</a:t>
            </a:r>
            <a:endParaRPr lang="en-US" altLang="en-US" i="0" kern="0" dirty="0"/>
          </a:p>
        </p:txBody>
      </p:sp>
      <p:sp>
        <p:nvSpPr>
          <p:cNvPr id="9" name="Rectangle 8">
            <a:extLst>
              <a:ext uri="{FF2B5EF4-FFF2-40B4-BE49-F238E27FC236}">
                <a16:creationId xmlns="" xmlns:a16="http://schemas.microsoft.com/office/drawing/2014/main" id="{3E4F62AC-EFF4-4731-B23D-EADEB1EA5DD3}"/>
              </a:ext>
            </a:extLst>
          </p:cNvPr>
          <p:cNvSpPr>
            <a:spLocks noGrp="1" noChangeArrowheads="1"/>
          </p:cNvSpPr>
          <p:nvPr/>
        </p:nvSpPr>
        <p:spPr bwMode="auto">
          <a:xfrm>
            <a:off x="107379" y="1628800"/>
            <a:ext cx="892924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sz="2000" i="0" dirty="0">
                <a:solidFill>
                  <a:srgbClr val="040404"/>
                </a:solidFill>
              </a:rPr>
              <a:t>Image transforms are used extensively in Image Processing.</a:t>
            </a:r>
          </a:p>
          <a:p>
            <a:pPr marL="342900" indent="-342900">
              <a:buFont typeface="Arial" panose="020B0604020202020204" pitchFamily="34" charset="0"/>
              <a:buChar char="•"/>
              <a:defRPr/>
            </a:pPr>
            <a:r>
              <a:rPr lang="en-GB" sz="2000" i="0" dirty="0">
                <a:solidFill>
                  <a:srgbClr val="040404"/>
                </a:solidFill>
              </a:rPr>
              <a:t>Very often the transform of an image gives a lot more insight into the properties of an image compared to the original spatial representation of the image.</a:t>
            </a:r>
          </a:p>
          <a:p>
            <a:pPr marL="342900" indent="-342900">
              <a:buFont typeface="Arial" panose="020B0604020202020204" pitchFamily="34" charset="0"/>
              <a:buChar char="•"/>
              <a:defRPr/>
            </a:pPr>
            <a:r>
              <a:rPr lang="en-GB" altLang="en-US" sz="2000" i="0" dirty="0">
                <a:solidFill>
                  <a:srgbClr val="040404"/>
                </a:solidFill>
              </a:rPr>
              <a:t>Fourier Transform for images is very popular.</a:t>
            </a:r>
          </a:p>
          <a:p>
            <a:pPr marL="342900" indent="-342900">
              <a:buFont typeface="Arial" panose="020B0604020202020204" pitchFamily="34" charset="0"/>
              <a:buChar char="•"/>
              <a:defRPr/>
            </a:pPr>
            <a:r>
              <a:rPr lang="en-GB" altLang="en-US" sz="2000" i="0" dirty="0">
                <a:solidFill>
                  <a:srgbClr val="040404"/>
                </a:solidFill>
              </a:rPr>
              <a:t>Other transforms are popular as well, as for example, the Discrete Cosine Transform (JPEG standard).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3919BCE7-3DBF-410E-BE8D-CA5D15C5C334}"/>
              </a:ext>
            </a:extLst>
          </p:cNvPr>
          <p:cNvSpPr>
            <a:spLocks noGrp="1" noChangeArrowheads="1"/>
          </p:cNvSpPr>
          <p:nvPr/>
        </p:nvSpPr>
        <p:spPr bwMode="auto">
          <a:xfrm>
            <a:off x="107379" y="1628800"/>
            <a:ext cx="892924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sz="2000" i="0" dirty="0">
                <a:solidFill>
                  <a:srgbClr val="040404"/>
                </a:solidFill>
              </a:rPr>
              <a:t>Image enhancement refers to a collection of algorithms which aim at improving the quality of a digitally stored image using mathematical techniques.</a:t>
            </a:r>
          </a:p>
          <a:p>
            <a:pPr marL="342900" indent="-342900">
              <a:buFont typeface="Arial" panose="020B0604020202020204" pitchFamily="34" charset="0"/>
              <a:buChar char="•"/>
              <a:defRPr/>
            </a:pPr>
            <a:r>
              <a:rPr lang="en-GB" sz="2000" i="0" dirty="0">
                <a:solidFill>
                  <a:srgbClr val="040404"/>
                </a:solidFill>
              </a:rPr>
              <a:t>It is quite easy, for example, to make an image lighter or darker, or to increase or decrease its contrast.</a:t>
            </a:r>
          </a:p>
          <a:p>
            <a:pPr marL="342900" indent="-342900">
              <a:buFont typeface="Arial" panose="020B0604020202020204" pitchFamily="34" charset="0"/>
              <a:buChar char="•"/>
              <a:defRPr/>
            </a:pPr>
            <a:r>
              <a:rPr lang="en-GB" altLang="en-US" sz="2000" i="0" dirty="0">
                <a:solidFill>
                  <a:srgbClr val="040404"/>
                </a:solidFill>
              </a:rPr>
              <a:t>We often want to extract certain features from an image, as for example, its edges (see figure below right.)</a:t>
            </a:r>
          </a:p>
          <a:p>
            <a:pPr marL="342900" indent="-342900">
              <a:buFont typeface="Arial" panose="020B0604020202020204" pitchFamily="34" charset="0"/>
              <a:buChar char="•"/>
              <a:defRPr/>
            </a:pPr>
            <a:endParaRPr lang="en-GB" altLang="en-US" sz="2000" i="0" dirty="0">
              <a:solidFill>
                <a:srgbClr val="040404"/>
              </a:solidFill>
            </a:endParaRPr>
          </a:p>
        </p:txBody>
      </p:sp>
      <p:sp>
        <p:nvSpPr>
          <p:cNvPr id="73730" name="AutoShape 2">
            <a:extLst>
              <a:ext uri="{FF2B5EF4-FFF2-40B4-BE49-F238E27FC236}">
                <a16:creationId xmlns="" xmlns:a16="http://schemas.microsoft.com/office/drawing/2014/main" id="{53235FA2-456F-4146-94E8-8B055713030A}"/>
              </a:ext>
            </a:extLst>
          </p:cNvPr>
          <p:cNvSpPr>
            <a:spLocks noChangeArrowheads="1"/>
          </p:cNvSpPr>
          <p:nvPr/>
        </p:nvSpPr>
        <p:spPr bwMode="auto">
          <a:xfrm>
            <a:off x="4017350" y="5271864"/>
            <a:ext cx="1066800" cy="533400"/>
          </a:xfrm>
          <a:prstGeom prst="rightArrow">
            <a:avLst>
              <a:gd name="adj1" fmla="val 50000"/>
              <a:gd name="adj2" fmla="val 50000"/>
            </a:avLst>
          </a:prstGeom>
          <a:gradFill rotWithShape="0">
            <a:gsLst>
              <a:gs pos="0">
                <a:schemeClr val="accent1"/>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GB" altLang="en-US" sz="2400">
              <a:solidFill>
                <a:schemeClr val="folHlink"/>
              </a:solidFill>
            </a:endParaRPr>
          </a:p>
        </p:txBody>
      </p:sp>
      <p:sp>
        <p:nvSpPr>
          <p:cNvPr id="73731" name="Text Box 3">
            <a:extLst>
              <a:ext uri="{FF2B5EF4-FFF2-40B4-BE49-F238E27FC236}">
                <a16:creationId xmlns="" xmlns:a16="http://schemas.microsoft.com/office/drawing/2014/main" id="{E7E8D000-AC99-459D-A728-4049A5E917D2}"/>
              </a:ext>
            </a:extLst>
          </p:cNvPr>
          <p:cNvSpPr txBox="1">
            <a:spLocks noChangeArrowheads="1"/>
          </p:cNvSpPr>
          <p:nvPr/>
        </p:nvSpPr>
        <p:spPr bwMode="auto">
          <a:xfrm>
            <a:off x="1379639" y="3923764"/>
            <a:ext cx="178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800" b="1" i="0" dirty="0">
                <a:solidFill>
                  <a:srgbClr val="FF0000"/>
                </a:solidFill>
                <a:latin typeface="+mj-lt"/>
              </a:rPr>
              <a:t>Original Image</a:t>
            </a:r>
          </a:p>
        </p:txBody>
      </p:sp>
      <p:sp>
        <p:nvSpPr>
          <p:cNvPr id="73732" name="Text Box 4">
            <a:extLst>
              <a:ext uri="{FF2B5EF4-FFF2-40B4-BE49-F238E27FC236}">
                <a16:creationId xmlns="" xmlns:a16="http://schemas.microsoft.com/office/drawing/2014/main" id="{4C986CE3-4033-4F96-85C2-BBF74665A716}"/>
              </a:ext>
            </a:extLst>
          </p:cNvPr>
          <p:cNvSpPr txBox="1">
            <a:spLocks noChangeArrowheads="1"/>
          </p:cNvSpPr>
          <p:nvPr/>
        </p:nvSpPr>
        <p:spPr bwMode="auto">
          <a:xfrm>
            <a:off x="4644008" y="3923764"/>
            <a:ext cx="43926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800" b="1" i="0" dirty="0">
                <a:solidFill>
                  <a:srgbClr val="FF0000"/>
                </a:solidFill>
                <a:latin typeface="+mj-lt"/>
              </a:rPr>
              <a:t>High Pass Filtering</a:t>
            </a:r>
          </a:p>
        </p:txBody>
      </p:sp>
      <p:pic>
        <p:nvPicPr>
          <p:cNvPr id="73738" name="Picture 10" descr="cln1">
            <a:extLst>
              <a:ext uri="{FF2B5EF4-FFF2-40B4-BE49-F238E27FC236}">
                <a16:creationId xmlns="" xmlns:a16="http://schemas.microsoft.com/office/drawing/2014/main" id="{BDA03522-E927-4642-A2E6-40A65F89A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3480" y="430296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40" name="Picture 12" descr="cln1sob1">
            <a:extLst>
              <a:ext uri="{FF2B5EF4-FFF2-40B4-BE49-F238E27FC236}">
                <a16:creationId xmlns="" xmlns:a16="http://schemas.microsoft.com/office/drawing/2014/main" id="{1507FD8F-B9B2-4E4E-90F4-502712CBF5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30296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a:extLst>
              <a:ext uri="{FF2B5EF4-FFF2-40B4-BE49-F238E27FC236}">
                <a16:creationId xmlns="" xmlns:a16="http://schemas.microsoft.com/office/drawing/2014/main" id="{CD53F0E5-F13D-4F20-98D0-0E8E63A785A9}"/>
              </a:ext>
            </a:extLst>
          </p:cNvPr>
          <p:cNvSpPr txBox="1">
            <a:spLocks noChangeArrowheads="1"/>
          </p:cNvSpPr>
          <p:nvPr/>
        </p:nvSpPr>
        <p:spPr>
          <a:xfrm>
            <a:off x="838200" y="509771"/>
            <a:ext cx="7543800" cy="830997"/>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defRPr/>
            </a:pPr>
            <a:r>
              <a:rPr lang="en-US" altLang="en-US" i="0" dirty="0"/>
              <a:t>This course</a:t>
            </a:r>
          </a:p>
          <a:p>
            <a:pPr algn="ctr">
              <a:defRPr/>
            </a:pPr>
            <a:r>
              <a:rPr lang="en-US" altLang="en-US" i="0" dirty="0"/>
              <a:t>Part II: Image Enhancement</a:t>
            </a:r>
            <a:endParaRPr lang="en-US" altLang="en-US" i="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1F9F623-749A-424D-84E4-387BEA708E12}"/>
              </a:ext>
            </a:extLst>
          </p:cNvPr>
          <p:cNvSpPr>
            <a:spLocks noGrp="1" noChangeArrowheads="1"/>
          </p:cNvSpPr>
          <p:nvPr/>
        </p:nvSpPr>
        <p:spPr bwMode="auto">
          <a:xfrm>
            <a:off x="107379" y="1700808"/>
            <a:ext cx="892924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sz="2000" i="0" dirty="0">
                <a:solidFill>
                  <a:srgbClr val="040404"/>
                </a:solidFill>
              </a:rPr>
              <a:t>Image Restoration is the operation of taking a corrupt/noisy image and estimating the clean, original image.</a:t>
            </a:r>
          </a:p>
          <a:p>
            <a:pPr marL="342900" indent="-342900">
              <a:buFont typeface="Arial" panose="020B0604020202020204" pitchFamily="34" charset="0"/>
              <a:buChar char="•"/>
              <a:defRPr/>
            </a:pPr>
            <a:r>
              <a:rPr lang="en-GB" sz="2000" i="0" dirty="0">
                <a:solidFill>
                  <a:srgbClr val="040404"/>
                </a:solidFill>
              </a:rPr>
              <a:t>Corruption may come in many forms such as motion blur, noise and camera mis-focus.</a:t>
            </a:r>
          </a:p>
          <a:p>
            <a:pPr marL="342900" indent="-342900">
              <a:buFont typeface="Arial" panose="020B0604020202020204" pitchFamily="34" charset="0"/>
              <a:buChar char="•"/>
              <a:defRPr/>
            </a:pPr>
            <a:r>
              <a:rPr lang="en-GB" sz="2000" i="0" dirty="0">
                <a:solidFill>
                  <a:srgbClr val="040404"/>
                </a:solidFill>
              </a:rPr>
              <a:t>Image restoration is performed by reversing the process that blurred the image using system identification techniques.</a:t>
            </a:r>
          </a:p>
          <a:p>
            <a:pPr marL="342900" indent="-342900">
              <a:buFont typeface="Arial" panose="020B0604020202020204" pitchFamily="34" charset="0"/>
              <a:buChar char="•"/>
              <a:defRPr/>
            </a:pPr>
            <a:r>
              <a:rPr lang="en-GB" altLang="en-US" sz="2000" i="0" dirty="0">
                <a:solidFill>
                  <a:srgbClr val="040404"/>
                </a:solidFill>
              </a:rPr>
              <a:t>Image Enhancement and Image Restoration have similar goals but different approaches.</a:t>
            </a:r>
          </a:p>
        </p:txBody>
      </p:sp>
      <p:pic>
        <p:nvPicPr>
          <p:cNvPr id="36867" name="Picture 3" descr="chimp1">
            <a:extLst>
              <a:ext uri="{FF2B5EF4-FFF2-40B4-BE49-F238E27FC236}">
                <a16:creationId xmlns="" xmlns:a16="http://schemas.microsoft.com/office/drawing/2014/main" id="{B7E76F49-B586-4F55-9365-DE4411617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4653136"/>
            <a:ext cx="29146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4" descr="chimp">
            <a:extLst>
              <a:ext uri="{FF2B5EF4-FFF2-40B4-BE49-F238E27FC236}">
                <a16:creationId xmlns="" xmlns:a16="http://schemas.microsoft.com/office/drawing/2014/main" id="{238BFD6B-44E1-4285-8696-DEEA18367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653136"/>
            <a:ext cx="2914650"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AutoShape 5">
            <a:extLst>
              <a:ext uri="{FF2B5EF4-FFF2-40B4-BE49-F238E27FC236}">
                <a16:creationId xmlns="" xmlns:a16="http://schemas.microsoft.com/office/drawing/2014/main" id="{FECA80A4-7364-49B5-8218-BB00C213D654}"/>
              </a:ext>
            </a:extLst>
          </p:cNvPr>
          <p:cNvSpPr>
            <a:spLocks noChangeArrowheads="1"/>
          </p:cNvSpPr>
          <p:nvPr/>
        </p:nvSpPr>
        <p:spPr bwMode="auto">
          <a:xfrm>
            <a:off x="3963272" y="5301208"/>
            <a:ext cx="1066800" cy="533400"/>
          </a:xfrm>
          <a:prstGeom prst="rightArrow">
            <a:avLst>
              <a:gd name="adj1" fmla="val 50000"/>
              <a:gd name="adj2" fmla="val 50000"/>
            </a:avLst>
          </a:prstGeom>
          <a:gradFill rotWithShape="0">
            <a:gsLst>
              <a:gs pos="0">
                <a:schemeClr val="accent1"/>
              </a:gs>
              <a:gs pos="100000">
                <a:schemeClr val="bg1"/>
              </a:gs>
            </a:gsLst>
            <a:lin ang="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endParaRPr lang="en-GB" altLang="en-US" sz="2400">
              <a:solidFill>
                <a:schemeClr val="folHlink"/>
              </a:solidFill>
            </a:endParaRPr>
          </a:p>
        </p:txBody>
      </p:sp>
      <p:sp>
        <p:nvSpPr>
          <p:cNvPr id="36870" name="Text Box 6">
            <a:extLst>
              <a:ext uri="{FF2B5EF4-FFF2-40B4-BE49-F238E27FC236}">
                <a16:creationId xmlns="" xmlns:a16="http://schemas.microsoft.com/office/drawing/2014/main" id="{09268D53-E6BF-437D-A837-EA4D9F24274C}"/>
              </a:ext>
            </a:extLst>
          </p:cNvPr>
          <p:cNvSpPr txBox="1">
            <a:spLocks noChangeArrowheads="1"/>
          </p:cNvSpPr>
          <p:nvPr/>
        </p:nvSpPr>
        <p:spPr bwMode="auto">
          <a:xfrm>
            <a:off x="1416883" y="4283804"/>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800" b="1" i="0" dirty="0">
                <a:solidFill>
                  <a:srgbClr val="FF0000"/>
                </a:solidFill>
                <a:latin typeface="+mj-lt"/>
              </a:rPr>
              <a:t>Distorted Image</a:t>
            </a:r>
          </a:p>
        </p:txBody>
      </p:sp>
      <p:sp>
        <p:nvSpPr>
          <p:cNvPr id="36871" name="Text Box 7">
            <a:extLst>
              <a:ext uri="{FF2B5EF4-FFF2-40B4-BE49-F238E27FC236}">
                <a16:creationId xmlns="" xmlns:a16="http://schemas.microsoft.com/office/drawing/2014/main" id="{D0363C2D-AB39-4447-B57F-89A1B206650E}"/>
              </a:ext>
            </a:extLst>
          </p:cNvPr>
          <p:cNvSpPr txBox="1">
            <a:spLocks noChangeArrowheads="1"/>
          </p:cNvSpPr>
          <p:nvPr/>
        </p:nvSpPr>
        <p:spPr bwMode="auto">
          <a:xfrm>
            <a:off x="5661622" y="4283804"/>
            <a:ext cx="19159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a:r>
              <a:rPr lang="en-US" altLang="en-US" sz="1800" b="1" i="0" dirty="0">
                <a:solidFill>
                  <a:srgbClr val="FF0000"/>
                </a:solidFill>
                <a:latin typeface="+mn-lt"/>
              </a:rPr>
              <a:t>Restored Image</a:t>
            </a:r>
          </a:p>
        </p:txBody>
      </p:sp>
      <p:sp>
        <p:nvSpPr>
          <p:cNvPr id="7" name="Rectangle 2">
            <a:extLst>
              <a:ext uri="{FF2B5EF4-FFF2-40B4-BE49-F238E27FC236}">
                <a16:creationId xmlns="" xmlns:a16="http://schemas.microsoft.com/office/drawing/2014/main" id="{4C3F8964-1B4C-429C-B56C-09AD82EE34EC}"/>
              </a:ext>
            </a:extLst>
          </p:cNvPr>
          <p:cNvSpPr txBox="1">
            <a:spLocks noChangeArrowheads="1"/>
          </p:cNvSpPr>
          <p:nvPr/>
        </p:nvSpPr>
        <p:spPr>
          <a:xfrm>
            <a:off x="838200" y="476672"/>
            <a:ext cx="7543800" cy="830997"/>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defRPr/>
            </a:pPr>
            <a:r>
              <a:rPr lang="en-US" altLang="en-US" i="0" dirty="0"/>
              <a:t>This course</a:t>
            </a:r>
          </a:p>
          <a:p>
            <a:pPr algn="ctr">
              <a:defRPr/>
            </a:pPr>
            <a:r>
              <a:rPr lang="en-US" altLang="en-US" i="0" dirty="0"/>
              <a:t>Part III: Image Restoration</a:t>
            </a:r>
            <a:endParaRPr lang="en-US" altLang="en-US" i="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 xmlns:a16="http://schemas.microsoft.com/office/drawing/2014/main" id="{781B04B6-FC78-453C-BD7E-7A69F1673F48}"/>
              </a:ext>
            </a:extLst>
          </p:cNvPr>
          <p:cNvSpPr>
            <a:spLocks noGrp="1" noChangeArrowheads="1"/>
          </p:cNvSpPr>
          <p:nvPr>
            <p:ph type="title"/>
          </p:nvPr>
        </p:nvSpPr>
        <p:spPr>
          <a:xfrm>
            <a:off x="685800" y="661864"/>
            <a:ext cx="7772400" cy="678904"/>
          </a:xfrm>
        </p:spPr>
        <p:txBody>
          <a:bodyPr/>
          <a:lstStyle/>
          <a:p>
            <a:pPr algn="ctr">
              <a:defRPr/>
            </a:pPr>
            <a:r>
              <a:rPr lang="en-GB" altLang="en-US" dirty="0"/>
              <a:t>Distortion due to Camera Misfocus</a:t>
            </a:r>
          </a:p>
        </p:txBody>
      </p:sp>
      <p:sp>
        <p:nvSpPr>
          <p:cNvPr id="39944" name="Text Box 8">
            <a:extLst>
              <a:ext uri="{FF2B5EF4-FFF2-40B4-BE49-F238E27FC236}">
                <a16:creationId xmlns="" xmlns:a16="http://schemas.microsoft.com/office/drawing/2014/main" id="{3BECDB09-D44A-469F-8EA3-A3BB1D9FDA19}"/>
              </a:ext>
            </a:extLst>
          </p:cNvPr>
          <p:cNvSpPr txBox="1">
            <a:spLocks noChangeArrowheads="1"/>
          </p:cNvSpPr>
          <p:nvPr/>
        </p:nvSpPr>
        <p:spPr bwMode="auto">
          <a:xfrm>
            <a:off x="1524000" y="1603648"/>
            <a:ext cx="213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400" b="1" i="0" dirty="0">
                <a:solidFill>
                  <a:srgbClr val="FF0000"/>
                </a:solidFill>
              </a:rPr>
              <a:t>Original image</a:t>
            </a:r>
          </a:p>
        </p:txBody>
      </p:sp>
      <p:sp>
        <p:nvSpPr>
          <p:cNvPr id="39945" name="Text Box 9">
            <a:extLst>
              <a:ext uri="{FF2B5EF4-FFF2-40B4-BE49-F238E27FC236}">
                <a16:creationId xmlns="" xmlns:a16="http://schemas.microsoft.com/office/drawing/2014/main" id="{A3CB4316-B238-4F8A-A689-704030DBFF61}"/>
              </a:ext>
            </a:extLst>
          </p:cNvPr>
          <p:cNvSpPr txBox="1">
            <a:spLocks noChangeArrowheads="1"/>
          </p:cNvSpPr>
          <p:nvPr/>
        </p:nvSpPr>
        <p:spPr bwMode="auto">
          <a:xfrm>
            <a:off x="5364088" y="1556792"/>
            <a:ext cx="2257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400" b="1" i="0" dirty="0">
                <a:solidFill>
                  <a:srgbClr val="FF0000"/>
                </a:solidFill>
              </a:rPr>
              <a:t>Distorted image</a:t>
            </a:r>
          </a:p>
        </p:txBody>
      </p:sp>
      <p:pic>
        <p:nvPicPr>
          <p:cNvPr id="39947" name="Picture 11" descr="cameraman">
            <a:extLst>
              <a:ext uri="{FF2B5EF4-FFF2-40B4-BE49-F238E27FC236}">
                <a16:creationId xmlns="" xmlns:a16="http://schemas.microsoft.com/office/drawing/2014/main" id="{19B4BE58-6FCF-43D9-83B7-AD16A0830C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916" y="2067317"/>
            <a:ext cx="2387210" cy="237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8" name="Picture 12" descr="cameraman_bl">
            <a:extLst>
              <a:ext uri="{FF2B5EF4-FFF2-40B4-BE49-F238E27FC236}">
                <a16:creationId xmlns="" xmlns:a16="http://schemas.microsoft.com/office/drawing/2014/main" id="{2F7F88BA-E2FB-4D42-895B-FBBEB7E68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013992"/>
            <a:ext cx="2387210" cy="2392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lane">
            <a:extLst>
              <a:ext uri="{FF2B5EF4-FFF2-40B4-BE49-F238E27FC236}">
                <a16:creationId xmlns="" xmlns:a16="http://schemas.microsoft.com/office/drawing/2014/main" id="{B470EE75-A595-4C9E-9275-6F8453118E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39" y="4621278"/>
            <a:ext cx="2887827" cy="191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plane1">
            <a:extLst>
              <a:ext uri="{FF2B5EF4-FFF2-40B4-BE49-F238E27FC236}">
                <a16:creationId xmlns="" xmlns:a16="http://schemas.microsoft.com/office/drawing/2014/main" id="{EC4648F3-6ADD-4626-9B47-4E063672B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8326" y="4593303"/>
            <a:ext cx="2887827" cy="191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5">
            <a:extLst>
              <a:ext uri="{FF2B5EF4-FFF2-40B4-BE49-F238E27FC236}">
                <a16:creationId xmlns="" xmlns:a16="http://schemas.microsoft.com/office/drawing/2014/main" id="{486F55EC-34C2-4994-A165-E9C5AA4D30F7}"/>
              </a:ext>
            </a:extLst>
          </p:cNvPr>
          <p:cNvSpPr>
            <a:spLocks/>
          </p:cNvSpPr>
          <p:nvPr/>
        </p:nvSpPr>
        <p:spPr bwMode="auto">
          <a:xfrm>
            <a:off x="4258516" y="4360823"/>
            <a:ext cx="626968" cy="2377480"/>
          </a:xfrm>
          <a:custGeom>
            <a:avLst/>
            <a:gdLst>
              <a:gd name="T0" fmla="*/ 315913 w 419"/>
              <a:gd name="T1" fmla="*/ 0 h 1634"/>
              <a:gd name="T2" fmla="*/ 12700 w 419"/>
              <a:gd name="T3" fmla="*/ 1323975 h 1634"/>
              <a:gd name="T4" fmla="*/ 382588 w 419"/>
              <a:gd name="T5" fmla="*/ 2593975 h 1634"/>
              <a:gd name="T6" fmla="*/ 647700 w 419"/>
              <a:gd name="T7" fmla="*/ 1343025 h 1634"/>
              <a:gd name="T8" fmla="*/ 315913 w 419"/>
              <a:gd name="T9" fmla="*/ 0 h 1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1634">
                <a:moveTo>
                  <a:pt x="199" y="0"/>
                </a:moveTo>
                <a:cubicBezTo>
                  <a:pt x="60" y="168"/>
                  <a:pt x="0" y="562"/>
                  <a:pt x="8" y="834"/>
                </a:cubicBezTo>
                <a:cubicBezTo>
                  <a:pt x="16" y="1106"/>
                  <a:pt x="109" y="1525"/>
                  <a:pt x="241" y="1634"/>
                </a:cubicBezTo>
                <a:cubicBezTo>
                  <a:pt x="320" y="1525"/>
                  <a:pt x="419" y="1201"/>
                  <a:pt x="408" y="846"/>
                </a:cubicBezTo>
                <a:cubicBezTo>
                  <a:pt x="397" y="491"/>
                  <a:pt x="326" y="135"/>
                  <a:pt x="199"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0" name="Group 20">
            <a:extLst>
              <a:ext uri="{FF2B5EF4-FFF2-40B4-BE49-F238E27FC236}">
                <a16:creationId xmlns="" xmlns:a16="http://schemas.microsoft.com/office/drawing/2014/main" id="{536D6651-4578-4BD2-B005-5FDD8FB41187}"/>
              </a:ext>
            </a:extLst>
          </p:cNvPr>
          <p:cNvGrpSpPr>
            <a:grpSpLocks/>
          </p:cNvGrpSpPr>
          <p:nvPr/>
        </p:nvGrpSpPr>
        <p:grpSpPr bwMode="auto">
          <a:xfrm>
            <a:off x="1835696" y="5162030"/>
            <a:ext cx="4429254" cy="324369"/>
            <a:chOff x="960" y="2160"/>
            <a:chExt cx="3408" cy="144"/>
          </a:xfrm>
        </p:grpSpPr>
        <p:sp>
          <p:nvSpPr>
            <p:cNvPr id="11" name="Line 21">
              <a:extLst>
                <a:ext uri="{FF2B5EF4-FFF2-40B4-BE49-F238E27FC236}">
                  <a16:creationId xmlns="" xmlns:a16="http://schemas.microsoft.com/office/drawing/2014/main" id="{0DD0AF08-A749-4B12-8210-06E1147926B1}"/>
                </a:ext>
              </a:extLst>
            </p:cNvPr>
            <p:cNvSpPr>
              <a:spLocks noChangeShapeType="1"/>
            </p:cNvSpPr>
            <p:nvPr/>
          </p:nvSpPr>
          <p:spPr bwMode="auto">
            <a:xfrm>
              <a:off x="1056" y="2208"/>
              <a:ext cx="187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Line 22">
              <a:extLst>
                <a:ext uri="{FF2B5EF4-FFF2-40B4-BE49-F238E27FC236}">
                  <a16:creationId xmlns="" xmlns:a16="http://schemas.microsoft.com/office/drawing/2014/main" id="{228A5C3D-5CB4-42AA-A48F-E8CA9C72DBFF}"/>
                </a:ext>
              </a:extLst>
            </p:cNvPr>
            <p:cNvSpPr>
              <a:spLocks noChangeShapeType="1"/>
            </p:cNvSpPr>
            <p:nvPr/>
          </p:nvSpPr>
          <p:spPr bwMode="auto">
            <a:xfrm>
              <a:off x="1296" y="2256"/>
              <a:ext cx="1632"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Line 23">
              <a:extLst>
                <a:ext uri="{FF2B5EF4-FFF2-40B4-BE49-F238E27FC236}">
                  <a16:creationId xmlns="" xmlns:a16="http://schemas.microsoft.com/office/drawing/2014/main" id="{38AADF4C-2C77-4E54-9948-BC16ADF7D844}"/>
                </a:ext>
              </a:extLst>
            </p:cNvPr>
            <p:cNvSpPr>
              <a:spLocks noChangeShapeType="1"/>
            </p:cNvSpPr>
            <p:nvPr/>
          </p:nvSpPr>
          <p:spPr bwMode="auto">
            <a:xfrm flipV="1">
              <a:off x="2928" y="2160"/>
              <a:ext cx="1440" cy="96"/>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Line 24">
              <a:extLst>
                <a:ext uri="{FF2B5EF4-FFF2-40B4-BE49-F238E27FC236}">
                  <a16:creationId xmlns="" xmlns:a16="http://schemas.microsoft.com/office/drawing/2014/main" id="{618FBD50-6F88-4130-AC73-229768076096}"/>
                </a:ext>
              </a:extLst>
            </p:cNvPr>
            <p:cNvSpPr>
              <a:spLocks noChangeShapeType="1"/>
            </p:cNvSpPr>
            <p:nvPr/>
          </p:nvSpPr>
          <p:spPr bwMode="auto">
            <a:xfrm flipV="1">
              <a:off x="2880" y="2160"/>
              <a:ext cx="1488" cy="4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5" name="Freeform 25">
              <a:extLst>
                <a:ext uri="{FF2B5EF4-FFF2-40B4-BE49-F238E27FC236}">
                  <a16:creationId xmlns="" xmlns:a16="http://schemas.microsoft.com/office/drawing/2014/main" id="{8BE0AEEC-A507-4425-ADBB-863166079095}"/>
                </a:ext>
              </a:extLst>
            </p:cNvPr>
            <p:cNvSpPr>
              <a:spLocks/>
            </p:cNvSpPr>
            <p:nvPr/>
          </p:nvSpPr>
          <p:spPr bwMode="auto">
            <a:xfrm>
              <a:off x="960" y="2160"/>
              <a:ext cx="3408" cy="1"/>
            </a:xfrm>
            <a:custGeom>
              <a:avLst/>
              <a:gdLst>
                <a:gd name="T0" fmla="*/ 0 w 3408"/>
                <a:gd name="T1" fmla="*/ 0 h 1"/>
                <a:gd name="T2" fmla="*/ 1920 w 3408"/>
                <a:gd name="T3" fmla="*/ 0 h 1"/>
                <a:gd name="T4" fmla="*/ 3408 w 3408"/>
                <a:gd name="T5" fmla="*/ 0 h 1"/>
                <a:gd name="T6" fmla="*/ 0 60000 65536"/>
                <a:gd name="T7" fmla="*/ 0 60000 65536"/>
                <a:gd name="T8" fmla="*/ 0 60000 65536"/>
              </a:gdLst>
              <a:ahLst/>
              <a:cxnLst>
                <a:cxn ang="T6">
                  <a:pos x="T0" y="T1"/>
                </a:cxn>
                <a:cxn ang="T7">
                  <a:pos x="T2" y="T3"/>
                </a:cxn>
                <a:cxn ang="T8">
                  <a:pos x="T4" y="T5"/>
                </a:cxn>
              </a:cxnLst>
              <a:rect l="0" t="0" r="r" b="b"/>
              <a:pathLst>
                <a:path w="3408" h="1">
                  <a:moveTo>
                    <a:pt x="0" y="0"/>
                  </a:moveTo>
                  <a:lnTo>
                    <a:pt x="1920" y="0"/>
                  </a:lnTo>
                  <a:lnTo>
                    <a:pt x="3408" y="0"/>
                  </a:ln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Freeform 26">
              <a:extLst>
                <a:ext uri="{FF2B5EF4-FFF2-40B4-BE49-F238E27FC236}">
                  <a16:creationId xmlns="" xmlns:a16="http://schemas.microsoft.com/office/drawing/2014/main" id="{57C9F5EB-7E13-47E8-A32E-C12B8ED6684F}"/>
                </a:ext>
              </a:extLst>
            </p:cNvPr>
            <p:cNvSpPr>
              <a:spLocks/>
            </p:cNvSpPr>
            <p:nvPr/>
          </p:nvSpPr>
          <p:spPr bwMode="auto">
            <a:xfrm>
              <a:off x="1056" y="2160"/>
              <a:ext cx="3312" cy="144"/>
            </a:xfrm>
            <a:custGeom>
              <a:avLst/>
              <a:gdLst>
                <a:gd name="T0" fmla="*/ 0 w 3312"/>
                <a:gd name="T1" fmla="*/ 144 h 144"/>
                <a:gd name="T2" fmla="*/ 1872 w 3312"/>
                <a:gd name="T3" fmla="*/ 144 h 144"/>
                <a:gd name="T4" fmla="*/ 3312 w 3312"/>
                <a:gd name="T5" fmla="*/ 0 h 144"/>
                <a:gd name="T6" fmla="*/ 0 60000 65536"/>
                <a:gd name="T7" fmla="*/ 0 60000 65536"/>
                <a:gd name="T8" fmla="*/ 0 60000 65536"/>
              </a:gdLst>
              <a:ahLst/>
              <a:cxnLst>
                <a:cxn ang="T6">
                  <a:pos x="T0" y="T1"/>
                </a:cxn>
                <a:cxn ang="T7">
                  <a:pos x="T2" y="T3"/>
                </a:cxn>
                <a:cxn ang="T8">
                  <a:pos x="T4" y="T5"/>
                </a:cxn>
              </a:cxnLst>
              <a:rect l="0" t="0" r="r" b="b"/>
              <a:pathLst>
                <a:path w="3312" h="144">
                  <a:moveTo>
                    <a:pt x="0" y="144"/>
                  </a:moveTo>
                  <a:lnTo>
                    <a:pt x="1872" y="144"/>
                  </a:lnTo>
                  <a:lnTo>
                    <a:pt x="3312" y="0"/>
                  </a:ln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3" descr="plane2">
            <a:extLst>
              <a:ext uri="{FF2B5EF4-FFF2-40B4-BE49-F238E27FC236}">
                <a16:creationId xmlns="" xmlns:a16="http://schemas.microsoft.com/office/drawing/2014/main" id="{9675180B-3B7D-4929-97DF-D274FC2742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1625" y="2714625"/>
            <a:ext cx="36099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Freeform 3">
            <a:extLst>
              <a:ext uri="{FF2B5EF4-FFF2-40B4-BE49-F238E27FC236}">
                <a16:creationId xmlns="" xmlns:a16="http://schemas.microsoft.com/office/drawing/2014/main" id="{80FF0EAE-9E59-4635-9ACA-2AC9D2F802A1}"/>
              </a:ext>
            </a:extLst>
          </p:cNvPr>
          <p:cNvSpPr>
            <a:spLocks/>
          </p:cNvSpPr>
          <p:nvPr/>
        </p:nvSpPr>
        <p:spPr bwMode="auto">
          <a:xfrm>
            <a:off x="4267200" y="2590800"/>
            <a:ext cx="665163" cy="2593975"/>
          </a:xfrm>
          <a:custGeom>
            <a:avLst/>
            <a:gdLst>
              <a:gd name="T0" fmla="*/ 315913 w 419"/>
              <a:gd name="T1" fmla="*/ 0 h 1634"/>
              <a:gd name="T2" fmla="*/ 12700 w 419"/>
              <a:gd name="T3" fmla="*/ 1323975 h 1634"/>
              <a:gd name="T4" fmla="*/ 382588 w 419"/>
              <a:gd name="T5" fmla="*/ 2593975 h 1634"/>
              <a:gd name="T6" fmla="*/ 647700 w 419"/>
              <a:gd name="T7" fmla="*/ 1343025 h 1634"/>
              <a:gd name="T8" fmla="*/ 315913 w 419"/>
              <a:gd name="T9" fmla="*/ 0 h 16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9" h="1634">
                <a:moveTo>
                  <a:pt x="199" y="0"/>
                </a:moveTo>
                <a:cubicBezTo>
                  <a:pt x="60" y="168"/>
                  <a:pt x="0" y="562"/>
                  <a:pt x="8" y="834"/>
                </a:cubicBezTo>
                <a:cubicBezTo>
                  <a:pt x="16" y="1106"/>
                  <a:pt x="109" y="1525"/>
                  <a:pt x="241" y="1634"/>
                </a:cubicBezTo>
                <a:cubicBezTo>
                  <a:pt x="320" y="1525"/>
                  <a:pt x="419" y="1201"/>
                  <a:pt x="408" y="846"/>
                </a:cubicBezTo>
                <a:cubicBezTo>
                  <a:pt x="397" y="491"/>
                  <a:pt x="326" y="135"/>
                  <a:pt x="199"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23557" name="Picture 4" descr="plane">
            <a:extLst>
              <a:ext uri="{FF2B5EF4-FFF2-40B4-BE49-F238E27FC236}">
                <a16:creationId xmlns="" xmlns:a16="http://schemas.microsoft.com/office/drawing/2014/main" id="{C7F1F804-8E68-4BD6-8639-2DD2796337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743200"/>
            <a:ext cx="3609975"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 Box 6">
            <a:extLst>
              <a:ext uri="{FF2B5EF4-FFF2-40B4-BE49-F238E27FC236}">
                <a16:creationId xmlns="" xmlns:a16="http://schemas.microsoft.com/office/drawing/2014/main" id="{C75AFDEC-2CCD-402D-9017-0D5C16E2977A}"/>
              </a:ext>
            </a:extLst>
          </p:cNvPr>
          <p:cNvSpPr txBox="1">
            <a:spLocks noChangeArrowheads="1"/>
          </p:cNvSpPr>
          <p:nvPr/>
        </p:nvSpPr>
        <p:spPr bwMode="auto">
          <a:xfrm>
            <a:off x="3635375" y="5497513"/>
            <a:ext cx="1947863"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2800"/>
              <a:t>Camera lens</a:t>
            </a:r>
          </a:p>
          <a:p>
            <a:endParaRPr lang="en-US" altLang="en-US" sz="2400"/>
          </a:p>
        </p:txBody>
      </p:sp>
      <p:grpSp>
        <p:nvGrpSpPr>
          <p:cNvPr id="9230" name="Group 14">
            <a:extLst>
              <a:ext uri="{FF2B5EF4-FFF2-40B4-BE49-F238E27FC236}">
                <a16:creationId xmlns="" xmlns:a16="http://schemas.microsoft.com/office/drawing/2014/main" id="{46B7BB88-4EC8-49F9-AE4C-24E91FC3EC05}"/>
              </a:ext>
            </a:extLst>
          </p:cNvPr>
          <p:cNvGrpSpPr>
            <a:grpSpLocks/>
          </p:cNvGrpSpPr>
          <p:nvPr/>
        </p:nvGrpSpPr>
        <p:grpSpPr bwMode="auto">
          <a:xfrm>
            <a:off x="1066800" y="3429000"/>
            <a:ext cx="5867400" cy="228600"/>
            <a:chOff x="672" y="2160"/>
            <a:chExt cx="3696" cy="144"/>
          </a:xfrm>
        </p:grpSpPr>
        <p:sp>
          <p:nvSpPr>
            <p:cNvPr id="23560" name="Line 7">
              <a:extLst>
                <a:ext uri="{FF2B5EF4-FFF2-40B4-BE49-F238E27FC236}">
                  <a16:creationId xmlns="" xmlns:a16="http://schemas.microsoft.com/office/drawing/2014/main" id="{D79154B2-292F-4E36-A524-CB7CF883297D}"/>
                </a:ext>
              </a:extLst>
            </p:cNvPr>
            <p:cNvSpPr>
              <a:spLocks noChangeShapeType="1"/>
            </p:cNvSpPr>
            <p:nvPr/>
          </p:nvSpPr>
          <p:spPr bwMode="auto">
            <a:xfrm>
              <a:off x="864" y="2208"/>
              <a:ext cx="2064"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1" name="Line 8">
              <a:extLst>
                <a:ext uri="{FF2B5EF4-FFF2-40B4-BE49-F238E27FC236}">
                  <a16:creationId xmlns="" xmlns:a16="http://schemas.microsoft.com/office/drawing/2014/main" id="{D26C4B85-7EB5-41EE-B9ED-2633097450E5}"/>
                </a:ext>
              </a:extLst>
            </p:cNvPr>
            <p:cNvSpPr>
              <a:spLocks noChangeShapeType="1"/>
            </p:cNvSpPr>
            <p:nvPr/>
          </p:nvSpPr>
          <p:spPr bwMode="auto">
            <a:xfrm>
              <a:off x="768" y="2256"/>
              <a:ext cx="2160" cy="0"/>
            </a:xfrm>
            <a:prstGeom prst="line">
              <a:avLst/>
            </a:prstGeom>
            <a:noFill/>
            <a:ln w="9525">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2" name="Line 9">
              <a:extLst>
                <a:ext uri="{FF2B5EF4-FFF2-40B4-BE49-F238E27FC236}">
                  <a16:creationId xmlns="" xmlns:a16="http://schemas.microsoft.com/office/drawing/2014/main" id="{C9B6B788-B07E-4A37-ADF0-CFD2B7FE615A}"/>
                </a:ext>
              </a:extLst>
            </p:cNvPr>
            <p:cNvSpPr>
              <a:spLocks noChangeShapeType="1"/>
            </p:cNvSpPr>
            <p:nvPr/>
          </p:nvSpPr>
          <p:spPr bwMode="auto">
            <a:xfrm flipV="1">
              <a:off x="2928" y="2160"/>
              <a:ext cx="1440" cy="96"/>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3" name="Line 10">
              <a:extLst>
                <a:ext uri="{FF2B5EF4-FFF2-40B4-BE49-F238E27FC236}">
                  <a16:creationId xmlns="" xmlns:a16="http://schemas.microsoft.com/office/drawing/2014/main" id="{E9C3B07F-335F-4574-A69C-772852E920E7}"/>
                </a:ext>
              </a:extLst>
            </p:cNvPr>
            <p:cNvSpPr>
              <a:spLocks noChangeShapeType="1"/>
            </p:cNvSpPr>
            <p:nvPr/>
          </p:nvSpPr>
          <p:spPr bwMode="auto">
            <a:xfrm flipV="1">
              <a:off x="2880" y="2160"/>
              <a:ext cx="1488" cy="48"/>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4" name="Freeform 11">
              <a:extLst>
                <a:ext uri="{FF2B5EF4-FFF2-40B4-BE49-F238E27FC236}">
                  <a16:creationId xmlns="" xmlns:a16="http://schemas.microsoft.com/office/drawing/2014/main" id="{EED81BD6-7B94-424C-AD1A-F09C60D583F0}"/>
                </a:ext>
              </a:extLst>
            </p:cNvPr>
            <p:cNvSpPr>
              <a:spLocks/>
            </p:cNvSpPr>
            <p:nvPr/>
          </p:nvSpPr>
          <p:spPr bwMode="auto">
            <a:xfrm>
              <a:off x="960" y="2160"/>
              <a:ext cx="3408" cy="1"/>
            </a:xfrm>
            <a:custGeom>
              <a:avLst/>
              <a:gdLst>
                <a:gd name="T0" fmla="*/ 0 w 3408"/>
                <a:gd name="T1" fmla="*/ 0 h 1"/>
                <a:gd name="T2" fmla="*/ 1920 w 3408"/>
                <a:gd name="T3" fmla="*/ 0 h 1"/>
                <a:gd name="T4" fmla="*/ 3408 w 3408"/>
                <a:gd name="T5" fmla="*/ 0 h 1"/>
                <a:gd name="T6" fmla="*/ 0 60000 65536"/>
                <a:gd name="T7" fmla="*/ 0 60000 65536"/>
                <a:gd name="T8" fmla="*/ 0 60000 65536"/>
              </a:gdLst>
              <a:ahLst/>
              <a:cxnLst>
                <a:cxn ang="T6">
                  <a:pos x="T0" y="T1"/>
                </a:cxn>
                <a:cxn ang="T7">
                  <a:pos x="T2" y="T3"/>
                </a:cxn>
                <a:cxn ang="T8">
                  <a:pos x="T4" y="T5"/>
                </a:cxn>
              </a:cxnLst>
              <a:rect l="0" t="0" r="r" b="b"/>
              <a:pathLst>
                <a:path w="3408" h="1">
                  <a:moveTo>
                    <a:pt x="0" y="0"/>
                  </a:moveTo>
                  <a:lnTo>
                    <a:pt x="1920" y="0"/>
                  </a:lnTo>
                  <a:lnTo>
                    <a:pt x="3408" y="0"/>
                  </a:ln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565" name="Freeform 12">
              <a:extLst>
                <a:ext uri="{FF2B5EF4-FFF2-40B4-BE49-F238E27FC236}">
                  <a16:creationId xmlns="" xmlns:a16="http://schemas.microsoft.com/office/drawing/2014/main" id="{CBA90C2E-A613-440A-8C75-B6DABE2BEBF1}"/>
                </a:ext>
              </a:extLst>
            </p:cNvPr>
            <p:cNvSpPr>
              <a:spLocks/>
            </p:cNvSpPr>
            <p:nvPr/>
          </p:nvSpPr>
          <p:spPr bwMode="auto">
            <a:xfrm>
              <a:off x="672" y="2160"/>
              <a:ext cx="3696" cy="144"/>
            </a:xfrm>
            <a:custGeom>
              <a:avLst/>
              <a:gdLst>
                <a:gd name="T0" fmla="*/ 0 w 3312"/>
                <a:gd name="T1" fmla="*/ 144 h 144"/>
                <a:gd name="T2" fmla="*/ 2089 w 3312"/>
                <a:gd name="T3" fmla="*/ 144 h 144"/>
                <a:gd name="T4" fmla="*/ 3696 w 3312"/>
                <a:gd name="T5" fmla="*/ 0 h 144"/>
                <a:gd name="T6" fmla="*/ 0 60000 65536"/>
                <a:gd name="T7" fmla="*/ 0 60000 65536"/>
                <a:gd name="T8" fmla="*/ 0 60000 65536"/>
              </a:gdLst>
              <a:ahLst/>
              <a:cxnLst>
                <a:cxn ang="T6">
                  <a:pos x="T0" y="T1"/>
                </a:cxn>
                <a:cxn ang="T7">
                  <a:pos x="T2" y="T3"/>
                </a:cxn>
                <a:cxn ang="T8">
                  <a:pos x="T4" y="T5"/>
                </a:cxn>
              </a:cxnLst>
              <a:rect l="0" t="0" r="r" b="b"/>
              <a:pathLst>
                <a:path w="3312" h="144">
                  <a:moveTo>
                    <a:pt x="0" y="144"/>
                  </a:moveTo>
                  <a:lnTo>
                    <a:pt x="1872" y="144"/>
                  </a:lnTo>
                  <a:lnTo>
                    <a:pt x="3312" y="0"/>
                  </a:lnTo>
                </a:path>
              </a:pathLst>
            </a:custGeom>
            <a:noFill/>
            <a:ln w="9525">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5" name="Rectangle 2">
            <a:extLst>
              <a:ext uri="{FF2B5EF4-FFF2-40B4-BE49-F238E27FC236}">
                <a16:creationId xmlns="" xmlns:a16="http://schemas.microsoft.com/office/drawing/2014/main" id="{D1DE54BB-FE22-487E-8102-66B039C2CDB7}"/>
              </a:ext>
            </a:extLst>
          </p:cNvPr>
          <p:cNvSpPr>
            <a:spLocks noGrp="1" noChangeArrowheads="1"/>
          </p:cNvSpPr>
          <p:nvPr>
            <p:ph type="title"/>
          </p:nvPr>
        </p:nvSpPr>
        <p:spPr>
          <a:xfrm>
            <a:off x="685800" y="661864"/>
            <a:ext cx="7772400" cy="678904"/>
          </a:xfrm>
        </p:spPr>
        <p:txBody>
          <a:bodyPr/>
          <a:lstStyle/>
          <a:p>
            <a:pPr algn="ctr">
              <a:defRPr/>
            </a:pPr>
            <a:r>
              <a:rPr lang="en-GB" altLang="en-US" dirty="0"/>
              <a:t>Distortion due to object motion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Logistics of the course</a:t>
            </a:r>
          </a:p>
        </p:txBody>
      </p:sp>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395536" y="1700808"/>
            <a:ext cx="8352928"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57188" indent="-357188">
              <a:buFont typeface="Arial" panose="020B0604020202020204" pitchFamily="34" charset="0"/>
              <a:buChar char="•"/>
              <a:defRPr/>
            </a:pPr>
            <a:r>
              <a:rPr lang="en-GB" altLang="en-US" sz="2000" i="0" dirty="0">
                <a:solidFill>
                  <a:srgbClr val="040404"/>
                </a:solidFill>
              </a:rPr>
              <a:t>Welcome to the Digital Image Processing course.</a:t>
            </a:r>
          </a:p>
          <a:p>
            <a:pPr marL="357188" indent="-357188">
              <a:buFont typeface="Arial" panose="020B0604020202020204" pitchFamily="34" charset="0"/>
              <a:buChar char="•"/>
              <a:defRPr/>
            </a:pPr>
            <a:r>
              <a:rPr lang="en-GB" altLang="en-US" sz="2000" i="0" dirty="0">
                <a:solidFill>
                  <a:srgbClr val="040404"/>
                </a:solidFill>
              </a:rPr>
              <a:t>This course is very important to students who are interested in taking any course related to Computer Vision and Machine learning and it is also related to Pattern Recognition and Artificial Intelligence.</a:t>
            </a:r>
          </a:p>
          <a:p>
            <a:pPr marL="357188" indent="-357188">
              <a:buFont typeface="Arial" panose="020B0604020202020204" pitchFamily="34" charset="0"/>
              <a:buChar char="•"/>
              <a:defRPr/>
            </a:pPr>
            <a:r>
              <a:rPr lang="en-GB" altLang="en-US" sz="2000" i="0" dirty="0">
                <a:solidFill>
                  <a:srgbClr val="040404"/>
                </a:solidFill>
              </a:rPr>
              <a:t>Image Processing algorithms constitute the</a:t>
            </a:r>
          </a:p>
          <a:p>
            <a:pPr marL="357188">
              <a:defRPr/>
            </a:pPr>
            <a:r>
              <a:rPr lang="en-GB" altLang="en-US" sz="2000" i="0" dirty="0">
                <a:solidFill>
                  <a:srgbClr val="040404"/>
                </a:solidFill>
              </a:rPr>
              <a:t>building blocks of most Computer Vision</a:t>
            </a:r>
          </a:p>
          <a:p>
            <a:pPr marL="357188">
              <a:defRPr/>
            </a:pPr>
            <a:r>
              <a:rPr lang="en-GB" altLang="en-US" sz="2000" i="0" dirty="0">
                <a:solidFill>
                  <a:srgbClr val="040404"/>
                </a:solidFill>
              </a:rPr>
              <a:t>and Machine learning algorithms.</a:t>
            </a:r>
          </a:p>
          <a:p>
            <a:pPr marL="357188" indent="-357188">
              <a:buFont typeface="Arial" panose="020B0604020202020204" pitchFamily="34" charset="0"/>
              <a:buChar char="•"/>
              <a:defRPr/>
            </a:pPr>
            <a:r>
              <a:rPr lang="en-GB" altLang="en-US" sz="2000" i="0" dirty="0">
                <a:solidFill>
                  <a:srgbClr val="040404"/>
                </a:solidFill>
              </a:rPr>
              <a:t>Duration: 20 lectures</a:t>
            </a:r>
            <a:endParaRPr lang="el-GR" altLang="en-US" sz="2000" i="0" dirty="0">
              <a:solidFill>
                <a:srgbClr val="040404"/>
              </a:solidFill>
            </a:endParaRPr>
          </a:p>
          <a:p>
            <a:pPr marL="357188" indent="-357188">
              <a:buFont typeface="Arial" panose="020B0604020202020204" pitchFamily="34" charset="0"/>
              <a:buChar char="•"/>
              <a:defRPr/>
            </a:pPr>
            <a:r>
              <a:rPr lang="en-GB" altLang="en-US" sz="2000" i="0" dirty="0">
                <a:solidFill>
                  <a:srgbClr val="040404"/>
                </a:solidFill>
              </a:rPr>
              <a:t>Assessment: 100% exam</a:t>
            </a:r>
          </a:p>
          <a:p>
            <a:pPr marL="357188" indent="-357188">
              <a:buFont typeface="Arial" panose="020B0604020202020204" pitchFamily="34" charset="0"/>
              <a:buChar char="•"/>
              <a:defRPr/>
            </a:pPr>
            <a:r>
              <a:rPr lang="en-GB" altLang="en-US" sz="2000" i="0" dirty="0">
                <a:solidFill>
                  <a:srgbClr val="040404"/>
                </a:solidFill>
                <a:latin typeface="+mj-lt"/>
              </a:rPr>
              <a:t>Textbook:</a:t>
            </a:r>
          </a:p>
          <a:p>
            <a:pPr marL="712788" indent="-355600">
              <a:buFont typeface="Courier New" panose="02070309020205020404" pitchFamily="49" charset="0"/>
              <a:buChar char="o"/>
              <a:defRPr/>
            </a:pPr>
            <a:r>
              <a:rPr lang="en-US" altLang="en-US" sz="2000" i="0" dirty="0">
                <a:solidFill>
                  <a:srgbClr val="040404"/>
                </a:solidFill>
                <a:latin typeface="+mj-lt"/>
              </a:rPr>
              <a:t>R. C. Gonzalez, R. E. Woods, Digital Image Processing, Addison Wesley.</a:t>
            </a:r>
          </a:p>
          <a:p>
            <a:pPr marL="712788" indent="-355600">
              <a:buFont typeface="Courier New" panose="02070309020205020404" pitchFamily="49" charset="0"/>
              <a:buChar char="o"/>
              <a:defRPr/>
            </a:pPr>
            <a:r>
              <a:rPr lang="en-US" altLang="en-US" sz="2000" i="0" dirty="0">
                <a:solidFill>
                  <a:srgbClr val="040404"/>
                </a:solidFill>
                <a:latin typeface="+mj-lt"/>
              </a:rPr>
              <a:t>There are many editions of the above book, any of them is good.</a:t>
            </a:r>
            <a:endParaRPr lang="el-GR" altLang="en-US" sz="2000" i="0" dirty="0">
              <a:solidFill>
                <a:srgbClr val="040404"/>
              </a:solidFill>
              <a:latin typeface="+mj-lt"/>
            </a:endParaRPr>
          </a:p>
        </p:txBody>
      </p:sp>
      <p:pic>
        <p:nvPicPr>
          <p:cNvPr id="3" name="Picture 2" descr="A close up of a toy&#10;&#10;Description generated with high confidence">
            <a:extLst>
              <a:ext uri="{FF2B5EF4-FFF2-40B4-BE49-F238E27FC236}">
                <a16:creationId xmlns="" xmlns:a16="http://schemas.microsoft.com/office/drawing/2014/main" id="{23E035CF-0B0E-4009-8F2D-9DCD49B63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996952"/>
            <a:ext cx="2948492" cy="2192941"/>
          </a:xfrm>
          <a:prstGeom prst="rect">
            <a:avLst/>
          </a:prstGeom>
        </p:spPr>
      </p:pic>
    </p:spTree>
    <p:extLst>
      <p:ext uri="{BB962C8B-B14F-4D97-AF65-F5344CB8AC3E}">
        <p14:creationId xmlns:p14="http://schemas.microsoft.com/office/powerpoint/2010/main" val="1264394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ameraman">
            <a:extLst>
              <a:ext uri="{FF2B5EF4-FFF2-40B4-BE49-F238E27FC236}">
                <a16:creationId xmlns="" xmlns:a16="http://schemas.microsoft.com/office/drawing/2014/main" id="{A51E3277-9191-48ED-977E-AAFFEB3974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5052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5" descr="cameraman_s&amp;p">
            <a:extLst>
              <a:ext uri="{FF2B5EF4-FFF2-40B4-BE49-F238E27FC236}">
                <a16:creationId xmlns="" xmlns:a16="http://schemas.microsoft.com/office/drawing/2014/main" id="{D7461A0C-EFAA-4F59-A0FF-484B123FBB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514600"/>
            <a:ext cx="35052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7">
            <a:extLst>
              <a:ext uri="{FF2B5EF4-FFF2-40B4-BE49-F238E27FC236}">
                <a16:creationId xmlns="" xmlns:a16="http://schemas.microsoft.com/office/drawing/2014/main" id="{B26D0619-262B-46E4-BA63-B57053153C2D}"/>
              </a:ext>
            </a:extLst>
          </p:cNvPr>
          <p:cNvSpPr txBox="1">
            <a:spLocks noChangeArrowheads="1"/>
          </p:cNvSpPr>
          <p:nvPr/>
        </p:nvSpPr>
        <p:spPr bwMode="auto">
          <a:xfrm>
            <a:off x="1776219" y="2132856"/>
            <a:ext cx="17876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b="1" i="0" dirty="0">
                <a:solidFill>
                  <a:srgbClr val="FF0000"/>
                </a:solidFill>
                <a:latin typeface="+mj-lt"/>
              </a:rPr>
              <a:t>Original image</a:t>
            </a:r>
          </a:p>
        </p:txBody>
      </p:sp>
      <p:sp>
        <p:nvSpPr>
          <p:cNvPr id="8" name="Rectangle 2">
            <a:extLst>
              <a:ext uri="{FF2B5EF4-FFF2-40B4-BE49-F238E27FC236}">
                <a16:creationId xmlns="" xmlns:a16="http://schemas.microsoft.com/office/drawing/2014/main" id="{9FAAD160-B901-4900-AE72-E800B328EE21}"/>
              </a:ext>
            </a:extLst>
          </p:cNvPr>
          <p:cNvSpPr>
            <a:spLocks noGrp="1" noChangeArrowheads="1"/>
          </p:cNvSpPr>
          <p:nvPr>
            <p:ph type="title"/>
          </p:nvPr>
        </p:nvSpPr>
        <p:spPr>
          <a:xfrm>
            <a:off x="685800" y="661864"/>
            <a:ext cx="7772400" cy="678904"/>
          </a:xfrm>
        </p:spPr>
        <p:txBody>
          <a:bodyPr/>
          <a:lstStyle/>
          <a:p>
            <a:pPr algn="ctr">
              <a:defRPr/>
            </a:pPr>
            <a:r>
              <a:rPr lang="en-GB" altLang="en-US" dirty="0"/>
              <a:t>Distortion due to random noise</a:t>
            </a:r>
          </a:p>
        </p:txBody>
      </p:sp>
      <p:sp>
        <p:nvSpPr>
          <p:cNvPr id="7" name="Text Box 7">
            <a:extLst>
              <a:ext uri="{FF2B5EF4-FFF2-40B4-BE49-F238E27FC236}">
                <a16:creationId xmlns="" xmlns:a16="http://schemas.microsoft.com/office/drawing/2014/main" id="{821E3AFF-E23B-45E2-9666-FE64C7F01603}"/>
              </a:ext>
            </a:extLst>
          </p:cNvPr>
          <p:cNvSpPr txBox="1">
            <a:spLocks noChangeArrowheads="1"/>
          </p:cNvSpPr>
          <p:nvPr/>
        </p:nvSpPr>
        <p:spPr bwMode="auto">
          <a:xfrm>
            <a:off x="5811765" y="2132856"/>
            <a:ext cx="19287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r>
              <a:rPr lang="en-US" altLang="en-US" sz="1800" b="1" i="0" dirty="0">
                <a:solidFill>
                  <a:srgbClr val="FF0000"/>
                </a:solidFill>
                <a:latin typeface="+mj-lt"/>
              </a:rPr>
              <a:t>Distorted image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1F9F623-749A-424D-84E4-387BEA708E12}"/>
              </a:ext>
            </a:extLst>
          </p:cNvPr>
          <p:cNvSpPr>
            <a:spLocks noGrp="1" noChangeArrowheads="1"/>
          </p:cNvSpPr>
          <p:nvPr/>
        </p:nvSpPr>
        <p:spPr bwMode="auto">
          <a:xfrm>
            <a:off x="107379" y="1700808"/>
            <a:ext cx="892924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US" altLang="en-US" sz="2000" i="0" dirty="0">
                <a:solidFill>
                  <a:srgbClr val="040404"/>
                </a:solidFill>
              </a:rPr>
              <a:t>The goal of image compression is to reduce the amount of data required to represent a digital image.</a:t>
            </a:r>
          </a:p>
          <a:p>
            <a:pPr marL="342900" indent="-342900">
              <a:buFont typeface="Arial" panose="020B0604020202020204" pitchFamily="34" charset="0"/>
              <a:buChar char="•"/>
              <a:defRPr/>
            </a:pPr>
            <a:r>
              <a:rPr lang="en-GB" sz="2000" i="0" dirty="0">
                <a:solidFill>
                  <a:srgbClr val="040404"/>
                </a:solidFill>
              </a:rPr>
              <a:t>Image compression aims at reducing the cost for storage or transmission of images.</a:t>
            </a:r>
          </a:p>
          <a:p>
            <a:pPr marL="342900" indent="-342900">
              <a:buFont typeface="Arial" panose="020B0604020202020204" pitchFamily="34" charset="0"/>
              <a:buChar char="•"/>
              <a:defRPr/>
            </a:pPr>
            <a:r>
              <a:rPr lang="en-GB" sz="2000" i="0" dirty="0">
                <a:solidFill>
                  <a:srgbClr val="040404"/>
                </a:solidFill>
              </a:rPr>
              <a:t>An advanced mage compression algorithm may take advantage of the human visual system and the redundancies within particular image data to provide superior results compared to generic compression methods.</a:t>
            </a:r>
          </a:p>
          <a:p>
            <a:pPr marL="342900" indent="-342900">
              <a:buFont typeface="Arial" panose="020B0604020202020204" pitchFamily="34" charset="0"/>
              <a:buChar char="•"/>
              <a:defRPr/>
            </a:pPr>
            <a:r>
              <a:rPr lang="en-GB" altLang="en-US" sz="2000" i="0" dirty="0">
                <a:solidFill>
                  <a:srgbClr val="040404"/>
                </a:solidFill>
              </a:rPr>
              <a:t>It is hard to imagine life without compression since you take for granted the fact that there are billions of images available on line.</a:t>
            </a:r>
            <a:endParaRPr lang="en-US" altLang="en-US" sz="2000" i="0" dirty="0">
              <a:solidFill>
                <a:srgbClr val="040404"/>
              </a:solidFill>
            </a:endParaRPr>
          </a:p>
          <a:p>
            <a:pPr marL="342900" indent="-342900">
              <a:buFont typeface="Arial" panose="020B0604020202020204" pitchFamily="34" charset="0"/>
              <a:buChar char="•"/>
              <a:defRPr/>
            </a:pPr>
            <a:endParaRPr lang="en-GB" altLang="en-US" sz="2000" i="0" dirty="0">
              <a:solidFill>
                <a:srgbClr val="040404"/>
              </a:solidFill>
            </a:endParaRPr>
          </a:p>
        </p:txBody>
      </p:sp>
      <p:sp>
        <p:nvSpPr>
          <p:cNvPr id="7" name="Rectangle 2">
            <a:extLst>
              <a:ext uri="{FF2B5EF4-FFF2-40B4-BE49-F238E27FC236}">
                <a16:creationId xmlns="" xmlns:a16="http://schemas.microsoft.com/office/drawing/2014/main" id="{4C3F8964-1B4C-429C-B56C-09AD82EE34EC}"/>
              </a:ext>
            </a:extLst>
          </p:cNvPr>
          <p:cNvSpPr txBox="1">
            <a:spLocks noChangeArrowheads="1"/>
          </p:cNvSpPr>
          <p:nvPr/>
        </p:nvSpPr>
        <p:spPr>
          <a:xfrm>
            <a:off x="838200" y="509771"/>
            <a:ext cx="7543800" cy="830997"/>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defRPr/>
            </a:pPr>
            <a:r>
              <a:rPr lang="en-US" altLang="en-US" i="0" dirty="0"/>
              <a:t>This course</a:t>
            </a:r>
          </a:p>
          <a:p>
            <a:pPr algn="ctr">
              <a:defRPr/>
            </a:pPr>
            <a:r>
              <a:rPr lang="en-US" altLang="en-US" i="0" dirty="0"/>
              <a:t>Part IV: Image Compression</a:t>
            </a:r>
            <a:endParaRPr lang="en-US" altLang="en-US" i="0" kern="0" dirty="0"/>
          </a:p>
        </p:txBody>
      </p:sp>
      <p:pic>
        <p:nvPicPr>
          <p:cNvPr id="9" name="Picture 4">
            <a:extLst>
              <a:ext uri="{FF2B5EF4-FFF2-40B4-BE49-F238E27FC236}">
                <a16:creationId xmlns="" xmlns:a16="http://schemas.microsoft.com/office/drawing/2014/main" id="{67FC6D45-B6E9-472E-9FA6-1B2FD1185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725144"/>
            <a:ext cx="5695950" cy="203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71850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91F9F623-749A-424D-84E4-387BEA708E12}"/>
              </a:ext>
            </a:extLst>
          </p:cNvPr>
          <p:cNvSpPr>
            <a:spLocks noGrp="1" noChangeArrowheads="1"/>
          </p:cNvSpPr>
          <p:nvPr/>
        </p:nvSpPr>
        <p:spPr bwMode="auto">
          <a:xfrm>
            <a:off x="323527" y="1844824"/>
            <a:ext cx="849694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US" altLang="en-US" sz="2000" i="0" dirty="0">
                <a:solidFill>
                  <a:srgbClr val="040404"/>
                </a:solidFill>
              </a:rPr>
              <a:t>Medicine</a:t>
            </a:r>
          </a:p>
          <a:p>
            <a:pPr marL="342900" indent="-342900">
              <a:buFont typeface="Arial" panose="020B0604020202020204" pitchFamily="34" charset="0"/>
              <a:buChar char="•"/>
              <a:defRPr/>
            </a:pPr>
            <a:r>
              <a:rPr lang="en-US" altLang="en-US" sz="2000" i="0" dirty="0">
                <a:solidFill>
                  <a:srgbClr val="040404"/>
                </a:solidFill>
              </a:rPr>
              <a:t>Cultural heritage</a:t>
            </a:r>
          </a:p>
          <a:p>
            <a:pPr marL="342900" indent="-342900">
              <a:buFont typeface="Arial" panose="020B0604020202020204" pitchFamily="34" charset="0"/>
              <a:buChar char="•"/>
              <a:defRPr/>
            </a:pPr>
            <a:r>
              <a:rPr lang="en-US" altLang="en-US" sz="2000" i="0" dirty="0">
                <a:solidFill>
                  <a:srgbClr val="040404"/>
                </a:solidFill>
              </a:rPr>
              <a:t>Environment</a:t>
            </a:r>
          </a:p>
          <a:p>
            <a:pPr marL="342900" indent="-342900">
              <a:buFont typeface="Arial" panose="020B0604020202020204" pitchFamily="34" charset="0"/>
              <a:buChar char="•"/>
              <a:defRPr/>
            </a:pPr>
            <a:r>
              <a:rPr lang="en-US" altLang="en-US" sz="2000" i="0" dirty="0">
                <a:solidFill>
                  <a:srgbClr val="040404"/>
                </a:solidFill>
              </a:rPr>
              <a:t>Astronomy</a:t>
            </a:r>
          </a:p>
          <a:p>
            <a:pPr marL="342900" indent="-342900">
              <a:buFont typeface="Arial" panose="020B0604020202020204" pitchFamily="34" charset="0"/>
              <a:buChar char="•"/>
              <a:defRPr/>
            </a:pPr>
            <a:r>
              <a:rPr lang="en-US" altLang="en-US" sz="2000" i="0" dirty="0">
                <a:solidFill>
                  <a:srgbClr val="040404"/>
                </a:solidFill>
              </a:rPr>
              <a:t>Security</a:t>
            </a:r>
          </a:p>
          <a:p>
            <a:pPr marL="342900" indent="-342900">
              <a:buFont typeface="Arial" panose="020B0604020202020204" pitchFamily="34" charset="0"/>
              <a:buChar char="•"/>
              <a:defRPr/>
            </a:pPr>
            <a:r>
              <a:rPr lang="en-US" altLang="en-US" sz="2000" i="0" dirty="0">
                <a:solidFill>
                  <a:srgbClr val="040404"/>
                </a:solidFill>
              </a:rPr>
              <a:t>Defense</a:t>
            </a:r>
          </a:p>
          <a:p>
            <a:pPr marL="342900" indent="-342900">
              <a:buFont typeface="Arial" panose="020B0604020202020204" pitchFamily="34" charset="0"/>
              <a:buChar char="•"/>
              <a:defRPr/>
            </a:pPr>
            <a:r>
              <a:rPr lang="en-US" altLang="en-US" sz="2000" i="0" dirty="0">
                <a:solidFill>
                  <a:srgbClr val="040404"/>
                </a:solidFill>
              </a:rPr>
              <a:t>Surveillance</a:t>
            </a:r>
          </a:p>
          <a:p>
            <a:pPr marL="342900" indent="-342900">
              <a:buFont typeface="Arial" panose="020B0604020202020204" pitchFamily="34" charset="0"/>
              <a:buChar char="•"/>
              <a:defRPr/>
            </a:pPr>
            <a:endParaRPr lang="en-GB" altLang="en-US" sz="2000" i="0" dirty="0">
              <a:solidFill>
                <a:srgbClr val="040404"/>
              </a:solidFill>
            </a:endParaRPr>
          </a:p>
        </p:txBody>
      </p:sp>
      <p:sp>
        <p:nvSpPr>
          <p:cNvPr id="7" name="Rectangle 2">
            <a:extLst>
              <a:ext uri="{FF2B5EF4-FFF2-40B4-BE49-F238E27FC236}">
                <a16:creationId xmlns="" xmlns:a16="http://schemas.microsoft.com/office/drawing/2014/main" id="{4C3F8964-1B4C-429C-B56C-09AD82EE34EC}"/>
              </a:ext>
            </a:extLst>
          </p:cNvPr>
          <p:cNvSpPr txBox="1">
            <a:spLocks noChangeArrowheads="1"/>
          </p:cNvSpPr>
          <p:nvPr/>
        </p:nvSpPr>
        <p:spPr>
          <a:xfrm>
            <a:off x="838200" y="908720"/>
            <a:ext cx="7543800" cy="546720"/>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defRPr/>
            </a:pPr>
            <a:r>
              <a:rPr lang="en-US" altLang="en-US" i="0" dirty="0"/>
              <a:t>Applications of Image Processing</a:t>
            </a:r>
          </a:p>
        </p:txBody>
      </p:sp>
    </p:spTree>
    <p:extLst>
      <p:ext uri="{BB962C8B-B14F-4D97-AF65-F5344CB8AC3E}">
        <p14:creationId xmlns:p14="http://schemas.microsoft.com/office/powerpoint/2010/main" val="33872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hot-37d-98-preview">
            <a:extLst>
              <a:ext uri="{FF2B5EF4-FFF2-40B4-BE49-F238E27FC236}">
                <a16:creationId xmlns="" xmlns:a16="http://schemas.microsoft.com/office/drawing/2014/main" id="{997FF783-6282-40F9-8120-853563493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111981"/>
            <a:ext cx="3411679" cy="38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colima">
            <a:extLst>
              <a:ext uri="{FF2B5EF4-FFF2-40B4-BE49-F238E27FC236}">
                <a16:creationId xmlns="" xmlns:a16="http://schemas.microsoft.com/office/drawing/2014/main" id="{EC15D3C3-121E-4ECE-8A26-DE778191B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249" y="2132856"/>
            <a:ext cx="4320480" cy="324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 xmlns:a16="http://schemas.microsoft.com/office/drawing/2014/main" id="{0DDAA305-E086-4905-94FF-1FCA78B37AA1}"/>
              </a:ext>
            </a:extLst>
          </p:cNvPr>
          <p:cNvSpPr txBox="1">
            <a:spLocks/>
          </p:cNvSpPr>
          <p:nvPr/>
        </p:nvSpPr>
        <p:spPr>
          <a:xfrm>
            <a:off x="990600" y="918617"/>
            <a:ext cx="7543800" cy="638175"/>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US" i="0" kern="0" dirty="0"/>
              <a:t>Satellite/astronomical images: examples</a:t>
            </a:r>
            <a:endParaRPr lang="en-GB" i="0" kern="0" dirty="0"/>
          </a:p>
        </p:txBody>
      </p:sp>
    </p:spTree>
    <p:extLst>
      <p:ext uri="{BB962C8B-B14F-4D97-AF65-F5344CB8AC3E}">
        <p14:creationId xmlns:p14="http://schemas.microsoft.com/office/powerpoint/2010/main" val="3420844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9" name="Picture 7" descr="us2d">
            <a:extLst>
              <a:ext uri="{FF2B5EF4-FFF2-40B4-BE49-F238E27FC236}">
                <a16:creationId xmlns="" xmlns:a16="http://schemas.microsoft.com/office/drawing/2014/main" id="{373AAA96-A19F-4F66-9609-DE7DBC754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604333"/>
            <a:ext cx="4534004" cy="2472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prd004e">
            <a:extLst>
              <a:ext uri="{FF2B5EF4-FFF2-40B4-BE49-F238E27FC236}">
                <a16:creationId xmlns="" xmlns:a16="http://schemas.microsoft.com/office/drawing/2014/main" id="{14D7636A-7EAB-490A-B2E0-B49A41E653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2734" y="1553321"/>
            <a:ext cx="2649706" cy="252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024">
            <a:hlinkClick r:id="rId4"/>
            <a:extLst>
              <a:ext uri="{FF2B5EF4-FFF2-40B4-BE49-F238E27FC236}">
                <a16:creationId xmlns="" xmlns:a16="http://schemas.microsoft.com/office/drawing/2014/main" id="{3F5070F1-D182-4628-A7C1-706D92A620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4254494"/>
            <a:ext cx="2472738" cy="247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 xmlns:a16="http://schemas.microsoft.com/office/drawing/2014/main" id="{FE84CDB4-A085-411D-A61C-7BC44402D0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75856" y="4254494"/>
            <a:ext cx="5236386" cy="2472738"/>
          </a:xfrm>
          <a:prstGeom prst="rect">
            <a:avLst/>
          </a:prstGeom>
        </p:spPr>
      </p:pic>
      <p:sp>
        <p:nvSpPr>
          <p:cNvPr id="8" name="Title 1">
            <a:extLst>
              <a:ext uri="{FF2B5EF4-FFF2-40B4-BE49-F238E27FC236}">
                <a16:creationId xmlns="" xmlns:a16="http://schemas.microsoft.com/office/drawing/2014/main" id="{3A905702-9987-4A58-8198-9424B7FF77EB}"/>
              </a:ext>
            </a:extLst>
          </p:cNvPr>
          <p:cNvSpPr txBox="1">
            <a:spLocks/>
          </p:cNvSpPr>
          <p:nvPr/>
        </p:nvSpPr>
        <p:spPr>
          <a:xfrm>
            <a:off x="990600" y="899895"/>
            <a:ext cx="7543800" cy="656897"/>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US" i="0" kern="0" dirty="0"/>
              <a:t>Medical images: examples</a:t>
            </a:r>
            <a:endParaRPr lang="en-GB" i="0" kern="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5">
            <a:extLst>
              <a:ext uri="{FF2B5EF4-FFF2-40B4-BE49-F238E27FC236}">
                <a16:creationId xmlns="" xmlns:a16="http://schemas.microsoft.com/office/drawing/2014/main" id="{742754C2-2C58-4A54-81B8-0545124D7AB8}"/>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What is a digital image?</a:t>
            </a:r>
          </a:p>
        </p:txBody>
      </p:sp>
      <p:sp>
        <p:nvSpPr>
          <p:cNvPr id="10" name="Rectangle 9">
            <a:extLst>
              <a:ext uri="{FF2B5EF4-FFF2-40B4-BE49-F238E27FC236}">
                <a16:creationId xmlns="" xmlns:a16="http://schemas.microsoft.com/office/drawing/2014/main" id="{20A52DE2-8C48-4193-B63A-3D1E724598A2}"/>
              </a:ext>
            </a:extLst>
          </p:cNvPr>
          <p:cNvSpPr>
            <a:spLocks noGrp="1" noChangeArrowheads="1"/>
          </p:cNvSpPr>
          <p:nvPr/>
        </p:nvSpPr>
        <p:spPr bwMode="auto">
          <a:xfrm>
            <a:off x="179512" y="1600456"/>
            <a:ext cx="8712966" cy="388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57188" indent="-357188">
              <a:buFont typeface="Arial" panose="020B0604020202020204" pitchFamily="34" charset="0"/>
              <a:buChar char="•"/>
              <a:defRPr/>
            </a:pPr>
            <a:r>
              <a:rPr lang="en-GB" altLang="en-US" sz="2000" i="0" dirty="0">
                <a:solidFill>
                  <a:srgbClr val="040404"/>
                </a:solidFill>
              </a:rPr>
              <a:t>We are mostly familiar with images that we can see with our eyes. These are the images we take with our cameras. They form a very small part of the spectrum! </a:t>
            </a:r>
          </a:p>
        </p:txBody>
      </p:sp>
      <p:pic>
        <p:nvPicPr>
          <p:cNvPr id="3" name="Picture 2">
            <a:extLst>
              <a:ext uri="{FF2B5EF4-FFF2-40B4-BE49-F238E27FC236}">
                <a16:creationId xmlns="" xmlns:a16="http://schemas.microsoft.com/office/drawing/2014/main" id="{2A8DD5A2-7B9C-4A89-8604-B64C4C586B9C}"/>
              </a:ext>
            </a:extLst>
          </p:cNvPr>
          <p:cNvPicPr>
            <a:picLocks noChangeAspect="1"/>
          </p:cNvPicPr>
          <p:nvPr/>
        </p:nvPicPr>
        <p:blipFill>
          <a:blip r:embed="rId2"/>
          <a:stretch>
            <a:fillRect/>
          </a:stretch>
        </p:blipFill>
        <p:spPr>
          <a:xfrm>
            <a:off x="1331640" y="2631901"/>
            <a:ext cx="6505575" cy="4181475"/>
          </a:xfrm>
          <a:prstGeom prst="rect">
            <a:avLst/>
          </a:prstGeom>
        </p:spPr>
      </p:pic>
    </p:spTree>
    <p:extLst>
      <p:ext uri="{BB962C8B-B14F-4D97-AF65-F5344CB8AC3E}">
        <p14:creationId xmlns:p14="http://schemas.microsoft.com/office/powerpoint/2010/main" val="3742518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30964DA5-8B23-4322-8F38-5723D064ADE3}"/>
              </a:ext>
            </a:extLst>
          </p:cNvPr>
          <p:cNvPicPr>
            <a:picLocks noChangeAspect="1"/>
          </p:cNvPicPr>
          <p:nvPr/>
        </p:nvPicPr>
        <p:blipFill>
          <a:blip r:embed="rId2"/>
          <a:stretch>
            <a:fillRect/>
          </a:stretch>
        </p:blipFill>
        <p:spPr>
          <a:xfrm>
            <a:off x="418223" y="3860849"/>
            <a:ext cx="8474255" cy="1512367"/>
          </a:xfrm>
          <a:prstGeom prst="rect">
            <a:avLst/>
          </a:prstGeom>
        </p:spPr>
      </p:pic>
      <p:sp>
        <p:nvSpPr>
          <p:cNvPr id="9" name="Rectangle 5">
            <a:extLst>
              <a:ext uri="{FF2B5EF4-FFF2-40B4-BE49-F238E27FC236}">
                <a16:creationId xmlns="" xmlns:a16="http://schemas.microsoft.com/office/drawing/2014/main" id="{742754C2-2C58-4A54-81B8-0545124D7AB8}"/>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What is a digital image </a:t>
            </a:r>
            <a:r>
              <a:rPr lang="en-GB" altLang="en-US" dirty="0" err="1"/>
              <a:t>cont</a:t>
            </a:r>
            <a:r>
              <a:rPr lang="en-GB" altLang="en-US" dirty="0"/>
              <a:t>?</a:t>
            </a:r>
          </a:p>
        </p:txBody>
      </p:sp>
      <p:sp>
        <p:nvSpPr>
          <p:cNvPr id="10" name="Rectangle 9">
            <a:extLst>
              <a:ext uri="{FF2B5EF4-FFF2-40B4-BE49-F238E27FC236}">
                <a16:creationId xmlns="" xmlns:a16="http://schemas.microsoft.com/office/drawing/2014/main" id="{20A52DE2-8C48-4193-B63A-3D1E724598A2}"/>
              </a:ext>
            </a:extLst>
          </p:cNvPr>
          <p:cNvSpPr>
            <a:spLocks noGrp="1" noChangeArrowheads="1"/>
          </p:cNvSpPr>
          <p:nvPr/>
        </p:nvSpPr>
        <p:spPr bwMode="auto">
          <a:xfrm>
            <a:off x="281566" y="1584987"/>
            <a:ext cx="8610912" cy="3788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63538" indent="-363538">
              <a:buFont typeface="Arial" panose="020B0604020202020204" pitchFamily="34" charset="0"/>
              <a:buChar char="•"/>
              <a:defRPr/>
            </a:pPr>
            <a:r>
              <a:rPr lang="en-GB" altLang="en-US" sz="2000" i="0" dirty="0">
                <a:solidFill>
                  <a:srgbClr val="040404"/>
                </a:solidFill>
              </a:rPr>
              <a:t>Images can be captured from other parts of the spectrum. For example:</a:t>
            </a:r>
          </a:p>
          <a:p>
            <a:pPr marL="712788" indent="-349250">
              <a:buFont typeface="Arial" panose="020B0604020202020204" pitchFamily="34" charset="0"/>
              <a:buChar char="•"/>
              <a:defRPr/>
            </a:pPr>
            <a:r>
              <a:rPr lang="en-GB" altLang="en-US" i="0" dirty="0">
                <a:solidFill>
                  <a:srgbClr val="040404"/>
                </a:solidFill>
              </a:rPr>
              <a:t>Gamma images</a:t>
            </a:r>
          </a:p>
          <a:p>
            <a:pPr marL="712788" indent="-349250">
              <a:buFont typeface="Arial" panose="020B0604020202020204" pitchFamily="34" charset="0"/>
              <a:buChar char="•"/>
              <a:defRPr/>
            </a:pPr>
            <a:r>
              <a:rPr lang="en-GB" altLang="en-US" i="0" dirty="0">
                <a:solidFill>
                  <a:srgbClr val="040404"/>
                </a:solidFill>
              </a:rPr>
              <a:t>X ray images</a:t>
            </a:r>
          </a:p>
          <a:p>
            <a:pPr marL="712788" indent="-349250">
              <a:buFont typeface="Arial" panose="020B0604020202020204" pitchFamily="34" charset="0"/>
              <a:buChar char="•"/>
              <a:defRPr/>
            </a:pPr>
            <a:r>
              <a:rPr lang="en-GB" altLang="en-US" i="0" dirty="0">
                <a:solidFill>
                  <a:srgbClr val="040404"/>
                </a:solidFill>
              </a:rPr>
              <a:t>Ultra violet images</a:t>
            </a:r>
          </a:p>
          <a:p>
            <a:pPr marL="712788" indent="-349250">
              <a:buFont typeface="Arial" panose="020B0604020202020204" pitchFamily="34" charset="0"/>
              <a:buChar char="•"/>
              <a:defRPr/>
            </a:pPr>
            <a:r>
              <a:rPr lang="en-GB" altLang="en-US" i="0" dirty="0">
                <a:solidFill>
                  <a:srgbClr val="040404"/>
                </a:solidFill>
              </a:rPr>
              <a:t>Optical-microscopy (light-microscopy) images</a:t>
            </a:r>
          </a:p>
          <a:p>
            <a:pPr marL="712788" indent="-349250">
              <a:buFont typeface="Arial" panose="020B0604020202020204" pitchFamily="34" charset="0"/>
              <a:buChar char="•"/>
              <a:defRPr/>
            </a:pPr>
            <a:r>
              <a:rPr lang="en-GB" altLang="en-US" i="0" dirty="0">
                <a:solidFill>
                  <a:srgbClr val="040404"/>
                </a:solidFill>
              </a:rPr>
              <a:t>Infrared images</a:t>
            </a:r>
          </a:p>
          <a:p>
            <a:pPr marL="712788" indent="-349250">
              <a:buFont typeface="Arial" panose="020B0604020202020204" pitchFamily="34" charset="0"/>
              <a:buChar char="•"/>
              <a:defRPr/>
            </a:pPr>
            <a:r>
              <a:rPr lang="en-GB" altLang="en-US" i="0" dirty="0">
                <a:solidFill>
                  <a:srgbClr val="040404"/>
                </a:solidFill>
              </a:rPr>
              <a:t>Satellite images</a:t>
            </a:r>
          </a:p>
          <a:p>
            <a:pPr marL="712788" indent="-349250">
              <a:buFont typeface="Arial" panose="020B0604020202020204" pitchFamily="34" charset="0"/>
              <a:buChar char="•"/>
              <a:defRPr/>
            </a:pPr>
            <a:r>
              <a:rPr lang="en-GB" altLang="en-US" i="0" dirty="0">
                <a:solidFill>
                  <a:srgbClr val="040404"/>
                </a:solidFill>
              </a:rPr>
              <a:t>Thermal images</a:t>
            </a:r>
          </a:p>
          <a:p>
            <a:pPr marL="342900" indent="-342900">
              <a:buFont typeface="Arial" panose="020B0604020202020204" pitchFamily="34" charset="0"/>
              <a:buChar char="•"/>
              <a:defRPr/>
            </a:pPr>
            <a:endParaRPr lang="en-GB" altLang="en-US" sz="2000" i="0" dirty="0">
              <a:solidFill>
                <a:srgbClr val="040404"/>
              </a:solidFill>
            </a:endParaRPr>
          </a:p>
        </p:txBody>
      </p:sp>
      <p:sp>
        <p:nvSpPr>
          <p:cNvPr id="2" name="Oval 1">
            <a:extLst>
              <a:ext uri="{FF2B5EF4-FFF2-40B4-BE49-F238E27FC236}">
                <a16:creationId xmlns="" xmlns:a16="http://schemas.microsoft.com/office/drawing/2014/main" id="{9B52FDF1-3628-4359-AE5F-B97FD2D35A6B}"/>
              </a:ext>
            </a:extLst>
          </p:cNvPr>
          <p:cNvSpPr/>
          <p:nvPr/>
        </p:nvSpPr>
        <p:spPr bwMode="auto">
          <a:xfrm>
            <a:off x="3563888" y="4558300"/>
            <a:ext cx="576064" cy="454876"/>
          </a:xfrm>
          <a:prstGeom prst="ellips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pic>
        <p:nvPicPr>
          <p:cNvPr id="8" name="Picture 7">
            <a:extLst>
              <a:ext uri="{FF2B5EF4-FFF2-40B4-BE49-F238E27FC236}">
                <a16:creationId xmlns="" xmlns:a16="http://schemas.microsoft.com/office/drawing/2014/main" id="{8220CED3-2E19-4FF0-9469-87FC703A0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204" y="5301208"/>
            <a:ext cx="8897592" cy="1438476"/>
          </a:xfrm>
          <a:prstGeom prst="rect">
            <a:avLst/>
          </a:prstGeom>
        </p:spPr>
      </p:pic>
    </p:spTree>
    <p:extLst>
      <p:ext uri="{BB962C8B-B14F-4D97-AF65-F5344CB8AC3E}">
        <p14:creationId xmlns:p14="http://schemas.microsoft.com/office/powerpoint/2010/main" val="1459891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What is Image Processing?</a:t>
            </a:r>
          </a:p>
        </p:txBody>
      </p:sp>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179512" y="1772816"/>
            <a:ext cx="8784976" cy="48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altLang="en-US" sz="2000" i="0" dirty="0">
                <a:solidFill>
                  <a:srgbClr val="040404"/>
                </a:solidFill>
              </a:rPr>
              <a:t>Image Processing refers to a huge collection of mathematical techniques which aim at analysing digital images in order to achieve various goals.</a:t>
            </a:r>
          </a:p>
          <a:p>
            <a:pPr marL="342900" indent="-342900">
              <a:buFont typeface="Arial" panose="020B0604020202020204" pitchFamily="34" charset="0"/>
              <a:buChar char="•"/>
              <a:defRPr/>
            </a:pPr>
            <a:r>
              <a:rPr lang="en-GB" altLang="en-US" sz="2000" i="0" dirty="0">
                <a:solidFill>
                  <a:srgbClr val="040404"/>
                </a:solidFill>
              </a:rPr>
              <a:t>The mathematics involved in Image Processing are mainly discrete mathematics since we are dealing with digital images. They could be:</a:t>
            </a:r>
          </a:p>
          <a:p>
            <a:pPr marL="712788" indent="-355600">
              <a:buFont typeface="Courier New" panose="02070309020205020404" pitchFamily="49" charset="0"/>
              <a:buChar char="o"/>
              <a:defRPr/>
            </a:pPr>
            <a:r>
              <a:rPr lang="en-GB" altLang="en-US" sz="2000" i="0" dirty="0">
                <a:solidFill>
                  <a:srgbClr val="040404"/>
                </a:solidFill>
              </a:rPr>
              <a:t>Multi-dimensional filters</a:t>
            </a:r>
          </a:p>
          <a:p>
            <a:pPr marL="712788" indent="-355600">
              <a:buFont typeface="Courier New" panose="02070309020205020404" pitchFamily="49" charset="0"/>
              <a:buChar char="o"/>
              <a:defRPr/>
            </a:pPr>
            <a:r>
              <a:rPr lang="en-GB" altLang="en-US" sz="2000" i="0" dirty="0">
                <a:solidFill>
                  <a:srgbClr val="040404"/>
                </a:solidFill>
              </a:rPr>
              <a:t>Probabilities and statistics</a:t>
            </a:r>
          </a:p>
          <a:p>
            <a:pPr marL="712788" indent="-355600">
              <a:buFont typeface="Courier New" panose="02070309020205020404" pitchFamily="49" charset="0"/>
              <a:buChar char="o"/>
              <a:defRPr/>
            </a:pPr>
            <a:r>
              <a:rPr lang="en-GB" altLang="en-US" sz="2000" i="0" dirty="0">
                <a:solidFill>
                  <a:srgbClr val="040404"/>
                </a:solidFill>
              </a:rPr>
              <a:t>System analysis algorithms</a:t>
            </a:r>
          </a:p>
          <a:p>
            <a:pPr marL="712788" indent="-355600">
              <a:buFont typeface="Courier New" panose="02070309020205020404" pitchFamily="49" charset="0"/>
              <a:buChar char="o"/>
              <a:defRPr/>
            </a:pPr>
            <a:r>
              <a:rPr lang="en-GB" altLang="en-US" sz="2000" i="0" dirty="0">
                <a:solidFill>
                  <a:srgbClr val="040404"/>
                </a:solidFill>
              </a:rPr>
              <a:t>Others</a:t>
            </a:r>
          </a:p>
          <a:p>
            <a:pPr marL="357188" indent="-357188">
              <a:buFont typeface="Arial" panose="020B0604020202020204" pitchFamily="34" charset="0"/>
              <a:buChar char="•"/>
              <a:defRPr/>
            </a:pPr>
            <a:r>
              <a:rPr lang="en-GB" altLang="en-US" sz="2000" i="0" dirty="0">
                <a:solidFill>
                  <a:srgbClr val="040404"/>
                </a:solidFill>
              </a:rPr>
              <a:t>Image Processing topics include:</a:t>
            </a:r>
          </a:p>
          <a:p>
            <a:pPr marL="712788" indent="-355600">
              <a:buFont typeface="Courier New" panose="02070309020205020404" pitchFamily="49" charset="0"/>
              <a:buChar char="o"/>
              <a:defRPr/>
            </a:pPr>
            <a:r>
              <a:rPr lang="en-GB" altLang="en-US" sz="2000" i="0" dirty="0">
                <a:solidFill>
                  <a:srgbClr val="040404"/>
                </a:solidFill>
              </a:rPr>
              <a:t>Image modelling</a:t>
            </a:r>
          </a:p>
          <a:p>
            <a:pPr marL="712788" indent="-355600">
              <a:buFont typeface="Courier New" panose="02070309020205020404" pitchFamily="49" charset="0"/>
              <a:buChar char="o"/>
              <a:defRPr/>
            </a:pPr>
            <a:r>
              <a:rPr lang="en-GB" altLang="en-US" sz="2000" i="0" dirty="0">
                <a:solidFill>
                  <a:srgbClr val="040404"/>
                </a:solidFill>
              </a:rPr>
              <a:t>Image restoration, enhancement, reconstruction</a:t>
            </a:r>
          </a:p>
          <a:p>
            <a:pPr marL="712788" indent="-355600">
              <a:buFont typeface="Courier New" panose="02070309020205020404" pitchFamily="49" charset="0"/>
              <a:buChar char="o"/>
              <a:defRPr/>
            </a:pPr>
            <a:r>
              <a:rPr lang="en-GB" altLang="en-US" sz="2000" i="0" dirty="0">
                <a:solidFill>
                  <a:srgbClr val="040404"/>
                </a:solidFill>
              </a:rPr>
              <a:t>Image compression</a:t>
            </a:r>
          </a:p>
          <a:p>
            <a:pPr marL="712788" indent="-355600">
              <a:buFont typeface="Courier New" panose="02070309020205020404" pitchFamily="49" charset="0"/>
              <a:buChar char="o"/>
              <a:defRPr/>
            </a:pPr>
            <a:r>
              <a:rPr lang="en-US" altLang="en-US" sz="2000" i="0" dirty="0">
                <a:solidFill>
                  <a:srgbClr val="040404"/>
                </a:solidFill>
              </a:rPr>
              <a:t>Analysis, detection, recognition, understanding</a:t>
            </a:r>
          </a:p>
        </p:txBody>
      </p:sp>
    </p:spTree>
    <p:extLst>
      <p:ext uri="{BB962C8B-B14F-4D97-AF65-F5344CB8AC3E}">
        <p14:creationId xmlns:p14="http://schemas.microsoft.com/office/powerpoint/2010/main" val="3216182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943DDD78-BC2E-4D7C-A289-6E3DC727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112" y="3838577"/>
            <a:ext cx="3235623" cy="3046807"/>
          </a:xfrm>
          <a:prstGeom prst="rect">
            <a:avLst/>
          </a:prstGeom>
        </p:spPr>
      </p:pic>
      <p:sp>
        <p:nvSpPr>
          <p:cNvPr id="6146" name="Rectangle 5">
            <a:extLst>
              <a:ext uri="{FF2B5EF4-FFF2-40B4-BE49-F238E27FC236}">
                <a16:creationId xmlns="" xmlns:a16="http://schemas.microsoft.com/office/drawing/2014/main" id="{1A34BB92-2A14-4140-96FD-5BCCFD883887}"/>
              </a:ext>
            </a:extLst>
          </p:cNvPr>
          <p:cNvSpPr>
            <a:spLocks noGrp="1" noChangeArrowheads="1"/>
          </p:cNvSpPr>
          <p:nvPr>
            <p:ph type="title"/>
          </p:nvPr>
        </p:nvSpPr>
        <p:spPr>
          <a:xfrm>
            <a:off x="179512" y="702593"/>
            <a:ext cx="8784976" cy="638175"/>
          </a:xfrm>
        </p:spPr>
        <p:txBody>
          <a:bodyPr/>
          <a:lstStyle/>
          <a:p>
            <a:pPr algn="ctr" eaLnBrk="1" hangingPunct="1"/>
            <a:r>
              <a:rPr lang="en-GB" altLang="en-US" dirty="0"/>
              <a:t>Image Processing and Computer Vision: what is the difference?</a:t>
            </a:r>
          </a:p>
        </p:txBody>
      </p:sp>
      <p:sp>
        <p:nvSpPr>
          <p:cNvPr id="5" name="Rectangle 4">
            <a:extLst>
              <a:ext uri="{FF2B5EF4-FFF2-40B4-BE49-F238E27FC236}">
                <a16:creationId xmlns="" xmlns:a16="http://schemas.microsoft.com/office/drawing/2014/main" id="{39C35D10-59D5-4A4A-9861-7DDDCB09E689}"/>
              </a:ext>
            </a:extLst>
          </p:cNvPr>
          <p:cNvSpPr>
            <a:spLocks noGrp="1" noChangeArrowheads="1"/>
          </p:cNvSpPr>
          <p:nvPr/>
        </p:nvSpPr>
        <p:spPr bwMode="auto">
          <a:xfrm>
            <a:off x="251520" y="1556792"/>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lIns="0" tIns="0" rIns="0" bIns="0"/>
          <a:lstStyle>
            <a:lvl1pPr>
              <a:spcBef>
                <a:spcPct val="20000"/>
              </a:spcBef>
              <a:defRPr>
                <a:solidFill>
                  <a:srgbClr val="4B4F55"/>
                </a:solidFill>
                <a:latin typeface="Arial" panose="020B0604020202020204" pitchFamily="34" charset="0"/>
              </a:defRPr>
            </a:lvl1pPr>
            <a:lvl2pPr marL="571500" indent="-190500">
              <a:spcBef>
                <a:spcPct val="20000"/>
              </a:spcBef>
              <a:buChar char="•"/>
              <a:defRPr sz="1600">
                <a:solidFill>
                  <a:srgbClr val="4B4F55"/>
                </a:solidFill>
                <a:latin typeface="Arial" panose="020B0604020202020204" pitchFamily="34" charset="0"/>
              </a:defRPr>
            </a:lvl2pPr>
            <a:lvl3pPr marL="952500" indent="-190500">
              <a:spcBef>
                <a:spcPct val="20000"/>
              </a:spcBef>
              <a:buChar char="»"/>
              <a:defRPr sz="1600">
                <a:solidFill>
                  <a:srgbClr val="4B4F55"/>
                </a:solidFill>
                <a:latin typeface="Arial" panose="020B0604020202020204" pitchFamily="34" charset="0"/>
              </a:defRPr>
            </a:lvl3pPr>
            <a:lvl4pPr marL="1333500" indent="-190500">
              <a:spcBef>
                <a:spcPct val="20000"/>
              </a:spcBef>
              <a:buFont typeface="Wingdings" panose="05000000000000000000" pitchFamily="2" charset="2"/>
              <a:buChar char="§"/>
              <a:defRPr sz="1400">
                <a:solidFill>
                  <a:srgbClr val="4B4F55"/>
                </a:solidFill>
                <a:latin typeface="Arial" panose="020B0604020202020204" pitchFamily="34" charset="0"/>
              </a:defRPr>
            </a:lvl4pPr>
            <a:lvl5pPr marL="1727200" indent="-203200">
              <a:spcBef>
                <a:spcPct val="20000"/>
              </a:spcBef>
              <a:buChar char="°"/>
              <a:defRPr sz="1400">
                <a:solidFill>
                  <a:srgbClr val="4B4F55"/>
                </a:solidFill>
                <a:latin typeface="Arial" panose="020B0604020202020204" pitchFamily="34" charset="0"/>
              </a:defRPr>
            </a:lvl5pPr>
            <a:lvl6pPr marL="2184400" indent="-203200" eaLnBrk="0" fontAlgn="base" hangingPunct="0">
              <a:spcBef>
                <a:spcPct val="20000"/>
              </a:spcBef>
              <a:spcAft>
                <a:spcPct val="0"/>
              </a:spcAft>
              <a:buChar char="°"/>
              <a:defRPr sz="1400">
                <a:solidFill>
                  <a:srgbClr val="4B4F55"/>
                </a:solidFill>
                <a:latin typeface="Arial" panose="020B0604020202020204" pitchFamily="34" charset="0"/>
              </a:defRPr>
            </a:lvl6pPr>
            <a:lvl7pPr marL="2641600" indent="-203200" eaLnBrk="0" fontAlgn="base" hangingPunct="0">
              <a:spcBef>
                <a:spcPct val="20000"/>
              </a:spcBef>
              <a:spcAft>
                <a:spcPct val="0"/>
              </a:spcAft>
              <a:buChar char="°"/>
              <a:defRPr sz="1400">
                <a:solidFill>
                  <a:srgbClr val="4B4F55"/>
                </a:solidFill>
                <a:latin typeface="Arial" panose="020B0604020202020204" pitchFamily="34" charset="0"/>
              </a:defRPr>
            </a:lvl7pPr>
            <a:lvl8pPr marL="3098800" indent="-203200" eaLnBrk="0" fontAlgn="base" hangingPunct="0">
              <a:spcBef>
                <a:spcPct val="20000"/>
              </a:spcBef>
              <a:spcAft>
                <a:spcPct val="0"/>
              </a:spcAft>
              <a:buChar char="°"/>
              <a:defRPr sz="1400">
                <a:solidFill>
                  <a:srgbClr val="4B4F55"/>
                </a:solidFill>
                <a:latin typeface="Arial" panose="020B0604020202020204" pitchFamily="34" charset="0"/>
              </a:defRPr>
            </a:lvl8pPr>
            <a:lvl9pPr marL="3556000" indent="-203200" eaLnBrk="0" fontAlgn="base" hangingPunct="0">
              <a:spcBef>
                <a:spcPct val="20000"/>
              </a:spcBef>
              <a:spcAft>
                <a:spcPct val="0"/>
              </a:spcAft>
              <a:buChar char="°"/>
              <a:defRPr sz="1400">
                <a:solidFill>
                  <a:srgbClr val="4B4F55"/>
                </a:solidFill>
                <a:latin typeface="Arial" panose="020B0604020202020204" pitchFamily="34" charset="0"/>
              </a:defRPr>
            </a:lvl9pPr>
          </a:lstStyle>
          <a:p>
            <a:pPr marL="342900" indent="-342900">
              <a:buFont typeface="Arial" panose="020B0604020202020204" pitchFamily="34" charset="0"/>
              <a:buChar char="•"/>
              <a:defRPr/>
            </a:pPr>
            <a:r>
              <a:rPr lang="en-GB" altLang="en-US" sz="2000" i="0" dirty="0">
                <a:solidFill>
                  <a:srgbClr val="040404"/>
                </a:solidFill>
              </a:rPr>
              <a:t>Image Processing refers to a lower level (modelling/signal analysis/noise removal) of processing of an image signal compared to Computer Vision.</a:t>
            </a:r>
          </a:p>
          <a:p>
            <a:pPr marL="342900" indent="-342900">
              <a:buFont typeface="Arial" panose="020B0604020202020204" pitchFamily="34" charset="0"/>
              <a:buChar char="•"/>
              <a:defRPr/>
            </a:pPr>
            <a:r>
              <a:rPr lang="en-GB" altLang="en-US" sz="2000" i="0" dirty="0">
                <a:solidFill>
                  <a:srgbClr val="040404"/>
                </a:solidFill>
              </a:rPr>
              <a:t>For example:</a:t>
            </a:r>
          </a:p>
          <a:p>
            <a:pPr marL="712788" indent="-355600">
              <a:buFont typeface="Courier New" panose="02070309020205020404" pitchFamily="49" charset="0"/>
              <a:buChar char="o"/>
              <a:defRPr/>
            </a:pPr>
            <a:r>
              <a:rPr lang="en-GB" altLang="en-US" sz="2000" i="0" dirty="0">
                <a:solidFill>
                  <a:srgbClr val="040404"/>
                </a:solidFill>
              </a:rPr>
              <a:t>Finding good mathematical features to describe a human silhouette is image processing.</a:t>
            </a:r>
          </a:p>
          <a:p>
            <a:pPr marL="712788" indent="-355600">
              <a:buFont typeface="Courier New" panose="02070309020205020404" pitchFamily="49" charset="0"/>
              <a:buChar char="o"/>
              <a:defRPr/>
            </a:pPr>
            <a:r>
              <a:rPr lang="en-GB" altLang="en-US" sz="2000" i="0" dirty="0">
                <a:solidFill>
                  <a:srgbClr val="040404"/>
                </a:solidFill>
              </a:rPr>
              <a:t>Using the features which describe a human silhouette as part of a system that detects humans in an image is computer vision.</a:t>
            </a:r>
          </a:p>
          <a:p>
            <a:pPr marL="357188" indent="-357188">
              <a:buFont typeface="Arial" panose="020B0604020202020204" pitchFamily="34" charset="0"/>
              <a:buChar char="•"/>
              <a:tabLst>
                <a:tab pos="5021263" algn="l"/>
              </a:tabLst>
              <a:defRPr/>
            </a:pPr>
            <a:r>
              <a:rPr lang="en-GB" altLang="en-US" sz="2000" i="0" dirty="0">
                <a:solidFill>
                  <a:srgbClr val="040404"/>
                </a:solidFill>
              </a:rPr>
              <a:t>Computer Vision refers to any type</a:t>
            </a:r>
          </a:p>
          <a:p>
            <a:pPr marL="357188">
              <a:tabLst>
                <a:tab pos="5021263" algn="l"/>
              </a:tabLst>
              <a:defRPr/>
            </a:pPr>
            <a:r>
              <a:rPr lang="en-GB" altLang="en-US" sz="2000" i="0" dirty="0">
                <a:solidFill>
                  <a:srgbClr val="040404"/>
                </a:solidFill>
              </a:rPr>
              <a:t>of science that attempts to make a digital</a:t>
            </a:r>
          </a:p>
          <a:p>
            <a:pPr marL="357188">
              <a:tabLst>
                <a:tab pos="5021263" algn="l"/>
              </a:tabLst>
              <a:defRPr/>
            </a:pPr>
            <a:r>
              <a:rPr lang="en-GB" altLang="en-US" sz="2000" i="0" dirty="0">
                <a:solidFill>
                  <a:srgbClr val="040404"/>
                </a:solidFill>
              </a:rPr>
              <a:t>computer carry human vision tasks.</a:t>
            </a:r>
          </a:p>
          <a:p>
            <a:pPr marL="357188">
              <a:tabLst>
                <a:tab pos="5021263" algn="l"/>
              </a:tabLst>
              <a:defRPr/>
            </a:pPr>
            <a:r>
              <a:rPr lang="en-GB" altLang="en-US" sz="2000" i="0" dirty="0">
                <a:solidFill>
                  <a:srgbClr val="040404"/>
                </a:solidFill>
              </a:rPr>
              <a:t>It is a bigger and less well-defined</a:t>
            </a:r>
          </a:p>
          <a:p>
            <a:pPr marL="357188">
              <a:tabLst>
                <a:tab pos="5021263" algn="l"/>
              </a:tabLst>
              <a:defRPr/>
            </a:pPr>
            <a:r>
              <a:rPr lang="en-GB" altLang="en-US" sz="2000" i="0" dirty="0">
                <a:solidFill>
                  <a:srgbClr val="040404"/>
                </a:solidFill>
              </a:rPr>
              <a:t>area compared to Image Processing.</a:t>
            </a:r>
          </a:p>
          <a:p>
            <a:pPr marL="357188">
              <a:tabLst>
                <a:tab pos="5021263" algn="l"/>
              </a:tabLst>
              <a:defRPr/>
            </a:pPr>
            <a:r>
              <a:rPr lang="en-GB" altLang="en-US" sz="2000" i="0" dirty="0">
                <a:solidFill>
                  <a:srgbClr val="040404"/>
                </a:solidFill>
              </a:rPr>
              <a:t>The two areas overlap.</a:t>
            </a:r>
          </a:p>
        </p:txBody>
      </p:sp>
    </p:spTree>
    <p:extLst>
      <p:ext uri="{BB962C8B-B14F-4D97-AF65-F5344CB8AC3E}">
        <p14:creationId xmlns:p14="http://schemas.microsoft.com/office/powerpoint/2010/main" val="267638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 xmlns:a16="http://schemas.microsoft.com/office/drawing/2014/main" id="{47688B75-182B-4066-A365-672024627A85}"/>
              </a:ext>
            </a:extLst>
          </p:cNvPr>
          <p:cNvSpPr>
            <a:spLocks noGrp="1"/>
          </p:cNvSpPr>
          <p:nvPr>
            <p:ph type="sldNum" sz="quarter" idx="12"/>
          </p:nvPr>
        </p:nvSpPr>
        <p:spPr/>
        <p:txBody>
          <a:bodyPr/>
          <a:lstStyle>
            <a:lvl1pPr algn="ctr" eaLnBrk="0" hangingPunct="0">
              <a:defRPr sz="2200">
                <a:solidFill>
                  <a:schemeClr val="tx1"/>
                </a:solidFill>
                <a:latin typeface="Arial" panose="020B0604020202020204" pitchFamily="34" charset="0"/>
                <a:cs typeface="Arial" panose="020B0604020202020204" pitchFamily="34" charset="0"/>
              </a:defRPr>
            </a:lvl1pPr>
            <a:lvl2pPr marL="742950" indent="-285750" algn="ctr" eaLnBrk="0" hangingPunct="0">
              <a:defRPr sz="2200">
                <a:solidFill>
                  <a:schemeClr val="tx1"/>
                </a:solidFill>
                <a:latin typeface="Arial" panose="020B0604020202020204" pitchFamily="34" charset="0"/>
                <a:cs typeface="Arial" panose="020B0604020202020204" pitchFamily="34" charset="0"/>
              </a:defRPr>
            </a:lvl2pPr>
            <a:lvl3pPr marL="1143000" indent="-228600" algn="ctr" eaLnBrk="0" hangingPunct="0">
              <a:defRPr sz="2200">
                <a:solidFill>
                  <a:schemeClr val="tx1"/>
                </a:solidFill>
                <a:latin typeface="Arial" panose="020B0604020202020204" pitchFamily="34" charset="0"/>
                <a:cs typeface="Arial" panose="020B0604020202020204" pitchFamily="34" charset="0"/>
              </a:defRPr>
            </a:lvl3pPr>
            <a:lvl4pPr marL="1600200" indent="-228600" algn="ctr" eaLnBrk="0" hangingPunct="0">
              <a:defRPr sz="2200">
                <a:solidFill>
                  <a:schemeClr val="tx1"/>
                </a:solidFill>
                <a:latin typeface="Arial" panose="020B0604020202020204" pitchFamily="34" charset="0"/>
                <a:cs typeface="Arial" panose="020B0604020202020204" pitchFamily="34" charset="0"/>
              </a:defRPr>
            </a:lvl4pPr>
            <a:lvl5pPr marL="2057400" indent="-228600" algn="ctr" eaLnBrk="0" hangingPunct="0">
              <a:defRPr sz="2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r"/>
            <a:fld id="{056E3813-15CA-42D6-B671-643BA6F009D3}" type="slidenum">
              <a:rPr lang="he-IL" altLang="en-US" sz="1200">
                <a:solidFill>
                  <a:srgbClr val="898989"/>
                </a:solidFill>
              </a:rPr>
              <a:pPr algn="r"/>
              <a:t>7</a:t>
            </a:fld>
            <a:endParaRPr lang="en-US" altLang="en-US" sz="1200">
              <a:solidFill>
                <a:srgbClr val="898989"/>
              </a:solidFill>
            </a:endParaRPr>
          </a:p>
        </p:txBody>
      </p:sp>
      <mc:AlternateContent xmlns:mc="http://schemas.openxmlformats.org/markup-compatibility/2006" xmlns:a14="http://schemas.microsoft.com/office/drawing/2010/main">
        <mc:Choice Requires="a14">
          <p:sp>
            <p:nvSpPr>
              <p:cNvPr id="16388" name="Rectangle 29">
                <a:extLst>
                  <a:ext uri="{FF2B5EF4-FFF2-40B4-BE49-F238E27FC236}">
                    <a16:creationId xmlns="" xmlns:a16="http://schemas.microsoft.com/office/drawing/2014/main" id="{C03BC3C9-893E-4972-885B-EE2575A5BFF9}"/>
                  </a:ext>
                </a:extLst>
              </p:cNvPr>
              <p:cNvSpPr>
                <a:spLocks noChangeArrowheads="1"/>
              </p:cNvSpPr>
              <p:nvPr/>
            </p:nvSpPr>
            <p:spPr bwMode="auto">
              <a:xfrm>
                <a:off x="261938" y="1654448"/>
                <a:ext cx="8107362" cy="501491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lstStyle>
                <a:lvl1pPr marL="342900" indent="-342900" algn="ctr" eaLnBrk="0" hangingPunct="0">
                  <a:defRPr sz="2200">
                    <a:solidFill>
                      <a:schemeClr val="tx1"/>
                    </a:solidFill>
                    <a:latin typeface="Arial" panose="020B0604020202020204" pitchFamily="34" charset="0"/>
                    <a:cs typeface="Arial" panose="020B0604020202020204" pitchFamily="34" charset="0"/>
                  </a:defRPr>
                </a:lvl1pPr>
                <a:lvl2pPr marL="742950" indent="-285750" algn="ctr" eaLnBrk="0" hangingPunct="0">
                  <a:defRPr sz="2200">
                    <a:solidFill>
                      <a:schemeClr val="tx1"/>
                    </a:solidFill>
                    <a:latin typeface="Arial" panose="020B0604020202020204" pitchFamily="34" charset="0"/>
                    <a:cs typeface="Arial" panose="020B0604020202020204" pitchFamily="34" charset="0"/>
                  </a:defRPr>
                </a:lvl2pPr>
                <a:lvl3pPr marL="1143000" indent="-228600" algn="ctr" eaLnBrk="0" hangingPunct="0">
                  <a:defRPr sz="2200">
                    <a:solidFill>
                      <a:schemeClr val="tx1"/>
                    </a:solidFill>
                    <a:latin typeface="Arial" panose="020B0604020202020204" pitchFamily="34" charset="0"/>
                    <a:cs typeface="Arial" panose="020B0604020202020204" pitchFamily="34" charset="0"/>
                  </a:defRPr>
                </a:lvl3pPr>
                <a:lvl4pPr marL="1600200" indent="-228600" algn="ctr" eaLnBrk="0" hangingPunct="0">
                  <a:defRPr sz="2200">
                    <a:solidFill>
                      <a:schemeClr val="tx1"/>
                    </a:solidFill>
                    <a:latin typeface="Arial" panose="020B0604020202020204" pitchFamily="34" charset="0"/>
                    <a:cs typeface="Arial" panose="020B0604020202020204" pitchFamily="34" charset="0"/>
                  </a:defRPr>
                </a:lvl4pPr>
                <a:lvl5pPr marL="2057400" indent="-228600" algn="ctr" eaLnBrk="0" hangingPunct="0">
                  <a:defRPr sz="2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just">
                  <a:spcBef>
                    <a:spcPct val="20000"/>
                  </a:spcBef>
                  <a:buSzPct val="100000"/>
                  <a:buFontTx/>
                  <a:buChar char="•"/>
                </a:pPr>
                <a:r>
                  <a:rPr lang="en-US" altLang="en-US" sz="2000" i="0" dirty="0">
                    <a:solidFill>
                      <a:srgbClr val="040404"/>
                    </a:solidFill>
                  </a:rPr>
                  <a:t>An image is a projection of a 3D scene into a 2D projection plane.</a:t>
                </a:r>
              </a:p>
              <a:p>
                <a:pPr algn="just">
                  <a:spcBef>
                    <a:spcPct val="20000"/>
                  </a:spcBef>
                  <a:buSzPct val="100000"/>
                  <a:buFontTx/>
                  <a:buChar char="•"/>
                </a:pPr>
                <a:r>
                  <a:rPr lang="en-US" altLang="en-US" sz="2000" i="0" dirty="0">
                    <a:solidFill>
                      <a:srgbClr val="040404"/>
                    </a:solidFill>
                  </a:rPr>
                  <a:t>An image can be defined as a function of two variables </a:t>
                </a:r>
                <a14:m>
                  <m:oMath xmlns:m="http://schemas.openxmlformats.org/officeDocument/2006/math">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r>
                      <a:rPr lang="en-GB" altLang="en-US" sz="2000" b="0" i="1" smtClean="0">
                        <a:solidFill>
                          <a:srgbClr val="040404"/>
                        </a:solidFill>
                        <a:latin typeface="Cambria Math" panose="02040503050406030204" pitchFamily="18" charset="0"/>
                      </a:rPr>
                      <m:t>)</m:t>
                    </m:r>
                  </m:oMath>
                </a14:m>
                <a:r>
                  <a:rPr lang="en-US" altLang="en-US" sz="2000" i="0" dirty="0">
                    <a:solidFill>
                      <a:srgbClr val="040404"/>
                    </a:solidFill>
                  </a:rPr>
                  <a:t> as    </a:t>
                </a:r>
                <a14:m>
                  <m:oMath xmlns:m="http://schemas.openxmlformats.org/officeDocument/2006/math">
                    <m:r>
                      <a:rPr lang="en-GB" altLang="en-US" sz="2000" b="0" i="1" smtClean="0">
                        <a:solidFill>
                          <a:srgbClr val="040404"/>
                        </a:solidFill>
                        <a:latin typeface="Cambria Math" panose="02040503050406030204" pitchFamily="18" charset="0"/>
                      </a:rPr>
                      <m:t>𝑓</m:t>
                    </m:r>
                    <m:d>
                      <m:dPr>
                        <m:ctrlPr>
                          <a:rPr lang="en-GB" altLang="en-US" sz="2000" b="0" i="1" smtClean="0">
                            <a:solidFill>
                              <a:srgbClr val="040404"/>
                            </a:solidFill>
                            <a:latin typeface="Cambria Math"/>
                          </a:rPr>
                        </m:ctrlPr>
                      </m:dPr>
                      <m:e>
                        <m:r>
                          <a:rPr lang="en-GB" altLang="en-US" sz="2000" b="0" i="1" smtClean="0">
                            <a:solidFill>
                              <a:srgbClr val="040404"/>
                            </a:solidFill>
                            <a:latin typeface="Cambria Math" panose="02040503050406030204" pitchFamily="18" charset="0"/>
                          </a:rPr>
                          <m:t>𝑥</m:t>
                        </m:r>
                        <m:r>
                          <a:rPr lang="en-GB" altLang="en-US" sz="2000" b="0" i="1" smtClean="0">
                            <a:solidFill>
                              <a:srgbClr val="040404"/>
                            </a:solidFill>
                            <a:latin typeface="Cambria Math" panose="02040503050406030204" pitchFamily="18" charset="0"/>
                          </a:rPr>
                          <m:t>,</m:t>
                        </m:r>
                        <m:r>
                          <a:rPr lang="en-GB" altLang="en-US" sz="2000" b="0" i="1" smtClean="0">
                            <a:solidFill>
                              <a:srgbClr val="040404"/>
                            </a:solidFill>
                            <a:latin typeface="Cambria Math" panose="02040503050406030204" pitchFamily="18" charset="0"/>
                          </a:rPr>
                          <m:t>𝑦</m:t>
                        </m:r>
                      </m:e>
                    </m:d>
                    <m:r>
                      <a:rPr lang="en-GB" altLang="en-US" sz="2000" b="0" i="1" smtClean="0">
                        <a:solidFill>
                          <a:srgbClr val="040404"/>
                        </a:solidFill>
                        <a:latin typeface="Cambria Math" panose="02040503050406030204" pitchFamily="18" charset="0"/>
                      </a:rPr>
                      <m:t>: </m:t>
                    </m:r>
                    <m:sSup>
                      <m:sSupPr>
                        <m:ctrlPr>
                          <a:rPr lang="en-GB" altLang="en-US" sz="2000" b="0" i="1" smtClean="0">
                            <a:solidFill>
                              <a:srgbClr val="040404"/>
                            </a:solidFill>
                            <a:latin typeface="Cambria Math"/>
                          </a:rPr>
                        </m:ctrlPr>
                      </m:sSupPr>
                      <m:e>
                        <m:r>
                          <a:rPr lang="en-GB" altLang="en-US" sz="2000" b="0" i="1" smtClean="0">
                            <a:solidFill>
                              <a:srgbClr val="040404"/>
                            </a:solidFill>
                            <a:latin typeface="Cambria Math" panose="02040503050406030204" pitchFamily="18" charset="0"/>
                          </a:rPr>
                          <m:t>𝑅</m:t>
                        </m:r>
                      </m:e>
                      <m:sup>
                        <m:r>
                          <a:rPr lang="en-GB" altLang="en-US" sz="2000" b="0" i="1" smtClean="0">
                            <a:solidFill>
                              <a:srgbClr val="040404"/>
                            </a:solidFill>
                            <a:latin typeface="Cambria Math" panose="02040503050406030204" pitchFamily="18" charset="0"/>
                          </a:rPr>
                          <m:t>2</m:t>
                        </m:r>
                      </m:sup>
                    </m:sSup>
                    <m:r>
                      <a:rPr lang="en-GB" altLang="en-US" sz="2000" b="0" i="1" smtClean="0">
                        <a:solidFill>
                          <a:srgbClr val="040404"/>
                        </a:solidFill>
                        <a:latin typeface="Cambria Math" panose="02040503050406030204" pitchFamily="18" charset="0"/>
                        <a:ea typeface="Cambria Math" panose="02040503050406030204" pitchFamily="18" charset="0"/>
                      </a:rPr>
                      <m:t>→</m:t>
                    </m:r>
                    <m:r>
                      <a:rPr lang="en-GB" altLang="en-US" sz="2000" b="0" i="1" smtClean="0">
                        <a:solidFill>
                          <a:srgbClr val="040404"/>
                        </a:solidFill>
                        <a:latin typeface="Cambria Math" panose="02040503050406030204" pitchFamily="18" charset="0"/>
                        <a:ea typeface="Cambria Math" panose="02040503050406030204" pitchFamily="18" charset="0"/>
                      </a:rPr>
                      <m:t>𝑅</m:t>
                    </m:r>
                  </m:oMath>
                </a14:m>
                <a:r>
                  <a:rPr lang="en-US" altLang="en-US" sz="2000" i="0" dirty="0">
                    <a:solidFill>
                      <a:srgbClr val="040404"/>
                    </a:solidFill>
                  </a:rPr>
                  <a:t>, where for each position </a:t>
                </a:r>
                <a14:m>
                  <m:oMath xmlns:m="http://schemas.openxmlformats.org/officeDocument/2006/math">
                    <m:r>
                      <a:rPr lang="en-GB" altLang="en-US" sz="2000">
                        <a:solidFill>
                          <a:srgbClr val="040404"/>
                        </a:solidFill>
                        <a:latin typeface="Cambria Math" panose="02040503050406030204" pitchFamily="18" charset="0"/>
                      </a:rPr>
                      <m:t>(</m:t>
                    </m:r>
                    <m:r>
                      <a:rPr lang="en-GB" altLang="en-US" sz="2000">
                        <a:solidFill>
                          <a:srgbClr val="040404"/>
                        </a:solidFill>
                        <a:latin typeface="Cambria Math" panose="02040503050406030204" pitchFamily="18" charset="0"/>
                      </a:rPr>
                      <m:t>𝑥</m:t>
                    </m:r>
                    <m:r>
                      <a:rPr lang="en-GB" altLang="en-US" sz="2000">
                        <a:solidFill>
                          <a:srgbClr val="040404"/>
                        </a:solidFill>
                        <a:latin typeface="Cambria Math" panose="02040503050406030204" pitchFamily="18" charset="0"/>
                      </a:rPr>
                      <m:t>,</m:t>
                    </m:r>
                    <m:r>
                      <a:rPr lang="en-GB" altLang="en-US" sz="2000">
                        <a:solidFill>
                          <a:srgbClr val="040404"/>
                        </a:solidFill>
                        <a:latin typeface="Cambria Math" panose="02040503050406030204" pitchFamily="18" charset="0"/>
                      </a:rPr>
                      <m:t>𝑦</m:t>
                    </m:r>
                    <m:r>
                      <a:rPr lang="en-GB" altLang="en-US" sz="2000">
                        <a:solidFill>
                          <a:srgbClr val="040404"/>
                        </a:solidFill>
                        <a:latin typeface="Cambria Math" panose="02040503050406030204" pitchFamily="18" charset="0"/>
                      </a:rPr>
                      <m:t>)</m:t>
                    </m:r>
                  </m:oMath>
                </a14:m>
                <a:r>
                  <a:rPr lang="en-US" altLang="en-US" sz="2000" i="0" dirty="0">
                    <a:solidFill>
                      <a:srgbClr val="040404"/>
                    </a:solidFill>
                  </a:rPr>
                  <a:t> in the projection plane, </a:t>
                </a:r>
                <a14:m>
                  <m:oMath xmlns:m="http://schemas.openxmlformats.org/officeDocument/2006/math">
                    <m:r>
                      <a:rPr lang="en-GB" altLang="en-US" sz="2000">
                        <a:solidFill>
                          <a:srgbClr val="040404"/>
                        </a:solidFill>
                        <a:latin typeface="Cambria Math" panose="02040503050406030204" pitchFamily="18" charset="0"/>
                      </a:rPr>
                      <m:t>𝑓</m:t>
                    </m:r>
                    <m:d>
                      <m:dPr>
                        <m:ctrlPr>
                          <a:rPr lang="en-GB" altLang="en-US" sz="2000" i="1">
                            <a:solidFill>
                              <a:srgbClr val="040404"/>
                            </a:solidFill>
                            <a:latin typeface="Cambria Math"/>
                          </a:rPr>
                        </m:ctrlPr>
                      </m:dPr>
                      <m:e>
                        <m:r>
                          <a:rPr lang="en-GB" altLang="en-US" sz="2000">
                            <a:solidFill>
                              <a:srgbClr val="040404"/>
                            </a:solidFill>
                            <a:latin typeface="Cambria Math" panose="02040503050406030204" pitchFamily="18" charset="0"/>
                          </a:rPr>
                          <m:t>𝑥</m:t>
                        </m:r>
                        <m:r>
                          <a:rPr lang="en-GB" altLang="en-US" sz="2000">
                            <a:solidFill>
                              <a:srgbClr val="040404"/>
                            </a:solidFill>
                            <a:latin typeface="Cambria Math" panose="02040503050406030204" pitchFamily="18" charset="0"/>
                          </a:rPr>
                          <m:t>,</m:t>
                        </m:r>
                        <m:r>
                          <a:rPr lang="en-GB" altLang="en-US" sz="2000">
                            <a:solidFill>
                              <a:srgbClr val="040404"/>
                            </a:solidFill>
                            <a:latin typeface="Cambria Math" panose="02040503050406030204" pitchFamily="18" charset="0"/>
                          </a:rPr>
                          <m:t>𝑦</m:t>
                        </m:r>
                      </m:e>
                    </m:d>
                  </m:oMath>
                </a14:m>
                <a:r>
                  <a:rPr lang="en-US" altLang="en-US" sz="2000" i="0" dirty="0">
                    <a:solidFill>
                      <a:srgbClr val="040404"/>
                    </a:solidFill>
                  </a:rPr>
                  <a:t> defines the light </a:t>
                </a:r>
                <a:r>
                  <a:rPr lang="en-GB" altLang="he-IL" sz="2000" i="0" dirty="0">
                    <a:solidFill>
                      <a:srgbClr val="040404"/>
                    </a:solidFill>
                  </a:rPr>
                  <a:t>intensity at this point.</a:t>
                </a:r>
              </a:p>
            </p:txBody>
          </p:sp>
        </mc:Choice>
        <mc:Fallback xmlns="">
          <p:sp>
            <p:nvSpPr>
              <p:cNvPr id="16388" name="Rectangle 29">
                <a:extLst>
                  <a:ext uri="{FF2B5EF4-FFF2-40B4-BE49-F238E27FC236}">
                    <a16:creationId xmlns:a16="http://schemas.microsoft.com/office/drawing/2014/main" id="{C03BC3C9-893E-4972-885B-EE2575A5BFF9}"/>
                  </a:ext>
                </a:extLst>
              </p:cNvPr>
              <p:cNvSpPr>
                <a:spLocks noRot="1" noChangeAspect="1" noMove="1" noResize="1" noEditPoints="1" noAdjustHandles="1" noChangeArrowheads="1" noChangeShapeType="1" noTextEdit="1"/>
              </p:cNvSpPr>
              <p:nvPr/>
            </p:nvSpPr>
            <p:spPr bwMode="auto">
              <a:xfrm>
                <a:off x="261938" y="1654448"/>
                <a:ext cx="8107362" cy="5014912"/>
              </a:xfrm>
              <a:prstGeom prst="rect">
                <a:avLst/>
              </a:prstGeom>
              <a:blipFill>
                <a:blip r:embed="rId3"/>
                <a:stretch>
                  <a:fillRect l="-677" t="-486" r="-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GB">
                    <a:noFill/>
                  </a:rPr>
                  <a:t> </a:t>
                </a:r>
              </a:p>
            </p:txBody>
          </p:sp>
        </mc:Fallback>
      </mc:AlternateContent>
      <p:pic>
        <p:nvPicPr>
          <p:cNvPr id="16391" name="Picture 32">
            <a:extLst>
              <a:ext uri="{FF2B5EF4-FFF2-40B4-BE49-F238E27FC236}">
                <a16:creationId xmlns="" xmlns:a16="http://schemas.microsoft.com/office/drawing/2014/main" id="{2F800602-97CC-46A3-9399-F9C541F758B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8025" y="4077072"/>
            <a:ext cx="1828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392" name="Line 33">
            <a:extLst>
              <a:ext uri="{FF2B5EF4-FFF2-40B4-BE49-F238E27FC236}">
                <a16:creationId xmlns="" xmlns:a16="http://schemas.microsoft.com/office/drawing/2014/main" id="{73176410-6A16-475B-A0D0-A9C745020F60}"/>
              </a:ext>
            </a:extLst>
          </p:cNvPr>
          <p:cNvSpPr>
            <a:spLocks noChangeShapeType="1"/>
          </p:cNvSpPr>
          <p:nvPr/>
        </p:nvSpPr>
        <p:spPr bwMode="auto">
          <a:xfrm>
            <a:off x="4581525" y="4941168"/>
            <a:ext cx="1439863" cy="1330325"/>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393" name="Line 34">
            <a:extLst>
              <a:ext uri="{FF2B5EF4-FFF2-40B4-BE49-F238E27FC236}">
                <a16:creationId xmlns="" xmlns:a16="http://schemas.microsoft.com/office/drawing/2014/main" id="{5C9FE116-CF9F-4593-8DA3-98943E672849}"/>
              </a:ext>
            </a:extLst>
          </p:cNvPr>
          <p:cNvSpPr>
            <a:spLocks noChangeShapeType="1"/>
          </p:cNvSpPr>
          <p:nvPr/>
        </p:nvSpPr>
        <p:spPr bwMode="auto">
          <a:xfrm>
            <a:off x="4614863" y="4869160"/>
            <a:ext cx="2087562" cy="279400"/>
          </a:xfrm>
          <a:prstGeom prst="line">
            <a:avLst/>
          </a:prstGeom>
          <a:noFill/>
          <a:ln w="28575">
            <a:solidFill>
              <a:schemeClr val="hlink"/>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6394" name="Line 35">
            <a:extLst>
              <a:ext uri="{FF2B5EF4-FFF2-40B4-BE49-F238E27FC236}">
                <a16:creationId xmlns="" xmlns:a16="http://schemas.microsoft.com/office/drawing/2014/main" id="{BAF0C67E-A260-484C-BF05-8D819AF8896D}"/>
              </a:ext>
            </a:extLst>
          </p:cNvPr>
          <p:cNvSpPr>
            <a:spLocks noChangeShapeType="1"/>
          </p:cNvSpPr>
          <p:nvPr/>
        </p:nvSpPr>
        <p:spPr bwMode="auto">
          <a:xfrm flipH="1" flipV="1">
            <a:off x="2633663" y="3933056"/>
            <a:ext cx="903287" cy="371475"/>
          </a:xfrm>
          <a:prstGeom prst="line">
            <a:avLst/>
          </a:prstGeom>
          <a:noFill/>
          <a:ln w="1270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6395" name="Line 37">
            <a:extLst>
              <a:ext uri="{FF2B5EF4-FFF2-40B4-BE49-F238E27FC236}">
                <a16:creationId xmlns="" xmlns:a16="http://schemas.microsoft.com/office/drawing/2014/main" id="{951B7396-BFCF-45DC-AFF4-25FCAD26C1AD}"/>
              </a:ext>
            </a:extLst>
          </p:cNvPr>
          <p:cNvSpPr>
            <a:spLocks noChangeShapeType="1"/>
          </p:cNvSpPr>
          <p:nvPr/>
        </p:nvSpPr>
        <p:spPr bwMode="auto">
          <a:xfrm flipH="1">
            <a:off x="6792913" y="3717032"/>
            <a:ext cx="558800" cy="1009650"/>
          </a:xfrm>
          <a:prstGeom prst="line">
            <a:avLst/>
          </a:prstGeom>
          <a:noFill/>
          <a:ln w="762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96" name="Line 38">
            <a:extLst>
              <a:ext uri="{FF2B5EF4-FFF2-40B4-BE49-F238E27FC236}">
                <a16:creationId xmlns="" xmlns:a16="http://schemas.microsoft.com/office/drawing/2014/main" id="{67500C68-64E4-4F8E-B638-D102EACB3571}"/>
              </a:ext>
            </a:extLst>
          </p:cNvPr>
          <p:cNvSpPr>
            <a:spLocks noChangeShapeType="1"/>
          </p:cNvSpPr>
          <p:nvPr/>
        </p:nvSpPr>
        <p:spPr bwMode="auto">
          <a:xfrm flipH="1">
            <a:off x="7031038" y="3861048"/>
            <a:ext cx="558800" cy="1009650"/>
          </a:xfrm>
          <a:prstGeom prst="line">
            <a:avLst/>
          </a:prstGeom>
          <a:noFill/>
          <a:ln w="762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16397" name="Line 39">
            <a:extLst>
              <a:ext uri="{FF2B5EF4-FFF2-40B4-BE49-F238E27FC236}">
                <a16:creationId xmlns="" xmlns:a16="http://schemas.microsoft.com/office/drawing/2014/main" id="{735793A9-C76C-4F6D-82D3-AE777793BB1D}"/>
              </a:ext>
            </a:extLst>
          </p:cNvPr>
          <p:cNvSpPr>
            <a:spLocks noChangeShapeType="1"/>
          </p:cNvSpPr>
          <p:nvPr/>
        </p:nvSpPr>
        <p:spPr bwMode="auto">
          <a:xfrm flipH="1">
            <a:off x="7254875" y="4005064"/>
            <a:ext cx="558800" cy="1009650"/>
          </a:xfrm>
          <a:prstGeom prst="line">
            <a:avLst/>
          </a:prstGeom>
          <a:noFill/>
          <a:ln w="76200">
            <a:solidFill>
              <a:srgbClr val="FF99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pic>
        <p:nvPicPr>
          <p:cNvPr id="16398" name="Picture 36" descr="MCj02321800000[1]">
            <a:extLst>
              <a:ext uri="{FF2B5EF4-FFF2-40B4-BE49-F238E27FC236}">
                <a16:creationId xmlns="" xmlns:a16="http://schemas.microsoft.com/office/drawing/2014/main" id="{9B467DBF-3EC8-431B-ADC4-25571964E2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6000" y="2924944"/>
            <a:ext cx="94456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 xmlns:a16="http://schemas.microsoft.com/office/drawing/2014/main" id="{2042A046-4775-40F2-B281-214EA4C9759E}"/>
              </a:ext>
            </a:extLst>
          </p:cNvPr>
          <p:cNvPicPr>
            <a:picLocks noChangeAspect="1"/>
          </p:cNvPicPr>
          <p:nvPr/>
        </p:nvPicPr>
        <p:blipFill>
          <a:blip r:embed="rId6"/>
          <a:stretch>
            <a:fillRect/>
          </a:stretch>
        </p:blipFill>
        <p:spPr>
          <a:xfrm>
            <a:off x="6186129" y="5301208"/>
            <a:ext cx="1393032" cy="1114425"/>
          </a:xfrm>
          <a:prstGeom prst="rect">
            <a:avLst/>
          </a:prstGeom>
        </p:spPr>
      </p:pic>
      <p:pic>
        <p:nvPicPr>
          <p:cNvPr id="3" name="Picture 2">
            <a:extLst>
              <a:ext uri="{FF2B5EF4-FFF2-40B4-BE49-F238E27FC236}">
                <a16:creationId xmlns="" xmlns:a16="http://schemas.microsoft.com/office/drawing/2014/main" id="{47C96919-981D-4DAE-A3D4-3CAF11D2050E}"/>
              </a:ext>
            </a:extLst>
          </p:cNvPr>
          <p:cNvPicPr>
            <a:picLocks noChangeAspect="1"/>
          </p:cNvPicPr>
          <p:nvPr/>
        </p:nvPicPr>
        <p:blipFill>
          <a:blip r:embed="rId7"/>
          <a:stretch>
            <a:fillRect/>
          </a:stretch>
        </p:blipFill>
        <p:spPr>
          <a:xfrm>
            <a:off x="1316250" y="3284984"/>
            <a:ext cx="1103700" cy="898525"/>
          </a:xfrm>
          <a:prstGeom prst="rect">
            <a:avLst/>
          </a:prstGeom>
        </p:spPr>
      </p:pic>
      <p:sp>
        <p:nvSpPr>
          <p:cNvPr id="18" name="Rectangle 5">
            <a:extLst>
              <a:ext uri="{FF2B5EF4-FFF2-40B4-BE49-F238E27FC236}">
                <a16:creationId xmlns="" xmlns:a16="http://schemas.microsoft.com/office/drawing/2014/main" id="{F8146BC2-1A55-4436-974A-035E03D73239}"/>
              </a:ext>
            </a:extLst>
          </p:cNvPr>
          <p:cNvSpPr txBox="1">
            <a:spLocks noChangeArrowheads="1"/>
          </p:cNvSpPr>
          <p:nvPr/>
        </p:nvSpPr>
        <p:spPr>
          <a:xfrm>
            <a:off x="838200" y="836712"/>
            <a:ext cx="7543800" cy="614766"/>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GB" altLang="en-US" i="0" kern="0" dirty="0"/>
              <a:t>Image acquisition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
            <a:extLst>
              <a:ext uri="{FF2B5EF4-FFF2-40B4-BE49-F238E27FC236}">
                <a16:creationId xmlns="" xmlns:a16="http://schemas.microsoft.com/office/drawing/2014/main" id="{47688B75-182B-4066-A365-672024627A85}"/>
              </a:ext>
            </a:extLst>
          </p:cNvPr>
          <p:cNvSpPr>
            <a:spLocks noGrp="1"/>
          </p:cNvSpPr>
          <p:nvPr>
            <p:ph type="sldNum" sz="quarter" idx="12"/>
          </p:nvPr>
        </p:nvSpPr>
        <p:spPr/>
        <p:txBody>
          <a:bodyPr/>
          <a:lstStyle>
            <a:lvl1pPr algn="ctr" eaLnBrk="0" hangingPunct="0">
              <a:defRPr sz="2200">
                <a:solidFill>
                  <a:schemeClr val="tx1"/>
                </a:solidFill>
                <a:latin typeface="Arial" panose="020B0604020202020204" pitchFamily="34" charset="0"/>
                <a:cs typeface="Arial" panose="020B0604020202020204" pitchFamily="34" charset="0"/>
              </a:defRPr>
            </a:lvl1pPr>
            <a:lvl2pPr marL="742950" indent="-285750" algn="ctr" eaLnBrk="0" hangingPunct="0">
              <a:defRPr sz="2200">
                <a:solidFill>
                  <a:schemeClr val="tx1"/>
                </a:solidFill>
                <a:latin typeface="Arial" panose="020B0604020202020204" pitchFamily="34" charset="0"/>
                <a:cs typeface="Arial" panose="020B0604020202020204" pitchFamily="34" charset="0"/>
              </a:defRPr>
            </a:lvl2pPr>
            <a:lvl3pPr marL="1143000" indent="-228600" algn="ctr" eaLnBrk="0" hangingPunct="0">
              <a:defRPr sz="2200">
                <a:solidFill>
                  <a:schemeClr val="tx1"/>
                </a:solidFill>
                <a:latin typeface="Arial" panose="020B0604020202020204" pitchFamily="34" charset="0"/>
                <a:cs typeface="Arial" panose="020B0604020202020204" pitchFamily="34" charset="0"/>
              </a:defRPr>
            </a:lvl3pPr>
            <a:lvl4pPr marL="1600200" indent="-228600" algn="ctr" eaLnBrk="0" hangingPunct="0">
              <a:defRPr sz="2200">
                <a:solidFill>
                  <a:schemeClr val="tx1"/>
                </a:solidFill>
                <a:latin typeface="Arial" panose="020B0604020202020204" pitchFamily="34" charset="0"/>
                <a:cs typeface="Arial" panose="020B0604020202020204" pitchFamily="34" charset="0"/>
              </a:defRPr>
            </a:lvl4pPr>
            <a:lvl5pPr marL="2057400" indent="-228600" algn="ctr" eaLnBrk="0" hangingPunct="0">
              <a:defRPr sz="2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algn="r"/>
            <a:fld id="{056E3813-15CA-42D6-B671-643BA6F009D3}" type="slidenum">
              <a:rPr lang="he-IL" altLang="en-US" sz="1200">
                <a:solidFill>
                  <a:srgbClr val="898989"/>
                </a:solidFill>
              </a:rPr>
              <a:pPr algn="r"/>
              <a:t>8</a:t>
            </a:fld>
            <a:endParaRPr lang="en-US" altLang="en-US" sz="1200">
              <a:solidFill>
                <a:srgbClr val="898989"/>
              </a:solidFill>
            </a:endParaRPr>
          </a:p>
        </p:txBody>
      </p:sp>
      <p:sp>
        <p:nvSpPr>
          <p:cNvPr id="18" name="Rectangle 5">
            <a:extLst>
              <a:ext uri="{FF2B5EF4-FFF2-40B4-BE49-F238E27FC236}">
                <a16:creationId xmlns="" xmlns:a16="http://schemas.microsoft.com/office/drawing/2014/main" id="{F8146BC2-1A55-4436-974A-035E03D73239}"/>
              </a:ext>
            </a:extLst>
          </p:cNvPr>
          <p:cNvSpPr txBox="1">
            <a:spLocks noChangeArrowheads="1"/>
          </p:cNvSpPr>
          <p:nvPr/>
        </p:nvSpPr>
        <p:spPr>
          <a:xfrm>
            <a:off x="838200" y="836712"/>
            <a:ext cx="7543800" cy="614766"/>
          </a:xfrm>
          <a:prstGeom prst="rect">
            <a:avLst/>
          </a:prstGeom>
        </p:spPr>
        <p:txBody>
          <a:bodyPr/>
          <a:lstStyle>
            <a:lvl1pPr algn="l" rtl="0" eaLnBrk="1" fontAlgn="base" hangingPunct="1">
              <a:spcBef>
                <a:spcPct val="0"/>
              </a:spcBef>
              <a:spcAft>
                <a:spcPct val="0"/>
              </a:spcAft>
              <a:defRPr sz="2600">
                <a:solidFill>
                  <a:srgbClr val="C51538"/>
                </a:solidFill>
                <a:latin typeface="Impact" pitchFamily="34" charset="0"/>
                <a:ea typeface="+mj-ea"/>
                <a:cs typeface="+mj-cs"/>
              </a:defRPr>
            </a:lvl1pPr>
            <a:lvl2pPr algn="l" rtl="0" eaLnBrk="1" fontAlgn="base" hangingPunct="1">
              <a:spcBef>
                <a:spcPct val="0"/>
              </a:spcBef>
              <a:spcAft>
                <a:spcPct val="0"/>
              </a:spcAft>
              <a:defRPr sz="2600">
                <a:solidFill>
                  <a:srgbClr val="C51538"/>
                </a:solidFill>
                <a:latin typeface="Impact" pitchFamily="34" charset="0"/>
              </a:defRPr>
            </a:lvl2pPr>
            <a:lvl3pPr algn="l" rtl="0" eaLnBrk="1" fontAlgn="base" hangingPunct="1">
              <a:spcBef>
                <a:spcPct val="0"/>
              </a:spcBef>
              <a:spcAft>
                <a:spcPct val="0"/>
              </a:spcAft>
              <a:defRPr sz="2600">
                <a:solidFill>
                  <a:srgbClr val="C51538"/>
                </a:solidFill>
                <a:latin typeface="Impact" pitchFamily="34" charset="0"/>
              </a:defRPr>
            </a:lvl3pPr>
            <a:lvl4pPr algn="l" rtl="0" eaLnBrk="1" fontAlgn="base" hangingPunct="1">
              <a:spcBef>
                <a:spcPct val="0"/>
              </a:spcBef>
              <a:spcAft>
                <a:spcPct val="0"/>
              </a:spcAft>
              <a:defRPr sz="2600">
                <a:solidFill>
                  <a:srgbClr val="C51538"/>
                </a:solidFill>
                <a:latin typeface="Impact" pitchFamily="34" charset="0"/>
              </a:defRPr>
            </a:lvl4pPr>
            <a:lvl5pPr algn="l" rtl="0" eaLnBrk="1" fontAlgn="base" hangingPunct="1">
              <a:spcBef>
                <a:spcPct val="0"/>
              </a:spcBef>
              <a:spcAft>
                <a:spcPct val="0"/>
              </a:spcAft>
              <a:defRPr sz="2600">
                <a:solidFill>
                  <a:srgbClr val="C51538"/>
                </a:solidFill>
                <a:latin typeface="Impact" pitchFamily="34" charset="0"/>
              </a:defRPr>
            </a:lvl5pPr>
            <a:lvl6pPr marL="457200" algn="l" rtl="0" eaLnBrk="1" fontAlgn="base" hangingPunct="1">
              <a:spcBef>
                <a:spcPct val="0"/>
              </a:spcBef>
              <a:spcAft>
                <a:spcPct val="0"/>
              </a:spcAft>
              <a:defRPr sz="2600">
                <a:solidFill>
                  <a:srgbClr val="C51538"/>
                </a:solidFill>
                <a:latin typeface="Impact" pitchFamily="34" charset="0"/>
              </a:defRPr>
            </a:lvl6pPr>
            <a:lvl7pPr marL="914400" algn="l" rtl="0" eaLnBrk="1" fontAlgn="base" hangingPunct="1">
              <a:spcBef>
                <a:spcPct val="0"/>
              </a:spcBef>
              <a:spcAft>
                <a:spcPct val="0"/>
              </a:spcAft>
              <a:defRPr sz="2600">
                <a:solidFill>
                  <a:srgbClr val="C51538"/>
                </a:solidFill>
                <a:latin typeface="Impact" pitchFamily="34" charset="0"/>
              </a:defRPr>
            </a:lvl7pPr>
            <a:lvl8pPr marL="1371600" algn="l" rtl="0" eaLnBrk="1" fontAlgn="base" hangingPunct="1">
              <a:spcBef>
                <a:spcPct val="0"/>
              </a:spcBef>
              <a:spcAft>
                <a:spcPct val="0"/>
              </a:spcAft>
              <a:defRPr sz="2600">
                <a:solidFill>
                  <a:srgbClr val="C51538"/>
                </a:solidFill>
                <a:latin typeface="Impact" pitchFamily="34" charset="0"/>
              </a:defRPr>
            </a:lvl8pPr>
            <a:lvl9pPr marL="1828800" algn="l" rtl="0" eaLnBrk="1" fontAlgn="base" hangingPunct="1">
              <a:spcBef>
                <a:spcPct val="0"/>
              </a:spcBef>
              <a:spcAft>
                <a:spcPct val="0"/>
              </a:spcAft>
              <a:defRPr sz="2600">
                <a:solidFill>
                  <a:srgbClr val="C51538"/>
                </a:solidFill>
                <a:latin typeface="Impact" pitchFamily="34" charset="0"/>
              </a:defRPr>
            </a:lvl9pPr>
          </a:lstStyle>
          <a:p>
            <a:pPr algn="ctr"/>
            <a:r>
              <a:rPr lang="en-GB" altLang="en-US" i="0" kern="0" dirty="0"/>
              <a:t>Image acquisition cont.</a:t>
            </a:r>
          </a:p>
        </p:txBody>
      </p:sp>
      <p:pic>
        <p:nvPicPr>
          <p:cNvPr id="15" name="Picture 2">
            <a:extLst>
              <a:ext uri="{FF2B5EF4-FFF2-40B4-BE49-F238E27FC236}">
                <a16:creationId xmlns="" xmlns:a16="http://schemas.microsoft.com/office/drawing/2014/main" id="{6525CC9A-B091-4B26-BFDA-82705B9FE4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7908"/>
          <a:stretch>
            <a:fillRect/>
          </a:stretch>
        </p:blipFill>
        <p:spPr bwMode="auto">
          <a:xfrm>
            <a:off x="706165" y="2132856"/>
            <a:ext cx="7675835" cy="439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 xmlns:a16="http://schemas.microsoft.com/office/drawing/2014/main" id="{EC97500C-B836-4C55-A48A-B09CABE764B2}"/>
              </a:ext>
            </a:extLst>
          </p:cNvPr>
          <p:cNvPicPr>
            <a:picLocks noChangeAspect="1"/>
          </p:cNvPicPr>
          <p:nvPr/>
        </p:nvPicPr>
        <p:blipFill>
          <a:blip r:embed="rId4"/>
          <a:stretch>
            <a:fillRect/>
          </a:stretch>
        </p:blipFill>
        <p:spPr>
          <a:xfrm>
            <a:off x="6016239" y="5429224"/>
            <a:ext cx="2421596" cy="1120440"/>
          </a:xfrm>
          <a:prstGeom prst="rect">
            <a:avLst/>
          </a:prstGeom>
        </p:spPr>
      </p:pic>
      <p:cxnSp>
        <p:nvCxnSpPr>
          <p:cNvPr id="6" name="Straight Arrow Connector 5">
            <a:extLst>
              <a:ext uri="{FF2B5EF4-FFF2-40B4-BE49-F238E27FC236}">
                <a16:creationId xmlns="" xmlns:a16="http://schemas.microsoft.com/office/drawing/2014/main" id="{98F2DD90-6A49-49C9-A006-4646B1FD59D8}"/>
              </a:ext>
            </a:extLst>
          </p:cNvPr>
          <p:cNvCxnSpPr>
            <a:cxnSpLocks/>
          </p:cNvCxnSpPr>
          <p:nvPr/>
        </p:nvCxnSpPr>
        <p:spPr bwMode="auto">
          <a:xfrm flipH="1" flipV="1">
            <a:off x="5292080" y="4778876"/>
            <a:ext cx="1152128" cy="810364"/>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
        <p:nvSpPr>
          <p:cNvPr id="10" name="Rectangle 9">
            <a:extLst>
              <a:ext uri="{FF2B5EF4-FFF2-40B4-BE49-F238E27FC236}">
                <a16:creationId xmlns="" xmlns:a16="http://schemas.microsoft.com/office/drawing/2014/main" id="{E2017B23-68F2-4BEF-8501-B2F1EF11F91B}"/>
              </a:ext>
            </a:extLst>
          </p:cNvPr>
          <p:cNvSpPr/>
          <p:nvPr/>
        </p:nvSpPr>
        <p:spPr bwMode="auto">
          <a:xfrm>
            <a:off x="6084168" y="5085184"/>
            <a:ext cx="1440160" cy="3440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sz="1400" i="0" dirty="0">
                <a:solidFill>
                  <a:srgbClr val="040404"/>
                </a:solidFill>
                <a:latin typeface="+mj-lt"/>
              </a:rPr>
              <a:t>i</a:t>
            </a:r>
            <a:r>
              <a:rPr kumimoji="0" lang="en-GB" sz="1400" b="0" i="0" u="none" strike="noStrike" cap="none" normalizeH="0" baseline="0" dirty="0">
                <a:ln>
                  <a:noFill/>
                </a:ln>
                <a:solidFill>
                  <a:srgbClr val="040404"/>
                </a:solidFill>
                <a:effectLst/>
                <a:latin typeface="+mj-lt"/>
                <a:cs typeface="Times New Roman" pitchFamily="18" charset="0"/>
              </a:rPr>
              <a:t>mage sensors</a:t>
            </a:r>
          </a:p>
        </p:txBody>
      </p:sp>
      <p:sp>
        <p:nvSpPr>
          <p:cNvPr id="23" name="Rectangle 22">
            <a:extLst>
              <a:ext uri="{FF2B5EF4-FFF2-40B4-BE49-F238E27FC236}">
                <a16:creationId xmlns="" xmlns:a16="http://schemas.microsoft.com/office/drawing/2014/main" id="{80977DC0-A1C5-4F80-BAA2-E93C0D7D0F63}"/>
              </a:ext>
            </a:extLst>
          </p:cNvPr>
          <p:cNvSpPr/>
          <p:nvPr/>
        </p:nvSpPr>
        <p:spPr bwMode="auto">
          <a:xfrm>
            <a:off x="5508104" y="1757779"/>
            <a:ext cx="3168352" cy="447085"/>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400" i="0" dirty="0">
                <a:solidFill>
                  <a:srgbClr val="040404"/>
                </a:solidFill>
                <a:latin typeface="+mj-lt"/>
              </a:rPr>
              <a:t>quantization and sampling</a:t>
            </a:r>
            <a:endParaRPr kumimoji="0" lang="en-GB" sz="1400" b="0" i="0" u="none" strike="noStrike" cap="none" normalizeH="0" baseline="0" dirty="0">
              <a:ln>
                <a:noFill/>
              </a:ln>
              <a:solidFill>
                <a:srgbClr val="040404"/>
              </a:solidFill>
              <a:effectLst/>
              <a:latin typeface="+mj-lt"/>
              <a:cs typeface="Times New Roman" pitchFamily="18" charset="0"/>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 xmlns:a16="http://schemas.microsoft.com/office/drawing/2014/main" id="{0630CCAD-252A-49D1-A570-F1F5606AE645}"/>
                  </a:ext>
                </a:extLst>
              </p:cNvPr>
              <p:cNvSpPr txBox="1">
                <a:spLocks noChangeArrowheads="1"/>
              </p:cNvSpPr>
              <p:nvPr/>
            </p:nvSpPr>
            <p:spPr bwMode="auto">
              <a:xfrm>
                <a:off x="2863453" y="1597059"/>
                <a:ext cx="2860675" cy="3077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lgn="ctr" eaLnBrk="0" hangingPunct="0">
                  <a:defRPr sz="2200">
                    <a:solidFill>
                      <a:schemeClr val="tx1"/>
                    </a:solidFill>
                    <a:latin typeface="Arial" panose="020B0604020202020204" pitchFamily="34" charset="0"/>
                    <a:cs typeface="Arial" panose="020B0604020202020204" pitchFamily="34" charset="0"/>
                  </a:defRPr>
                </a:lvl1pPr>
                <a:lvl2pPr marL="742950" indent="-285750" algn="ctr" eaLnBrk="0" hangingPunct="0">
                  <a:defRPr sz="2200">
                    <a:solidFill>
                      <a:schemeClr val="tx1"/>
                    </a:solidFill>
                    <a:latin typeface="Arial" panose="020B0604020202020204" pitchFamily="34" charset="0"/>
                    <a:cs typeface="Arial" panose="020B0604020202020204" pitchFamily="34" charset="0"/>
                  </a:defRPr>
                </a:lvl2pPr>
                <a:lvl3pPr marL="1143000" indent="-228600" algn="ctr" eaLnBrk="0" hangingPunct="0">
                  <a:defRPr sz="2200">
                    <a:solidFill>
                      <a:schemeClr val="tx1"/>
                    </a:solidFill>
                    <a:latin typeface="Arial" panose="020B0604020202020204" pitchFamily="34" charset="0"/>
                    <a:cs typeface="Arial" panose="020B0604020202020204" pitchFamily="34" charset="0"/>
                  </a:defRPr>
                </a:lvl3pPr>
                <a:lvl4pPr marL="1600200" indent="-228600" algn="ctr" eaLnBrk="0" hangingPunct="0">
                  <a:defRPr sz="2200">
                    <a:solidFill>
                      <a:schemeClr val="tx1"/>
                    </a:solidFill>
                    <a:latin typeface="Arial" panose="020B0604020202020204" pitchFamily="34" charset="0"/>
                    <a:cs typeface="Arial" panose="020B0604020202020204" pitchFamily="34" charset="0"/>
                  </a:defRPr>
                </a:lvl4pPr>
                <a:lvl5pPr marL="2057400" indent="-228600" algn="ctr" eaLnBrk="0" hangingPunct="0">
                  <a:defRPr sz="2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r>
                  <a:rPr lang="en-US" altLang="en-US" sz="1400" i="0" dirty="0">
                    <a:solidFill>
                      <a:srgbClr val="040404"/>
                    </a:solidFill>
                  </a:rPr>
                  <a:t>pixel</a:t>
                </a:r>
                <a14:m>
                  <m:oMath xmlns:m="http://schemas.openxmlformats.org/officeDocument/2006/math">
                    <m:r>
                      <a:rPr lang="en-GB" altLang="en-US" sz="1400" b="0" i="0" smtClean="0">
                        <a:solidFill>
                          <a:srgbClr val="040404"/>
                        </a:solidFill>
                        <a:latin typeface="Cambria Math" panose="02040503050406030204" pitchFamily="18" charset="0"/>
                      </a:rPr>
                      <m:t> </m:t>
                    </m:r>
                    <m:r>
                      <a:rPr lang="en-GB" altLang="en-US" sz="1400" b="0" i="1" smtClean="0">
                        <a:solidFill>
                          <a:srgbClr val="040404"/>
                        </a:solidFill>
                        <a:latin typeface="Cambria Math" panose="02040503050406030204" pitchFamily="18" charset="0"/>
                      </a:rPr>
                      <m:t>= </m:t>
                    </m:r>
                  </m:oMath>
                </a14:m>
                <a:r>
                  <a:rPr lang="en-US" altLang="en-US" sz="1400" i="0" dirty="0">
                    <a:solidFill>
                      <a:srgbClr val="040404"/>
                    </a:solidFill>
                  </a:rPr>
                  <a:t>picture element</a:t>
                </a:r>
              </a:p>
            </p:txBody>
          </p:sp>
        </mc:Choice>
        <mc:Fallback xmlns="">
          <p:sp>
            <p:nvSpPr>
              <p:cNvPr id="24" name="TextBox 23">
                <a:extLst>
                  <a:ext uri="{FF2B5EF4-FFF2-40B4-BE49-F238E27FC236}">
                    <a16:creationId xmlns:a16="http://schemas.microsoft.com/office/drawing/2014/main" id="{0630CCAD-252A-49D1-A570-F1F5606AE645}"/>
                  </a:ext>
                </a:extLst>
              </p:cNvPr>
              <p:cNvSpPr txBox="1">
                <a:spLocks noRot="1" noChangeAspect="1" noMove="1" noResize="1" noEditPoints="1" noAdjustHandles="1" noChangeArrowheads="1" noChangeShapeType="1" noTextEdit="1"/>
              </p:cNvSpPr>
              <p:nvPr/>
            </p:nvSpPr>
            <p:spPr bwMode="auto">
              <a:xfrm>
                <a:off x="2863453" y="1597059"/>
                <a:ext cx="2860675" cy="307777"/>
              </a:xfrm>
              <a:prstGeom prst="rect">
                <a:avLst/>
              </a:prstGeom>
              <a:blipFill>
                <a:blip r:embed="rId5"/>
                <a:stretch>
                  <a:fillRect t="-400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25" name="Straight Arrow Connector 24">
            <a:extLst>
              <a:ext uri="{FF2B5EF4-FFF2-40B4-BE49-F238E27FC236}">
                <a16:creationId xmlns="" xmlns:a16="http://schemas.microsoft.com/office/drawing/2014/main" id="{838B31A2-07FE-4861-A199-82D43AF2ACB2}"/>
              </a:ext>
            </a:extLst>
          </p:cNvPr>
          <p:cNvCxnSpPr>
            <a:cxnSpLocks/>
          </p:cNvCxnSpPr>
          <p:nvPr/>
        </p:nvCxnSpPr>
        <p:spPr bwMode="auto">
          <a:xfrm>
            <a:off x="4788024" y="1904836"/>
            <a:ext cx="1512168" cy="588060"/>
          </a:xfrm>
          <a:prstGeom prst="straightConnector1">
            <a:avLst/>
          </a:prstGeom>
          <a:solidFill>
            <a:schemeClr val="accent1"/>
          </a:solidFill>
          <a:ln w="9525" cap="flat" cmpd="sng" algn="ctr">
            <a:solidFill>
              <a:schemeClr val="accent1"/>
            </a:solidFill>
            <a:prstDash val="solid"/>
            <a:round/>
            <a:headEnd type="none" w="med" len="med"/>
            <a:tailEnd type="triangle"/>
          </a:ln>
          <a:effectLst/>
        </p:spPr>
      </p:cxnSp>
    </p:spTree>
    <p:extLst>
      <p:ext uri="{BB962C8B-B14F-4D97-AF65-F5344CB8AC3E}">
        <p14:creationId xmlns:p14="http://schemas.microsoft.com/office/powerpoint/2010/main" val="2270329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2">
            <a:extLst>
              <a:ext uri="{FF2B5EF4-FFF2-40B4-BE49-F238E27FC236}">
                <a16:creationId xmlns="" xmlns:a16="http://schemas.microsoft.com/office/drawing/2014/main" id="{0BFC2512-426E-41EC-B695-ED189191805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0062" y="5291137"/>
            <a:ext cx="18288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235" name="AutoShape 15">
            <a:extLst>
              <a:ext uri="{FF2B5EF4-FFF2-40B4-BE49-F238E27FC236}">
                <a16:creationId xmlns="" xmlns:a16="http://schemas.microsoft.com/office/drawing/2014/main" id="{1BF68203-3DDD-4DB5-AB94-8347011C2240}"/>
              </a:ext>
            </a:extLst>
          </p:cNvPr>
          <p:cNvSpPr>
            <a:spLocks noChangeArrowheads="1"/>
          </p:cNvSpPr>
          <p:nvPr/>
        </p:nvSpPr>
        <p:spPr bwMode="auto">
          <a:xfrm>
            <a:off x="7164288" y="2996952"/>
            <a:ext cx="1657350" cy="648982"/>
          </a:xfrm>
          <a:prstGeom prst="flowChartDisplay">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39" name="Text Box 32">
            <a:extLst>
              <a:ext uri="{FF2B5EF4-FFF2-40B4-BE49-F238E27FC236}">
                <a16:creationId xmlns="" xmlns:a16="http://schemas.microsoft.com/office/drawing/2014/main" id="{C2A47685-9F11-45F9-97A4-25884B2D7C10}"/>
              </a:ext>
            </a:extLst>
          </p:cNvPr>
          <p:cNvSpPr txBox="1">
            <a:spLocks noChangeArrowheads="1"/>
          </p:cNvSpPr>
          <p:nvPr/>
        </p:nvSpPr>
        <p:spPr bwMode="auto">
          <a:xfrm>
            <a:off x="7452320" y="3140968"/>
            <a:ext cx="1194878" cy="400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000" i="0" dirty="0">
                <a:solidFill>
                  <a:srgbClr val="040404"/>
                </a:solidFill>
              </a:rPr>
              <a:t>display</a:t>
            </a:r>
          </a:p>
        </p:txBody>
      </p:sp>
      <p:sp>
        <p:nvSpPr>
          <p:cNvPr id="8220" name="Line 17">
            <a:extLst>
              <a:ext uri="{FF2B5EF4-FFF2-40B4-BE49-F238E27FC236}">
                <a16:creationId xmlns="" xmlns:a16="http://schemas.microsoft.com/office/drawing/2014/main" id="{4EB9F819-00AB-40DE-9121-EFA1B43EE43E}"/>
              </a:ext>
            </a:extLst>
          </p:cNvPr>
          <p:cNvSpPr>
            <a:spLocks noChangeShapeType="1"/>
          </p:cNvSpPr>
          <p:nvPr/>
        </p:nvSpPr>
        <p:spPr bwMode="auto">
          <a:xfrm>
            <a:off x="2008622" y="3352800"/>
            <a:ext cx="3311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22" name="AutoShape 10">
            <a:extLst>
              <a:ext uri="{FF2B5EF4-FFF2-40B4-BE49-F238E27FC236}">
                <a16:creationId xmlns="" xmlns:a16="http://schemas.microsoft.com/office/drawing/2014/main" id="{DD94260E-8952-4961-8A27-BA06EC60C663}"/>
              </a:ext>
            </a:extLst>
          </p:cNvPr>
          <p:cNvSpPr>
            <a:spLocks noChangeArrowheads="1"/>
          </p:cNvSpPr>
          <p:nvPr/>
        </p:nvSpPr>
        <p:spPr bwMode="auto">
          <a:xfrm>
            <a:off x="854738" y="2852936"/>
            <a:ext cx="1196982" cy="990600"/>
          </a:xfrm>
          <a:prstGeom prst="homePlate">
            <a:avLst>
              <a:gd name="adj" fmla="val 375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24" name="Text Box 24">
            <a:extLst>
              <a:ext uri="{FF2B5EF4-FFF2-40B4-BE49-F238E27FC236}">
                <a16:creationId xmlns="" xmlns:a16="http://schemas.microsoft.com/office/drawing/2014/main" id="{D7887395-2670-462E-91FC-C96CB1D9B9F4}"/>
              </a:ext>
            </a:extLst>
          </p:cNvPr>
          <p:cNvSpPr txBox="1">
            <a:spLocks noChangeArrowheads="1"/>
          </p:cNvSpPr>
          <p:nvPr/>
        </p:nvSpPr>
        <p:spPr bwMode="auto">
          <a:xfrm>
            <a:off x="-14808" y="43434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000" i="0" dirty="0">
                <a:solidFill>
                  <a:srgbClr val="040404"/>
                </a:solidFill>
              </a:rPr>
              <a:t>object</a:t>
            </a:r>
          </a:p>
        </p:txBody>
      </p:sp>
      <p:sp>
        <p:nvSpPr>
          <p:cNvPr id="8225" name="Text Box 25">
            <a:extLst>
              <a:ext uri="{FF2B5EF4-FFF2-40B4-BE49-F238E27FC236}">
                <a16:creationId xmlns="" xmlns:a16="http://schemas.microsoft.com/office/drawing/2014/main" id="{2AFCBB15-D32A-4041-95AD-7A9D205238CC}"/>
              </a:ext>
            </a:extLst>
          </p:cNvPr>
          <p:cNvSpPr txBox="1">
            <a:spLocks noChangeArrowheads="1"/>
          </p:cNvSpPr>
          <p:nvPr/>
        </p:nvSpPr>
        <p:spPr bwMode="auto">
          <a:xfrm>
            <a:off x="570439" y="4343400"/>
            <a:ext cx="1425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000" i="0" dirty="0">
                <a:solidFill>
                  <a:srgbClr val="040404"/>
                </a:solidFill>
              </a:rPr>
              <a:t>capture (CCD or CMOS sensor)</a:t>
            </a:r>
          </a:p>
        </p:txBody>
      </p:sp>
      <p:grpSp>
        <p:nvGrpSpPr>
          <p:cNvPr id="8227" name="Group 3">
            <a:extLst>
              <a:ext uri="{FF2B5EF4-FFF2-40B4-BE49-F238E27FC236}">
                <a16:creationId xmlns="" xmlns:a16="http://schemas.microsoft.com/office/drawing/2014/main" id="{B68963A5-2AA0-465B-8ADC-E77DB4581F85}"/>
              </a:ext>
            </a:extLst>
          </p:cNvPr>
          <p:cNvGrpSpPr>
            <a:grpSpLocks/>
          </p:cNvGrpSpPr>
          <p:nvPr/>
        </p:nvGrpSpPr>
        <p:grpSpPr bwMode="auto">
          <a:xfrm>
            <a:off x="99306" y="3140968"/>
            <a:ext cx="457200" cy="533400"/>
            <a:chOff x="576" y="1968"/>
            <a:chExt cx="288" cy="336"/>
          </a:xfrm>
        </p:grpSpPr>
        <p:sp>
          <p:nvSpPr>
            <p:cNvPr id="8229" name="Oval 4">
              <a:extLst>
                <a:ext uri="{FF2B5EF4-FFF2-40B4-BE49-F238E27FC236}">
                  <a16:creationId xmlns="" xmlns:a16="http://schemas.microsoft.com/office/drawing/2014/main" id="{E1CFD735-C887-4257-A455-48A0646925BE}"/>
                </a:ext>
              </a:extLst>
            </p:cNvPr>
            <p:cNvSpPr>
              <a:spLocks noChangeArrowheads="1"/>
            </p:cNvSpPr>
            <p:nvPr/>
          </p:nvSpPr>
          <p:spPr bwMode="auto">
            <a:xfrm>
              <a:off x="672" y="1968"/>
              <a:ext cx="96" cy="96"/>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30" name="Line 5">
              <a:extLst>
                <a:ext uri="{FF2B5EF4-FFF2-40B4-BE49-F238E27FC236}">
                  <a16:creationId xmlns="" xmlns:a16="http://schemas.microsoft.com/office/drawing/2014/main" id="{6D5DA80E-0CCA-4620-ADCB-14FFBE1AA8DC}"/>
                </a:ext>
              </a:extLst>
            </p:cNvPr>
            <p:cNvSpPr>
              <a:spLocks noChangeShapeType="1"/>
            </p:cNvSpPr>
            <p:nvPr/>
          </p:nvSpPr>
          <p:spPr bwMode="auto">
            <a:xfrm>
              <a:off x="720" y="206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1" name="Line 6">
              <a:extLst>
                <a:ext uri="{FF2B5EF4-FFF2-40B4-BE49-F238E27FC236}">
                  <a16:creationId xmlns="" xmlns:a16="http://schemas.microsoft.com/office/drawing/2014/main" id="{38FAC9A2-35F9-4B24-A626-A7E0241B7D48}"/>
                </a:ext>
              </a:extLst>
            </p:cNvPr>
            <p:cNvSpPr>
              <a:spLocks noChangeShapeType="1"/>
            </p:cNvSpPr>
            <p:nvPr/>
          </p:nvSpPr>
          <p:spPr bwMode="auto">
            <a:xfrm flipH="1">
              <a:off x="624"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2" name="Line 7">
              <a:extLst>
                <a:ext uri="{FF2B5EF4-FFF2-40B4-BE49-F238E27FC236}">
                  <a16:creationId xmlns="" xmlns:a16="http://schemas.microsoft.com/office/drawing/2014/main" id="{C62E1D75-573D-42BE-9FC8-B814DCFDDEA9}"/>
                </a:ext>
              </a:extLst>
            </p:cNvPr>
            <p:cNvSpPr>
              <a:spLocks noChangeShapeType="1"/>
            </p:cNvSpPr>
            <p:nvPr/>
          </p:nvSpPr>
          <p:spPr bwMode="auto">
            <a:xfrm>
              <a:off x="720" y="2208"/>
              <a:ext cx="96"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3" name="Line 8">
              <a:extLst>
                <a:ext uri="{FF2B5EF4-FFF2-40B4-BE49-F238E27FC236}">
                  <a16:creationId xmlns="" xmlns:a16="http://schemas.microsoft.com/office/drawing/2014/main" id="{575F9B4D-4E51-407E-8775-7F1E80E483D8}"/>
                </a:ext>
              </a:extLst>
            </p:cNvPr>
            <p:cNvSpPr>
              <a:spLocks noChangeShapeType="1"/>
            </p:cNvSpPr>
            <p:nvPr/>
          </p:nvSpPr>
          <p:spPr bwMode="auto">
            <a:xfrm flipH="1">
              <a:off x="576" y="2112"/>
              <a:ext cx="144" cy="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34" name="Line 9">
              <a:extLst>
                <a:ext uri="{FF2B5EF4-FFF2-40B4-BE49-F238E27FC236}">
                  <a16:creationId xmlns="" xmlns:a16="http://schemas.microsoft.com/office/drawing/2014/main" id="{6E9B17BE-834F-41F1-8169-F3284F5028A9}"/>
                </a:ext>
              </a:extLst>
            </p:cNvPr>
            <p:cNvSpPr>
              <a:spLocks noChangeShapeType="1"/>
            </p:cNvSpPr>
            <p:nvPr/>
          </p:nvSpPr>
          <p:spPr bwMode="auto">
            <a:xfrm>
              <a:off x="720" y="2112"/>
              <a:ext cx="144"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8228" name="Text Box 33">
            <a:extLst>
              <a:ext uri="{FF2B5EF4-FFF2-40B4-BE49-F238E27FC236}">
                <a16:creationId xmlns="" xmlns:a16="http://schemas.microsoft.com/office/drawing/2014/main" id="{8ADEACB9-4D33-4C5B-8238-4BFEA35A5053}"/>
              </a:ext>
            </a:extLst>
          </p:cNvPr>
          <p:cNvSpPr txBox="1">
            <a:spLocks noChangeArrowheads="1"/>
          </p:cNvSpPr>
          <p:nvPr/>
        </p:nvSpPr>
        <p:spPr bwMode="auto">
          <a:xfrm>
            <a:off x="870179" y="2971799"/>
            <a:ext cx="132555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000" i="0" dirty="0">
                <a:solidFill>
                  <a:srgbClr val="040404"/>
                </a:solidFill>
              </a:rPr>
              <a:t>imaging</a:t>
            </a:r>
          </a:p>
          <a:p>
            <a:pPr eaLnBrk="1" hangingPunct="1">
              <a:spcBef>
                <a:spcPct val="50000"/>
              </a:spcBef>
            </a:pPr>
            <a:r>
              <a:rPr lang="en-US" altLang="en-US" sz="2000" i="0" dirty="0">
                <a:solidFill>
                  <a:srgbClr val="040404"/>
                </a:solidFill>
              </a:rPr>
              <a:t>system</a:t>
            </a:r>
          </a:p>
        </p:txBody>
      </p:sp>
      <p:sp>
        <p:nvSpPr>
          <p:cNvPr id="8215" name="Line 18">
            <a:extLst>
              <a:ext uri="{FF2B5EF4-FFF2-40B4-BE49-F238E27FC236}">
                <a16:creationId xmlns="" xmlns:a16="http://schemas.microsoft.com/office/drawing/2014/main" id="{0D006B5C-E0DB-43AC-8D19-F8411FB3E581}"/>
              </a:ext>
            </a:extLst>
          </p:cNvPr>
          <p:cNvSpPr>
            <a:spLocks noChangeShapeType="1"/>
          </p:cNvSpPr>
          <p:nvPr/>
        </p:nvSpPr>
        <p:spPr bwMode="auto">
          <a:xfrm>
            <a:off x="3505015" y="3353401"/>
            <a:ext cx="43394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7" name="Rectangle 11">
            <a:extLst>
              <a:ext uri="{FF2B5EF4-FFF2-40B4-BE49-F238E27FC236}">
                <a16:creationId xmlns="" xmlns:a16="http://schemas.microsoft.com/office/drawing/2014/main" id="{3F3C1C7F-CD40-40D4-9B7D-E6D6586415E1}"/>
              </a:ext>
            </a:extLst>
          </p:cNvPr>
          <p:cNvSpPr>
            <a:spLocks noChangeArrowheads="1"/>
          </p:cNvSpPr>
          <p:nvPr/>
        </p:nvSpPr>
        <p:spPr bwMode="auto">
          <a:xfrm>
            <a:off x="2339752" y="2467738"/>
            <a:ext cx="1116230" cy="180020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18" name="Text Box 26">
            <a:extLst>
              <a:ext uri="{FF2B5EF4-FFF2-40B4-BE49-F238E27FC236}">
                <a16:creationId xmlns="" xmlns:a16="http://schemas.microsoft.com/office/drawing/2014/main" id="{DF2290D8-9366-428E-8983-8EBCC046A0D5}"/>
              </a:ext>
            </a:extLst>
          </p:cNvPr>
          <p:cNvSpPr txBox="1">
            <a:spLocks noChangeArrowheads="1"/>
          </p:cNvSpPr>
          <p:nvPr/>
        </p:nvSpPr>
        <p:spPr bwMode="auto">
          <a:xfrm>
            <a:off x="2369583" y="434340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000" i="0" dirty="0">
                <a:solidFill>
                  <a:srgbClr val="040404"/>
                </a:solidFill>
              </a:rPr>
              <a:t>digitize</a:t>
            </a:r>
          </a:p>
        </p:txBody>
      </p:sp>
      <p:sp>
        <p:nvSpPr>
          <p:cNvPr id="8219" name="Text Box 34">
            <a:extLst>
              <a:ext uri="{FF2B5EF4-FFF2-40B4-BE49-F238E27FC236}">
                <a16:creationId xmlns="" xmlns:a16="http://schemas.microsoft.com/office/drawing/2014/main" id="{3DED112A-9B28-4610-B96D-1050AEB66244}"/>
              </a:ext>
            </a:extLst>
          </p:cNvPr>
          <p:cNvSpPr txBox="1">
            <a:spLocks noChangeArrowheads="1"/>
          </p:cNvSpPr>
          <p:nvPr/>
        </p:nvSpPr>
        <p:spPr bwMode="auto">
          <a:xfrm>
            <a:off x="2359182" y="2781674"/>
            <a:ext cx="1066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000" i="0" dirty="0">
                <a:solidFill>
                  <a:srgbClr val="040404"/>
                </a:solidFill>
              </a:rPr>
              <a:t>sample and quantize</a:t>
            </a:r>
          </a:p>
        </p:txBody>
      </p:sp>
      <p:sp>
        <p:nvSpPr>
          <p:cNvPr id="8211" name="AutoShape 12">
            <a:extLst>
              <a:ext uri="{FF2B5EF4-FFF2-40B4-BE49-F238E27FC236}">
                <a16:creationId xmlns="" xmlns:a16="http://schemas.microsoft.com/office/drawing/2014/main" id="{0FFB41D2-1763-4929-8D45-5F6AD319EA0E}"/>
              </a:ext>
            </a:extLst>
          </p:cNvPr>
          <p:cNvSpPr>
            <a:spLocks noChangeArrowheads="1"/>
          </p:cNvSpPr>
          <p:nvPr/>
        </p:nvSpPr>
        <p:spPr bwMode="auto">
          <a:xfrm>
            <a:off x="3938958" y="2514600"/>
            <a:ext cx="985988" cy="1706486"/>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12" name="Line 19">
            <a:extLst>
              <a:ext uri="{FF2B5EF4-FFF2-40B4-BE49-F238E27FC236}">
                <a16:creationId xmlns="" xmlns:a16="http://schemas.microsoft.com/office/drawing/2014/main" id="{6F7B7117-7209-4FCB-967E-9C70AAA96CD4}"/>
              </a:ext>
            </a:extLst>
          </p:cNvPr>
          <p:cNvSpPr>
            <a:spLocks noChangeShapeType="1"/>
          </p:cNvSpPr>
          <p:nvPr/>
        </p:nvSpPr>
        <p:spPr bwMode="auto">
          <a:xfrm>
            <a:off x="4948758" y="3352800"/>
            <a:ext cx="358284" cy="60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3" name="Text Box 27">
            <a:extLst>
              <a:ext uri="{FF2B5EF4-FFF2-40B4-BE49-F238E27FC236}">
                <a16:creationId xmlns="" xmlns:a16="http://schemas.microsoft.com/office/drawing/2014/main" id="{00169E3A-6EBC-477C-988A-DBEF11BF998E}"/>
              </a:ext>
            </a:extLst>
          </p:cNvPr>
          <p:cNvSpPr txBox="1">
            <a:spLocks noChangeArrowheads="1"/>
          </p:cNvSpPr>
          <p:nvPr/>
        </p:nvSpPr>
        <p:spPr bwMode="auto">
          <a:xfrm>
            <a:off x="3851920" y="43434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000" i="0" dirty="0">
                <a:solidFill>
                  <a:srgbClr val="040404"/>
                </a:solidFill>
              </a:rPr>
              <a:t>store</a:t>
            </a:r>
          </a:p>
        </p:txBody>
      </p:sp>
      <p:sp>
        <p:nvSpPr>
          <p:cNvPr id="8214" name="Text Box 35">
            <a:extLst>
              <a:ext uri="{FF2B5EF4-FFF2-40B4-BE49-F238E27FC236}">
                <a16:creationId xmlns="" xmlns:a16="http://schemas.microsoft.com/office/drawing/2014/main" id="{06925906-0577-4F19-9BCB-3D4E39516CDB}"/>
              </a:ext>
            </a:extLst>
          </p:cNvPr>
          <p:cNvSpPr txBox="1">
            <a:spLocks noChangeArrowheads="1"/>
          </p:cNvSpPr>
          <p:nvPr/>
        </p:nvSpPr>
        <p:spPr bwMode="auto">
          <a:xfrm>
            <a:off x="3979805" y="2827873"/>
            <a:ext cx="1009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000" i="0" dirty="0">
                <a:solidFill>
                  <a:srgbClr val="040404"/>
                </a:solidFill>
              </a:rPr>
              <a:t>digital storage (disk)</a:t>
            </a:r>
          </a:p>
        </p:txBody>
      </p:sp>
      <p:sp>
        <p:nvSpPr>
          <p:cNvPr id="8207" name="Rectangle 13">
            <a:extLst>
              <a:ext uri="{FF2B5EF4-FFF2-40B4-BE49-F238E27FC236}">
                <a16:creationId xmlns="" xmlns:a16="http://schemas.microsoft.com/office/drawing/2014/main" id="{CC545BF8-F575-4B31-AB21-4CC5640E3DCE}"/>
              </a:ext>
            </a:extLst>
          </p:cNvPr>
          <p:cNvSpPr>
            <a:spLocks noChangeArrowheads="1"/>
          </p:cNvSpPr>
          <p:nvPr/>
        </p:nvSpPr>
        <p:spPr bwMode="auto">
          <a:xfrm>
            <a:off x="5307042" y="2896403"/>
            <a:ext cx="1552860" cy="8892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endParaRPr lang="en-GB" altLang="en-US"/>
          </a:p>
        </p:txBody>
      </p:sp>
      <p:sp>
        <p:nvSpPr>
          <p:cNvPr id="8209" name="Text Box 28">
            <a:extLst>
              <a:ext uri="{FF2B5EF4-FFF2-40B4-BE49-F238E27FC236}">
                <a16:creationId xmlns="" xmlns:a16="http://schemas.microsoft.com/office/drawing/2014/main" id="{CD36EEB3-9B0E-4738-8A65-E401E62E56F5}"/>
              </a:ext>
            </a:extLst>
          </p:cNvPr>
          <p:cNvSpPr txBox="1">
            <a:spLocks noChangeArrowheads="1"/>
          </p:cNvSpPr>
          <p:nvPr/>
        </p:nvSpPr>
        <p:spPr bwMode="auto">
          <a:xfrm>
            <a:off x="5588172" y="4346040"/>
            <a:ext cx="990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eaLnBrk="1" hangingPunct="1">
              <a:spcBef>
                <a:spcPct val="50000"/>
              </a:spcBef>
            </a:pPr>
            <a:r>
              <a:rPr lang="en-US" altLang="en-US" sz="2000" b="1" i="0" dirty="0">
                <a:solidFill>
                  <a:srgbClr val="FF0000"/>
                </a:solidFill>
              </a:rPr>
              <a:t>process</a:t>
            </a:r>
          </a:p>
        </p:txBody>
      </p:sp>
      <p:sp>
        <p:nvSpPr>
          <p:cNvPr id="8210" name="Text Box 36">
            <a:extLst>
              <a:ext uri="{FF2B5EF4-FFF2-40B4-BE49-F238E27FC236}">
                <a16:creationId xmlns="" xmlns:a16="http://schemas.microsoft.com/office/drawing/2014/main" id="{3D6BE013-489A-46C3-8EFC-30990F4B9FFD}"/>
              </a:ext>
            </a:extLst>
          </p:cNvPr>
          <p:cNvSpPr txBox="1">
            <a:spLocks noChangeArrowheads="1"/>
          </p:cNvSpPr>
          <p:nvPr/>
        </p:nvSpPr>
        <p:spPr bwMode="auto">
          <a:xfrm>
            <a:off x="5431265" y="2996952"/>
            <a:ext cx="120793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algn="ctr" eaLnBrk="1" hangingPunct="1">
              <a:spcBef>
                <a:spcPct val="50000"/>
              </a:spcBef>
            </a:pPr>
            <a:r>
              <a:rPr lang="en-US" altLang="en-US" sz="2000" i="0" dirty="0">
                <a:solidFill>
                  <a:srgbClr val="040404"/>
                </a:solidFill>
              </a:rPr>
              <a:t>digital computer</a:t>
            </a:r>
          </a:p>
        </p:txBody>
      </p:sp>
      <p:sp>
        <p:nvSpPr>
          <p:cNvPr id="8202" name="Line 21">
            <a:extLst>
              <a:ext uri="{FF2B5EF4-FFF2-40B4-BE49-F238E27FC236}">
                <a16:creationId xmlns="" xmlns:a16="http://schemas.microsoft.com/office/drawing/2014/main" id="{5474C925-4079-46CA-89B2-B81743DBA061}"/>
              </a:ext>
            </a:extLst>
          </p:cNvPr>
          <p:cNvSpPr>
            <a:spLocks noChangeShapeType="1"/>
          </p:cNvSpPr>
          <p:nvPr/>
        </p:nvSpPr>
        <p:spPr bwMode="auto">
          <a:xfrm>
            <a:off x="6859902" y="3352800"/>
            <a:ext cx="337921"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9" name="Rectangle 5">
            <a:extLst>
              <a:ext uri="{FF2B5EF4-FFF2-40B4-BE49-F238E27FC236}">
                <a16:creationId xmlns="" xmlns:a16="http://schemas.microsoft.com/office/drawing/2014/main" id="{D17A1D30-0CD5-46DD-BA6E-524432EC4C84}"/>
              </a:ext>
            </a:extLst>
          </p:cNvPr>
          <p:cNvSpPr>
            <a:spLocks noGrp="1" noChangeArrowheads="1"/>
          </p:cNvSpPr>
          <p:nvPr>
            <p:ph type="title"/>
          </p:nvPr>
        </p:nvSpPr>
        <p:spPr>
          <a:xfrm>
            <a:off x="838200" y="702593"/>
            <a:ext cx="7543800" cy="638175"/>
          </a:xfrm>
        </p:spPr>
        <p:txBody>
          <a:bodyPr/>
          <a:lstStyle/>
          <a:p>
            <a:pPr algn="ctr" eaLnBrk="1" hangingPunct="1"/>
            <a:r>
              <a:rPr lang="en-GB" altLang="en-US" dirty="0"/>
              <a:t>From analogue to digital</a:t>
            </a:r>
          </a:p>
        </p:txBody>
      </p:sp>
      <p:sp>
        <p:nvSpPr>
          <p:cNvPr id="50" name="Line 17">
            <a:extLst>
              <a:ext uri="{FF2B5EF4-FFF2-40B4-BE49-F238E27FC236}">
                <a16:creationId xmlns="" xmlns:a16="http://schemas.microsoft.com/office/drawing/2014/main" id="{312CCA6C-FBC7-404E-B43C-48D97EDFCC23}"/>
              </a:ext>
            </a:extLst>
          </p:cNvPr>
          <p:cNvSpPr>
            <a:spLocks noChangeShapeType="1"/>
          </p:cNvSpPr>
          <p:nvPr/>
        </p:nvSpPr>
        <p:spPr bwMode="auto">
          <a:xfrm>
            <a:off x="539049" y="3389771"/>
            <a:ext cx="33113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Rectangle 1">
            <a:extLst>
              <a:ext uri="{FF2B5EF4-FFF2-40B4-BE49-F238E27FC236}">
                <a16:creationId xmlns="" xmlns:a16="http://schemas.microsoft.com/office/drawing/2014/main" id="{A115AB55-D732-4416-BCEF-FDAD94F0704C}"/>
              </a:ext>
            </a:extLst>
          </p:cNvPr>
          <p:cNvSpPr/>
          <p:nvPr/>
        </p:nvSpPr>
        <p:spPr bwMode="auto">
          <a:xfrm>
            <a:off x="755576" y="2132856"/>
            <a:ext cx="4377024" cy="3671806"/>
          </a:xfrm>
          <a:prstGeom prst="rect">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cxnSp>
        <p:nvCxnSpPr>
          <p:cNvPr id="32" name="Straight Arrow Connector 31">
            <a:extLst>
              <a:ext uri="{FF2B5EF4-FFF2-40B4-BE49-F238E27FC236}">
                <a16:creationId xmlns="" xmlns:a16="http://schemas.microsoft.com/office/drawing/2014/main" id="{D65DA128-735B-4269-8186-7B64BBE552D2}"/>
              </a:ext>
            </a:extLst>
          </p:cNvPr>
          <p:cNvCxnSpPr>
            <a:cxnSpLocks/>
          </p:cNvCxnSpPr>
          <p:nvPr/>
        </p:nvCxnSpPr>
        <p:spPr bwMode="auto">
          <a:xfrm flipH="1" flipV="1">
            <a:off x="5127900" y="4702810"/>
            <a:ext cx="735544" cy="227658"/>
          </a:xfrm>
          <a:prstGeom prst="straightConnector1">
            <a:avLst/>
          </a:prstGeom>
          <a:solidFill>
            <a:schemeClr val="accent1"/>
          </a:solidFill>
          <a:ln w="25400" cap="flat" cmpd="sng" algn="ctr">
            <a:solidFill>
              <a:srgbClr val="003E8B"/>
            </a:solidFill>
            <a:prstDash val="solid"/>
            <a:round/>
            <a:headEnd type="none" w="med" len="med"/>
            <a:tailEnd type="triangle"/>
          </a:ln>
          <a:effectLst/>
        </p:spPr>
      </p:cxnSp>
      <p:pic>
        <p:nvPicPr>
          <p:cNvPr id="3" name="Picture 2">
            <a:extLst>
              <a:ext uri="{FF2B5EF4-FFF2-40B4-BE49-F238E27FC236}">
                <a16:creationId xmlns="" xmlns:a16="http://schemas.microsoft.com/office/drawing/2014/main" id="{05F99926-8075-4AED-A1C0-0459F8949335}"/>
              </a:ext>
            </a:extLst>
          </p:cNvPr>
          <p:cNvPicPr>
            <a:picLocks noChangeAspect="1"/>
          </p:cNvPicPr>
          <p:nvPr/>
        </p:nvPicPr>
        <p:blipFill>
          <a:blip r:embed="rId4"/>
          <a:stretch>
            <a:fillRect/>
          </a:stretch>
        </p:blipFill>
        <p:spPr>
          <a:xfrm>
            <a:off x="7096324" y="5217566"/>
            <a:ext cx="1919277" cy="1193064"/>
          </a:xfrm>
          <a:prstGeom prst="rect">
            <a:avLst/>
          </a:prstGeom>
        </p:spPr>
      </p:pic>
      <p:sp>
        <p:nvSpPr>
          <p:cNvPr id="4" name="Oval 3">
            <a:extLst>
              <a:ext uri="{FF2B5EF4-FFF2-40B4-BE49-F238E27FC236}">
                <a16:creationId xmlns="" xmlns:a16="http://schemas.microsoft.com/office/drawing/2014/main" id="{E1C071A2-66C9-4085-B9DA-5365C4EAAD0F}"/>
              </a:ext>
            </a:extLst>
          </p:cNvPr>
          <p:cNvSpPr/>
          <p:nvPr/>
        </p:nvSpPr>
        <p:spPr bwMode="auto">
          <a:xfrm>
            <a:off x="5200062" y="4362623"/>
            <a:ext cx="3898238" cy="2522761"/>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600" b="0" i="1" u="none" strike="noStrike" cap="none" normalizeH="0" baseline="0">
              <a:ln>
                <a:noFill/>
              </a:ln>
              <a:solidFill>
                <a:srgbClr val="6E6E6F"/>
              </a:solidFill>
              <a:effectLst/>
              <a:latin typeface="Verdana" pitchFamily="34" charset="0"/>
              <a:cs typeface="Times New Roman" pitchFamily="18" charset="0"/>
            </a:endParaRPr>
          </a:p>
        </p:txBody>
      </p:sp>
    </p:spTree>
  </p:cSld>
  <p:clrMapOvr>
    <a:masterClrMapping/>
  </p:clrMapOvr>
</p:sld>
</file>

<file path=ppt/theme/theme1.xml><?xml version="1.0" encoding="utf-8"?>
<a:theme xmlns:a="http://schemas.openxmlformats.org/drawingml/2006/main" name="Standarddesign">
  <a:themeElements>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a-DK" sz="1600" b="0" i="1" u="none" strike="noStrike" cap="none" normalizeH="0" baseline="0" smtClean="0">
            <a:ln>
              <a:noFill/>
            </a:ln>
            <a:solidFill>
              <a:srgbClr val="6E6E6F"/>
            </a:solidFill>
            <a:effectLst/>
            <a:latin typeface="Verdana" pitchFamily="34" charset="0"/>
            <a:cs typeface="Times New Roman" pitchFamily="18" charset="0"/>
          </a:defRPr>
        </a:defPPr>
      </a:lstStyle>
    </a:lnDef>
    <a:txDef>
      <a:spPr>
        <a:noFill/>
      </a:spPr>
      <a:bodyPr wrap="none" rtlCol="0">
        <a:spAutoFit/>
      </a:bodyPr>
      <a:lstStyle>
        <a:defPPr marL="363538" indent="-363538">
          <a:spcBef>
            <a:spcPts val="0"/>
          </a:spcBef>
          <a:spcAft>
            <a:spcPts val="0"/>
          </a:spcAft>
          <a:defRPr sz="1800" i="0" dirty="0" smtClean="0">
            <a:solidFill>
              <a:srgbClr val="040404"/>
            </a:solidFill>
            <a:latin typeface="+mn-lt"/>
          </a:defRPr>
        </a:defPPr>
      </a:lstStyle>
    </a:txDef>
  </a:objectDefaults>
  <a:extraClrSchemeLst>
    <a:extraClrScheme>
      <a:clrScheme name="Standarddesign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2">
        <a:dk1>
          <a:srgbClr val="6C7070"/>
        </a:dk1>
        <a:lt1>
          <a:srgbClr val="FFFFFF"/>
        </a:lt1>
        <a:dk2>
          <a:srgbClr val="003D81"/>
        </a:dk2>
        <a:lt2>
          <a:srgbClr val="009067"/>
        </a:lt2>
        <a:accent1>
          <a:srgbClr val="C51638"/>
        </a:accent1>
        <a:accent2>
          <a:srgbClr val="47226C"/>
        </a:accent2>
        <a:accent3>
          <a:srgbClr val="FFFFFF"/>
        </a:accent3>
        <a:accent4>
          <a:srgbClr val="5B5F5F"/>
        </a:accent4>
        <a:accent5>
          <a:srgbClr val="DFABAE"/>
        </a:accent5>
        <a:accent6>
          <a:srgbClr val="3F1E61"/>
        </a:accent6>
        <a:hlink>
          <a:srgbClr val="003966"/>
        </a:hlink>
        <a:folHlink>
          <a:srgbClr val="E68E2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Lectures 1 and 2</Template>
  <TotalTime>9468</TotalTime>
  <Words>1181</Words>
  <Application>Microsoft Office PowerPoint</Application>
  <PresentationFormat>On-screen Show (4:3)</PresentationFormat>
  <Paragraphs>194</Paragraphs>
  <Slides>24</Slides>
  <Notes>12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Standarddesign</vt:lpstr>
      <vt:lpstr>Digital Image Processing  Introduction to Image Processing</vt:lpstr>
      <vt:lpstr>Logistics of the course</vt:lpstr>
      <vt:lpstr>What is a digital image?</vt:lpstr>
      <vt:lpstr>What is a digital image cont?</vt:lpstr>
      <vt:lpstr>What is Image Processing?</vt:lpstr>
      <vt:lpstr>Image Processing and Computer Vision: what is the difference?</vt:lpstr>
      <vt:lpstr>PowerPoint Presentation</vt:lpstr>
      <vt:lpstr>PowerPoint Presentation</vt:lpstr>
      <vt:lpstr>From analogue to digital</vt:lpstr>
      <vt:lpstr>PowerPoint Presentation</vt:lpstr>
      <vt:lpstr>2D Sampling: From analogue images to digital images (pixels)</vt:lpstr>
      <vt:lpstr>Quantisation: From continuous image signal to discrete image signal</vt:lpstr>
      <vt:lpstr>Quantisation cont.</vt:lpstr>
      <vt:lpstr>Image intensity: gray level images/colour images/binary images</vt:lpstr>
      <vt:lpstr>PowerPoint Presentation</vt:lpstr>
      <vt:lpstr>PowerPoint Presentation</vt:lpstr>
      <vt:lpstr>PowerPoint Presentation</vt:lpstr>
      <vt:lpstr>Distortion due to Camera Misfocus</vt:lpstr>
      <vt:lpstr>Distortion due to object motion</vt:lpstr>
      <vt:lpstr>Distortion due to random noise</vt:lpstr>
      <vt:lpstr>PowerPoint Presentation</vt:lpstr>
      <vt:lpstr>PowerPoint Presentation</vt:lpstr>
      <vt:lpstr>PowerPoint Presentation</vt:lpstr>
      <vt:lpstr>PowerPoint Presentation</vt:lpstr>
    </vt:vector>
  </TitlesOfParts>
  <Company>Publications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Signals and Systems   Lectures 1, Tuesday 10th October 2017</dc:title>
  <dc:creator>tania</dc:creator>
  <cp:lastModifiedBy>Stathaki, Tania</cp:lastModifiedBy>
  <cp:revision>146</cp:revision>
  <dcterms:created xsi:type="dcterms:W3CDTF">2017-09-17T10:58:49Z</dcterms:created>
  <dcterms:modified xsi:type="dcterms:W3CDTF">2019-10-03T09:34:56Z</dcterms:modified>
</cp:coreProperties>
</file>