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07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</p:sldIdLst>
  <p:sldSz cx="9144000" cy="6858000" type="screen4x3"/>
  <p:notesSz cx="6881813" cy="10002838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32">
          <p15:clr>
            <a:srgbClr val="A4A3A4"/>
          </p15:clr>
        </p15:guide>
        <p15:guide id="2" pos="528">
          <p15:clr>
            <a:srgbClr val="A4A3A4"/>
          </p15:clr>
        </p15:guide>
        <p15:guide id="3" pos="52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0404"/>
    <a:srgbClr val="CC0033"/>
    <a:srgbClr val="003E8B"/>
    <a:srgbClr val="EE990A"/>
    <a:srgbClr val="6E6E6F"/>
    <a:srgbClr val="002C5B"/>
    <a:srgbClr val="511D72"/>
    <a:srgbClr val="008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0107" autoAdjust="0"/>
  </p:normalViewPr>
  <p:slideViewPr>
    <p:cSldViewPr>
      <p:cViewPr varScale="1">
        <p:scale>
          <a:sx n="88" d="100"/>
          <a:sy n="88" d="100"/>
        </p:scale>
        <p:origin x="-1266" y="-102"/>
      </p:cViewPr>
      <p:guideLst>
        <p:guide orient="horz" pos="4032"/>
        <p:guide pos="528"/>
        <p:guide pos="5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68" y="1416"/>
      </p:cViewPr>
      <p:guideLst>
        <p:guide orient="horz" pos="3150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9.wmf"/><Relationship Id="rId1" Type="http://schemas.openxmlformats.org/officeDocument/2006/relationships/image" Target="../media/image5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3.wmf"/><Relationship Id="rId1" Type="http://schemas.openxmlformats.org/officeDocument/2006/relationships/image" Target="../media/image5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04" y="0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2136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04" y="9502136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852F6C3-A8F7-4864-B4BC-569637B485D8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659440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04" y="0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0888"/>
            <a:ext cx="5002212" cy="3751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357" y="4751068"/>
            <a:ext cx="5047100" cy="450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2136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04" y="9502136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2E7AFD4-B328-4A40-B1C8-1C90D7C9B51E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1938695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33EC33-4CF2-4CC1-9E45-01B93B9232B9}" type="slidenum">
              <a:rPr lang="da-DK" altLang="en-US" smtClean="0"/>
              <a:pPr>
                <a:spcBef>
                  <a:spcPct val="0"/>
                </a:spcBef>
              </a:pPr>
              <a:t>1</a:t>
            </a:fld>
            <a:endParaRPr lang="da-DK" alt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0888"/>
            <a:ext cx="3444875" cy="2582862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357" y="3668081"/>
            <a:ext cx="5047100" cy="55845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461779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3887" indent="-30149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5979" indent="-24119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8371" indent="-24119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0763" indent="-24119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F63F60B-4D27-4235-9918-FFE019071BDA}" type="slidenum">
              <a:rPr lang="en-US" altLang="en-US" smtClean="0">
                <a:latin typeface="Times New Roman" pitchFamily="18" charset="0"/>
              </a:rPr>
              <a:pPr/>
              <a:t>15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3887" indent="-30149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5979" indent="-24119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8371" indent="-24119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0763" indent="-24119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E9F9056-795A-4F29-8E7F-1925753829F7}" type="slidenum">
              <a:rPr lang="en-US" altLang="en-US" smtClean="0">
                <a:latin typeface="Times New Roman" pitchFamily="18" charset="0"/>
              </a:rPr>
              <a:pPr/>
              <a:t>16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3887" indent="-30149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5979" indent="-24119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8371" indent="-24119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0763" indent="-24119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DD6753C-D4EB-4E05-A870-3439431BA3E5}" type="slidenum">
              <a:rPr lang="en-US" altLang="en-US" smtClean="0">
                <a:latin typeface="Times New Roman" pitchFamily="18" charset="0"/>
              </a:rPr>
              <a:pPr/>
              <a:t>18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3887" indent="-30149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5979" indent="-24119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8371" indent="-24119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0763" indent="-24119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E4C1B0-4401-4F79-A165-D02BA384A9A2}" type="slidenum">
              <a:rPr lang="en-US" altLang="en-US" smtClean="0">
                <a:latin typeface="Times New Roman" pitchFamily="18" charset="0"/>
              </a:rPr>
              <a:pPr/>
              <a:t>22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3887" indent="-30149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5979" indent="-24119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8371" indent="-24119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0763" indent="-24119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C0904B6-68A3-41E0-9FF4-95E4500FB9E3}" type="slidenum">
              <a:rPr lang="en-US" altLang="en-US" smtClean="0">
                <a:latin typeface="Times New Roman" pitchFamily="18" charset="0"/>
              </a:rPr>
              <a:pPr/>
              <a:t>23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3887" indent="-30149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5979" indent="-24119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8371" indent="-24119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0763" indent="-24119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5ADEA0C-9C83-4C67-91E9-32F9691CC8EA}" type="slidenum">
              <a:rPr lang="en-US" altLang="en-US" smtClean="0">
                <a:latin typeface="Times New Roman" pitchFamily="18" charset="0"/>
              </a:rPr>
              <a:pPr/>
              <a:t>25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3887" indent="-30149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5979" indent="-24119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8371" indent="-24119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0763" indent="-24119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E594430-53E5-4E4E-9AB9-4367A092A8EF}" type="slidenum">
              <a:rPr lang="en-US" altLang="en-US" smtClean="0">
                <a:latin typeface="Times New Roman" pitchFamily="18" charset="0"/>
              </a:rPr>
              <a:pPr/>
              <a:t>26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3887" indent="-30149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5979" indent="-24119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8371" indent="-24119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0763" indent="-24119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48C967-18BA-4DEB-80E1-E63E745AF4A9}" type="slidenum">
              <a:rPr lang="en-US" altLang="en-US" smtClean="0">
                <a:latin typeface="Times New Roman" pitchFamily="18" charset="0"/>
              </a:rPr>
              <a:pPr/>
              <a:t>27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3887" indent="-30149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5979" indent="-24119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8371" indent="-24119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0763" indent="-24119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D828BF-0CC7-4B97-9DC0-096B683F1A93}" type="slidenum">
              <a:rPr lang="en-US" altLang="en-US" smtClean="0">
                <a:latin typeface="Times New Roman" pitchFamily="18" charset="0"/>
              </a:rPr>
              <a:pPr/>
              <a:t>28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3887" indent="-30149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5979" indent="-24119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8371" indent="-24119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0763" indent="-24119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C7DF19-01AE-4240-A2E5-6A51516D12E1}" type="slidenum">
              <a:rPr lang="en-US" altLang="en-US" smtClean="0">
                <a:latin typeface="Times New Roman" pitchFamily="18" charset="0"/>
              </a:rPr>
              <a:pPr/>
              <a:t>29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3887" indent="-30149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5979" indent="-24119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8371" indent="-24119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0763" indent="-24119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CC28122-4757-439B-A1D8-A18057093C14}" type="slidenum">
              <a:rPr lang="en-US" altLang="en-US" smtClean="0">
                <a:latin typeface="Times New Roman" pitchFamily="18" charset="0"/>
              </a:rPr>
              <a:pPr/>
              <a:t>2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3887" indent="-30149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5979" indent="-24119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8371" indent="-24119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0763" indent="-24119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62F9F65-2D6F-4610-BD8E-7E05CB776BD7}" type="slidenum">
              <a:rPr lang="en-US" altLang="en-US" smtClean="0">
                <a:latin typeface="Times New Roman" pitchFamily="18" charset="0"/>
              </a:rPr>
              <a:pPr/>
              <a:t>30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3887" indent="-30149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5979" indent="-24119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8371" indent="-24119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0763" indent="-24119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00708F9-7A1E-4AE5-833D-86C11B4902E2}" type="slidenum">
              <a:rPr lang="en-US" altLang="en-US" smtClean="0">
                <a:latin typeface="Times New Roman" pitchFamily="18" charset="0"/>
              </a:rPr>
              <a:pPr/>
              <a:t>31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3887" indent="-30149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5979" indent="-24119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8371" indent="-24119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0763" indent="-24119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F1CA8FD-8486-4504-9FFA-56DBB8F36F7B}" type="slidenum">
              <a:rPr lang="en-US" altLang="en-US" smtClean="0">
                <a:latin typeface="Times New Roman" pitchFamily="18" charset="0"/>
              </a:rPr>
              <a:pPr/>
              <a:t>32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3887" indent="-30149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5979" indent="-24119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8371" indent="-24119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0763" indent="-24119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757F2D8-F513-4B5C-89CA-171EFF042122}" type="slidenum">
              <a:rPr lang="en-US" altLang="en-US" smtClean="0">
                <a:latin typeface="Times New Roman" pitchFamily="18" charset="0"/>
              </a:rPr>
              <a:pPr/>
              <a:t>33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3887" indent="-30149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5979" indent="-24119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8371" indent="-24119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0763" indent="-24119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159F9EE-55EF-4D37-A77C-10783506EEFB}" type="slidenum">
              <a:rPr lang="en-US" altLang="en-US" smtClean="0">
                <a:latin typeface="Times New Roman" pitchFamily="18" charset="0"/>
              </a:rPr>
              <a:pPr/>
              <a:t>35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3887" indent="-30149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5979" indent="-24119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8371" indent="-24119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0763" indent="-24119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8035CF7-144C-4109-B1D5-81E217958F48}" type="slidenum">
              <a:rPr lang="en-US" altLang="en-US" smtClean="0">
                <a:latin typeface="Times New Roman" pitchFamily="18" charset="0"/>
              </a:rPr>
              <a:pPr/>
              <a:t>36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3887" indent="-30149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5979" indent="-24119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8371" indent="-24119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0763" indent="-24119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BF0B155-38A3-449D-A50E-61FE92DD9E9A}" type="slidenum">
              <a:rPr lang="en-US" altLang="en-US" smtClean="0">
                <a:latin typeface="Times New Roman" pitchFamily="18" charset="0"/>
              </a:rPr>
              <a:pPr/>
              <a:t>37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3887" indent="-30149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5979" indent="-24119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8371" indent="-24119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0763" indent="-24119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8338402-8154-4D9D-B0FA-D5175EB76054}" type="slidenum">
              <a:rPr lang="en-US" altLang="en-US" smtClean="0">
                <a:latin typeface="Times New Roman" pitchFamily="18" charset="0"/>
              </a:rPr>
              <a:pPr/>
              <a:t>3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3887" indent="-30149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5979" indent="-24119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8371" indent="-24119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0763" indent="-24119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59A65E-F418-4CB5-B760-EF475CA0FBDC}" type="slidenum">
              <a:rPr lang="en-US" altLang="en-US" smtClean="0">
                <a:latin typeface="Times New Roman" pitchFamily="18" charset="0"/>
              </a:rPr>
              <a:pPr/>
              <a:t>4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3887" indent="-30149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5979" indent="-24119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8371" indent="-24119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0763" indent="-24119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93541F5-B15C-4680-978B-9CB7B2DFE45E}" type="slidenum">
              <a:rPr lang="en-US" altLang="en-US" smtClean="0">
                <a:latin typeface="Times New Roman" pitchFamily="18" charset="0"/>
              </a:rPr>
              <a:pPr/>
              <a:t>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3887" indent="-30149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5979" indent="-24119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8371" indent="-24119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0763" indent="-24119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9A93FF7-B0C3-42DC-B5BE-644C91645A83}" type="slidenum">
              <a:rPr lang="en-US" altLang="en-US" smtClean="0">
                <a:latin typeface="Times New Roman" pitchFamily="18" charset="0"/>
              </a:rPr>
              <a:pPr/>
              <a:t>6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3887" indent="-30149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5979" indent="-24119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8371" indent="-24119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0763" indent="-24119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E69B073-D80D-45E9-9EF8-E46C475EA50C}" type="slidenum">
              <a:rPr lang="en-US" altLang="en-US" smtClean="0">
                <a:latin typeface="Times New Roman" pitchFamily="18" charset="0"/>
              </a:rPr>
              <a:pPr/>
              <a:t>7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3887" indent="-30149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5979" indent="-24119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8371" indent="-24119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0763" indent="-24119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C87386-E14B-45AA-AA90-F01597DCE4BC}" type="slidenum">
              <a:rPr lang="en-US" altLang="en-US" smtClean="0">
                <a:latin typeface="Times New Roman" pitchFamily="18" charset="0"/>
              </a:rPr>
              <a:pPr/>
              <a:t>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3887" indent="-30149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5979" indent="-24119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8371" indent="-24119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0763" indent="-24119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BD41B57-D830-4396-9A7F-D35A334B27D9}" type="slidenum">
              <a:rPr lang="en-US" altLang="en-US" smtClean="0">
                <a:latin typeface="Times New Roman" pitchFamily="18" charset="0"/>
              </a:rPr>
              <a:pPr/>
              <a:t>14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3900" i="0" smtClean="0">
              <a:solidFill>
                <a:srgbClr val="C51538"/>
              </a:solidFill>
              <a:latin typeface="Impact" panose="020B0806030902050204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00" i="0">
                <a:solidFill>
                  <a:srgbClr val="6A6F77"/>
                </a:solidFill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EAC41C-87F8-432D-B266-7E7E2887E25C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121900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4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095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50909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3368-8D55-4F40-B6ED-2B215766EF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454228"/>
      </p:ext>
    </p:extLst>
  </p:cSld>
  <p:clrMapOvr>
    <a:masterClrMapping/>
  </p:clrMapOvr>
  <p:transition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9E72B-AA48-4448-B340-8D31541E12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037738"/>
      </p:ext>
    </p:extLst>
  </p:cSld>
  <p:clrMapOvr>
    <a:masterClrMapping/>
  </p:clrMapOvr>
  <p:transition>
    <p:check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C2E0B-60A3-4E0E-90DC-A743DAF39E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896160"/>
      </p:ext>
    </p:extLst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9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83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90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12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42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25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803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174625" indent="-174625">
              <a:buFont typeface="Arial" pitchFamily="34" charset="0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429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Second_Top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 smtClean="0"/>
              <a:t>Click to edit Master text styles</a:t>
            </a:r>
          </a:p>
          <a:p>
            <a:pPr lvl="1"/>
            <a:r>
              <a:rPr lang="da-DK" altLang="en-US" smtClean="0"/>
              <a:t>Second level</a:t>
            </a:r>
          </a:p>
          <a:p>
            <a:pPr lvl="2"/>
            <a:r>
              <a:rPr lang="da-DK" altLang="en-US" smtClean="0"/>
              <a:t>Third level</a:t>
            </a:r>
          </a:p>
          <a:p>
            <a:pPr lvl="3"/>
            <a:r>
              <a:rPr lang="da-DK" altLang="en-US" smtClean="0"/>
              <a:t>Fourth level</a:t>
            </a:r>
          </a:p>
          <a:p>
            <a:pPr lvl="4"/>
            <a:r>
              <a:rPr lang="da-DK" altLang="en-US" smtClean="0"/>
              <a:t>Fifth level</a:t>
            </a:r>
          </a:p>
        </p:txBody>
      </p:sp>
      <p:pic>
        <p:nvPicPr>
          <p:cNvPr id="1029" name="Picture 40" descr="IMP_Logo_2Colou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8" r:id="rId13"/>
    <p:sldLayoutId id="2147483779" r:id="rId14"/>
    <p:sldLayoutId id="2147483780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0.wmf"/><Relationship Id="rId11" Type="http://schemas.openxmlformats.org/officeDocument/2006/relationships/image" Target="../media/image53.png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52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3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0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0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8.wmf"/><Relationship Id="rId5" Type="http://schemas.openxmlformats.org/officeDocument/2006/relationships/image" Target="../media/image57.png"/><Relationship Id="rId4" Type="http://schemas.openxmlformats.org/officeDocument/2006/relationships/image" Target="../media/image5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4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4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wmf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/>
              <a:t>Digital Image </a:t>
            </a:r>
            <a:r>
              <a:rPr lang="en-GB" altLang="en-US" b="1" dirty="0" err="1" smtClean="0"/>
              <a:t>Procesing</a:t>
            </a:r>
            <a:r>
              <a:rPr lang="en-GB" altLang="en-US" b="1" dirty="0" smtClean="0"/>
              <a:t/>
            </a:r>
            <a:br>
              <a:rPr lang="en-GB" altLang="en-US" b="1" dirty="0" smtClean="0"/>
            </a:br>
            <a:r>
              <a:rPr lang="en-GB" altLang="en-US" sz="2400" b="1" dirty="0" smtClean="0"/>
              <a:t/>
            </a:r>
            <a:br>
              <a:rPr lang="en-GB" altLang="en-US" sz="2400" b="1" dirty="0" smtClean="0"/>
            </a:br>
            <a:r>
              <a:rPr lang="en-GB" altLang="en-US" sz="2400" b="1" dirty="0" smtClean="0"/>
              <a:t>Unitary Transforms</a:t>
            </a:r>
            <a:r>
              <a:rPr lang="en-GB" altLang="en-US" sz="2400" b="1" dirty="0"/>
              <a:t/>
            </a:r>
            <a:br>
              <a:rPr lang="en-GB" altLang="en-US" sz="2400" b="1" dirty="0"/>
            </a:br>
            <a:r>
              <a:rPr lang="en-GB" altLang="en-US" sz="2400" b="1" dirty="0" smtClean="0"/>
              <a:t>Discrete Fourier </a:t>
            </a:r>
            <a:r>
              <a:rPr lang="en-GB" altLang="en-US" sz="2400" b="1" dirty="0" err="1" smtClean="0"/>
              <a:t>Trasform</a:t>
            </a:r>
            <a:r>
              <a:rPr lang="en-GB" altLang="en-US" sz="2400" b="1" dirty="0" smtClean="0"/>
              <a:t> (DFT) in Image Processing</a:t>
            </a:r>
            <a:endParaRPr lang="en-GB" altLang="en-US" sz="2400" dirty="0" smtClean="0">
              <a:solidFill>
                <a:srgbClr val="008A63"/>
              </a:solidFill>
            </a:endParaRPr>
          </a:p>
        </p:txBody>
      </p:sp>
      <p:sp>
        <p:nvSpPr>
          <p:cNvPr id="512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27584" y="4293096"/>
            <a:ext cx="7543800" cy="1512168"/>
          </a:xfrm>
        </p:spPr>
        <p:txBody>
          <a:bodyPr/>
          <a:lstStyle/>
          <a:p>
            <a:pPr marL="0" indent="0" eaLnBrk="1" hangingPunct="1"/>
            <a:r>
              <a:rPr lang="en-US" altLang="en-US" sz="2400" b="1" dirty="0" smtClean="0"/>
              <a:t>DR TANIA STATHAKI</a:t>
            </a:r>
          </a:p>
          <a:p>
            <a:pPr marL="0" indent="0" eaLnBrk="1" hangingPunct="1"/>
            <a:r>
              <a:rPr lang="en-US" altLang="en-US" sz="1800" dirty="0" smtClean="0"/>
              <a:t>READER (ASSOCIATE PROFFESOR) IN SIGNAL PROCESSING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dirty="0" smtClean="0"/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318992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altLang="en-US" sz="3200" b="1" dirty="0" smtClean="0">
                <a:solidFill>
                  <a:srgbClr val="CC0033"/>
                </a:solidFill>
              </a:rPr>
              <a:t>2-D </a:t>
            </a:r>
            <a:r>
              <a:rPr lang="en-GB" altLang="en-US" sz="3200" b="1" dirty="0" smtClean="0">
                <a:solidFill>
                  <a:srgbClr val="CC0033"/>
                </a:solidFill>
              </a:rPr>
              <a:t>(Image) Transforms-Special Cases</a:t>
            </a:r>
            <a:endParaRPr lang="en-GB" altLang="en-US" sz="3200" b="1" dirty="0" smtClean="0">
              <a:solidFill>
                <a:srgbClr val="CC0033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844824"/>
            <a:ext cx="7543800" cy="4457700"/>
          </a:xfrm>
        </p:spPr>
        <p:txBody>
          <a:bodyPr/>
          <a:lstStyle/>
          <a:p>
            <a:pPr eaLnBrk="1" hangingPunct="1"/>
            <a:r>
              <a:rPr lang="en-GB" altLang="en-US" sz="2800" b="1" dirty="0" smtClean="0">
                <a:solidFill>
                  <a:srgbClr val="CC0033"/>
                </a:solidFill>
              </a:rPr>
              <a:t>Separable</a:t>
            </a:r>
          </a:p>
          <a:p>
            <a:pPr eaLnBrk="1" hangingPunct="1"/>
            <a:endParaRPr lang="en-GB" altLang="en-US" sz="2800" b="1" dirty="0" smtClean="0">
              <a:solidFill>
                <a:srgbClr val="CC0033"/>
              </a:solidFill>
            </a:endParaRPr>
          </a:p>
          <a:p>
            <a:pPr eaLnBrk="1" hangingPunct="1"/>
            <a:endParaRPr lang="en-GB" altLang="en-US" sz="2800" b="1" dirty="0" smtClean="0">
              <a:solidFill>
                <a:srgbClr val="CC0033"/>
              </a:solidFill>
            </a:endParaRPr>
          </a:p>
          <a:p>
            <a:pPr eaLnBrk="1" hangingPunct="1"/>
            <a:endParaRPr lang="en-GB" altLang="en-US" sz="2800" b="1" dirty="0" smtClean="0">
              <a:solidFill>
                <a:srgbClr val="CC0033"/>
              </a:solidFill>
            </a:endParaRPr>
          </a:p>
          <a:p>
            <a:pPr eaLnBrk="1" hangingPunct="1"/>
            <a:endParaRPr lang="en-GB" altLang="en-US" sz="2800" b="1" dirty="0" smtClean="0">
              <a:solidFill>
                <a:srgbClr val="CC0033"/>
              </a:solidFill>
            </a:endParaRPr>
          </a:p>
          <a:p>
            <a:pPr eaLnBrk="1" hangingPunct="1"/>
            <a:r>
              <a:rPr lang="en-GB" altLang="en-US" sz="2800" b="1" dirty="0" smtClean="0">
                <a:solidFill>
                  <a:srgbClr val="CC0033"/>
                </a:solidFill>
              </a:rPr>
              <a:t>Symmetric</a:t>
            </a:r>
          </a:p>
          <a:p>
            <a:pPr eaLnBrk="1" hangingPunct="1"/>
            <a:endParaRPr lang="en-GB" altLang="en-US" sz="2800" dirty="0" smtClean="0">
              <a:solidFill>
                <a:srgbClr val="0000FF"/>
              </a:solidFill>
            </a:endParaRPr>
          </a:p>
          <a:p>
            <a:pPr eaLnBrk="1" hangingPunct="1"/>
            <a:endParaRPr lang="en-GB" altLang="en-US" sz="2800" dirty="0" smtClean="0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11269" name="Object 4"/>
          <p:cNvGraphicFramePr>
            <a:graphicFrameLocks noChangeAspect="1"/>
          </p:cNvGraphicFramePr>
          <p:nvPr/>
        </p:nvGraphicFramePr>
        <p:xfrm>
          <a:off x="1728788" y="2373313"/>
          <a:ext cx="56515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Equation" r:id="rId3" imgW="1625600" imgH="203200" progId="Equation.3">
                  <p:embed/>
                </p:oleObj>
              </mc:Choice>
              <mc:Fallback>
                <p:oleObj name="Equation" r:id="rId3" imgW="1625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788" y="2373313"/>
                        <a:ext cx="56515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1127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182584"/>
              </p:ext>
            </p:extLst>
          </p:nvPr>
        </p:nvGraphicFramePr>
        <p:xfrm>
          <a:off x="1798638" y="4983386"/>
          <a:ext cx="5437187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Equation" r:id="rId5" imgW="1600200" imgH="203200" progId="Equation.3">
                  <p:embed/>
                </p:oleObj>
              </mc:Choice>
              <mc:Fallback>
                <p:oleObj name="Equation" r:id="rId5" imgW="1600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638" y="4983386"/>
                        <a:ext cx="5437187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6892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 txBox="1">
            <a:spLocks noChangeArrowheads="1"/>
          </p:cNvSpPr>
          <p:nvPr/>
        </p:nvSpPr>
        <p:spPr bwMode="auto">
          <a:xfrm>
            <a:off x="457200" y="14953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GB" altLang="en-US" sz="2800" b="1" i="0" dirty="0">
                <a:solidFill>
                  <a:srgbClr val="CC0033"/>
                </a:solidFill>
              </a:rPr>
              <a:t>Separable and Symmetric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GB" altLang="en-US" sz="2800" i="0" dirty="0">
              <a:solidFill>
                <a:srgbClr val="CC0033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n-GB" altLang="en-US" sz="2800" i="0" dirty="0" smtClean="0">
              <a:solidFill>
                <a:srgbClr val="CC0033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n-GB" altLang="en-US" sz="2800" i="0" dirty="0">
              <a:solidFill>
                <a:srgbClr val="CC0033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n-GB" altLang="en-US" sz="2800" b="1" i="0" dirty="0" smtClean="0">
                <a:solidFill>
                  <a:srgbClr val="CC0033"/>
                </a:solidFill>
              </a:rPr>
              <a:t>Separable</a:t>
            </a:r>
            <a:r>
              <a:rPr lang="en-GB" altLang="en-US" sz="2800" b="1" i="0" dirty="0">
                <a:solidFill>
                  <a:srgbClr val="CC0033"/>
                </a:solidFill>
              </a:rPr>
              <a:t>, Symmetric and Unitary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GB" altLang="en-US" sz="32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GB" altLang="en-US" sz="32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2138" y="1844675"/>
            <a:ext cx="4038600" cy="4525963"/>
          </a:xfrm>
        </p:spPr>
        <p:txBody>
          <a:bodyPr/>
          <a:lstStyle/>
          <a:p>
            <a:pPr eaLnBrk="1" hangingPunct="1"/>
            <a:endParaRPr lang="en-GB" altLang="en-US" sz="2800" smtClean="0"/>
          </a:p>
          <a:p>
            <a:pPr eaLnBrk="1" hangingPunct="1"/>
            <a:endParaRPr lang="en-GB" altLang="en-US" sz="2800" smtClean="0"/>
          </a:p>
          <a:p>
            <a:pPr eaLnBrk="1" hangingPunct="1">
              <a:buFontTx/>
              <a:buNone/>
            </a:pPr>
            <a:endParaRPr lang="en-GB" altLang="en-US" sz="2800" smtClean="0"/>
          </a:p>
          <a:p>
            <a:pPr eaLnBrk="1" hangingPunct="1">
              <a:buFontTx/>
              <a:buNone/>
            </a:pPr>
            <a:endParaRPr lang="en-GB" altLang="en-US" sz="2800" smtClean="0"/>
          </a:p>
          <a:p>
            <a:pPr eaLnBrk="1" hangingPunct="1">
              <a:buFontTx/>
              <a:buNone/>
            </a:pPr>
            <a:r>
              <a:rPr lang="en-GB" altLang="en-US" sz="2800" smtClean="0"/>
              <a:t>  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138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04677"/>
              </p:ext>
            </p:extLst>
          </p:nvPr>
        </p:nvGraphicFramePr>
        <p:xfrm>
          <a:off x="3059113" y="2137990"/>
          <a:ext cx="25622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tion" r:id="rId3" imgW="2552700" imgH="635000" progId="Equation.3">
                  <p:embed/>
                </p:oleObj>
              </mc:Choice>
              <mc:Fallback>
                <p:oleObj name="Equation" r:id="rId3" imgW="25527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137990"/>
                        <a:ext cx="2562225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138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588850"/>
              </p:ext>
            </p:extLst>
          </p:nvPr>
        </p:nvGraphicFramePr>
        <p:xfrm>
          <a:off x="2844800" y="4149080"/>
          <a:ext cx="309562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Equation" r:id="rId5" imgW="939392" imgH="291973" progId="Equation.3">
                  <p:embed/>
                </p:oleObj>
              </mc:Choice>
              <mc:Fallback>
                <p:oleObj name="Equation" r:id="rId5" imgW="939392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4149080"/>
                        <a:ext cx="3095625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altLang="en-US" sz="3200" b="1" dirty="0" smtClean="0">
                <a:solidFill>
                  <a:srgbClr val="CC0033"/>
                </a:solidFill>
              </a:rPr>
              <a:t>2-D </a:t>
            </a:r>
            <a:r>
              <a:rPr lang="en-GB" altLang="en-US" sz="3200" b="1" dirty="0" smtClean="0">
                <a:solidFill>
                  <a:srgbClr val="CC0033"/>
                </a:solidFill>
              </a:rPr>
              <a:t>(Image) Transforms-Special Cases (cont.)</a:t>
            </a:r>
            <a:endParaRPr lang="en-GB" altLang="en-US" sz="3200" b="1" dirty="0" smtClean="0">
              <a:solidFill>
                <a:srgbClr val="CC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0225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altLang="en-US" sz="3200" b="1" dirty="0" smtClean="0">
                <a:solidFill>
                  <a:srgbClr val="CC0033"/>
                </a:solidFill>
              </a:rPr>
              <a:t>Energy Preservation</a:t>
            </a:r>
            <a:endParaRPr lang="en-GB" altLang="en-US" sz="3200" b="1" dirty="0" smtClean="0">
              <a:solidFill>
                <a:srgbClr val="CC0033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800" b="1" dirty="0" smtClean="0">
                <a:solidFill>
                  <a:srgbClr val="CC0033"/>
                </a:solidFill>
              </a:rPr>
              <a:t>1-D</a:t>
            </a:r>
          </a:p>
          <a:p>
            <a:pPr eaLnBrk="1" hangingPunct="1"/>
            <a:endParaRPr lang="en-GB" altLang="en-US" sz="2800" b="1" dirty="0" smtClean="0">
              <a:solidFill>
                <a:srgbClr val="CC0033"/>
              </a:solidFill>
            </a:endParaRPr>
          </a:p>
          <a:p>
            <a:pPr eaLnBrk="1" hangingPunct="1"/>
            <a:endParaRPr lang="en-GB" altLang="en-US" sz="2800" b="1" dirty="0" smtClean="0">
              <a:solidFill>
                <a:srgbClr val="CC0033"/>
              </a:solidFill>
            </a:endParaRPr>
          </a:p>
          <a:p>
            <a:pPr eaLnBrk="1" hangingPunct="1"/>
            <a:r>
              <a:rPr lang="en-GB" altLang="en-US" sz="2800" b="1" dirty="0" smtClean="0">
                <a:solidFill>
                  <a:srgbClr val="CC0033"/>
                </a:solidFill>
              </a:rPr>
              <a:t>2-D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591347"/>
              </p:ext>
            </p:extLst>
          </p:nvPr>
        </p:nvGraphicFramePr>
        <p:xfrm>
          <a:off x="1169243" y="4128169"/>
          <a:ext cx="6715125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3" imgW="1841500" imgH="381000" progId="Equation.3">
                  <p:embed/>
                </p:oleObj>
              </mc:Choice>
              <mc:Fallback>
                <p:oleObj name="Equation" r:id="rId3" imgW="18415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243" y="4128169"/>
                        <a:ext cx="6715125" cy="138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1332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459020"/>
              </p:ext>
            </p:extLst>
          </p:nvPr>
        </p:nvGraphicFramePr>
        <p:xfrm>
          <a:off x="3619996" y="2395860"/>
          <a:ext cx="1816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tion" r:id="rId5" imgW="1816100" imgH="673100" progId="Equation.3">
                  <p:embed/>
                </p:oleObj>
              </mc:Choice>
              <mc:Fallback>
                <p:oleObj name="Equation" r:id="rId5" imgW="1816100" imgH="673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996" y="2395860"/>
                        <a:ext cx="18161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8424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altLang="en-US" sz="3200" b="1" dirty="0" smtClean="0">
                <a:solidFill>
                  <a:srgbClr val="CC0033"/>
                </a:solidFill>
              </a:rPr>
              <a:t>Energy Compaction</a:t>
            </a:r>
            <a:endParaRPr lang="en-GB" altLang="en-US" sz="3200" b="1" dirty="0" smtClean="0">
              <a:solidFill>
                <a:srgbClr val="CC0033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4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2071390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defRPr/>
            </a:pPr>
            <a:r>
              <a:rPr lang="en-US" sz="2800" b="1" i="0" dirty="0" smtClean="0">
                <a:solidFill>
                  <a:srgbClr val="040404"/>
                </a:solidFill>
              </a:rPr>
              <a:t>Most of the energy of the original </a:t>
            </a:r>
            <a:r>
              <a:rPr lang="en-US" sz="2800" b="1" i="0" dirty="0" smtClean="0">
                <a:solidFill>
                  <a:srgbClr val="040404"/>
                </a:solidFill>
              </a:rPr>
              <a:t>data is </a:t>
            </a:r>
            <a:r>
              <a:rPr lang="en-US" sz="2800" b="1" i="0" dirty="0" smtClean="0">
                <a:solidFill>
                  <a:srgbClr val="040404"/>
                </a:solidFill>
              </a:rPr>
              <a:t>concentrated in only a </a:t>
            </a:r>
            <a:r>
              <a:rPr lang="en-US" sz="2800" b="1" i="0" dirty="0" smtClean="0">
                <a:solidFill>
                  <a:srgbClr val="040404"/>
                </a:solidFill>
              </a:rPr>
              <a:t>few transform coefficients, which are placed close to the origin; </a:t>
            </a:r>
            <a:r>
              <a:rPr lang="en-US" sz="2800" b="1" i="0" dirty="0" smtClean="0">
                <a:solidFill>
                  <a:srgbClr val="040404"/>
                </a:solidFill>
              </a:rPr>
              <a:t>remaining coefficients </a:t>
            </a:r>
            <a:r>
              <a:rPr lang="en-US" sz="2800" b="1" i="0" dirty="0" smtClean="0">
                <a:solidFill>
                  <a:srgbClr val="040404"/>
                </a:solidFill>
              </a:rPr>
              <a:t>have small values.</a:t>
            </a:r>
          </a:p>
          <a:p>
            <a:pPr algn="just" eaLnBrk="1" hangingPunct="1">
              <a:defRPr/>
            </a:pPr>
            <a:r>
              <a:rPr lang="en-US" sz="2800" b="1" i="0" dirty="0" smtClean="0">
                <a:solidFill>
                  <a:srgbClr val="040404"/>
                </a:solidFill>
              </a:rPr>
              <a:t>This property facilitate compression of the original image.</a:t>
            </a:r>
            <a:endParaRPr lang="en-GB" sz="2800" b="1" i="0" dirty="0" smtClean="0">
              <a:solidFill>
                <a:srgbClr val="040404"/>
              </a:solidFill>
            </a:endParaRPr>
          </a:p>
          <a:p>
            <a:pPr marL="0" indent="0" eaLnBrk="1" hangingPunct="1">
              <a:buNone/>
              <a:defRPr/>
            </a:pPr>
            <a:endParaRPr lang="en-GB" dirty="0" smtClean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7859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4450"/>
            <a:ext cx="8640960" cy="114300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solidFill>
                  <a:srgbClr val="C00000"/>
                </a:solidFill>
                <a:cs typeface="Arial" charset="0"/>
              </a:rPr>
              <a:t>Let’s talk about DFT in images: Why </a:t>
            </a:r>
            <a:r>
              <a:rPr lang="en-US" altLang="en-US" sz="3200" b="1" dirty="0" smtClean="0">
                <a:solidFill>
                  <a:srgbClr val="C00000"/>
                </a:solidFill>
                <a:cs typeface="Arial" charset="0"/>
              </a:rPr>
              <a:t>is </a:t>
            </a:r>
            <a:r>
              <a:rPr lang="en-US" altLang="en-US" sz="3200" b="1" dirty="0" smtClean="0">
                <a:solidFill>
                  <a:srgbClr val="C00000"/>
                </a:solidFill>
                <a:cs typeface="Arial" charset="0"/>
              </a:rPr>
              <a:t>it </a:t>
            </a:r>
            <a:r>
              <a:rPr lang="en-US" altLang="en-US" sz="3200" b="1" dirty="0">
                <a:solidFill>
                  <a:srgbClr val="C00000"/>
                </a:solidFill>
                <a:cs typeface="Arial" charset="0"/>
              </a:rPr>
              <a:t>u</a:t>
            </a:r>
            <a:r>
              <a:rPr lang="en-US" altLang="en-US" sz="3200" b="1" dirty="0" smtClean="0">
                <a:solidFill>
                  <a:srgbClr val="C00000"/>
                </a:solidFill>
                <a:cs typeface="Arial" charset="0"/>
              </a:rPr>
              <a:t>seful</a:t>
            </a:r>
            <a:r>
              <a:rPr lang="en-US" altLang="en-US" sz="3200" b="1" dirty="0" smtClean="0">
                <a:solidFill>
                  <a:srgbClr val="C00000"/>
                </a:solidFill>
                <a:cs typeface="Arial" charset="0"/>
              </a:rPr>
              <a:t>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7835"/>
            <a:ext cx="8229600" cy="434947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040404"/>
                </a:solidFill>
                <a:cs typeface="Arial" pitchFamily="34" charset="0"/>
              </a:rPr>
              <a:t>It is easier for removing </a:t>
            </a:r>
            <a:r>
              <a:rPr lang="en-US" sz="2800" b="1" dirty="0" smtClean="0">
                <a:solidFill>
                  <a:srgbClr val="040404"/>
                </a:solidFill>
                <a:cs typeface="Arial" pitchFamily="34" charset="0"/>
              </a:rPr>
              <a:t>undesirable </a:t>
            </a:r>
            <a:r>
              <a:rPr lang="en-US" sz="2800" b="1" dirty="0" smtClean="0">
                <a:solidFill>
                  <a:srgbClr val="040404"/>
                </a:solidFill>
                <a:cs typeface="Arial" pitchFamily="34" charset="0"/>
              </a:rPr>
              <a:t>frequencies.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rgbClr val="040404"/>
              </a:solidFill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040404"/>
                </a:solidFill>
                <a:cs typeface="Arial" pitchFamily="34" charset="0"/>
              </a:rPr>
              <a:t>It is faster </a:t>
            </a:r>
            <a:r>
              <a:rPr lang="en-US" sz="2800" b="1" dirty="0" smtClean="0">
                <a:solidFill>
                  <a:srgbClr val="040404"/>
                </a:solidFill>
                <a:cs typeface="Arial" pitchFamily="34" charset="0"/>
              </a:rPr>
              <a:t>to perform certain operations in the frequency domain than in the spatial </a:t>
            </a:r>
            <a:r>
              <a:rPr lang="en-US" sz="2800" b="1" dirty="0" smtClean="0">
                <a:solidFill>
                  <a:srgbClr val="040404"/>
                </a:solidFill>
                <a:cs typeface="Arial" pitchFamily="34" charset="0"/>
              </a:rPr>
              <a:t>domain.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b="1" dirty="0" smtClean="0">
              <a:solidFill>
                <a:srgbClr val="040404"/>
              </a:solidFill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040404"/>
                </a:solidFill>
                <a:cs typeface="Arial" pitchFamily="34" charset="0"/>
              </a:rPr>
              <a:t>The </a:t>
            </a:r>
            <a:r>
              <a:rPr lang="en-US" sz="2800" b="1" dirty="0" smtClean="0">
                <a:solidFill>
                  <a:srgbClr val="040404"/>
                </a:solidFill>
                <a:cs typeface="Arial" pitchFamily="34" charset="0"/>
              </a:rPr>
              <a:t>transform is independent of the signal.</a:t>
            </a:r>
          </a:p>
          <a:p>
            <a:pPr>
              <a:defRPr/>
            </a:pPr>
            <a:endParaRPr lang="en-US" sz="2800" b="1" dirty="0">
              <a:solidFill>
                <a:srgbClr val="0000FF"/>
              </a:solidFill>
              <a:cs typeface="Arial" pitchFamily="34" charset="0"/>
            </a:endParaRPr>
          </a:p>
          <a:p>
            <a:pPr>
              <a:defRPr/>
            </a:pPr>
            <a:endParaRPr lang="en-US" sz="2800" b="1" dirty="0" smtClean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64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6525" y="125760"/>
            <a:ext cx="8855075" cy="114300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solidFill>
                  <a:srgbClr val="C00000"/>
                </a:solidFill>
                <a:cs typeface="Arial" charset="0"/>
              </a:rPr>
              <a:t>Example: Removing </a:t>
            </a:r>
            <a:r>
              <a:rPr lang="en-US" altLang="en-US" sz="3200" b="1" dirty="0" smtClean="0">
                <a:solidFill>
                  <a:srgbClr val="C00000"/>
                </a:solidFill>
                <a:cs typeface="Arial" charset="0"/>
              </a:rPr>
              <a:t>undesirable frequencies</a:t>
            </a: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8388" y="1981200"/>
            <a:ext cx="5211762" cy="1989138"/>
          </a:xfrm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4732338" y="4557713"/>
            <a:ext cx="36560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en-US" alt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Result after removing high frequencies</a:t>
            </a:r>
            <a:endParaRPr kumimoji="1" lang="en-US" altLang="en-US" sz="1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7480300" y="1989138"/>
            <a:ext cx="1123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en-US" altLang="en-US" sz="1600">
                <a:solidFill>
                  <a:schemeClr val="accent2"/>
                </a:solidFill>
                <a:latin typeface="Times New Roman" pitchFamily="18" charset="0"/>
              </a:rPr>
              <a:t>frequencies</a:t>
            </a: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4921250" y="1989138"/>
            <a:ext cx="1163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en-US" altLang="en-US" sz="1600">
                <a:solidFill>
                  <a:schemeClr val="accent2"/>
                </a:solidFill>
                <a:latin typeface="Times New Roman" pitchFamily="18" charset="0"/>
              </a:rPr>
              <a:t>noisy signal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122" y="4221088"/>
            <a:ext cx="2738437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1887835"/>
            <a:ext cx="3106688" cy="434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4B4F55"/>
                </a:solidFill>
                <a:latin typeface="+mn-lt"/>
                <a:ea typeface="+mn-ea"/>
                <a:cs typeface="+mn-cs"/>
              </a:defRPr>
            </a:lvl1pPr>
            <a:lvl2pPr marL="571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4B4F55"/>
                </a:solidFill>
                <a:latin typeface="+mn-lt"/>
              </a:defRPr>
            </a:lvl2pPr>
            <a:lvl3pPr marL="952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B4F55"/>
                </a:solidFill>
                <a:latin typeface="+mn-lt"/>
              </a:defRPr>
            </a:lvl3pPr>
            <a:lvl4pPr marL="1333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+mn-lt"/>
              </a:defRPr>
            </a:lvl4pPr>
            <a:lvl5pPr marL="1727200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5pPr>
            <a:lvl6pPr marL="21844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6pPr>
            <a:lvl7pPr marL="26416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7pPr>
            <a:lvl8pPr marL="30988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8pPr>
            <a:lvl9pPr marL="35560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9pPr>
          </a:lstStyle>
          <a:p>
            <a:pPr marL="0" indent="0">
              <a:defRPr/>
            </a:pPr>
            <a:r>
              <a:rPr lang="en-US" sz="2800" i="0" kern="0" dirty="0" smtClean="0">
                <a:solidFill>
                  <a:srgbClr val="040404"/>
                </a:solidFill>
                <a:cs typeface="Arial" pitchFamily="34" charset="0"/>
              </a:rPr>
              <a:t>Example of removing a high frequency using the transform domain</a:t>
            </a:r>
          </a:p>
          <a:p>
            <a:pPr>
              <a:defRPr/>
            </a:pPr>
            <a:endParaRPr lang="en-US" sz="2800" b="1" i="0" kern="0" dirty="0" smtClean="0">
              <a:solidFill>
                <a:srgbClr val="0000FF"/>
              </a:solidFill>
              <a:cs typeface="Arial" pitchFamily="34" charset="0"/>
            </a:endParaRPr>
          </a:p>
          <a:p>
            <a:pPr>
              <a:defRPr/>
            </a:pPr>
            <a:endParaRPr lang="en-US" sz="2800" b="1" i="0" kern="0" dirty="0" smtClean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123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76200"/>
            <a:ext cx="8785225" cy="114300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solidFill>
                  <a:srgbClr val="C00000"/>
                </a:solidFill>
              </a:rPr>
              <a:t>How do frequencies show up in an image?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rgbClr val="040404"/>
                </a:solidFill>
              </a:rPr>
              <a:t>Low frequencies correspond to slowly varying information (e.g., continuous surface</a:t>
            </a:r>
            <a:r>
              <a:rPr lang="en-US" altLang="en-US" sz="2800" b="1" dirty="0" smtClean="0">
                <a:solidFill>
                  <a:srgbClr val="040404"/>
                </a:solidFill>
              </a:rPr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rgbClr val="040404"/>
                </a:solidFill>
              </a:rPr>
              <a:t>High </a:t>
            </a:r>
            <a:r>
              <a:rPr lang="en-US" altLang="en-US" sz="2800" b="1" dirty="0" smtClean="0">
                <a:solidFill>
                  <a:srgbClr val="040404"/>
                </a:solidFill>
              </a:rPr>
              <a:t>frequencies correspond to quickly varying information (e.g., edges)</a:t>
            </a:r>
          </a:p>
          <a:p>
            <a:endParaRPr lang="en-US" altLang="en-US" sz="2800" b="1" dirty="0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4076700"/>
            <a:ext cx="19986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680" y="40767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1748078" y="6279703"/>
            <a:ext cx="2319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en-US" altLang="en-US" sz="2400" b="1" i="0" dirty="0">
                <a:solidFill>
                  <a:srgbClr val="040404"/>
                </a:solidFill>
                <a:latin typeface="+mn-lt"/>
              </a:rPr>
              <a:t>Original Image</a:t>
            </a: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4211960" y="6279405"/>
            <a:ext cx="368783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en-US" altLang="en-US" sz="2400" b="1" i="0" dirty="0" smtClean="0">
                <a:solidFill>
                  <a:srgbClr val="040404"/>
                </a:solidFill>
                <a:latin typeface="+mn-lt"/>
              </a:rPr>
              <a:t>Low-passed version</a:t>
            </a:r>
            <a:endParaRPr kumimoji="1" lang="en-US" altLang="en-US" sz="2400" b="1" i="0" dirty="0">
              <a:solidFill>
                <a:srgbClr val="04040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391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altLang="en-US" sz="3200" b="1" dirty="0" smtClean="0">
                <a:solidFill>
                  <a:srgbClr val="C00000"/>
                </a:solidFill>
              </a:rPr>
              <a:t>2-D </a:t>
            </a:r>
            <a:r>
              <a:rPr lang="en-GB" altLang="en-US" sz="3200" b="1" dirty="0" smtClean="0">
                <a:solidFill>
                  <a:srgbClr val="C00000"/>
                </a:solidFill>
              </a:rPr>
              <a:t>Discrete Fourier Transform</a:t>
            </a:r>
            <a:endParaRPr lang="en-GB" alt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18438" name="Object 8"/>
          <p:cNvGraphicFramePr>
            <a:graphicFrameLocks noChangeAspect="1"/>
          </p:cNvGraphicFramePr>
          <p:nvPr/>
        </p:nvGraphicFramePr>
        <p:xfrm>
          <a:off x="611188" y="1916113"/>
          <a:ext cx="7791450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Equation" r:id="rId3" imgW="2095500" imgH="368300" progId="Equation.3">
                  <p:embed/>
                </p:oleObj>
              </mc:Choice>
              <mc:Fallback>
                <p:oleObj name="Equation" r:id="rId3" imgW="2095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916113"/>
                        <a:ext cx="7791450" cy="135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1844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521685"/>
              </p:ext>
            </p:extLst>
          </p:nvPr>
        </p:nvGraphicFramePr>
        <p:xfrm>
          <a:off x="395288" y="3356992"/>
          <a:ext cx="8291512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Equation" r:id="rId5" imgW="2286000" imgH="355600" progId="Equation.3">
                  <p:embed/>
                </p:oleObj>
              </mc:Choice>
              <mc:Fallback>
                <p:oleObj name="Equation" r:id="rId5" imgW="22860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356992"/>
                        <a:ext cx="8291512" cy="130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013176"/>
            <a:ext cx="8229600" cy="158417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40404"/>
                </a:solidFill>
              </a:rPr>
              <a:t>It is separable, symmetric and unitary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40404"/>
                </a:solidFill>
              </a:rPr>
              <a:t>It results in a sequence of two 1-D DFT operations (prove this)</a:t>
            </a:r>
            <a:endParaRPr lang="en-US" altLang="en-US" sz="2800" dirty="0" smtClean="0">
              <a:solidFill>
                <a:srgbClr val="040404"/>
              </a:solidFill>
            </a:endParaRPr>
          </a:p>
          <a:p>
            <a:endParaRPr lang="en-US" alt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458373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solidFill>
                  <a:srgbClr val="C00000"/>
                </a:solidFill>
              </a:rPr>
              <a:t>Visualizing DFT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28800"/>
            <a:ext cx="8588375" cy="4114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solidFill>
                  <a:srgbClr val="040404"/>
                </a:solidFill>
                <a:latin typeface="+mj-lt"/>
              </a:rPr>
              <a:t>The </a:t>
            </a:r>
            <a:r>
              <a:rPr lang="en-US" sz="2600" dirty="0" smtClean="0">
                <a:solidFill>
                  <a:srgbClr val="040404"/>
                </a:solidFill>
                <a:latin typeface="+mj-lt"/>
              </a:rPr>
              <a:t>dynamic range </a:t>
            </a:r>
            <a:r>
              <a:rPr lang="en-US" sz="2600" dirty="0" smtClean="0">
                <a:solidFill>
                  <a:srgbClr val="040404"/>
                </a:solidFill>
                <a:latin typeface="+mj-lt"/>
              </a:rPr>
              <a:t>of </a:t>
            </a:r>
            <a:r>
              <a:rPr lang="en-US" sz="2600" i="1" dirty="0" smtClean="0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F</a:t>
            </a:r>
            <a:r>
              <a:rPr lang="en-US" sz="2600" dirty="0" smtClean="0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2600" i="1" dirty="0" err="1" smtClean="0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u,v</a:t>
            </a:r>
            <a:r>
              <a:rPr lang="en-US" sz="2600" dirty="0" smtClean="0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)</a:t>
            </a:r>
            <a:r>
              <a:rPr lang="en-US" sz="2600" i="1" dirty="0" smtClean="0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040404"/>
                </a:solidFill>
                <a:latin typeface="+mj-lt"/>
              </a:rPr>
              <a:t>is </a:t>
            </a:r>
            <a:r>
              <a:rPr lang="en-US" sz="2600" dirty="0" smtClean="0">
                <a:solidFill>
                  <a:srgbClr val="040404"/>
                </a:solidFill>
                <a:latin typeface="+mj-lt"/>
              </a:rPr>
              <a:t>typically very </a:t>
            </a:r>
            <a:r>
              <a:rPr lang="en-US" sz="2600" dirty="0" smtClean="0">
                <a:solidFill>
                  <a:srgbClr val="040404"/>
                </a:solidFill>
                <a:latin typeface="+mj-lt"/>
              </a:rPr>
              <a:t>large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solidFill>
                  <a:srgbClr val="040404"/>
                </a:solidFill>
                <a:latin typeface="+mj-lt"/>
              </a:rPr>
              <a:t>Small values are not distinguishable </a:t>
            </a:r>
            <a:endParaRPr lang="en-US" sz="2600" dirty="0">
              <a:solidFill>
                <a:srgbClr val="040404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solidFill>
                  <a:srgbClr val="040404"/>
                </a:solidFill>
                <a:latin typeface="+mj-lt"/>
              </a:rPr>
              <a:t>We apply a logarithmic transformation to enhance small values.</a:t>
            </a:r>
          </a:p>
          <a:p>
            <a:pPr marL="0" indent="0">
              <a:defRPr/>
            </a:pPr>
            <a:r>
              <a:rPr lang="en-US" sz="2800" dirty="0">
                <a:solidFill>
                  <a:srgbClr val="040404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rgbClr val="040404"/>
                </a:solidFill>
                <a:latin typeface="+mj-lt"/>
              </a:rPr>
              <a:t>                   </a:t>
            </a:r>
            <a:endParaRPr lang="en-US" sz="2800" dirty="0" smtClean="0">
              <a:solidFill>
                <a:srgbClr val="040404"/>
              </a:solidFill>
              <a:latin typeface="+mj-lt"/>
            </a:endParaRP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35" y="4267200"/>
            <a:ext cx="18637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67200"/>
            <a:ext cx="1798554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67200"/>
            <a:ext cx="1863725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72008" y="6135687"/>
            <a:ext cx="9036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en-US" altLang="en-US" sz="2400" i="0" dirty="0" smtClean="0">
                <a:solidFill>
                  <a:srgbClr val="040404"/>
                </a:solidFill>
                <a:latin typeface="+mn-lt"/>
              </a:rPr>
              <a:t>     original image        before transformation   after transformation  </a:t>
            </a:r>
            <a:endParaRPr kumimoji="1" lang="en-US" altLang="en-US" sz="2400" i="0" dirty="0">
              <a:solidFill>
                <a:srgbClr val="040404"/>
              </a:solidFill>
              <a:latin typeface="+mn-lt"/>
            </a:endParaRPr>
          </a:p>
        </p:txBody>
      </p:sp>
      <p:graphicFrame>
        <p:nvGraphicFramePr>
          <p:cNvPr id="1946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551965"/>
              </p:ext>
            </p:extLst>
          </p:nvPr>
        </p:nvGraphicFramePr>
        <p:xfrm>
          <a:off x="1335881" y="3425627"/>
          <a:ext cx="6326188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Equation" r:id="rId7" imgW="2476440" imgH="228600" progId="Equation.3">
                  <p:embed/>
                </p:oleObj>
              </mc:Choice>
              <mc:Fallback>
                <p:oleObj name="Equation" r:id="rId7" imgW="2476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881" y="3425627"/>
                        <a:ext cx="6326188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1008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3dff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4586288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 descr="3dlogff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00213"/>
            <a:ext cx="4500562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468313" y="476672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3200" b="1" i="0" dirty="0">
                <a:solidFill>
                  <a:srgbClr val="C00000"/>
                </a:solidFill>
                <a:latin typeface="Impact" panose="020B0806030902050204" pitchFamily="34" charset="0"/>
              </a:rPr>
              <a:t>Amplitude and Log of the Amplitude  </a:t>
            </a:r>
          </a:p>
        </p:txBody>
      </p:sp>
    </p:spTree>
    <p:extLst>
      <p:ext uri="{BB962C8B-B14F-4D97-AF65-F5344CB8AC3E}">
        <p14:creationId xmlns:p14="http://schemas.microsoft.com/office/powerpoint/2010/main" val="195357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3075" name="Object 0"/>
          <p:cNvGraphicFramePr>
            <a:graphicFrameLocks noChangeAspect="1"/>
          </p:cNvGraphicFramePr>
          <p:nvPr/>
        </p:nvGraphicFramePr>
        <p:xfrm>
          <a:off x="900113" y="2349500"/>
          <a:ext cx="36861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4" imgW="3695700" imgH="482600" progId="Equation.3">
                  <p:embed/>
                </p:oleObj>
              </mc:Choice>
              <mc:Fallback>
                <p:oleObj name="Equation" r:id="rId4" imgW="3695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349500"/>
                        <a:ext cx="368617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3077" name="Object 2"/>
          <p:cNvGraphicFramePr>
            <a:graphicFrameLocks noChangeAspect="1"/>
          </p:cNvGraphicFramePr>
          <p:nvPr/>
        </p:nvGraphicFramePr>
        <p:xfrm>
          <a:off x="971550" y="3068638"/>
          <a:ext cx="396081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6" imgW="1244600" imgH="368300" progId="Equation.3">
                  <p:embed/>
                </p:oleObj>
              </mc:Choice>
              <mc:Fallback>
                <p:oleObj name="Equation" r:id="rId6" imgW="12446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068638"/>
                        <a:ext cx="3960813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20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algn="ctr" eaLnBrk="1" hangingPunct="1"/>
            <a:r>
              <a:rPr lang="en-GB" altLang="en-US" sz="3200" b="1" dirty="0" smtClean="0">
                <a:solidFill>
                  <a:srgbClr val="CC0033"/>
                </a:solidFill>
              </a:rPr>
              <a:t>1-D Signal Transforms</a:t>
            </a:r>
            <a:endParaRPr lang="en-GB" altLang="en-US" sz="3200" b="1" dirty="0" smtClean="0">
              <a:solidFill>
                <a:srgbClr val="CC0033"/>
              </a:solidFill>
            </a:endParaRPr>
          </a:p>
        </p:txBody>
      </p:sp>
      <p:graphicFrame>
        <p:nvGraphicFramePr>
          <p:cNvPr id="3079" name="Object 21"/>
          <p:cNvGraphicFramePr>
            <a:graphicFrameLocks noChangeAspect="1"/>
          </p:cNvGraphicFramePr>
          <p:nvPr>
            <p:ph sz="half" idx="4294967295"/>
          </p:nvPr>
        </p:nvGraphicFramePr>
        <p:xfrm>
          <a:off x="5867400" y="3357563"/>
          <a:ext cx="2298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8" imgW="2298700" imgH="381000" progId="Equation.3">
                  <p:embed/>
                </p:oleObj>
              </mc:Choice>
              <mc:Fallback>
                <p:oleObj name="Equation" r:id="rId8" imgW="22987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357563"/>
                        <a:ext cx="2298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23"/>
          <p:cNvGraphicFramePr>
            <a:graphicFrameLocks noChangeAspect="1"/>
          </p:cNvGraphicFramePr>
          <p:nvPr>
            <p:ph sz="half" idx="4294967295"/>
          </p:nvPr>
        </p:nvGraphicFramePr>
        <p:xfrm>
          <a:off x="971550" y="5300663"/>
          <a:ext cx="15986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10" imgW="1536033" imgH="545863" progId="Equation.3">
                  <p:embed/>
                </p:oleObj>
              </mc:Choice>
              <mc:Fallback>
                <p:oleObj name="Equation" r:id="rId10" imgW="1536033" imgH="54586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300663"/>
                        <a:ext cx="1598613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899592" y="1700808"/>
            <a:ext cx="7787208" cy="4637112"/>
          </a:xfrm>
        </p:spPr>
        <p:txBody>
          <a:bodyPr/>
          <a:lstStyle/>
          <a:p>
            <a:pPr eaLnBrk="1" hangingPunct="1"/>
            <a:r>
              <a:rPr lang="en-GB" altLang="en-US" sz="2800" b="1" dirty="0" smtClean="0">
                <a:solidFill>
                  <a:srgbClr val="CC0033"/>
                </a:solidFill>
              </a:rPr>
              <a:t>Scalar </a:t>
            </a:r>
            <a:r>
              <a:rPr lang="en-GB" altLang="en-US" sz="2800" b="1" dirty="0" smtClean="0">
                <a:solidFill>
                  <a:srgbClr val="CC0033"/>
                </a:solidFill>
              </a:rPr>
              <a:t>form</a:t>
            </a:r>
          </a:p>
          <a:p>
            <a:pPr eaLnBrk="1" hangingPunct="1"/>
            <a:endParaRPr lang="en-GB" altLang="en-US" sz="2800" dirty="0">
              <a:solidFill>
                <a:srgbClr val="CC0033"/>
              </a:solidFill>
            </a:endParaRPr>
          </a:p>
          <a:p>
            <a:pPr eaLnBrk="1" hangingPunct="1"/>
            <a:endParaRPr lang="en-GB" altLang="en-US" sz="2800" dirty="0" smtClean="0">
              <a:solidFill>
                <a:srgbClr val="CC0033"/>
              </a:solidFill>
            </a:endParaRPr>
          </a:p>
          <a:p>
            <a:pPr eaLnBrk="1" hangingPunct="1"/>
            <a:endParaRPr lang="en-GB" altLang="en-US" sz="2800" dirty="0">
              <a:solidFill>
                <a:srgbClr val="CC0033"/>
              </a:solidFill>
            </a:endParaRPr>
          </a:p>
          <a:p>
            <a:pPr eaLnBrk="1" hangingPunct="1"/>
            <a:endParaRPr lang="en-GB" altLang="en-US" sz="2800" dirty="0" smtClean="0">
              <a:solidFill>
                <a:srgbClr val="CC0033"/>
              </a:solidFill>
            </a:endParaRPr>
          </a:p>
          <a:p>
            <a:pPr eaLnBrk="1" hangingPunct="1"/>
            <a:endParaRPr lang="en-GB" altLang="en-US" sz="2800" dirty="0">
              <a:solidFill>
                <a:srgbClr val="CC0033"/>
              </a:solidFill>
            </a:endParaRPr>
          </a:p>
          <a:p>
            <a:pPr eaLnBrk="1" hangingPunct="1"/>
            <a:r>
              <a:rPr lang="en-GB" altLang="en-US" sz="2800" b="1" dirty="0" smtClean="0">
                <a:solidFill>
                  <a:srgbClr val="CC0033"/>
                </a:solidFill>
              </a:rPr>
              <a:t>Matrix form</a:t>
            </a:r>
            <a:endParaRPr lang="en-GB" altLang="en-US" sz="2800" b="1" dirty="0" smtClean="0">
              <a:solidFill>
                <a:srgbClr val="CC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02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ontourlogff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1844675"/>
            <a:ext cx="4897437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contourff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4895850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8313" y="476672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3200" b="1" i="0" dirty="0">
                <a:solidFill>
                  <a:srgbClr val="C00000"/>
                </a:solidFill>
                <a:latin typeface="Impact" panose="020B0806030902050204" pitchFamily="34" charset="0"/>
              </a:rPr>
              <a:t>Amplitude and Log of the Amplitude  </a:t>
            </a:r>
          </a:p>
        </p:txBody>
      </p:sp>
    </p:spTree>
    <p:extLst>
      <p:ext uri="{BB962C8B-B14F-4D97-AF65-F5344CB8AC3E}">
        <p14:creationId xmlns:p14="http://schemas.microsoft.com/office/powerpoint/2010/main" val="1630807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image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5116513" cy="3244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" name="Picture 7" descr="contourlogfft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00" y="2205038"/>
            <a:ext cx="3884613" cy="3170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8313" y="476672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3200" b="1" i="0" dirty="0" smtClean="0">
                <a:solidFill>
                  <a:srgbClr val="C00000"/>
                </a:solidFill>
                <a:latin typeface="Impact" panose="020B0806030902050204" pitchFamily="34" charset="0"/>
              </a:rPr>
              <a:t>Original Image </a:t>
            </a:r>
            <a:r>
              <a:rPr lang="en-GB" altLang="en-US" sz="3200" b="1" i="0" dirty="0">
                <a:solidFill>
                  <a:srgbClr val="C00000"/>
                </a:solidFill>
                <a:latin typeface="Impact" panose="020B0806030902050204" pitchFamily="34" charset="0"/>
              </a:rPr>
              <a:t>and Log of the Amplitude  </a:t>
            </a:r>
          </a:p>
        </p:txBody>
      </p:sp>
    </p:spTree>
    <p:extLst>
      <p:ext uri="{BB962C8B-B14F-4D97-AF65-F5344CB8AC3E}">
        <p14:creationId xmlns:p14="http://schemas.microsoft.com/office/powerpoint/2010/main" val="1332086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800619"/>
              </p:ext>
            </p:extLst>
          </p:nvPr>
        </p:nvGraphicFramePr>
        <p:xfrm>
          <a:off x="827584" y="1844824"/>
          <a:ext cx="7414468" cy="4487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Equation" r:id="rId4" imgW="2387600" imgH="1460500" progId="Equation.3">
                  <p:embed/>
                </p:oleObj>
              </mc:Choice>
              <mc:Fallback>
                <p:oleObj name="Equation" r:id="rId4" imgW="2387600" imgH="146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844824"/>
                        <a:ext cx="7414468" cy="44876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53975"/>
            <a:ext cx="8229600" cy="114300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solidFill>
                  <a:srgbClr val="C00000"/>
                </a:solidFill>
              </a:rPr>
              <a:t>DFT 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properties:  </a:t>
            </a:r>
            <a:r>
              <a:rPr lang="en-US" altLang="en-US" sz="3200" b="1" dirty="0" err="1" smtClean="0">
                <a:solidFill>
                  <a:srgbClr val="C00000"/>
                </a:solidFill>
              </a:rPr>
              <a:t>Separability</a:t>
            </a:r>
            <a:endParaRPr lang="en-US" altLang="en-US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321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457127"/>
              </p:ext>
            </p:extLst>
          </p:nvPr>
        </p:nvGraphicFramePr>
        <p:xfrm>
          <a:off x="611188" y="1492275"/>
          <a:ext cx="4752900" cy="287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Equation" r:id="rId4" imgW="1600200" imgH="977900" progId="Equation.3">
                  <p:embed/>
                </p:oleObj>
              </mc:Choice>
              <mc:Fallback>
                <p:oleObj name="Equation" r:id="rId4" imgW="1600200" imgH="977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92275"/>
                        <a:ext cx="4752900" cy="287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698226"/>
              </p:ext>
            </p:extLst>
          </p:nvPr>
        </p:nvGraphicFramePr>
        <p:xfrm>
          <a:off x="611559" y="4562011"/>
          <a:ext cx="5904657" cy="167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Equation" r:id="rId6" imgW="1993900" imgH="571500" progId="Equation.3">
                  <p:embed/>
                </p:oleObj>
              </mc:Choice>
              <mc:Fallback>
                <p:oleObj name="Equation" r:id="rId6" imgW="19939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59" y="4562011"/>
                        <a:ext cx="5904657" cy="1675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53975"/>
            <a:ext cx="8229600" cy="114300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solidFill>
                  <a:srgbClr val="C00000"/>
                </a:solidFill>
              </a:rPr>
              <a:t>DFT 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properties:  </a:t>
            </a:r>
            <a:r>
              <a:rPr lang="en-US" altLang="en-US" sz="3200" b="1" dirty="0" err="1" smtClean="0">
                <a:solidFill>
                  <a:srgbClr val="C00000"/>
                </a:solidFill>
              </a:rPr>
              <a:t>Separability</a:t>
            </a:r>
            <a:endParaRPr lang="en-US" altLang="en-US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49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347913"/>
            <a:ext cx="83058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53975"/>
            <a:ext cx="8229600" cy="114300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solidFill>
                  <a:srgbClr val="C00000"/>
                </a:solidFill>
              </a:rPr>
              <a:t>DFT 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properties:  </a:t>
            </a:r>
            <a:r>
              <a:rPr lang="en-US" altLang="en-US" sz="3200" b="1" dirty="0" err="1" smtClean="0">
                <a:solidFill>
                  <a:srgbClr val="C00000"/>
                </a:solidFill>
              </a:rPr>
              <a:t>Separability</a:t>
            </a:r>
            <a:endParaRPr lang="en-US" altLang="en-US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06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700808"/>
            <a:ext cx="8352928" cy="4824536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US" sz="2800" dirty="0" smtClean="0">
                <a:solidFill>
                  <a:srgbClr val="040404"/>
                </a:solidFill>
              </a:rPr>
              <a:t>The DFT and its inverse are </a:t>
            </a:r>
            <a:r>
              <a:rPr lang="en-US" sz="2800" dirty="0" smtClean="0">
                <a:solidFill>
                  <a:srgbClr val="040404"/>
                </a:solidFill>
              </a:rPr>
              <a:t>periodic.</a:t>
            </a:r>
            <a:endParaRPr lang="en-US" sz="2800" dirty="0" smtClean="0">
              <a:solidFill>
                <a:srgbClr val="040404"/>
              </a:solidFill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88"/>
          <a:stretch>
            <a:fillRect/>
          </a:stretch>
        </p:blipFill>
        <p:spPr bwMode="auto">
          <a:xfrm>
            <a:off x="3995936" y="4149080"/>
            <a:ext cx="4759334" cy="183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2"/>
          <a:stretch>
            <a:fillRect/>
          </a:stretch>
        </p:blipFill>
        <p:spPr bwMode="auto">
          <a:xfrm>
            <a:off x="539750" y="3284984"/>
            <a:ext cx="2514600" cy="267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6632" name="Line 9"/>
          <p:cNvSpPr>
            <a:spLocks noChangeShapeType="1"/>
          </p:cNvSpPr>
          <p:nvPr/>
        </p:nvSpPr>
        <p:spPr bwMode="auto">
          <a:xfrm>
            <a:off x="3054350" y="4927600"/>
            <a:ext cx="8382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662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377796"/>
              </p:ext>
            </p:extLst>
          </p:nvPr>
        </p:nvGraphicFramePr>
        <p:xfrm>
          <a:off x="107504" y="2852936"/>
          <a:ext cx="8952384" cy="555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Equation" r:id="rId6" imgW="3035160" imgH="190440" progId="Equation.3">
                  <p:embed/>
                </p:oleObj>
              </mc:Choice>
              <mc:Fallback>
                <p:oleObj name="Equation" r:id="rId6" imgW="30351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852936"/>
                        <a:ext cx="8952384" cy="5555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53975"/>
            <a:ext cx="8229600" cy="114300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solidFill>
                  <a:srgbClr val="C00000"/>
                </a:solidFill>
              </a:rPr>
              <a:t>DFT 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properties:  </a:t>
            </a:r>
            <a:r>
              <a:rPr lang="en-US" altLang="en-US" sz="3200" b="1" dirty="0" err="1" smtClean="0">
                <a:solidFill>
                  <a:srgbClr val="C00000"/>
                </a:solidFill>
              </a:rPr>
              <a:t>Separability</a:t>
            </a:r>
            <a:endParaRPr lang="en-US" altLang="en-US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81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9"/>
          <p:cNvSpPr>
            <a:spLocks noChangeArrowheads="1"/>
          </p:cNvSpPr>
          <p:nvPr/>
        </p:nvSpPr>
        <p:spPr bwMode="auto">
          <a:xfrm>
            <a:off x="322858" y="1787525"/>
            <a:ext cx="67694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0" dirty="0" smtClean="0">
                <a:solidFill>
                  <a:srgbClr val="040404"/>
                </a:solidFill>
              </a:rPr>
              <a:t>If </a:t>
            </a:r>
            <a:r>
              <a:rPr lang="en-US" altLang="en-US" sz="3200" dirty="0" smtClean="0">
                <a:solidFill>
                  <a:srgbClr val="040404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3200" i="0" dirty="0" smtClean="0">
                <a:solidFill>
                  <a:srgbClr val="040404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200" dirty="0" err="1" smtClean="0">
                <a:solidFill>
                  <a:srgbClr val="040404"/>
                </a:solidFill>
                <a:latin typeface="Times New Roman" panose="02020603050405020304" pitchFamily="18" charset="0"/>
              </a:rPr>
              <a:t>u,v</a:t>
            </a:r>
            <a:r>
              <a:rPr lang="en-US" altLang="en-US" sz="3200" i="0" dirty="0" smtClean="0">
                <a:solidFill>
                  <a:srgbClr val="040404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2800" i="0" dirty="0" smtClean="0">
                <a:solidFill>
                  <a:srgbClr val="040404"/>
                </a:solidFill>
              </a:rPr>
              <a:t> is </a:t>
            </a:r>
            <a:r>
              <a:rPr lang="en-US" altLang="en-US" sz="2800" i="0" dirty="0">
                <a:solidFill>
                  <a:srgbClr val="040404"/>
                </a:solidFill>
              </a:rPr>
              <a:t>real, then</a:t>
            </a:r>
          </a:p>
        </p:txBody>
      </p:sp>
      <p:graphicFrame>
        <p:nvGraphicFramePr>
          <p:cNvPr id="2765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181009"/>
              </p:ext>
            </p:extLst>
          </p:nvPr>
        </p:nvGraphicFramePr>
        <p:xfrm>
          <a:off x="251520" y="2852936"/>
          <a:ext cx="8640960" cy="1954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quation" r:id="rId4" imgW="2717800" imgH="622300" progId="Equation.3">
                  <p:embed/>
                </p:oleObj>
              </mc:Choice>
              <mc:Fallback>
                <p:oleObj name="Equation" r:id="rId4" imgW="27178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852936"/>
                        <a:ext cx="8640960" cy="1954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53975"/>
            <a:ext cx="8229600" cy="114300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solidFill>
                  <a:srgbClr val="C00000"/>
                </a:solidFill>
              </a:rPr>
              <a:t>DFT 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properties:  Symmetry</a:t>
            </a:r>
            <a:endParaRPr lang="en-US" altLang="en-US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4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23527" y="1639342"/>
            <a:ext cx="5616625" cy="4525962"/>
          </a:xfrm>
        </p:spPr>
        <p:txBody>
          <a:bodyPr/>
          <a:lstStyle/>
          <a:p>
            <a:r>
              <a:rPr lang="en-GB" altLang="en-US" sz="2800" dirty="0" smtClean="0">
                <a:solidFill>
                  <a:srgbClr val="040404"/>
                </a:solidFill>
              </a:rPr>
              <a:t>Translation in spatial domain:</a:t>
            </a:r>
          </a:p>
          <a:p>
            <a:endParaRPr lang="en-GB" altLang="en-US" sz="2800" dirty="0" smtClean="0">
              <a:solidFill>
                <a:srgbClr val="040404"/>
              </a:solidFill>
            </a:endParaRPr>
          </a:p>
          <a:p>
            <a:endParaRPr lang="en-GB" altLang="en-US" sz="2800" dirty="0" smtClean="0">
              <a:solidFill>
                <a:srgbClr val="040404"/>
              </a:solidFill>
            </a:endParaRPr>
          </a:p>
          <a:p>
            <a:endParaRPr lang="en-GB" altLang="en-US" sz="2800" dirty="0" smtClean="0">
              <a:solidFill>
                <a:srgbClr val="040404"/>
              </a:solidFill>
            </a:endParaRPr>
          </a:p>
          <a:p>
            <a:r>
              <a:rPr lang="en-GB" altLang="en-US" sz="2800" dirty="0" smtClean="0">
                <a:solidFill>
                  <a:srgbClr val="040404"/>
                </a:solidFill>
              </a:rPr>
              <a:t>Translation in frequency domain:</a:t>
            </a: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993037"/>
              </p:ext>
            </p:extLst>
          </p:nvPr>
        </p:nvGraphicFramePr>
        <p:xfrm>
          <a:off x="244475" y="4407203"/>
          <a:ext cx="8215957" cy="799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Equation" r:id="rId4" imgW="2311400" imgH="228600" progId="Equation.3">
                  <p:embed/>
                </p:oleObj>
              </mc:Choice>
              <mc:Fallback>
                <p:oleObj name="Equation" r:id="rId4" imgW="2311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4407203"/>
                        <a:ext cx="8215957" cy="7992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705959"/>
              </p:ext>
            </p:extLst>
          </p:nvPr>
        </p:nvGraphicFramePr>
        <p:xfrm>
          <a:off x="271463" y="2183300"/>
          <a:ext cx="8549009" cy="81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Equation" r:id="rId6" imgW="2362200" imgH="228600" progId="Equation.3">
                  <p:embed/>
                </p:oleObj>
              </mc:Choice>
              <mc:Fallback>
                <p:oleObj name="Equation" r:id="rId6" imgW="236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2183300"/>
                        <a:ext cx="8549009" cy="8138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53975"/>
            <a:ext cx="8229600" cy="114300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solidFill>
                  <a:srgbClr val="C00000"/>
                </a:solidFill>
              </a:rPr>
              <a:t>DFT 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properties:  Translation</a:t>
            </a:r>
            <a:endParaRPr lang="en-US" altLang="en-US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00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817245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u="sng" dirty="0" smtClean="0">
                <a:solidFill>
                  <a:srgbClr val="040404"/>
                </a:solidFill>
              </a:rPr>
              <a:t>Warning:</a:t>
            </a:r>
            <a:r>
              <a:rPr lang="en-US" altLang="en-US" sz="2800" dirty="0" smtClean="0">
                <a:solidFill>
                  <a:srgbClr val="040404"/>
                </a:solidFill>
              </a:rPr>
              <a:t> to show a full period, we need to translate the origin of the transform at                                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3124200"/>
            <a:ext cx="43434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297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615425"/>
              </p:ext>
            </p:extLst>
          </p:nvPr>
        </p:nvGraphicFramePr>
        <p:xfrm>
          <a:off x="4656895" y="1969626"/>
          <a:ext cx="3659521" cy="595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" name="Equation" r:id="rId5" imgW="1168200" imgH="190440" progId="Equation.3">
                  <p:embed/>
                </p:oleObj>
              </mc:Choice>
              <mc:Fallback>
                <p:oleObj name="Equation" r:id="rId5" imgW="11682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895" y="1969626"/>
                        <a:ext cx="3659521" cy="595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3"/>
          <p:cNvGraphicFramePr>
            <a:graphicFrameLocks noChangeAspect="1"/>
          </p:cNvGraphicFramePr>
          <p:nvPr/>
        </p:nvGraphicFramePr>
        <p:xfrm>
          <a:off x="7700963" y="3276600"/>
          <a:ext cx="83185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" name="Equation" r:id="rId7" imgW="342603" imgH="215713" progId="Equation.3">
                  <p:embed/>
                </p:oleObj>
              </mc:Choice>
              <mc:Fallback>
                <p:oleObj name="Equation" r:id="rId7" imgW="342603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0963" y="3276600"/>
                        <a:ext cx="831850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4"/>
          <p:cNvGraphicFramePr>
            <a:graphicFrameLocks noChangeAspect="1"/>
          </p:cNvGraphicFramePr>
          <p:nvPr/>
        </p:nvGraphicFramePr>
        <p:xfrm>
          <a:off x="7031038" y="4437063"/>
          <a:ext cx="150177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" name="Equation" r:id="rId9" imgW="583947" imgH="393529" progId="Equation.3">
                  <p:embed/>
                </p:oleObj>
              </mc:Choice>
              <mc:Fallback>
                <p:oleObj name="Equation" r:id="rId9" imgW="5839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1038" y="4437063"/>
                        <a:ext cx="150177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5" name="Picture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209925"/>
            <a:ext cx="32289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6" name="Line 6"/>
          <p:cNvSpPr>
            <a:spLocks noChangeShapeType="1"/>
          </p:cNvSpPr>
          <p:nvPr/>
        </p:nvSpPr>
        <p:spPr bwMode="auto">
          <a:xfrm>
            <a:off x="3446463" y="4953000"/>
            <a:ext cx="8382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53975"/>
            <a:ext cx="8229600" cy="114300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solidFill>
                  <a:srgbClr val="C00000"/>
                </a:solidFill>
              </a:rPr>
              <a:t>DFT 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properties:  Translation</a:t>
            </a:r>
            <a:endParaRPr lang="en-US" altLang="en-US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14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687678"/>
              </p:ext>
            </p:extLst>
          </p:nvPr>
        </p:nvGraphicFramePr>
        <p:xfrm>
          <a:off x="611560" y="1916832"/>
          <a:ext cx="7655074" cy="4451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Equation" r:id="rId4" imgW="2603160" imgH="1536480" progId="Equation.3">
                  <p:embed/>
                </p:oleObj>
              </mc:Choice>
              <mc:Fallback>
                <p:oleObj name="Equation" r:id="rId4" imgW="2603160" imgH="1536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916832"/>
                        <a:ext cx="7655074" cy="4451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53975"/>
            <a:ext cx="8229600" cy="114300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solidFill>
                  <a:srgbClr val="C00000"/>
                </a:solidFill>
              </a:rPr>
              <a:t>DFT 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properties:  Translation</a:t>
            </a:r>
            <a:endParaRPr lang="en-US" altLang="en-US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68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4100" name="Object 3"/>
          <p:cNvGraphicFramePr>
            <a:graphicFrameLocks noChangeAspect="1"/>
          </p:cNvGraphicFramePr>
          <p:nvPr/>
        </p:nvGraphicFramePr>
        <p:xfrm>
          <a:off x="900113" y="2349500"/>
          <a:ext cx="36861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4" imgW="3695700" imgH="482600" progId="Equation.3">
                  <p:embed/>
                </p:oleObj>
              </mc:Choice>
              <mc:Fallback>
                <p:oleObj name="Equation" r:id="rId4" imgW="3695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349500"/>
                        <a:ext cx="368617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4102" name="Object 5"/>
          <p:cNvGraphicFramePr>
            <a:graphicFrameLocks noChangeAspect="1"/>
          </p:cNvGraphicFramePr>
          <p:nvPr/>
        </p:nvGraphicFramePr>
        <p:xfrm>
          <a:off x="971550" y="2911475"/>
          <a:ext cx="3744913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6" imgW="1244600" imgH="368300" progId="Equation.3">
                  <p:embed/>
                </p:oleObj>
              </mc:Choice>
              <mc:Fallback>
                <p:oleObj name="Equation" r:id="rId6" imgW="12446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911475"/>
                        <a:ext cx="3744913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algn="ctr" eaLnBrk="1" hangingPunct="1"/>
            <a:r>
              <a:rPr lang="en-GB" altLang="en-US" sz="3200" b="1" dirty="0" smtClean="0">
                <a:solidFill>
                  <a:srgbClr val="CC0033"/>
                </a:solidFill>
              </a:rPr>
              <a:t>1-D </a:t>
            </a:r>
            <a:r>
              <a:rPr lang="en-GB" altLang="en-US" sz="3200" b="1" dirty="0" smtClean="0">
                <a:solidFill>
                  <a:srgbClr val="CC0033"/>
                </a:solidFill>
              </a:rPr>
              <a:t>Signal Transforms-Remember the </a:t>
            </a:r>
            <a:r>
              <a:rPr lang="en-GB" altLang="en-US" sz="3200" b="1" dirty="0" smtClean="0">
                <a:solidFill>
                  <a:srgbClr val="CC0033"/>
                </a:solidFill>
              </a:rPr>
              <a:t>1-D </a:t>
            </a:r>
            <a:r>
              <a:rPr lang="en-GB" altLang="en-US" sz="3200" b="1" dirty="0" smtClean="0">
                <a:solidFill>
                  <a:srgbClr val="CC0033"/>
                </a:solidFill>
              </a:rPr>
              <a:t>DFT</a:t>
            </a:r>
            <a:endParaRPr lang="en-GB" altLang="en-US" sz="3200" b="1" dirty="0" smtClean="0">
              <a:solidFill>
                <a:srgbClr val="CC0033"/>
              </a:solidFill>
            </a:endParaRPr>
          </a:p>
        </p:txBody>
      </p:sp>
      <p:sp>
        <p:nvSpPr>
          <p:cNvPr id="4104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600200"/>
            <a:ext cx="7920880" cy="5069160"/>
          </a:xfrm>
        </p:spPr>
        <p:txBody>
          <a:bodyPr/>
          <a:lstStyle/>
          <a:p>
            <a:pPr eaLnBrk="1" hangingPunct="1"/>
            <a:r>
              <a:rPr lang="en-GB" altLang="en-US" sz="2800" b="1" dirty="0" smtClean="0">
                <a:solidFill>
                  <a:srgbClr val="CC0033"/>
                </a:solidFill>
              </a:rPr>
              <a:t>General </a:t>
            </a:r>
            <a:r>
              <a:rPr lang="en-GB" altLang="en-US" sz="2800" b="1" dirty="0" smtClean="0">
                <a:solidFill>
                  <a:srgbClr val="CC0033"/>
                </a:solidFill>
              </a:rPr>
              <a:t>form</a:t>
            </a:r>
          </a:p>
          <a:p>
            <a:pPr eaLnBrk="1" hangingPunct="1"/>
            <a:endParaRPr lang="en-GB" altLang="en-US" sz="2800" b="1" dirty="0">
              <a:solidFill>
                <a:srgbClr val="CC0033"/>
              </a:solidFill>
            </a:endParaRPr>
          </a:p>
          <a:p>
            <a:pPr eaLnBrk="1" hangingPunct="1"/>
            <a:endParaRPr lang="en-GB" altLang="en-US" sz="2800" b="1" dirty="0" smtClean="0">
              <a:solidFill>
                <a:srgbClr val="CC0033"/>
              </a:solidFill>
            </a:endParaRPr>
          </a:p>
          <a:p>
            <a:pPr eaLnBrk="1" hangingPunct="1"/>
            <a:endParaRPr lang="en-GB" altLang="en-US" sz="2800" b="1" dirty="0">
              <a:solidFill>
                <a:srgbClr val="CC0033"/>
              </a:solidFill>
            </a:endParaRPr>
          </a:p>
          <a:p>
            <a:pPr eaLnBrk="1" hangingPunct="1"/>
            <a:endParaRPr lang="en-GB" altLang="en-US" sz="2800" b="1" dirty="0" smtClean="0">
              <a:solidFill>
                <a:srgbClr val="CC0033"/>
              </a:solidFill>
            </a:endParaRPr>
          </a:p>
          <a:p>
            <a:pPr eaLnBrk="1" hangingPunct="1"/>
            <a:endParaRPr lang="en-GB" altLang="en-US" sz="2800" b="1" dirty="0">
              <a:solidFill>
                <a:srgbClr val="CC0033"/>
              </a:solidFill>
            </a:endParaRPr>
          </a:p>
          <a:p>
            <a:pPr eaLnBrk="1" hangingPunct="1"/>
            <a:r>
              <a:rPr lang="en-GB" altLang="en-US" sz="2800" b="1" dirty="0" smtClean="0">
                <a:solidFill>
                  <a:srgbClr val="CC0033"/>
                </a:solidFill>
              </a:rPr>
              <a:t>DFT</a:t>
            </a:r>
            <a:endParaRPr lang="en-GB" altLang="en-US" sz="2800" b="1" dirty="0" smtClean="0">
              <a:solidFill>
                <a:srgbClr val="CC0033"/>
              </a:solidFill>
            </a:endParaRPr>
          </a:p>
        </p:txBody>
      </p:sp>
      <p:graphicFrame>
        <p:nvGraphicFramePr>
          <p:cNvPr id="4105" name="Object 7"/>
          <p:cNvGraphicFramePr>
            <a:graphicFrameLocks noChangeAspect="1"/>
          </p:cNvGraphicFramePr>
          <p:nvPr>
            <p:ph sz="half" idx="4294967295"/>
          </p:nvPr>
        </p:nvGraphicFramePr>
        <p:xfrm>
          <a:off x="5867400" y="3357563"/>
          <a:ext cx="2298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Equation" r:id="rId8" imgW="2298700" imgH="381000" progId="Equation.3">
                  <p:embed/>
                </p:oleObj>
              </mc:Choice>
              <mc:Fallback>
                <p:oleObj name="Equation" r:id="rId8" imgW="22987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357563"/>
                        <a:ext cx="2298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1"/>
          <p:cNvGraphicFramePr>
            <a:graphicFrameLocks noChangeAspect="1"/>
          </p:cNvGraphicFramePr>
          <p:nvPr>
            <p:ph sz="half" idx="2"/>
          </p:nvPr>
        </p:nvGraphicFramePr>
        <p:xfrm>
          <a:off x="900113" y="4959350"/>
          <a:ext cx="5700712" cy="170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10" imgW="1397000" imgH="419100" progId="Equation.3">
                  <p:embed/>
                </p:oleObj>
              </mc:Choice>
              <mc:Fallback>
                <p:oleObj name="Equation" r:id="rId10" imgW="1397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959350"/>
                        <a:ext cx="5700712" cy="170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107363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7" name="Group 4"/>
          <p:cNvGrpSpPr>
            <a:grpSpLocks/>
          </p:cNvGrpSpPr>
          <p:nvPr/>
        </p:nvGrpSpPr>
        <p:grpSpPr bwMode="auto">
          <a:xfrm>
            <a:off x="179388" y="3741738"/>
            <a:ext cx="8718551" cy="2741315"/>
            <a:chOff x="179512" y="3741960"/>
            <a:chExt cx="8718465" cy="2740696"/>
          </a:xfrm>
        </p:grpSpPr>
        <p:grpSp>
          <p:nvGrpSpPr>
            <p:cNvPr id="31749" name="Group 3"/>
            <p:cNvGrpSpPr>
              <a:grpSpLocks/>
            </p:cNvGrpSpPr>
            <p:nvPr/>
          </p:nvGrpSpPr>
          <p:grpSpPr bwMode="auto">
            <a:xfrm>
              <a:off x="179512" y="3741960"/>
              <a:ext cx="8718464" cy="2194496"/>
              <a:chOff x="132564" y="3741960"/>
              <a:chExt cx="8718464" cy="2194496"/>
            </a:xfrm>
          </p:grpSpPr>
          <p:grpSp>
            <p:nvGrpSpPr>
              <p:cNvPr id="31751" name="Group 2"/>
              <p:cNvGrpSpPr>
                <a:grpSpLocks/>
              </p:cNvGrpSpPr>
              <p:nvPr/>
            </p:nvGrpSpPr>
            <p:grpSpPr bwMode="auto">
              <a:xfrm>
                <a:off x="132564" y="3749674"/>
                <a:ext cx="5903122" cy="2186782"/>
                <a:chOff x="132564" y="3749674"/>
                <a:chExt cx="5903122" cy="2186782"/>
              </a:xfrm>
            </p:grpSpPr>
            <p:pic>
              <p:nvPicPr>
                <p:cNvPr id="31753" name="Picture 7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2564" y="3749674"/>
                  <a:ext cx="3006172" cy="21867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</p:pic>
            <p:pic>
              <p:nvPicPr>
                <p:cNvPr id="31754" name="Picture 8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1840" y="3749674"/>
                  <a:ext cx="2903846" cy="21867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</p:pic>
          </p:grpSp>
          <p:pic>
            <p:nvPicPr>
              <p:cNvPr id="31752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983" b="1672"/>
              <a:stretch>
                <a:fillRect/>
              </a:stretch>
            </p:blipFill>
            <p:spPr bwMode="auto">
              <a:xfrm>
                <a:off x="6012160" y="3741960"/>
                <a:ext cx="2838868" cy="2194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</p:grpSp>
        <p:sp>
          <p:nvSpPr>
            <p:cNvPr id="28679" name="Text Box 11"/>
            <p:cNvSpPr txBox="1">
              <a:spLocks noChangeArrowheads="1"/>
            </p:cNvSpPr>
            <p:nvPr/>
          </p:nvSpPr>
          <p:spPr bwMode="auto">
            <a:xfrm>
              <a:off x="3185685" y="6021095"/>
              <a:ext cx="5712292" cy="461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kumimoji="1" lang="en-US" sz="2400" i="0" dirty="0" smtClean="0">
                  <a:solidFill>
                    <a:srgbClr val="040404"/>
                  </a:solidFill>
                  <a:latin typeface="+mn-lt"/>
                </a:rPr>
                <a:t>  without </a:t>
              </a:r>
              <a:r>
                <a:rPr kumimoji="1" lang="en-US" sz="2400" i="0" dirty="0" smtClean="0">
                  <a:solidFill>
                    <a:srgbClr val="040404"/>
                  </a:solidFill>
                  <a:latin typeface="+mn-lt"/>
                </a:rPr>
                <a:t>translation       </a:t>
              </a:r>
              <a:r>
                <a:rPr kumimoji="1" lang="en-US" sz="2400" i="0" dirty="0" smtClean="0">
                  <a:solidFill>
                    <a:srgbClr val="040404"/>
                  </a:solidFill>
                  <a:latin typeface="+mn-lt"/>
                </a:rPr>
                <a:t>after </a:t>
              </a:r>
              <a:r>
                <a:rPr kumimoji="1" lang="en-US" sz="2400" i="0" dirty="0" smtClean="0">
                  <a:solidFill>
                    <a:srgbClr val="040404"/>
                  </a:solidFill>
                  <a:latin typeface="+mn-lt"/>
                </a:rPr>
                <a:t>translation</a:t>
              </a:r>
            </a:p>
          </p:txBody>
        </p:sp>
      </p:grpSp>
      <p:graphicFrame>
        <p:nvGraphicFramePr>
          <p:cNvPr id="3174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967829"/>
              </p:ext>
            </p:extLst>
          </p:nvPr>
        </p:nvGraphicFramePr>
        <p:xfrm>
          <a:off x="683568" y="2348880"/>
          <a:ext cx="7662366" cy="769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Equation" r:id="rId7" imgW="2120900" imgH="215900" progId="Equation.3">
                  <p:embed/>
                </p:oleObj>
              </mc:Choice>
              <mc:Fallback>
                <p:oleObj name="Equation" r:id="rId7" imgW="2120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348880"/>
                        <a:ext cx="7662366" cy="7696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53975"/>
            <a:ext cx="8229600" cy="114300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solidFill>
                  <a:srgbClr val="C00000"/>
                </a:solidFill>
              </a:rPr>
              <a:t>DFT 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properties:  Translation</a:t>
            </a:r>
            <a:endParaRPr lang="en-US" altLang="en-US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218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1979613" y="2503488"/>
            <a:ext cx="5411787" cy="3924300"/>
            <a:chOff x="1979712" y="2503934"/>
            <a:chExt cx="5411688" cy="3923854"/>
          </a:xfrm>
        </p:grpSpPr>
        <p:grpSp>
          <p:nvGrpSpPr>
            <p:cNvPr id="32773" name="Group 2"/>
            <p:cNvGrpSpPr>
              <a:grpSpLocks/>
            </p:cNvGrpSpPr>
            <p:nvPr/>
          </p:nvGrpSpPr>
          <p:grpSpPr bwMode="auto">
            <a:xfrm>
              <a:off x="1979712" y="2503934"/>
              <a:ext cx="5411688" cy="3923854"/>
              <a:chOff x="1979712" y="2503934"/>
              <a:chExt cx="5411688" cy="3923854"/>
            </a:xfrm>
          </p:grpSpPr>
          <p:grpSp>
            <p:nvGrpSpPr>
              <p:cNvPr id="32776" name="Group 1"/>
              <p:cNvGrpSpPr>
                <a:grpSpLocks/>
              </p:cNvGrpSpPr>
              <p:nvPr/>
            </p:nvGrpSpPr>
            <p:grpSpPr bwMode="auto">
              <a:xfrm>
                <a:off x="1979712" y="2503934"/>
                <a:ext cx="5411688" cy="3923854"/>
                <a:chOff x="1979712" y="2503934"/>
                <a:chExt cx="5411688" cy="3923854"/>
              </a:xfrm>
            </p:grpSpPr>
            <p:pic>
              <p:nvPicPr>
                <p:cNvPr id="32778" name="Picture 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3703"/>
                <a:stretch>
                  <a:fillRect/>
                </a:stretch>
              </p:blipFill>
              <p:spPr bwMode="auto">
                <a:xfrm>
                  <a:off x="1979712" y="2503934"/>
                  <a:ext cx="1905000" cy="19129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</p:pic>
            <p:pic>
              <p:nvPicPr>
                <p:cNvPr id="32779" name="Picture 5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3703"/>
                <a:stretch>
                  <a:fillRect/>
                </a:stretch>
              </p:blipFill>
              <p:spPr bwMode="auto">
                <a:xfrm>
                  <a:off x="1979712" y="4572000"/>
                  <a:ext cx="1905000" cy="18557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</p:pic>
            <p:pic>
              <p:nvPicPr>
                <p:cNvPr id="32780" name="Picture 6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852"/>
                <a:stretch>
                  <a:fillRect/>
                </a:stretch>
              </p:blipFill>
              <p:spPr bwMode="auto">
                <a:xfrm>
                  <a:off x="5410200" y="2514600"/>
                  <a:ext cx="1981200" cy="19129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</p:pic>
          </p:grpSp>
          <p:pic>
            <p:nvPicPr>
              <p:cNvPr id="32777" name="Picture 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52"/>
              <a:stretch>
                <a:fillRect/>
              </a:stretch>
            </p:blipFill>
            <p:spPr bwMode="auto">
              <a:xfrm>
                <a:off x="5410200" y="4572000"/>
                <a:ext cx="1981200" cy="1855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</p:grpSp>
        <p:sp>
          <p:nvSpPr>
            <p:cNvPr id="32774" name="Line 8"/>
            <p:cNvSpPr>
              <a:spLocks noChangeShapeType="1"/>
            </p:cNvSpPr>
            <p:nvPr/>
          </p:nvSpPr>
          <p:spPr bwMode="auto">
            <a:xfrm>
              <a:off x="4114800" y="3581400"/>
              <a:ext cx="990600" cy="0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75" name="Line 9"/>
            <p:cNvSpPr>
              <a:spLocks noChangeShapeType="1"/>
            </p:cNvSpPr>
            <p:nvPr/>
          </p:nvSpPr>
          <p:spPr bwMode="auto">
            <a:xfrm>
              <a:off x="4114800" y="5486400"/>
              <a:ext cx="990600" cy="0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aphicFrame>
        <p:nvGraphicFramePr>
          <p:cNvPr id="32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428067"/>
              </p:ext>
            </p:extLst>
          </p:nvPr>
        </p:nvGraphicFramePr>
        <p:xfrm>
          <a:off x="827584" y="1628800"/>
          <a:ext cx="7431929" cy="628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Equation" r:id="rId6" imgW="2222500" imgH="190500" progId="Equation.3">
                  <p:embed/>
                </p:oleObj>
              </mc:Choice>
              <mc:Fallback>
                <p:oleObj name="Equation" r:id="rId6" imgW="22225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628800"/>
                        <a:ext cx="7431929" cy="6285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53975"/>
            <a:ext cx="8229600" cy="114300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solidFill>
                  <a:srgbClr val="C00000"/>
                </a:solidFill>
              </a:rPr>
              <a:t>DFT 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properties:  Rotation</a:t>
            </a:r>
            <a:endParaRPr lang="en-US" altLang="en-US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44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784702"/>
              </p:ext>
            </p:extLst>
          </p:nvPr>
        </p:nvGraphicFramePr>
        <p:xfrm>
          <a:off x="395536" y="2708920"/>
          <a:ext cx="8359973" cy="2037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Equation" r:id="rId4" imgW="2311400" imgH="571500" progId="Equation.3">
                  <p:embed/>
                </p:oleObj>
              </mc:Choice>
              <mc:Fallback>
                <p:oleObj name="Equation" r:id="rId4" imgW="23114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708920"/>
                        <a:ext cx="8359973" cy="20378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53975"/>
            <a:ext cx="8229600" cy="114300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solidFill>
                  <a:srgbClr val="C00000"/>
                </a:solidFill>
              </a:rPr>
              <a:t>DFT 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properties:  Addition and Multiplication</a:t>
            </a:r>
            <a:endParaRPr lang="en-US" altLang="en-US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44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023646"/>
              </p:ext>
            </p:extLst>
          </p:nvPr>
        </p:nvGraphicFramePr>
        <p:xfrm>
          <a:off x="539552" y="1988840"/>
          <a:ext cx="5472410" cy="422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Equation" r:id="rId4" imgW="1638300" imgH="1282700" progId="Equation.3">
                  <p:embed/>
                </p:oleObj>
              </mc:Choice>
              <mc:Fallback>
                <p:oleObj name="Equation" r:id="rId4" imgW="1638300" imgH="1282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988840"/>
                        <a:ext cx="5472410" cy="422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53975"/>
            <a:ext cx="8229600" cy="114300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solidFill>
                  <a:srgbClr val="C00000"/>
                </a:solidFill>
              </a:rPr>
              <a:t>DFT 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properties:  Average value of the signal</a:t>
            </a:r>
            <a:endParaRPr lang="en-US" altLang="en-US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7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fip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2420938"/>
            <a:ext cx="216058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7" descr="fip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20938"/>
            <a:ext cx="216058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9" descr="fip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2420938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14"/>
          <p:cNvSpPr>
            <a:spLocks noGrp="1" noChangeArrowheads="1"/>
          </p:cNvSpPr>
          <p:nvPr>
            <p:ph type="title"/>
          </p:nvPr>
        </p:nvSpPr>
        <p:spPr>
          <a:xfrm>
            <a:off x="179388" y="3933056"/>
            <a:ext cx="8713787" cy="1143000"/>
          </a:xfrm>
          <a:noFill/>
        </p:spPr>
        <p:txBody>
          <a:bodyPr/>
          <a:lstStyle/>
          <a:p>
            <a:pPr eaLnBrk="1" hangingPunct="1"/>
            <a:r>
              <a:rPr lang="en-GB" altLang="en-US" sz="2400" dirty="0" smtClean="0">
                <a:solidFill>
                  <a:srgbClr val="040404"/>
                </a:solidFill>
                <a:latin typeface="+mj-lt"/>
              </a:rPr>
              <a:t>         Original </a:t>
            </a:r>
            <a:r>
              <a:rPr lang="en-GB" altLang="en-US" sz="2400" dirty="0" smtClean="0">
                <a:solidFill>
                  <a:srgbClr val="040404"/>
                </a:solidFill>
                <a:latin typeface="+mj-lt"/>
              </a:rPr>
              <a:t>Image    </a:t>
            </a:r>
            <a:r>
              <a:rPr lang="en-GB" altLang="en-US" sz="2400" dirty="0" smtClean="0">
                <a:solidFill>
                  <a:srgbClr val="040404"/>
                </a:solidFill>
                <a:latin typeface="+mj-lt"/>
              </a:rPr>
              <a:t> Fourier </a:t>
            </a:r>
            <a:r>
              <a:rPr lang="en-GB" altLang="en-US" sz="2400" dirty="0" smtClean="0">
                <a:solidFill>
                  <a:srgbClr val="040404"/>
                </a:solidFill>
                <a:latin typeface="+mj-lt"/>
              </a:rPr>
              <a:t>Amplitude   </a:t>
            </a:r>
            <a:r>
              <a:rPr lang="en-GB" altLang="en-US" sz="2400" dirty="0" smtClean="0">
                <a:solidFill>
                  <a:srgbClr val="040404"/>
                </a:solidFill>
                <a:latin typeface="+mj-lt"/>
              </a:rPr>
              <a:t>    Fourier </a:t>
            </a:r>
            <a:r>
              <a:rPr lang="en-GB" altLang="en-US" sz="2400" dirty="0" smtClean="0">
                <a:solidFill>
                  <a:srgbClr val="040404"/>
                </a:solidFill>
                <a:latin typeface="+mj-lt"/>
              </a:rPr>
              <a:t>Phase</a:t>
            </a:r>
          </a:p>
        </p:txBody>
      </p:sp>
    </p:spTree>
    <p:extLst>
      <p:ext uri="{BB962C8B-B14F-4D97-AF65-F5344CB8AC3E}">
        <p14:creationId xmlns:p14="http://schemas.microsoft.com/office/powerpoint/2010/main" val="1209255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solidFill>
                  <a:srgbClr val="C00000"/>
                </a:solidFill>
              </a:rPr>
              <a:t>Magnitude and Phase of DFT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8254132" cy="44577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 smtClean="0">
                <a:solidFill>
                  <a:srgbClr val="040404"/>
                </a:solidFill>
              </a:rPr>
              <a:t>What is more important?</a:t>
            </a:r>
          </a:p>
          <a:p>
            <a:pPr>
              <a:lnSpc>
                <a:spcPct val="80000"/>
              </a:lnSpc>
            </a:pPr>
            <a:endParaRPr lang="en-US" altLang="en-US" sz="2800" dirty="0" smtClean="0"/>
          </a:p>
          <a:p>
            <a:pPr>
              <a:lnSpc>
                <a:spcPct val="80000"/>
              </a:lnSpc>
            </a:pPr>
            <a:endParaRPr lang="en-US" altLang="en-US" sz="2800" dirty="0" smtClean="0"/>
          </a:p>
          <a:p>
            <a:pPr>
              <a:lnSpc>
                <a:spcPct val="80000"/>
              </a:lnSpc>
            </a:pPr>
            <a:endParaRPr lang="en-US" altLang="en-US" sz="2200" dirty="0" smtClean="0"/>
          </a:p>
          <a:p>
            <a:pPr>
              <a:lnSpc>
                <a:spcPct val="80000"/>
              </a:lnSpc>
            </a:pPr>
            <a:endParaRPr lang="en-US" altLang="en-US" sz="2200" dirty="0" smtClean="0"/>
          </a:p>
          <a:p>
            <a:pPr>
              <a:lnSpc>
                <a:spcPct val="80000"/>
              </a:lnSpc>
            </a:pPr>
            <a:endParaRPr lang="en-US" altLang="en-US" sz="2200" dirty="0" smtClean="0"/>
          </a:p>
          <a:p>
            <a:pPr>
              <a:lnSpc>
                <a:spcPct val="80000"/>
              </a:lnSpc>
            </a:pPr>
            <a:endParaRPr lang="en-US" altLang="en-US" sz="2200" dirty="0" smtClean="0"/>
          </a:p>
          <a:p>
            <a:pPr>
              <a:lnSpc>
                <a:spcPct val="80000"/>
              </a:lnSpc>
            </a:pPr>
            <a:endParaRPr lang="en-US" altLang="en-US" sz="2200" dirty="0" smtClean="0"/>
          </a:p>
          <a:p>
            <a:pPr>
              <a:lnSpc>
                <a:spcPct val="80000"/>
              </a:lnSpc>
            </a:pPr>
            <a:endParaRPr lang="en-US" altLang="en-US" sz="2200" dirty="0" smtClean="0"/>
          </a:p>
          <a:p>
            <a:pPr>
              <a:lnSpc>
                <a:spcPct val="80000"/>
              </a:lnSpc>
            </a:pPr>
            <a:endParaRPr lang="en-US" altLang="en-US" sz="2800" b="1" u="sng" dirty="0" smtClean="0"/>
          </a:p>
          <a:p>
            <a:pPr marL="0" indent="0">
              <a:lnSpc>
                <a:spcPct val="80000"/>
              </a:lnSpc>
            </a:pPr>
            <a:r>
              <a:rPr lang="en-US" altLang="en-US" sz="2800" b="1" u="sng" dirty="0" smtClean="0">
                <a:solidFill>
                  <a:srgbClr val="040404"/>
                </a:solidFill>
              </a:rPr>
              <a:t>Hint:</a:t>
            </a:r>
            <a:r>
              <a:rPr lang="en-US" altLang="en-US" sz="2800" dirty="0" smtClean="0">
                <a:solidFill>
                  <a:srgbClr val="040404"/>
                </a:solidFill>
              </a:rPr>
              <a:t> use inverse DFT to reconstruct the </a:t>
            </a:r>
            <a:r>
              <a:rPr lang="en-US" altLang="en-US" sz="2800" dirty="0" smtClean="0">
                <a:solidFill>
                  <a:srgbClr val="040404"/>
                </a:solidFill>
              </a:rPr>
              <a:t>image using </a:t>
            </a:r>
            <a:r>
              <a:rPr lang="en-US" altLang="en-US" sz="2800" dirty="0" smtClean="0">
                <a:solidFill>
                  <a:srgbClr val="040404"/>
                </a:solidFill>
              </a:rPr>
              <a:t>magnitude or phase only information</a:t>
            </a:r>
          </a:p>
          <a:p>
            <a:pPr>
              <a:lnSpc>
                <a:spcPct val="80000"/>
              </a:lnSpc>
            </a:pPr>
            <a:endParaRPr lang="en-US" altLang="en-US" sz="2200" dirty="0" smtClean="0"/>
          </a:p>
          <a:p>
            <a:pPr>
              <a:lnSpc>
                <a:spcPct val="80000"/>
              </a:lnSpc>
            </a:pPr>
            <a:endParaRPr lang="en-US" altLang="en-US" sz="2200" dirty="0" smtClean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19400"/>
            <a:ext cx="21336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43200"/>
            <a:ext cx="211772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43200"/>
            <a:ext cx="19637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851920" y="4708525"/>
            <a:ext cx="47977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en-US" altLang="en-US" sz="2400" i="0" dirty="0" smtClean="0">
                <a:latin typeface="+mj-lt"/>
              </a:rPr>
              <a:t> </a:t>
            </a:r>
            <a:r>
              <a:rPr kumimoji="1" lang="en-US" altLang="en-US" sz="2400" i="0" dirty="0" smtClean="0">
                <a:solidFill>
                  <a:srgbClr val="040404"/>
                </a:solidFill>
                <a:latin typeface="+mj-lt"/>
              </a:rPr>
              <a:t>magnitude                 phase </a:t>
            </a:r>
            <a:endParaRPr kumimoji="1" lang="en-US" altLang="en-US" sz="2400" i="0" dirty="0">
              <a:solidFill>
                <a:srgbClr val="04040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8387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23622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851920" y="1923445"/>
            <a:ext cx="4709864" cy="51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1" lang="en-US" altLang="en-US" sz="2400" i="0" dirty="0">
                <a:solidFill>
                  <a:srgbClr val="040404"/>
                </a:solidFill>
                <a:latin typeface="+mn-lt"/>
              </a:rPr>
              <a:t>Reconstructed image </a:t>
            </a:r>
            <a:r>
              <a:rPr kumimoji="1" lang="en-US" altLang="en-US" sz="2400" i="0" dirty="0" smtClean="0">
                <a:solidFill>
                  <a:srgbClr val="040404"/>
                </a:solidFill>
                <a:latin typeface="+mn-lt"/>
              </a:rPr>
              <a:t>using magnitude </a:t>
            </a:r>
            <a:r>
              <a:rPr kumimoji="1" lang="en-US" altLang="en-US" sz="2400" i="0" dirty="0">
                <a:solidFill>
                  <a:srgbClr val="040404"/>
                </a:solidFill>
                <a:latin typeface="+mn-lt"/>
              </a:rPr>
              <a:t>only</a:t>
            </a:r>
          </a:p>
          <a:p>
            <a:pPr eaLnBrk="1" hangingPunct="1">
              <a:spcBef>
                <a:spcPct val="20000"/>
              </a:spcBef>
            </a:pPr>
            <a:r>
              <a:rPr kumimoji="1" lang="en-US" altLang="en-US" sz="2400" i="0" dirty="0">
                <a:solidFill>
                  <a:srgbClr val="040404"/>
                </a:solidFill>
                <a:latin typeface="+mn-lt"/>
              </a:rPr>
              <a:t>(i.e., magnitude determines the </a:t>
            </a:r>
          </a:p>
          <a:p>
            <a:pPr eaLnBrk="1" hangingPunct="1">
              <a:spcBef>
                <a:spcPct val="20000"/>
              </a:spcBef>
            </a:pPr>
            <a:r>
              <a:rPr kumimoji="1" lang="en-US" altLang="en-US" sz="2400" i="0" dirty="0">
                <a:solidFill>
                  <a:srgbClr val="040404"/>
                </a:solidFill>
                <a:latin typeface="+mn-lt"/>
              </a:rPr>
              <a:t>contribution of each component</a:t>
            </a:r>
            <a:r>
              <a:rPr kumimoji="1" lang="en-US" altLang="en-US" sz="2400" i="0" dirty="0" smtClean="0">
                <a:solidFill>
                  <a:srgbClr val="040404"/>
                </a:solidFill>
                <a:latin typeface="+mn-lt"/>
              </a:rPr>
              <a:t>!)</a:t>
            </a:r>
          </a:p>
          <a:p>
            <a:pPr eaLnBrk="1" hangingPunct="1">
              <a:spcBef>
                <a:spcPct val="20000"/>
              </a:spcBef>
            </a:pPr>
            <a:endParaRPr kumimoji="1" lang="en-US" altLang="en-US" sz="2400" i="0" dirty="0" smtClean="0">
              <a:solidFill>
                <a:srgbClr val="040404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kumimoji="1" lang="en-US" altLang="en-US" sz="2400" i="0" dirty="0">
              <a:solidFill>
                <a:srgbClr val="040404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r>
              <a:rPr kumimoji="1" lang="en-US" altLang="en-US" sz="2400" i="0" dirty="0">
                <a:solidFill>
                  <a:srgbClr val="040404"/>
                </a:solidFill>
              </a:rPr>
              <a:t>Reconstructed image using </a:t>
            </a:r>
          </a:p>
          <a:p>
            <a:pPr eaLnBrk="1" hangingPunct="1">
              <a:spcBef>
                <a:spcPct val="20000"/>
              </a:spcBef>
            </a:pPr>
            <a:r>
              <a:rPr kumimoji="1" lang="en-US" altLang="en-US" sz="2400" i="0" dirty="0">
                <a:solidFill>
                  <a:srgbClr val="040404"/>
                </a:solidFill>
              </a:rPr>
              <a:t> phase only</a:t>
            </a:r>
          </a:p>
          <a:p>
            <a:pPr eaLnBrk="1" hangingPunct="1">
              <a:spcBef>
                <a:spcPct val="20000"/>
              </a:spcBef>
            </a:pPr>
            <a:r>
              <a:rPr kumimoji="1" lang="en-US" altLang="en-US" sz="2400" i="0" dirty="0">
                <a:solidFill>
                  <a:srgbClr val="040404"/>
                </a:solidFill>
              </a:rPr>
              <a:t>(i.e., phase determines</a:t>
            </a:r>
          </a:p>
          <a:p>
            <a:pPr eaLnBrk="1" hangingPunct="1">
              <a:spcBef>
                <a:spcPct val="20000"/>
              </a:spcBef>
            </a:pPr>
            <a:r>
              <a:rPr kumimoji="1" lang="en-US" altLang="en-US" sz="2400" i="0" dirty="0">
                <a:solidFill>
                  <a:srgbClr val="040404"/>
                </a:solidFill>
              </a:rPr>
              <a:t>which components are present!)</a:t>
            </a:r>
          </a:p>
          <a:p>
            <a:pPr eaLnBrk="1" hangingPunct="1">
              <a:spcBef>
                <a:spcPct val="20000"/>
              </a:spcBef>
            </a:pPr>
            <a:endParaRPr kumimoji="1" lang="en-US" altLang="en-US" sz="2400" i="0" dirty="0">
              <a:solidFill>
                <a:srgbClr val="040404"/>
              </a:solidFill>
              <a:latin typeface="+mn-lt"/>
            </a:endParaRPr>
          </a:p>
          <a:p>
            <a:pPr eaLnBrk="1" hangingPunct="1"/>
            <a:endParaRPr kumimoji="1" lang="en-US" altLang="en-US" sz="2400" i="0" dirty="0">
              <a:solidFill>
                <a:srgbClr val="040404"/>
              </a:solidFill>
              <a:latin typeface="+mn-lt"/>
            </a:endParaRP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67200"/>
            <a:ext cx="22669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solidFill>
                  <a:srgbClr val="C00000"/>
                </a:solidFill>
              </a:rPr>
              <a:t>Magnitude and Phase of DFT</a:t>
            </a:r>
          </a:p>
        </p:txBody>
      </p:sp>
    </p:spTree>
    <p:extLst>
      <p:ext uri="{BB962C8B-B14F-4D97-AF65-F5344CB8AC3E}">
        <p14:creationId xmlns:p14="http://schemas.microsoft.com/office/powerpoint/2010/main" val="151895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752600"/>
            <a:ext cx="5181600" cy="4705350"/>
          </a:xfrm>
        </p:spPr>
      </p:pic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" t="1625" r="51726" b="51270"/>
          <a:stretch>
            <a:fillRect/>
          </a:stretch>
        </p:blipFill>
        <p:spPr bwMode="auto">
          <a:xfrm>
            <a:off x="6553200" y="1828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7" t="1625" r="1610" b="51270"/>
          <a:stretch>
            <a:fillRect/>
          </a:stretch>
        </p:blipFill>
        <p:spPr bwMode="auto">
          <a:xfrm>
            <a:off x="6553200" y="4267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solidFill>
                  <a:srgbClr val="C00000"/>
                </a:solidFill>
              </a:rPr>
              <a:t>Magnitude and Phase of DFT</a:t>
            </a:r>
          </a:p>
        </p:txBody>
      </p:sp>
    </p:spTree>
    <p:extLst>
      <p:ext uri="{BB962C8B-B14F-4D97-AF65-F5344CB8AC3E}">
        <p14:creationId xmlns:p14="http://schemas.microsoft.com/office/powerpoint/2010/main" val="2239679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7" descr="lehar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557338"/>
            <a:ext cx="2232025" cy="2232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3" name="Picture 11" descr="leharreal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925" y="1557338"/>
            <a:ext cx="2232025" cy="2232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4" name="Picture 15" descr="real-lp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4149725"/>
            <a:ext cx="2232025" cy="2232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5" name="Picture 19" descr="filt-lp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925" y="4149725"/>
            <a:ext cx="2232025" cy="2232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solidFill>
                  <a:srgbClr val="C00000"/>
                </a:solidFill>
              </a:rPr>
              <a:t>Low pass filtering using DFT</a:t>
            </a:r>
            <a:endParaRPr lang="en-US" altLang="en-US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07620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filt-h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25654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7" descr="real-h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5654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solidFill>
                  <a:srgbClr val="C00000"/>
                </a:solidFill>
              </a:rPr>
              <a:t>High pass filtering using DFT</a:t>
            </a:r>
            <a:endParaRPr lang="en-US" altLang="en-US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81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algn="ctr" eaLnBrk="1" hangingPunct="1"/>
            <a:r>
              <a:rPr lang="en-GB" altLang="en-US" sz="3200" b="1" dirty="0" smtClean="0">
                <a:solidFill>
                  <a:srgbClr val="CC0033"/>
                </a:solidFill>
              </a:rPr>
              <a:t>1-D </a:t>
            </a:r>
            <a:r>
              <a:rPr lang="en-GB" altLang="en-US" sz="3200" b="1" dirty="0" smtClean="0">
                <a:solidFill>
                  <a:srgbClr val="CC0033"/>
                </a:solidFill>
              </a:rPr>
              <a:t>Inverse Signal Transforms-General Form</a:t>
            </a:r>
            <a:endParaRPr lang="en-GB" altLang="en-US" sz="3200" b="1" dirty="0" smtClean="0">
              <a:solidFill>
                <a:srgbClr val="CC0033"/>
              </a:solidFill>
            </a:endParaRPr>
          </a:p>
        </p:txBody>
      </p:sp>
      <p:sp>
        <p:nvSpPr>
          <p:cNvPr id="512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711349"/>
            <a:ext cx="7200800" cy="4525963"/>
          </a:xfrm>
        </p:spPr>
        <p:txBody>
          <a:bodyPr/>
          <a:lstStyle/>
          <a:p>
            <a:pPr eaLnBrk="1" hangingPunct="1"/>
            <a:r>
              <a:rPr lang="en-GB" altLang="en-US" sz="2800" b="1" dirty="0" smtClean="0">
                <a:solidFill>
                  <a:srgbClr val="CC0033"/>
                </a:solidFill>
              </a:rPr>
              <a:t>Scalar </a:t>
            </a:r>
            <a:r>
              <a:rPr lang="en-GB" altLang="en-US" sz="2800" b="1" dirty="0" smtClean="0">
                <a:solidFill>
                  <a:srgbClr val="CC0033"/>
                </a:solidFill>
              </a:rPr>
              <a:t>form</a:t>
            </a:r>
          </a:p>
          <a:p>
            <a:pPr eaLnBrk="1" hangingPunct="1"/>
            <a:endParaRPr lang="en-GB" altLang="en-US" sz="2800" dirty="0">
              <a:solidFill>
                <a:srgbClr val="CC0033"/>
              </a:solidFill>
            </a:endParaRPr>
          </a:p>
          <a:p>
            <a:pPr eaLnBrk="1" hangingPunct="1"/>
            <a:endParaRPr lang="en-GB" altLang="en-US" sz="2800" dirty="0" smtClean="0">
              <a:solidFill>
                <a:srgbClr val="CC0033"/>
              </a:solidFill>
            </a:endParaRPr>
          </a:p>
          <a:p>
            <a:pPr eaLnBrk="1" hangingPunct="1"/>
            <a:endParaRPr lang="en-GB" altLang="en-US" sz="2800" dirty="0">
              <a:solidFill>
                <a:srgbClr val="CC0033"/>
              </a:solidFill>
            </a:endParaRPr>
          </a:p>
          <a:p>
            <a:pPr eaLnBrk="1" hangingPunct="1"/>
            <a:endParaRPr lang="en-GB" altLang="en-US" sz="2800" dirty="0" smtClean="0">
              <a:solidFill>
                <a:srgbClr val="CC0033"/>
              </a:solidFill>
            </a:endParaRPr>
          </a:p>
          <a:p>
            <a:pPr eaLnBrk="1" hangingPunct="1"/>
            <a:r>
              <a:rPr lang="en-GB" altLang="en-US" sz="2800" b="1" dirty="0" smtClean="0">
                <a:solidFill>
                  <a:srgbClr val="CC0033"/>
                </a:solidFill>
              </a:rPr>
              <a:t>Matrix form</a:t>
            </a:r>
            <a:endParaRPr lang="en-GB" altLang="en-US" sz="2800" b="1" dirty="0">
              <a:solidFill>
                <a:srgbClr val="CC0033"/>
              </a:solidFill>
            </a:endParaRPr>
          </a:p>
          <a:p>
            <a:pPr eaLnBrk="1" hangingPunct="1"/>
            <a:endParaRPr lang="en-GB" altLang="en-US" sz="2800" dirty="0" smtClean="0">
              <a:solidFill>
                <a:srgbClr val="CC0033"/>
              </a:solidFill>
            </a:endParaRPr>
          </a:p>
          <a:p>
            <a:pPr eaLnBrk="1" hangingPunct="1"/>
            <a:endParaRPr lang="en-GB" altLang="en-US" sz="2800" dirty="0" smtClean="0">
              <a:solidFill>
                <a:srgbClr val="CC0033"/>
              </a:solidFill>
            </a:endParaRPr>
          </a:p>
        </p:txBody>
      </p:sp>
      <p:graphicFrame>
        <p:nvGraphicFramePr>
          <p:cNvPr id="5126" name="Object 11"/>
          <p:cNvGraphicFramePr>
            <a:graphicFrameLocks noChangeAspect="1"/>
          </p:cNvGraphicFramePr>
          <p:nvPr>
            <p:ph sz="quarter" idx="2"/>
          </p:nvPr>
        </p:nvGraphicFramePr>
        <p:xfrm>
          <a:off x="971550" y="2205038"/>
          <a:ext cx="3860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4" imgW="3860800" imgH="1016000" progId="Equation.3">
                  <p:embed/>
                </p:oleObj>
              </mc:Choice>
              <mc:Fallback>
                <p:oleObj name="Equation" r:id="rId4" imgW="3860800" imgH="1016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205038"/>
                        <a:ext cx="38608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16"/>
          <p:cNvGraphicFramePr>
            <a:graphicFrameLocks noChangeAspect="1"/>
          </p:cNvGraphicFramePr>
          <p:nvPr>
            <p:ph sz="quarter" idx="3"/>
          </p:nvPr>
        </p:nvGraphicFramePr>
        <p:xfrm>
          <a:off x="900113" y="4797425"/>
          <a:ext cx="19431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6" imgW="1828800" imgH="635000" progId="Equation.3">
                  <p:embed/>
                </p:oleObj>
              </mc:Choice>
              <mc:Fallback>
                <p:oleObj name="Equation" r:id="rId6" imgW="18288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797425"/>
                        <a:ext cx="19431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022782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image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60575"/>
            <a:ext cx="4932363" cy="3695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1" name="Picture 7" descr="image2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6563" y="2060575"/>
            <a:ext cx="4897437" cy="3668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8" y="44450"/>
            <a:ext cx="8964488" cy="114300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solidFill>
                  <a:srgbClr val="C00000"/>
                </a:solidFill>
              </a:rPr>
              <a:t>Experiment: Verify the importance of phase in images</a:t>
            </a:r>
            <a:endParaRPr lang="en-US" altLang="en-US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7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image12mix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8463" y="2060575"/>
            <a:ext cx="4935537" cy="3697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5" name="Picture 7" descr="image12mix2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60575"/>
            <a:ext cx="4932363" cy="3695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6" name="Rectangle 10"/>
          <p:cNvSpPr>
            <a:spLocks noChangeArrowheads="1"/>
          </p:cNvSpPr>
          <p:nvPr/>
        </p:nvSpPr>
        <p:spPr bwMode="auto">
          <a:xfrm>
            <a:off x="467544" y="490538"/>
            <a:ext cx="8229600" cy="85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2400" b="1" i="0" dirty="0">
                <a:solidFill>
                  <a:srgbClr val="C00000"/>
                </a:solidFill>
                <a:latin typeface="Impact" panose="020B0806030902050204" pitchFamily="34" charset="0"/>
              </a:rPr>
              <a:t>Reconstruction from</a:t>
            </a:r>
            <a:br>
              <a:rPr lang="en-GB" altLang="en-US" sz="2400" b="1" i="0" dirty="0">
                <a:solidFill>
                  <a:srgbClr val="C00000"/>
                </a:solidFill>
                <a:latin typeface="Impact" panose="020B0806030902050204" pitchFamily="34" charset="0"/>
              </a:rPr>
            </a:br>
            <a:r>
              <a:rPr lang="en-GB" altLang="en-US" sz="2400" b="1" i="0" dirty="0">
                <a:solidFill>
                  <a:srgbClr val="C00000"/>
                </a:solidFill>
                <a:latin typeface="Impact" panose="020B0806030902050204" pitchFamily="34" charset="0"/>
              </a:rPr>
              <a:t>phase of one image and amplitude of the other </a:t>
            </a:r>
            <a:r>
              <a:rPr lang="en-GB" altLang="en-US" sz="2400" i="0" dirty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520" y="5456023"/>
            <a:ext cx="8640959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kumimoji="1" lang="en-US" altLang="en-US" sz="2400" i="0" dirty="0" smtClean="0">
                <a:solidFill>
                  <a:srgbClr val="040404"/>
                </a:solidFill>
                <a:latin typeface="+mn-lt"/>
              </a:rPr>
              <a:t>        phase of cameraman                phase of grasshopper</a:t>
            </a:r>
          </a:p>
          <a:p>
            <a:pPr algn="just" eaLnBrk="1" hangingPunct="1">
              <a:spcBef>
                <a:spcPct val="20000"/>
              </a:spcBef>
            </a:pPr>
            <a:r>
              <a:rPr kumimoji="1" lang="en-US" altLang="en-US" sz="2400" i="0" dirty="0" smtClean="0">
                <a:solidFill>
                  <a:srgbClr val="040404"/>
                </a:solidFill>
              </a:rPr>
              <a:t>     amplitude of grasshopper          amplitude of cameraman</a:t>
            </a:r>
            <a:endParaRPr kumimoji="1" lang="en-US" altLang="en-US" sz="2400" i="0" dirty="0">
              <a:solidFill>
                <a:srgbClr val="040404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kumimoji="1" lang="en-US" altLang="en-US" sz="2400" i="0" dirty="0">
              <a:solidFill>
                <a:srgbClr val="040404"/>
              </a:solidFill>
              <a:latin typeface="+mn-lt"/>
            </a:endParaRPr>
          </a:p>
          <a:p>
            <a:pPr eaLnBrk="1" hangingPunct="1"/>
            <a:endParaRPr kumimoji="1" lang="en-US" altLang="en-US" sz="2400" i="0" dirty="0">
              <a:solidFill>
                <a:srgbClr val="04040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6300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image3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22475"/>
            <a:ext cx="4475163" cy="335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59" name="Picture 7" descr="image4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944" y="2006600"/>
            <a:ext cx="4495800" cy="3368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8" y="44450"/>
            <a:ext cx="8964488" cy="114300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solidFill>
                  <a:srgbClr val="C00000"/>
                </a:solidFill>
              </a:rPr>
              <a:t>Experiment: Verify the importance of phase in images</a:t>
            </a:r>
            <a:endParaRPr lang="en-US" altLang="en-US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6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image34mix2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989138"/>
            <a:ext cx="4495800" cy="3368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3" name="Picture 7" descr="image34mix1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960" y="2006600"/>
            <a:ext cx="4495800" cy="3368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67544" y="490538"/>
            <a:ext cx="8229600" cy="85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2400" b="1" i="0" dirty="0">
                <a:solidFill>
                  <a:srgbClr val="C00000"/>
                </a:solidFill>
                <a:latin typeface="Impact" panose="020B0806030902050204" pitchFamily="34" charset="0"/>
              </a:rPr>
              <a:t>Reconstruction from</a:t>
            </a:r>
            <a:br>
              <a:rPr lang="en-GB" altLang="en-US" sz="2400" b="1" i="0" dirty="0">
                <a:solidFill>
                  <a:srgbClr val="C00000"/>
                </a:solidFill>
                <a:latin typeface="Impact" panose="020B0806030902050204" pitchFamily="34" charset="0"/>
              </a:rPr>
            </a:br>
            <a:r>
              <a:rPr lang="en-GB" altLang="en-US" sz="2400" b="1" i="0" dirty="0">
                <a:solidFill>
                  <a:srgbClr val="C00000"/>
                </a:solidFill>
                <a:latin typeface="Impact" panose="020B0806030902050204" pitchFamily="34" charset="0"/>
              </a:rPr>
              <a:t>phase of one image and amplitude of the other </a:t>
            </a:r>
            <a:r>
              <a:rPr lang="en-GB" altLang="en-US" sz="2400" i="0" dirty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1520" y="5157192"/>
            <a:ext cx="8640959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kumimoji="1" lang="en-US" altLang="en-US" sz="2400" i="0" dirty="0" smtClean="0">
                <a:solidFill>
                  <a:srgbClr val="040404"/>
                </a:solidFill>
                <a:latin typeface="+mn-lt"/>
              </a:rPr>
              <a:t>               phase of buffalo                   phase of rocks</a:t>
            </a:r>
          </a:p>
          <a:p>
            <a:pPr algn="just" eaLnBrk="1" hangingPunct="1">
              <a:spcBef>
                <a:spcPct val="20000"/>
              </a:spcBef>
            </a:pPr>
            <a:r>
              <a:rPr kumimoji="1" lang="en-US" altLang="en-US" sz="2400" i="0" dirty="0" smtClean="0">
                <a:solidFill>
                  <a:srgbClr val="040404"/>
                </a:solidFill>
              </a:rPr>
              <a:t>              amplitude of rocks              amplitude of buffalo</a:t>
            </a:r>
            <a:endParaRPr kumimoji="1" lang="en-US" altLang="en-US" sz="2400" i="0" dirty="0">
              <a:solidFill>
                <a:srgbClr val="040404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kumimoji="1" lang="en-US" altLang="en-US" sz="2400" i="0" dirty="0">
              <a:solidFill>
                <a:srgbClr val="040404"/>
              </a:solidFill>
              <a:latin typeface="+mn-lt"/>
            </a:endParaRPr>
          </a:p>
          <a:p>
            <a:pPr eaLnBrk="1" hangingPunct="1"/>
            <a:endParaRPr kumimoji="1" lang="en-US" altLang="en-US" sz="2400" i="0" dirty="0">
              <a:solidFill>
                <a:srgbClr val="04040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2230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900113" y="2349500"/>
          <a:ext cx="36861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4" imgW="3695700" imgH="482600" progId="Equation.3">
                  <p:embed/>
                </p:oleObj>
              </mc:Choice>
              <mc:Fallback>
                <p:oleObj name="Equation" r:id="rId4" imgW="3695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349500"/>
                        <a:ext cx="368617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50" name="Rectangle 7"/>
          <p:cNvSpPr>
            <a:spLocks noGrp="1" noChangeArrowheads="1"/>
          </p:cNvSpPr>
          <p:nvPr>
            <p:ph type="title"/>
          </p:nvPr>
        </p:nvSpPr>
        <p:spPr>
          <a:xfrm>
            <a:off x="251520" y="115888"/>
            <a:ext cx="8640960" cy="1143000"/>
          </a:xfrm>
          <a:noFill/>
        </p:spPr>
        <p:txBody>
          <a:bodyPr/>
          <a:lstStyle/>
          <a:p>
            <a:pPr eaLnBrk="1" hangingPunct="1"/>
            <a:r>
              <a:rPr lang="en-GB" altLang="en-US" sz="3200" b="1" dirty="0" smtClean="0">
                <a:solidFill>
                  <a:srgbClr val="CC0033"/>
                </a:solidFill>
              </a:rPr>
              <a:t>1-D </a:t>
            </a:r>
            <a:r>
              <a:rPr lang="en-GB" altLang="en-US" sz="3200" b="1" dirty="0" smtClean="0">
                <a:solidFill>
                  <a:srgbClr val="CC0033"/>
                </a:solidFill>
              </a:rPr>
              <a:t>Inverse Signal Transforms-Remember the 1D DFT</a:t>
            </a:r>
            <a:endParaRPr lang="en-GB" altLang="en-US" sz="3200" b="1" dirty="0" smtClean="0">
              <a:solidFill>
                <a:srgbClr val="CC0033"/>
              </a:solidFill>
            </a:endParaRPr>
          </a:p>
        </p:txBody>
      </p:sp>
      <p:sp>
        <p:nvSpPr>
          <p:cNvPr id="6151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1600200"/>
            <a:ext cx="8064896" cy="4525963"/>
          </a:xfrm>
        </p:spPr>
        <p:txBody>
          <a:bodyPr/>
          <a:lstStyle/>
          <a:p>
            <a:pPr eaLnBrk="1" hangingPunct="1"/>
            <a:r>
              <a:rPr lang="en-GB" altLang="en-US" sz="2800" b="1" dirty="0" smtClean="0">
                <a:solidFill>
                  <a:srgbClr val="CC0033"/>
                </a:solidFill>
              </a:rPr>
              <a:t>General </a:t>
            </a:r>
            <a:r>
              <a:rPr lang="en-GB" altLang="en-US" sz="2800" b="1" dirty="0" smtClean="0">
                <a:solidFill>
                  <a:srgbClr val="CC0033"/>
                </a:solidFill>
              </a:rPr>
              <a:t>form</a:t>
            </a:r>
          </a:p>
          <a:p>
            <a:pPr eaLnBrk="1" hangingPunct="1"/>
            <a:endParaRPr lang="en-GB" altLang="en-US" sz="2800" b="1" dirty="0">
              <a:solidFill>
                <a:srgbClr val="CC0033"/>
              </a:solidFill>
            </a:endParaRPr>
          </a:p>
          <a:p>
            <a:pPr eaLnBrk="1" hangingPunct="1"/>
            <a:endParaRPr lang="en-GB" altLang="en-US" sz="2800" b="1" dirty="0" smtClean="0">
              <a:solidFill>
                <a:srgbClr val="CC0033"/>
              </a:solidFill>
            </a:endParaRPr>
          </a:p>
          <a:p>
            <a:pPr eaLnBrk="1" hangingPunct="1"/>
            <a:endParaRPr lang="en-GB" altLang="en-US" sz="2800" b="1" dirty="0">
              <a:solidFill>
                <a:srgbClr val="CC0033"/>
              </a:solidFill>
            </a:endParaRPr>
          </a:p>
          <a:p>
            <a:pPr eaLnBrk="1" hangingPunct="1"/>
            <a:endParaRPr lang="en-GB" altLang="en-US" sz="2800" b="1" dirty="0" smtClean="0">
              <a:solidFill>
                <a:srgbClr val="CC0033"/>
              </a:solidFill>
            </a:endParaRPr>
          </a:p>
          <a:p>
            <a:pPr eaLnBrk="1" hangingPunct="1"/>
            <a:endParaRPr lang="en-GB" altLang="en-US" sz="2800" b="1" dirty="0">
              <a:solidFill>
                <a:srgbClr val="CC0033"/>
              </a:solidFill>
            </a:endParaRPr>
          </a:p>
          <a:p>
            <a:pPr eaLnBrk="1" hangingPunct="1"/>
            <a:r>
              <a:rPr lang="en-GB" altLang="en-US" sz="2800" b="1" dirty="0" smtClean="0">
                <a:solidFill>
                  <a:srgbClr val="CC0033"/>
                </a:solidFill>
              </a:rPr>
              <a:t>Inverse DFT</a:t>
            </a:r>
          </a:p>
          <a:p>
            <a:pPr eaLnBrk="1" hangingPunct="1"/>
            <a:endParaRPr lang="en-GB" altLang="en-US" sz="2800" b="1" dirty="0">
              <a:solidFill>
                <a:srgbClr val="0000FF"/>
              </a:solidFill>
            </a:endParaRPr>
          </a:p>
          <a:p>
            <a:pPr eaLnBrk="1" hangingPunct="1"/>
            <a:endParaRPr lang="en-GB" altLang="en-US" sz="2800" b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6152" name="Object 10"/>
          <p:cNvGraphicFramePr>
            <a:graphicFrameLocks noChangeAspect="1"/>
          </p:cNvGraphicFramePr>
          <p:nvPr>
            <p:ph sz="quarter" idx="2"/>
          </p:nvPr>
        </p:nvGraphicFramePr>
        <p:xfrm>
          <a:off x="814388" y="5235575"/>
          <a:ext cx="4621212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Equation" r:id="rId6" imgW="1193800" imgH="419100" progId="Equation.3">
                  <p:embed/>
                </p:oleObj>
              </mc:Choice>
              <mc:Fallback>
                <p:oleObj name="Equation" r:id="rId6" imgW="1193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5235575"/>
                        <a:ext cx="4621212" cy="162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>
            <p:ph sz="half" idx="4294967295"/>
          </p:nvPr>
        </p:nvGraphicFramePr>
        <p:xfrm>
          <a:off x="5867400" y="3357563"/>
          <a:ext cx="2298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Equation" r:id="rId8" imgW="2298700" imgH="381000" progId="Equation.3">
                  <p:embed/>
                </p:oleObj>
              </mc:Choice>
              <mc:Fallback>
                <p:oleObj name="Equation" r:id="rId8" imgW="22987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357563"/>
                        <a:ext cx="2298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3"/>
          <p:cNvGraphicFramePr>
            <a:graphicFrameLocks noChangeAspect="1"/>
          </p:cNvGraphicFramePr>
          <p:nvPr>
            <p:ph sz="quarter" idx="3"/>
          </p:nvPr>
        </p:nvGraphicFramePr>
        <p:xfrm>
          <a:off x="971550" y="3060700"/>
          <a:ext cx="3860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Equation" r:id="rId10" imgW="3860800" imgH="1016000" progId="Equation.3">
                  <p:embed/>
                </p:oleObj>
              </mc:Choice>
              <mc:Fallback>
                <p:oleObj name="Equation" r:id="rId10" imgW="3860800" imgH="1016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060700"/>
                        <a:ext cx="38608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589299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algn="ctr" eaLnBrk="1" hangingPunct="1"/>
            <a:r>
              <a:rPr lang="en-GB" altLang="en-US" sz="3600" b="1" dirty="0" smtClean="0">
                <a:solidFill>
                  <a:srgbClr val="CC0033"/>
                </a:solidFill>
              </a:rPr>
              <a:t>1-D </a:t>
            </a:r>
            <a:r>
              <a:rPr lang="en-GB" altLang="en-US" sz="3600" b="1" dirty="0" smtClean="0">
                <a:solidFill>
                  <a:srgbClr val="CC0033"/>
                </a:solidFill>
              </a:rPr>
              <a:t>Unitary Transforms</a:t>
            </a:r>
            <a:endParaRPr lang="en-GB" altLang="en-US" sz="3600" b="1" dirty="0" smtClean="0">
              <a:solidFill>
                <a:srgbClr val="CC0033"/>
              </a:solidFill>
            </a:endParaRPr>
          </a:p>
        </p:txBody>
      </p:sp>
      <p:graphicFrame>
        <p:nvGraphicFramePr>
          <p:cNvPr id="7173" name="Object 8"/>
          <p:cNvGraphicFramePr>
            <a:graphicFrameLocks noChangeAspect="1"/>
          </p:cNvGraphicFramePr>
          <p:nvPr>
            <p:ph sz="half" idx="4294967295"/>
          </p:nvPr>
        </p:nvGraphicFramePr>
        <p:xfrm>
          <a:off x="885825" y="3141663"/>
          <a:ext cx="15986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4" imgW="1536033" imgH="545863" progId="Equation.3">
                  <p:embed/>
                </p:oleObj>
              </mc:Choice>
              <mc:Fallback>
                <p:oleObj name="Equation" r:id="rId4" imgW="1536033" imgH="54586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3141663"/>
                        <a:ext cx="1598613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755576" y="2205038"/>
            <a:ext cx="82296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GB" altLang="en-US" sz="2800" b="1" i="0" dirty="0">
                <a:solidFill>
                  <a:srgbClr val="CC0033"/>
                </a:solidFill>
              </a:rPr>
              <a:t>Matrix form</a:t>
            </a:r>
          </a:p>
        </p:txBody>
      </p:sp>
      <p:graphicFrame>
        <p:nvGraphicFramePr>
          <p:cNvPr id="145420" name="Object 12"/>
          <p:cNvGraphicFramePr>
            <a:graphicFrameLocks noChangeAspect="1"/>
          </p:cNvGraphicFramePr>
          <p:nvPr>
            <p:ph idx="1"/>
          </p:nvPr>
        </p:nvGraphicFramePr>
        <p:xfrm>
          <a:off x="3708400" y="4462463"/>
          <a:ext cx="1663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6" imgW="1663700" imgH="622300" progId="Equation.3">
                  <p:embed/>
                </p:oleObj>
              </mc:Choice>
              <mc:Fallback>
                <p:oleObj name="Equation" r:id="rId6" imgW="16637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462463"/>
                        <a:ext cx="16637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2033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54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454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algn="ctr" eaLnBrk="1" hangingPunct="1"/>
            <a:r>
              <a:rPr lang="en-GB" altLang="en-US" sz="3600" b="1" dirty="0" smtClean="0">
                <a:solidFill>
                  <a:srgbClr val="CC0033"/>
                </a:solidFill>
              </a:rPr>
              <a:t>Signal Reconstruction</a:t>
            </a:r>
            <a:endParaRPr lang="en-GB" altLang="en-US" sz="3600" b="1" dirty="0" smtClean="0">
              <a:solidFill>
                <a:srgbClr val="CC0033"/>
              </a:solidFill>
            </a:endParaRPr>
          </a:p>
        </p:txBody>
      </p:sp>
      <p:graphicFrame>
        <p:nvGraphicFramePr>
          <p:cNvPr id="8197" name="Object 9"/>
          <p:cNvGraphicFramePr>
            <a:graphicFrameLocks noChangeAspect="1"/>
          </p:cNvGraphicFramePr>
          <p:nvPr>
            <p:ph sz="half" idx="1"/>
          </p:nvPr>
        </p:nvGraphicFramePr>
        <p:xfrm>
          <a:off x="1331913" y="3429000"/>
          <a:ext cx="65024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quation" r:id="rId4" imgW="2108200" imgH="368300" progId="Equation.3">
                  <p:embed/>
                </p:oleObj>
              </mc:Choice>
              <mc:Fallback>
                <p:oleObj name="Equation" r:id="rId4" imgW="21082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429000"/>
                        <a:ext cx="6502400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11"/>
          <p:cNvGraphicFramePr>
            <a:graphicFrameLocks noChangeAspect="1"/>
          </p:cNvGraphicFramePr>
          <p:nvPr>
            <p:ph sz="half" idx="2"/>
          </p:nvPr>
        </p:nvGraphicFramePr>
        <p:xfrm>
          <a:off x="1323975" y="2205038"/>
          <a:ext cx="1663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6" imgW="1663700" imgH="622300" progId="Equation.3">
                  <p:embed/>
                </p:oleObj>
              </mc:Choice>
              <mc:Fallback>
                <p:oleObj name="Equation" r:id="rId6" imgW="16637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975" y="2205038"/>
                        <a:ext cx="16637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01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0560"/>
            <a:ext cx="8229600" cy="83820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solidFill>
                  <a:srgbClr val="CC0033"/>
                </a:solidFill>
                <a:cs typeface="Arial" charset="0"/>
              </a:rPr>
              <a:t>Why do we use Image Transforms?</a:t>
            </a:r>
            <a:endParaRPr lang="en-US" altLang="en-US" sz="3200" b="1" dirty="0" smtClean="0">
              <a:solidFill>
                <a:srgbClr val="CC0033"/>
              </a:solidFill>
              <a:cs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988840"/>
            <a:ext cx="8064896" cy="3040360"/>
          </a:xfrm>
        </p:spPr>
        <p:txBody>
          <a:bodyPr>
            <a:normAutofit/>
          </a:bodyPr>
          <a:lstStyle/>
          <a:p>
            <a:pPr marL="0" indent="0" algn="just">
              <a:defRPr/>
            </a:pPr>
            <a:r>
              <a:rPr lang="en-US" sz="2400" dirty="0" smtClean="0">
                <a:solidFill>
                  <a:srgbClr val="040404"/>
                </a:solidFill>
                <a:cs typeface="Arial" pitchFamily="34" charset="0"/>
              </a:rPr>
              <a:t>Often, </a:t>
            </a:r>
            <a:r>
              <a:rPr lang="en-US" sz="2400" dirty="0" smtClean="0">
                <a:solidFill>
                  <a:srgbClr val="040404"/>
                </a:solidFill>
                <a:cs typeface="Arial" pitchFamily="34" charset="0"/>
              </a:rPr>
              <a:t>image processing tasks are best performed in </a:t>
            </a:r>
            <a:r>
              <a:rPr lang="en-US" sz="2400" dirty="0" smtClean="0">
                <a:solidFill>
                  <a:srgbClr val="040404"/>
                </a:solidFill>
                <a:cs typeface="Arial" pitchFamily="34" charset="0"/>
              </a:rPr>
              <a:t>a domain </a:t>
            </a:r>
            <a:r>
              <a:rPr lang="en-US" sz="2400" dirty="0" smtClean="0">
                <a:solidFill>
                  <a:srgbClr val="040404"/>
                </a:solidFill>
                <a:cs typeface="Arial" pitchFamily="34" charset="0"/>
              </a:rPr>
              <a:t>other than the </a:t>
            </a:r>
            <a:r>
              <a:rPr lang="en-US" sz="2400" i="1" dirty="0" smtClean="0">
                <a:solidFill>
                  <a:srgbClr val="040404"/>
                </a:solidFill>
                <a:cs typeface="Arial" pitchFamily="34" charset="0"/>
              </a:rPr>
              <a:t>spatial domain.</a:t>
            </a:r>
          </a:p>
          <a:p>
            <a:pPr>
              <a:defRPr/>
            </a:pPr>
            <a:r>
              <a:rPr lang="en-US" sz="2400" dirty="0" smtClean="0">
                <a:solidFill>
                  <a:srgbClr val="040404"/>
                </a:solidFill>
                <a:cs typeface="Arial" pitchFamily="34" charset="0"/>
              </a:rPr>
              <a:t>Key steps: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40404"/>
                </a:solidFill>
                <a:cs typeface="Arial" pitchFamily="34" charset="0"/>
              </a:rPr>
              <a:t>Transform </a:t>
            </a:r>
            <a:r>
              <a:rPr lang="en-US" sz="2400" dirty="0" smtClean="0">
                <a:solidFill>
                  <a:srgbClr val="040404"/>
                </a:solidFill>
                <a:cs typeface="Arial" pitchFamily="34" charset="0"/>
              </a:rPr>
              <a:t>the </a:t>
            </a:r>
            <a:r>
              <a:rPr lang="en-US" sz="2400" dirty="0" smtClean="0">
                <a:solidFill>
                  <a:srgbClr val="040404"/>
                </a:solidFill>
                <a:cs typeface="Arial" pitchFamily="34" charset="0"/>
              </a:rPr>
              <a:t>image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40404"/>
                </a:solidFill>
                <a:cs typeface="Arial" pitchFamily="34" charset="0"/>
              </a:rPr>
              <a:t>Carry </a:t>
            </a:r>
            <a:r>
              <a:rPr lang="en-US" sz="2400" dirty="0" smtClean="0">
                <a:solidFill>
                  <a:srgbClr val="040404"/>
                </a:solidFill>
                <a:cs typeface="Arial" pitchFamily="34" charset="0"/>
              </a:rPr>
              <a:t>the task(s) </a:t>
            </a:r>
            <a:r>
              <a:rPr lang="en-US" sz="2400" dirty="0" smtClean="0">
                <a:solidFill>
                  <a:srgbClr val="040404"/>
                </a:solidFill>
                <a:cs typeface="Arial" pitchFamily="34" charset="0"/>
              </a:rPr>
              <a:t>of interest in </a:t>
            </a:r>
            <a:r>
              <a:rPr lang="en-US" sz="2400" dirty="0" smtClean="0">
                <a:solidFill>
                  <a:srgbClr val="040404"/>
                </a:solidFill>
                <a:cs typeface="Arial" pitchFamily="34" charset="0"/>
              </a:rPr>
              <a:t>the </a:t>
            </a:r>
            <a:r>
              <a:rPr lang="en-US" sz="2400" i="1" dirty="0" smtClean="0">
                <a:solidFill>
                  <a:srgbClr val="040404"/>
                </a:solidFill>
                <a:cs typeface="Arial" pitchFamily="34" charset="0"/>
              </a:rPr>
              <a:t>transformed </a:t>
            </a:r>
            <a:r>
              <a:rPr lang="en-US" sz="2400" i="1" dirty="0" smtClean="0">
                <a:solidFill>
                  <a:srgbClr val="040404"/>
                </a:solidFill>
                <a:cs typeface="Arial" pitchFamily="34" charset="0"/>
              </a:rPr>
              <a:t>domain</a:t>
            </a:r>
            <a:r>
              <a:rPr lang="en-US" sz="2400" dirty="0" smtClean="0">
                <a:solidFill>
                  <a:srgbClr val="040404"/>
                </a:solidFill>
                <a:cs typeface="Arial" pitchFamily="34" charset="0"/>
              </a:rPr>
              <a:t>.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40404"/>
                </a:solidFill>
                <a:cs typeface="Arial" pitchFamily="34" charset="0"/>
              </a:rPr>
              <a:t>Apply </a:t>
            </a:r>
            <a:r>
              <a:rPr lang="en-US" sz="2400" i="1" dirty="0" smtClean="0">
                <a:solidFill>
                  <a:srgbClr val="040404"/>
                </a:solidFill>
                <a:cs typeface="Arial" pitchFamily="34" charset="0"/>
              </a:rPr>
              <a:t>inverse transform</a:t>
            </a:r>
            <a:r>
              <a:rPr lang="en-US" sz="2400" dirty="0" smtClean="0">
                <a:solidFill>
                  <a:srgbClr val="040404"/>
                </a:solidFill>
                <a:cs typeface="Arial" pitchFamily="34" charset="0"/>
              </a:rPr>
              <a:t> to return to the </a:t>
            </a:r>
            <a:r>
              <a:rPr lang="en-US" sz="2400" dirty="0" smtClean="0">
                <a:solidFill>
                  <a:srgbClr val="040404"/>
                </a:solidFill>
              </a:rPr>
              <a:t>spatial domain.</a:t>
            </a:r>
          </a:p>
          <a:p>
            <a:pPr>
              <a:defRPr/>
            </a:pPr>
            <a:endParaRPr lang="en-US" i="1" dirty="0" smtClean="0">
              <a:solidFill>
                <a:srgbClr val="040404"/>
              </a:solidFill>
            </a:endParaRPr>
          </a:p>
          <a:p>
            <a:pPr>
              <a:defRPr/>
            </a:pPr>
            <a:endParaRPr lang="en-US" i="1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99906"/>
            <a:ext cx="7772400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166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z="3200" b="1" dirty="0" smtClean="0">
                <a:solidFill>
                  <a:srgbClr val="CC0033"/>
                </a:solidFill>
              </a:rPr>
              <a:t>2-D </a:t>
            </a:r>
            <a:r>
              <a:rPr lang="en-GB" altLang="en-US" sz="3200" b="1" dirty="0" smtClean="0">
                <a:solidFill>
                  <a:srgbClr val="CC0033"/>
                </a:solidFill>
              </a:rPr>
              <a:t>(Image) Transforms-General Form</a:t>
            </a:r>
            <a:endParaRPr lang="en-GB" altLang="en-US" sz="3200" b="1" dirty="0" smtClean="0">
              <a:solidFill>
                <a:srgbClr val="CC0033"/>
              </a:solidFill>
            </a:endParaRP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1403350" y="2319338"/>
          <a:ext cx="61214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3" imgW="1905000" imgH="381000" progId="Equation.3">
                  <p:embed/>
                </p:oleObj>
              </mc:Choice>
              <mc:Fallback>
                <p:oleObj name="Equation" r:id="rId3" imgW="1905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319338"/>
                        <a:ext cx="6121400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1331913" y="4060825"/>
          <a:ext cx="60452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5" imgW="5892800" imgH="1016000" progId="Equation.3">
                  <p:embed/>
                </p:oleObj>
              </mc:Choice>
              <mc:Fallback>
                <p:oleObj name="Equation" r:id="rId5" imgW="5892800" imgH="1016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060825"/>
                        <a:ext cx="6045200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91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363538" indent="-363538">
          <a:spcBef>
            <a:spcPts val="0"/>
          </a:spcBef>
          <a:spcAft>
            <a:spcPts val="0"/>
          </a:spcAft>
          <a:defRPr sz="1800" i="0" dirty="0" smtClean="0">
            <a:solidFill>
              <a:srgbClr val="040404"/>
            </a:solidFill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6174</TotalTime>
  <Words>636</Words>
  <Application>Microsoft Office PowerPoint</Application>
  <PresentationFormat>On-screen Show (4:3)</PresentationFormat>
  <Paragraphs>186</Paragraphs>
  <Slides>43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Standarddesign</vt:lpstr>
      <vt:lpstr>Microsoft Equation 3.0</vt:lpstr>
      <vt:lpstr>Digital Image Procesing  Unitary Transforms Discrete Fourier Trasform (DFT) in Image Processing</vt:lpstr>
      <vt:lpstr>1-D Signal Transforms</vt:lpstr>
      <vt:lpstr>1-D Signal Transforms-Remember the 1-D DFT</vt:lpstr>
      <vt:lpstr>1-D Inverse Signal Transforms-General Form</vt:lpstr>
      <vt:lpstr>1-D Inverse Signal Transforms-Remember the 1D DFT</vt:lpstr>
      <vt:lpstr>1-D Unitary Transforms</vt:lpstr>
      <vt:lpstr>Signal Reconstruction</vt:lpstr>
      <vt:lpstr>Why do we use Image Transforms?</vt:lpstr>
      <vt:lpstr>2-D (Image) Transforms-General Form</vt:lpstr>
      <vt:lpstr>2-D (Image) Transforms-Special Cases</vt:lpstr>
      <vt:lpstr>2-D (Image) Transforms-Special Cases (cont.)</vt:lpstr>
      <vt:lpstr>Energy Preservation</vt:lpstr>
      <vt:lpstr>Energy Compaction</vt:lpstr>
      <vt:lpstr>Let’s talk about DFT in images: Why is it useful?</vt:lpstr>
      <vt:lpstr>Example: Removing undesirable frequencies</vt:lpstr>
      <vt:lpstr>How do frequencies show up in an image?</vt:lpstr>
      <vt:lpstr>2-D Discrete Fourier Transform</vt:lpstr>
      <vt:lpstr>Visualizing DFT</vt:lpstr>
      <vt:lpstr>PowerPoint Presentation</vt:lpstr>
      <vt:lpstr>PowerPoint Presentation</vt:lpstr>
      <vt:lpstr>PowerPoint Presentation</vt:lpstr>
      <vt:lpstr>DFT properties:  Separability</vt:lpstr>
      <vt:lpstr>DFT properties:  Separability</vt:lpstr>
      <vt:lpstr>DFT properties:  Separability</vt:lpstr>
      <vt:lpstr>DFT properties:  Separability</vt:lpstr>
      <vt:lpstr>DFT properties:  Symmetry</vt:lpstr>
      <vt:lpstr>DFT properties:  Translation</vt:lpstr>
      <vt:lpstr>DFT properties:  Translation</vt:lpstr>
      <vt:lpstr>DFT properties:  Translation</vt:lpstr>
      <vt:lpstr>DFT properties:  Translation</vt:lpstr>
      <vt:lpstr>DFT properties:  Rotation</vt:lpstr>
      <vt:lpstr>DFT properties:  Addition and Multiplication</vt:lpstr>
      <vt:lpstr>DFT properties:  Average value of the signal</vt:lpstr>
      <vt:lpstr>         Original Image     Fourier Amplitude       Fourier Phase</vt:lpstr>
      <vt:lpstr>Magnitude and Phase of DFT</vt:lpstr>
      <vt:lpstr>Magnitude and Phase of DFT</vt:lpstr>
      <vt:lpstr>Magnitude and Phase of DFT</vt:lpstr>
      <vt:lpstr>Low pass filtering using DFT</vt:lpstr>
      <vt:lpstr>High pass filtering using DFT</vt:lpstr>
      <vt:lpstr>Experiment: Verify the importance of phase in images</vt:lpstr>
      <vt:lpstr>PowerPoint Presentation</vt:lpstr>
      <vt:lpstr>Experiment: Verify the importance of phase in images</vt:lpstr>
      <vt:lpstr>PowerPoint Presentation</vt:lpstr>
    </vt:vector>
  </TitlesOfParts>
  <Company>Publications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Seipp, Karsten</dc:creator>
  <cp:lastModifiedBy>Tania</cp:lastModifiedBy>
  <cp:revision>312</cp:revision>
  <cp:lastPrinted>2014-10-16T07:27:37Z</cp:lastPrinted>
  <dcterms:modified xsi:type="dcterms:W3CDTF">2014-10-19T17:18:35Z</dcterms:modified>
</cp:coreProperties>
</file>