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07" r:id="rId2"/>
    <p:sldId id="362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6" r:id="rId16"/>
    <p:sldId id="375" r:id="rId17"/>
    <p:sldId id="377" r:id="rId18"/>
    <p:sldId id="378" r:id="rId19"/>
    <p:sldId id="379" r:id="rId20"/>
  </p:sldIdLst>
  <p:sldSz cx="9144000" cy="6858000" type="screen4x3"/>
  <p:notesSz cx="6881813" cy="10002838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528">
          <p15:clr>
            <a:srgbClr val="A4A3A4"/>
          </p15:clr>
        </p15:guide>
        <p15:guide id="3" pos="52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0404"/>
    <a:srgbClr val="CC0033"/>
    <a:srgbClr val="003E8B"/>
    <a:srgbClr val="EE990A"/>
    <a:srgbClr val="6E6E6F"/>
    <a:srgbClr val="002C5B"/>
    <a:srgbClr val="511D72"/>
    <a:srgbClr val="008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0107" autoAdjust="0"/>
  </p:normalViewPr>
  <p:slideViewPr>
    <p:cSldViewPr>
      <p:cViewPr varScale="1">
        <p:scale>
          <a:sx n="56" d="100"/>
          <a:sy n="56" d="100"/>
        </p:scale>
        <p:origin x="-714" y="-96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1416"/>
      </p:cViewPr>
      <p:guideLst>
        <p:guide orient="horz" pos="3150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04" y="0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2136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04" y="9502136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852F6C3-A8F7-4864-B4BC-569637B485D8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659440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04" y="0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0888"/>
            <a:ext cx="5002212" cy="375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357" y="4751068"/>
            <a:ext cx="5047100" cy="450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2136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04" y="9502136"/>
            <a:ext cx="2981409" cy="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2E7AFD4-B328-4A40-B1C8-1C90D7C9B51E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1938695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5877" indent="-29072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2888" indent="-2325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8043" indent="-2325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3199" indent="-2325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58354" indent="-2325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3509" indent="-2325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8665" indent="-2325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53820" indent="-2325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C33EC33-4CF2-4CC1-9E45-01B93B9232B9}" type="slidenum">
              <a:rPr lang="da-DK" altLang="en-US" smtClean="0"/>
              <a:pPr>
                <a:spcBef>
                  <a:spcPct val="0"/>
                </a:spcBef>
              </a:pPr>
              <a:t>1</a:t>
            </a:fld>
            <a:endParaRPr lang="da-DK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50888"/>
            <a:ext cx="3444875" cy="258286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357" y="3668081"/>
            <a:ext cx="5047100" cy="55845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461779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1pPr>
            <a:lvl2pPr marL="783887" indent="-301495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2pPr>
            <a:lvl3pPr marL="1205979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3pPr>
            <a:lvl4pPr marL="1688371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4pPr>
            <a:lvl5pPr marL="2170763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5pPr>
            <a:lvl6pPr marL="2653154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6pPr>
            <a:lvl7pPr marL="3135546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7pPr>
            <a:lvl8pPr marL="3617938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8pPr>
            <a:lvl9pPr marL="4100330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EAE2A6C-905E-4A02-987A-7450A4DC1855}" type="slidenum">
              <a:rPr kumimoji="0" lang="en-US" altLang="en-US" smtClean="0"/>
              <a:pPr>
                <a:spcBef>
                  <a:spcPct val="0"/>
                </a:spcBef>
              </a:pPr>
              <a:t>2</a:t>
            </a:fld>
            <a:endParaRPr kumimoji="0"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1pPr>
            <a:lvl2pPr marL="783887" indent="-301495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2pPr>
            <a:lvl3pPr marL="1205979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3pPr>
            <a:lvl4pPr marL="1688371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4pPr>
            <a:lvl5pPr marL="2170763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5pPr>
            <a:lvl6pPr marL="2653154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6pPr>
            <a:lvl7pPr marL="3135546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7pPr>
            <a:lvl8pPr marL="3617938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8pPr>
            <a:lvl9pPr marL="4100330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338AD3-6EEA-4420-BAD7-EF81EF4F5683}" type="slidenum">
              <a:rPr kumimoji="0" lang="en-US" altLang="en-US" smtClean="0"/>
              <a:pPr>
                <a:spcBef>
                  <a:spcPct val="0"/>
                </a:spcBef>
              </a:pPr>
              <a:t>3</a:t>
            </a:fld>
            <a:endParaRPr kumimoji="0"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1pPr>
            <a:lvl2pPr marL="783887" indent="-301495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2pPr>
            <a:lvl3pPr marL="1205979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3pPr>
            <a:lvl4pPr marL="1688371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4pPr>
            <a:lvl5pPr marL="2170763" indent="-241196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5pPr>
            <a:lvl6pPr marL="2653154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6pPr>
            <a:lvl7pPr marL="3135546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7pPr>
            <a:lvl8pPr marL="3617938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8pPr>
            <a:lvl9pPr marL="4100330" indent="-241196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15AE9379-AA66-4046-8D08-A0D8B19180EB}" type="slidenum">
              <a:rPr kumimoji="0" lang="en-US" altLang="en-US" smtClean="0"/>
              <a:pPr>
                <a:spcBef>
                  <a:spcPct val="0"/>
                </a:spcBef>
              </a:pPr>
              <a:t>8</a:t>
            </a:fld>
            <a:endParaRPr kumimoji="0"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z="3900" i="0" smtClean="0">
              <a:solidFill>
                <a:srgbClr val="C51538"/>
              </a:solidFill>
              <a:latin typeface="Impact" panose="020B0806030902050204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sdfgafgafga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EAC41C-87F8-432D-B266-7E7E2887E25C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12190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095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25090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93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283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90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2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42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25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803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29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9" descr="Second_To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text styles</a:t>
            </a:r>
          </a:p>
          <a:p>
            <a:pPr lvl="1"/>
            <a:r>
              <a:rPr lang="da-DK" altLang="en-US" smtClean="0"/>
              <a:t>Second level</a:t>
            </a:r>
          </a:p>
          <a:p>
            <a:pPr lvl="2"/>
            <a:r>
              <a:rPr lang="da-DK" altLang="en-US" smtClean="0"/>
              <a:t>Third level</a:t>
            </a:r>
          </a:p>
          <a:p>
            <a:pPr lvl="3"/>
            <a:r>
              <a:rPr lang="da-DK" altLang="en-US" smtClean="0"/>
              <a:t>Fourth level</a:t>
            </a:r>
          </a:p>
          <a:p>
            <a:pPr lvl="4"/>
            <a:r>
              <a:rPr lang="da-DK" altLang="en-US" smtClean="0"/>
              <a:t>Fifth level</a:t>
            </a:r>
          </a:p>
        </p:txBody>
      </p:sp>
      <p:pic>
        <p:nvPicPr>
          <p:cNvPr id="1029" name="Picture 40" descr="IMP_Logo_2Colou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Digital Image </a:t>
            </a:r>
            <a:r>
              <a:rPr lang="en-GB" altLang="en-US" b="1" dirty="0" err="1" smtClean="0"/>
              <a:t>Procesing</a:t>
            </a:r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sz="2400" b="1" dirty="0" smtClean="0"/>
              <a:t/>
            </a:r>
            <a:br>
              <a:rPr lang="en-GB" altLang="en-US" sz="2400" b="1" dirty="0" smtClean="0"/>
            </a:br>
            <a:r>
              <a:rPr lang="en-GB" altLang="en-US" sz="2400" b="1" dirty="0" smtClean="0"/>
              <a:t>Discrete </a:t>
            </a:r>
            <a:r>
              <a:rPr lang="en-GB" altLang="en-US" sz="2400" b="1" dirty="0" err="1" smtClean="0"/>
              <a:t>CosineTrasform</a:t>
            </a:r>
            <a:r>
              <a:rPr lang="en-GB" altLang="en-US" sz="2400" b="1" dirty="0" smtClean="0"/>
              <a:t> (DCT) in Image Processing</a:t>
            </a:r>
            <a:endParaRPr lang="en-GB" altLang="en-US" sz="2400" dirty="0" smtClean="0">
              <a:solidFill>
                <a:srgbClr val="008A63"/>
              </a:solidFill>
            </a:endParaRPr>
          </a:p>
        </p:txBody>
      </p:sp>
      <p:sp>
        <p:nvSpPr>
          <p:cNvPr id="51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27584" y="4293096"/>
            <a:ext cx="7543800" cy="1512168"/>
          </a:xfrm>
        </p:spPr>
        <p:txBody>
          <a:bodyPr/>
          <a:lstStyle/>
          <a:p>
            <a:pPr marL="0" indent="0" eaLnBrk="1" hangingPunct="1"/>
            <a:r>
              <a:rPr lang="en-US" altLang="en-US" sz="2400" b="1" dirty="0" smtClean="0"/>
              <a:t>DR TANIA STATHAKI</a:t>
            </a:r>
          </a:p>
          <a:p>
            <a:pPr marL="0" indent="0" eaLnBrk="1" hangingPunct="1"/>
            <a:r>
              <a:rPr lang="en-US" altLang="en-US" sz="1800" dirty="0" smtClean="0"/>
              <a:t>READER (ASSOCIATE PROFFESOR) IN SIGNAL PROCESSING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dirty="0" smtClean="0"/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18992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956660"/>
              </p:ext>
            </p:extLst>
          </p:nvPr>
        </p:nvGraphicFramePr>
        <p:xfrm>
          <a:off x="1910110" y="1484585"/>
          <a:ext cx="5110162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r:id="rId3" imgW="7565136" imgH="7680960" progId="Designer">
                  <p:embed/>
                </p:oleObj>
              </mc:Choice>
              <mc:Fallback>
                <p:oleObj r:id="rId3" imgW="7565136" imgH="7680960" progId="Design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0110" y="1484585"/>
                        <a:ext cx="5110162" cy="518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solidFill>
                  <a:srgbClr val="C00000"/>
                </a:solidFill>
              </a:rPr>
              <a:t>2</a:t>
            </a:r>
            <a:r>
              <a:rPr lang="en-GB" altLang="en-US" sz="3200" b="1" dirty="0" smtClean="0">
                <a:solidFill>
                  <a:srgbClr val="C00000"/>
                </a:solidFill>
              </a:rPr>
              <a:t>-D Basis Functions </a:t>
            </a:r>
            <a:r>
              <a:rPr lang="en-GB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</a:t>
            </a:r>
            <a:r>
              <a:rPr lang="en-GB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GB" alt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9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8" descr="dctba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39863"/>
            <a:ext cx="6337300" cy="510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solidFill>
                  <a:srgbClr val="C00000"/>
                </a:solidFill>
              </a:rPr>
              <a:t>2</a:t>
            </a:r>
            <a:r>
              <a:rPr lang="en-GB" altLang="en-US" sz="3200" b="1" dirty="0" smtClean="0">
                <a:solidFill>
                  <a:srgbClr val="C00000"/>
                </a:solidFill>
              </a:rPr>
              <a:t>-D Basis Functions </a:t>
            </a:r>
            <a:r>
              <a:rPr lang="en-GB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</a:t>
            </a:r>
            <a:r>
              <a:rPr lang="en-GB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08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5" descr="Topic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856932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b="1" dirty="0" err="1" smtClean="0">
                <a:solidFill>
                  <a:srgbClr val="C00000"/>
                </a:solidFill>
              </a:rPr>
              <a:t>Separability</a:t>
            </a:r>
            <a:r>
              <a:rPr lang="en-GB" altLang="en-US" sz="3200" b="1" dirty="0" smtClean="0">
                <a:solidFill>
                  <a:srgbClr val="C00000"/>
                </a:solidFill>
              </a:rPr>
              <a:t> of DCT</a:t>
            </a:r>
            <a:endParaRPr lang="en-GB" alt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9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417860"/>
            <a:ext cx="8229600" cy="850900"/>
          </a:xfrm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C00000"/>
                </a:solidFill>
              </a:rPr>
              <a:t>Example: 2D signal</a:t>
            </a:r>
          </a:p>
        </p:txBody>
      </p:sp>
      <p:pic>
        <p:nvPicPr>
          <p:cNvPr id="13315" name="Picture 5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557338"/>
            <a:ext cx="5616575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7" descr="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2490788"/>
            <a:ext cx="5040313" cy="4086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01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3200" dirty="0" smtClean="0">
                <a:solidFill>
                  <a:srgbClr val="C00000"/>
                </a:solidFill>
              </a:rPr>
              <a:t>Example: 8x8 Block DCT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2519363"/>
            <a:ext cx="3141662" cy="3070225"/>
          </a:xfrm>
          <a:noFill/>
        </p:spPr>
      </p:pic>
      <p:pic>
        <p:nvPicPr>
          <p:cNvPr id="14340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2492375"/>
            <a:ext cx="3095625" cy="3054350"/>
          </a:xfrm>
          <a:noFill/>
        </p:spPr>
      </p:pic>
    </p:spTree>
    <p:extLst>
      <p:ext uri="{BB962C8B-B14F-4D97-AF65-F5344CB8AC3E}">
        <p14:creationId xmlns:p14="http://schemas.microsoft.com/office/powerpoint/2010/main" val="207343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3200" dirty="0" smtClean="0">
                <a:solidFill>
                  <a:srgbClr val="C00000"/>
                </a:solidFill>
              </a:rPr>
              <a:t>Example: Energy Compaction</a:t>
            </a:r>
          </a:p>
        </p:txBody>
      </p:sp>
      <p:pic>
        <p:nvPicPr>
          <p:cNvPr id="1638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860550"/>
            <a:ext cx="8748712" cy="4643438"/>
          </a:xfrm>
          <a:noFill/>
        </p:spPr>
      </p:pic>
    </p:spTree>
    <p:extLst>
      <p:ext uri="{BB962C8B-B14F-4D97-AF65-F5344CB8AC3E}">
        <p14:creationId xmlns:p14="http://schemas.microsoft.com/office/powerpoint/2010/main" val="202734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DC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270792"/>
            <a:ext cx="7682365" cy="69026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172401" y="-10887"/>
            <a:ext cx="971600" cy="1927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-50370" y="-10888"/>
            <a:ext cx="971600" cy="1927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9336" y="1"/>
            <a:ext cx="8602894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dirty="0" smtClean="0"/>
              <a:t>Experiment</a:t>
            </a: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>
          <a:xfrm>
            <a:off x="107504" y="-99392"/>
            <a:ext cx="8856984" cy="548680"/>
          </a:xfrm>
        </p:spPr>
        <p:txBody>
          <a:bodyPr/>
          <a:lstStyle/>
          <a:p>
            <a:pPr algn="ctr" eaLnBrk="1" hangingPunct="1"/>
            <a:r>
              <a:rPr lang="en-GB" altLang="en-US" sz="2000" dirty="0" smtClean="0">
                <a:solidFill>
                  <a:srgbClr val="C00000"/>
                </a:solidFill>
              </a:rPr>
              <a:t>Experiment that demonstrates the superiority of DCT in terms of energy compaction</a:t>
            </a:r>
          </a:p>
        </p:txBody>
      </p:sp>
    </p:spTree>
    <p:extLst>
      <p:ext uri="{BB962C8B-B14F-4D97-AF65-F5344CB8AC3E}">
        <p14:creationId xmlns:p14="http://schemas.microsoft.com/office/powerpoint/2010/main" val="339796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dirty="0" smtClean="0">
                <a:solidFill>
                  <a:srgbClr val="C00000"/>
                </a:solidFill>
              </a:rPr>
              <a:t>Relation between DCT and DFT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Define</a:t>
            </a: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17413" name="Object 4"/>
          <p:cNvGraphicFramePr>
            <a:graphicFrameLocks noChangeAspect="1"/>
          </p:cNvGraphicFramePr>
          <p:nvPr/>
        </p:nvGraphicFramePr>
        <p:xfrm>
          <a:off x="755650" y="4678363"/>
          <a:ext cx="77771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3" imgW="3657600" imgH="431800" progId="Equation.3">
                  <p:embed/>
                </p:oleObj>
              </mc:Choice>
              <mc:Fallback>
                <p:oleObj name="Equation" r:id="rId3" imgW="3657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678363"/>
                        <a:ext cx="7777163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17415" name="Object 6"/>
          <p:cNvGraphicFramePr>
            <a:graphicFrameLocks noChangeAspect="1"/>
          </p:cNvGraphicFramePr>
          <p:nvPr/>
        </p:nvGraphicFramePr>
        <p:xfrm>
          <a:off x="1403350" y="2516188"/>
          <a:ext cx="6337300" cy="177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Equation" r:id="rId5" imgW="2273300" imgH="635000" progId="Equation.3">
                  <p:embed/>
                </p:oleObj>
              </mc:Choice>
              <mc:Fallback>
                <p:oleObj name="Equation" r:id="rId5" imgW="2273300" imgH="63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516188"/>
                        <a:ext cx="6337300" cy="177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54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63688" y="1556792"/>
            <a:ext cx="5760640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46560"/>
            <a:ext cx="7807262" cy="413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dirty="0" smtClean="0">
                <a:solidFill>
                  <a:srgbClr val="C00000"/>
                </a:solidFill>
              </a:rPr>
              <a:t>Relation between DCT and DFT</a:t>
            </a:r>
          </a:p>
        </p:txBody>
      </p:sp>
    </p:spTree>
    <p:extLst>
      <p:ext uri="{BB962C8B-B14F-4D97-AF65-F5344CB8AC3E}">
        <p14:creationId xmlns:p14="http://schemas.microsoft.com/office/powerpoint/2010/main" val="199009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59" y="1700808"/>
            <a:ext cx="810338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620688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dirty="0" smtClean="0">
                <a:solidFill>
                  <a:srgbClr val="C00000"/>
                </a:solidFill>
              </a:rPr>
              <a:t>Using DCT for Image Compression</a:t>
            </a:r>
          </a:p>
        </p:txBody>
      </p:sp>
    </p:spTree>
    <p:extLst>
      <p:ext uri="{BB962C8B-B14F-4D97-AF65-F5344CB8AC3E}">
        <p14:creationId xmlns:p14="http://schemas.microsoft.com/office/powerpoint/2010/main" val="132842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2052" name="Rectangle 2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990000"/>
                </a:solidFill>
              </a:rPr>
              <a:t>1-D Discrete Cosine Transform</a:t>
            </a:r>
            <a:endParaRPr lang="en-GB" altLang="en-US" sz="3600" b="1" dirty="0" smtClean="0">
              <a:solidFill>
                <a:srgbClr val="990000"/>
              </a:solidFill>
            </a:endParaRPr>
          </a:p>
        </p:txBody>
      </p:sp>
      <p:graphicFrame>
        <p:nvGraphicFramePr>
          <p:cNvPr id="2053" name="Object 30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630401"/>
              </p:ext>
            </p:extLst>
          </p:nvPr>
        </p:nvGraphicFramePr>
        <p:xfrm>
          <a:off x="682625" y="1743939"/>
          <a:ext cx="6769695" cy="1169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4" imgW="6477000" imgH="1117600" progId="Equation.3">
                  <p:embed/>
                </p:oleObj>
              </mc:Choice>
              <mc:Fallback>
                <p:oleObj name="Equation" r:id="rId4" imgW="64770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743939"/>
                        <a:ext cx="6769695" cy="11691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29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2055" name="Object 3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75192313"/>
              </p:ext>
            </p:extLst>
          </p:nvPr>
        </p:nvGraphicFramePr>
        <p:xfrm>
          <a:off x="1402905" y="3160211"/>
          <a:ext cx="3025079" cy="48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6" imgW="2857500" imgH="457200" progId="Equation.3">
                  <p:embed/>
                </p:oleObj>
              </mc:Choice>
              <mc:Fallback>
                <p:oleObj name="Equation" r:id="rId6" imgW="2857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905" y="3160211"/>
                        <a:ext cx="3025079" cy="48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38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205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656806"/>
              </p:ext>
            </p:extLst>
          </p:nvPr>
        </p:nvGraphicFramePr>
        <p:xfrm>
          <a:off x="873794" y="3828752"/>
          <a:ext cx="5786438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8" imgW="5791200" imgH="2768600" progId="Equation.3">
                  <p:embed/>
                </p:oleObj>
              </mc:Choice>
              <mc:Fallback>
                <p:oleObj name="Equation" r:id="rId8" imgW="5791200" imgH="276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94" y="3828752"/>
                        <a:ext cx="5786438" cy="276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62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30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085686"/>
              </p:ext>
            </p:extLst>
          </p:nvPr>
        </p:nvGraphicFramePr>
        <p:xfrm>
          <a:off x="1475656" y="2924944"/>
          <a:ext cx="5894288" cy="1022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2" name="Equation" r:id="rId4" imgW="6477000" imgH="1117600" progId="Equation.3">
                  <p:embed/>
                </p:oleObj>
              </mc:Choice>
              <mc:Fallback>
                <p:oleObj name="Equation" r:id="rId4" imgW="64770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924944"/>
                        <a:ext cx="5894288" cy="1022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0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  <a:noFill/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990000"/>
                </a:solidFill>
              </a:rPr>
              <a:t>1-D Inverse Discrete Cosine Transform (IDCT)</a:t>
            </a:r>
            <a:endParaRPr lang="en-GB" altLang="en-US" sz="3600" b="1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6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C00000"/>
                </a:solidFill>
              </a:rPr>
              <a:t>1-D Basis Functions </a:t>
            </a:r>
            <a:r>
              <a:rPr lang="en-GB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</a:t>
            </a:r>
            <a:r>
              <a:rPr lang="en-GB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4100" name="Object 5"/>
          <p:cNvGraphicFramePr>
            <a:graphicFrameLocks noChangeAspect="1"/>
          </p:cNvGraphicFramePr>
          <p:nvPr/>
        </p:nvGraphicFramePr>
        <p:xfrm>
          <a:off x="250825" y="1628775"/>
          <a:ext cx="8569325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6" r:id="rId3" imgW="8229600" imgH="3986784" progId="Designer">
                  <p:embed/>
                </p:oleObj>
              </mc:Choice>
              <mc:Fallback>
                <p:oleObj r:id="rId3" imgW="8229600" imgH="3986784" progId="Design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628775"/>
                        <a:ext cx="8569325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154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5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809750"/>
            <a:ext cx="7519988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C00000"/>
                </a:solidFill>
              </a:rPr>
              <a:t>1-D Basis </a:t>
            </a:r>
            <a:r>
              <a:rPr lang="en-GB" altLang="en-US" sz="3200" b="1" smtClean="0">
                <a:solidFill>
                  <a:srgbClr val="C00000"/>
                </a:solidFill>
              </a:rPr>
              <a:t>Functions </a:t>
            </a:r>
            <a:r>
              <a:rPr lang="en-GB" altLang="en-US" sz="3600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</a:t>
            </a:r>
            <a:r>
              <a:rPr lang="en-GB" altLang="en-US" sz="36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GB" alt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80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C00000"/>
                </a:solidFill>
              </a:rPr>
              <a:t>Example: 1D signal</a:t>
            </a:r>
          </a:p>
        </p:txBody>
      </p:sp>
      <p:pic>
        <p:nvPicPr>
          <p:cNvPr id="6147" name="Picture 5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1668090"/>
            <a:ext cx="4105275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583" y="2894432"/>
            <a:ext cx="6552777" cy="39191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18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807294"/>
            <a:ext cx="8424863" cy="4718050"/>
          </a:xfrm>
          <a:noFill/>
        </p:spPr>
      </p:pic>
    </p:spTree>
    <p:extLst>
      <p:ext uri="{BB962C8B-B14F-4D97-AF65-F5344CB8AC3E}">
        <p14:creationId xmlns:p14="http://schemas.microsoft.com/office/powerpoint/2010/main" val="116629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8200" name="Object 12"/>
          <p:cNvGraphicFramePr>
            <a:graphicFrameLocks noChangeAspect="1"/>
          </p:cNvGraphicFramePr>
          <p:nvPr/>
        </p:nvGraphicFramePr>
        <p:xfrm>
          <a:off x="323850" y="2060575"/>
          <a:ext cx="8374063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Equation" r:id="rId4" imgW="11480800" imgH="1117600" progId="Equation.3">
                  <p:embed/>
                </p:oleObj>
              </mc:Choice>
              <mc:Fallback>
                <p:oleObj name="Equation" r:id="rId4" imgW="114808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060575"/>
                        <a:ext cx="8374063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15"/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8202" name="Object 14"/>
          <p:cNvGraphicFramePr>
            <a:graphicFrameLocks noChangeAspect="1"/>
          </p:cNvGraphicFramePr>
          <p:nvPr/>
        </p:nvGraphicFramePr>
        <p:xfrm>
          <a:off x="250825" y="3303588"/>
          <a:ext cx="87344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Equation" r:id="rId6" imgW="11480800" imgH="1117600" progId="Equation.3">
                  <p:embed/>
                </p:oleObj>
              </mc:Choice>
              <mc:Fallback>
                <p:oleObj name="Equation" r:id="rId6" imgW="114808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303588"/>
                        <a:ext cx="8734425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Rectangle 1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8204" name="Object 16"/>
          <p:cNvGraphicFramePr>
            <a:graphicFrameLocks noChangeAspect="1"/>
          </p:cNvGraphicFramePr>
          <p:nvPr/>
        </p:nvGraphicFramePr>
        <p:xfrm>
          <a:off x="836613" y="4530725"/>
          <a:ext cx="236696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Equation" r:id="rId8" imgW="3225800" imgH="457200" progId="Equation.3">
                  <p:embed/>
                </p:oleObj>
              </mc:Choice>
              <mc:Fallback>
                <p:oleObj name="Equation" r:id="rId8" imgW="3225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4530725"/>
                        <a:ext cx="2366962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0"/>
          <p:cNvSpPr txBox="1">
            <a:spLocks noChangeArrowheads="1"/>
          </p:cNvSpPr>
          <p:nvPr/>
        </p:nvSpPr>
        <p:spPr bwMode="auto">
          <a:xfrm>
            <a:off x="755576" y="620688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rgbClr val="C51538"/>
                </a:solidFill>
                <a:latin typeface="Impact" pitchFamily="34" charset="0"/>
              </a:defRPr>
            </a:lvl9pPr>
          </a:lstStyle>
          <a:p>
            <a:pPr algn="ctr" eaLnBrk="1" hangingPunct="1"/>
            <a:r>
              <a:rPr lang="en-GB" altLang="en-US" sz="3200" b="1" i="0" kern="0" dirty="0">
                <a:solidFill>
                  <a:srgbClr val="990000"/>
                </a:solidFill>
              </a:rPr>
              <a:t>2</a:t>
            </a:r>
            <a:r>
              <a:rPr lang="en-GB" altLang="en-US" sz="3200" b="1" i="0" kern="0" dirty="0" smtClean="0">
                <a:solidFill>
                  <a:srgbClr val="990000"/>
                </a:solidFill>
              </a:rPr>
              <a:t>-D Discrete Cosine Transform (IDCT)</a:t>
            </a:r>
            <a:endParaRPr lang="en-GB" altLang="en-US" sz="3600" b="1" i="0" kern="0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95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43100"/>
            <a:ext cx="8496944" cy="4457700"/>
          </a:xfrm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solidFill>
                  <a:srgbClr val="040404"/>
                </a:solidFill>
                <a:ea typeface="SimSun" pitchFamily="2" charset="-122"/>
              </a:rPr>
              <a:t>Notice that the DCT is a real transform.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zh-CN" sz="2800" dirty="0">
              <a:solidFill>
                <a:srgbClr val="040404"/>
              </a:solidFill>
              <a:ea typeface="SimSun" pitchFamily="2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solidFill>
                  <a:srgbClr val="040404"/>
                </a:solidFill>
                <a:ea typeface="SimSun" pitchFamily="2" charset="-122"/>
              </a:rPr>
              <a:t>The DCT has excellent energy compaction properties.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zh-CN" sz="2800" dirty="0">
              <a:solidFill>
                <a:srgbClr val="040404"/>
              </a:solidFill>
              <a:ea typeface="SimSun" pitchFamily="2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solidFill>
                  <a:srgbClr val="040404"/>
                </a:solidFill>
                <a:ea typeface="SimSun" pitchFamily="2" charset="-122"/>
              </a:rPr>
              <a:t>There are fast algorithms to compute the DCT similar to the FFT.</a:t>
            </a:r>
          </a:p>
          <a:p>
            <a:pPr eaLnBrk="1" hangingPunct="1"/>
            <a:endParaRPr lang="en-GB" altLang="en-US" sz="2800" dirty="0" smtClean="0">
              <a:solidFill>
                <a:srgbClr val="040404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pPr algn="ctr" eaLnBrk="1" hangingPunct="1"/>
            <a:r>
              <a:rPr lang="en-GB" altLang="en-US" sz="3200" b="1" dirty="0" smtClean="0">
                <a:solidFill>
                  <a:srgbClr val="C00000"/>
                </a:solidFill>
              </a:rPr>
              <a:t>Advantages of the Discrete Cosine Transform</a:t>
            </a:r>
            <a:endParaRPr lang="en-GB" alt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44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6194</TotalTime>
  <Words>138</Words>
  <Application>Microsoft Office PowerPoint</Application>
  <PresentationFormat>On-screen Show (4:3)</PresentationFormat>
  <Paragraphs>31</Paragraphs>
  <Slides>19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Standarddesign</vt:lpstr>
      <vt:lpstr>Equation</vt:lpstr>
      <vt:lpstr>Designer</vt:lpstr>
      <vt:lpstr>Digital Image Procesing  Discrete CosineTrasform (DCT) in Image Processing</vt:lpstr>
      <vt:lpstr>1-D Discrete Cosine Transform</vt:lpstr>
      <vt:lpstr>1-D Inverse Discrete Cosine Transform (IDCT)</vt:lpstr>
      <vt:lpstr>1-D Basis Functions N=8</vt:lpstr>
      <vt:lpstr>1-D Basis Functions N=16</vt:lpstr>
      <vt:lpstr>Example: 1D signal</vt:lpstr>
      <vt:lpstr>PowerPoint Presentation</vt:lpstr>
      <vt:lpstr>PowerPoint Presentation</vt:lpstr>
      <vt:lpstr>Advantages of the Discrete Cosine Transform</vt:lpstr>
      <vt:lpstr>2-D Basis Functions N=4</vt:lpstr>
      <vt:lpstr>2-D Basis Functions N=8</vt:lpstr>
      <vt:lpstr>Separability of DCT</vt:lpstr>
      <vt:lpstr>Example: 2D signal</vt:lpstr>
      <vt:lpstr>Example: 8x8 Block DCT</vt:lpstr>
      <vt:lpstr>Example: Energy Compaction</vt:lpstr>
      <vt:lpstr>Experiment that demonstrates the superiority of DCT in terms of energy compaction</vt:lpstr>
      <vt:lpstr>Relation between DCT and DFT</vt:lpstr>
      <vt:lpstr>Relation between DCT and DFT</vt:lpstr>
      <vt:lpstr>Using DCT for Image Compression</vt:lpstr>
    </vt:vector>
  </TitlesOfParts>
  <Company>Publications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College London</dc:title>
  <dc:creator>Seipp, Karsten</dc:creator>
  <cp:lastModifiedBy>Tania</cp:lastModifiedBy>
  <cp:revision>316</cp:revision>
  <cp:lastPrinted>2014-10-16T07:27:37Z</cp:lastPrinted>
  <dcterms:modified xsi:type="dcterms:W3CDTF">2014-10-19T17:57:56Z</dcterms:modified>
</cp:coreProperties>
</file>