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337" r:id="rId3"/>
    <p:sldId id="257" r:id="rId4"/>
    <p:sldId id="258" r:id="rId5"/>
    <p:sldId id="259" r:id="rId6"/>
    <p:sldId id="268" r:id="rId7"/>
    <p:sldId id="373" r:id="rId8"/>
    <p:sldId id="269" r:id="rId9"/>
    <p:sldId id="270" r:id="rId10"/>
    <p:sldId id="339" r:id="rId11"/>
    <p:sldId id="340" r:id="rId12"/>
    <p:sldId id="273" r:id="rId13"/>
    <p:sldId id="276" r:id="rId14"/>
    <p:sldId id="277" r:id="rId15"/>
    <p:sldId id="375" r:id="rId16"/>
    <p:sldId id="374" r:id="rId17"/>
    <p:sldId id="342" r:id="rId18"/>
    <p:sldId id="346" r:id="rId19"/>
    <p:sldId id="344" r:id="rId20"/>
    <p:sldId id="288" r:id="rId21"/>
    <p:sldId id="289" r:id="rId22"/>
    <p:sldId id="290" r:id="rId23"/>
    <p:sldId id="349" r:id="rId24"/>
    <p:sldId id="347" r:id="rId25"/>
    <p:sldId id="348" r:id="rId26"/>
    <p:sldId id="359" r:id="rId27"/>
    <p:sldId id="368" r:id="rId28"/>
    <p:sldId id="361" r:id="rId29"/>
    <p:sldId id="363" r:id="rId30"/>
    <p:sldId id="364" r:id="rId31"/>
    <p:sldId id="365" r:id="rId32"/>
    <p:sldId id="366" r:id="rId33"/>
    <p:sldId id="295" r:id="rId34"/>
    <p:sldId id="296" r:id="rId35"/>
    <p:sldId id="297" r:id="rId36"/>
    <p:sldId id="298" r:id="rId37"/>
    <p:sldId id="360" r:id="rId38"/>
    <p:sldId id="299" r:id="rId39"/>
    <p:sldId id="301" r:id="rId40"/>
    <p:sldId id="302" r:id="rId41"/>
    <p:sldId id="304" r:id="rId42"/>
    <p:sldId id="305" r:id="rId43"/>
    <p:sldId id="306" r:id="rId44"/>
    <p:sldId id="308" r:id="rId45"/>
    <p:sldId id="309" r:id="rId46"/>
    <p:sldId id="352" r:id="rId47"/>
    <p:sldId id="353" r:id="rId48"/>
    <p:sldId id="354" r:id="rId49"/>
    <p:sldId id="355" r:id="rId50"/>
    <p:sldId id="367" r:id="rId51"/>
    <p:sldId id="356" r:id="rId52"/>
    <p:sldId id="357" r:id="rId53"/>
    <p:sldId id="358" r:id="rId54"/>
    <p:sldId id="336" r:id="rId55"/>
    <p:sldId id="328" r:id="rId56"/>
    <p:sldId id="371" r:id="rId57"/>
    <p:sldId id="372" r:id="rId58"/>
    <p:sldId id="370" r:id="rId59"/>
    <p:sldId id="369" r:id="rId60"/>
    <p:sldId id="329" r:id="rId61"/>
    <p:sldId id="330" r:id="rId62"/>
    <p:sldId id="331" r:id="rId63"/>
  </p:sldIdLst>
  <p:sldSz cx="4610100" cy="3460750"/>
  <p:notesSz cx="4610100" cy="34607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36" autoAdjust="0"/>
  </p:normalViewPr>
  <p:slideViewPr>
    <p:cSldViewPr>
      <p:cViewPr varScale="1">
        <p:scale>
          <a:sx n="251" d="100"/>
          <a:sy n="251" d="100"/>
        </p:scale>
        <p:origin x="-1536" y="-9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Relationship Id="rId4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image" Target="../media/image54.e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6.emf"/><Relationship Id="rId7" Type="http://schemas.openxmlformats.org/officeDocument/2006/relationships/image" Target="../media/image62.emf"/><Relationship Id="rId2" Type="http://schemas.openxmlformats.org/officeDocument/2006/relationships/image" Target="../media/image55.emf"/><Relationship Id="rId1" Type="http://schemas.openxmlformats.org/officeDocument/2006/relationships/image" Target="../media/image54.emf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611438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FC1CD-8760-C841-B6DB-E7C95B89C1EE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41450" y="260350"/>
            <a:ext cx="1727200" cy="129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60375" y="1644650"/>
            <a:ext cx="3689350" cy="1557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611438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47546-7247-574C-810D-7AFD278BF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4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5757" y="1072832"/>
            <a:ext cx="3918585" cy="7267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91515" y="1938020"/>
            <a:ext cx="3227070" cy="8651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5296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k object 45"/>
          <p:cNvSpPr/>
          <p:nvPr/>
        </p:nvSpPr>
        <p:spPr>
          <a:xfrm>
            <a:off x="4532315" y="3036696"/>
            <a:ext cx="30480" cy="12700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79" y="0"/>
                </a:moveTo>
                <a:lnTo>
                  <a:pt x="15239" y="12699"/>
                </a:lnTo>
                <a:lnTo>
                  <a:pt x="0" y="0"/>
                </a:lnTo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5296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374201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rgbClr val="C8D4E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545"/>
              </a:lnSpc>
            </a:pPr>
            <a:r>
              <a:rPr spc="-5" dirty="0"/>
              <a:t>Pier </a:t>
            </a:r>
            <a:r>
              <a:rPr dirty="0"/>
              <a:t>Luigi</a:t>
            </a:r>
            <a:r>
              <a:rPr spc="25" dirty="0"/>
              <a:t> </a:t>
            </a:r>
            <a:r>
              <a:rPr spc="10" dirty="0"/>
              <a:t>Dragotti</a:t>
            </a:r>
          </a:p>
          <a:p>
            <a:pPr marL="12700">
              <a:lnSpc>
                <a:spcPts val="570"/>
              </a:lnSpc>
            </a:pPr>
            <a:r>
              <a:rPr spc="-20" dirty="0"/>
              <a:t>Sensing  </a:t>
            </a:r>
            <a:r>
              <a:rPr dirty="0"/>
              <a:t>the </a:t>
            </a:r>
            <a:r>
              <a:rPr spc="-10" dirty="0"/>
              <a:t>physical </a:t>
            </a:r>
            <a:r>
              <a:rPr spc="-5" dirty="0"/>
              <a:t>world:  </a:t>
            </a:r>
            <a:r>
              <a:rPr spc="-30" dirty="0"/>
              <a:t>Sparse  </a:t>
            </a:r>
            <a:r>
              <a:rPr spc="-10" dirty="0"/>
              <a:t>Sampling </a:t>
            </a:r>
            <a:r>
              <a:rPr spc="-20" dirty="0"/>
              <a:t>meets  </a:t>
            </a:r>
            <a:r>
              <a:rPr spc="-5" dirty="0"/>
              <a:t>Strang-Fix </a:t>
            </a:r>
            <a:r>
              <a:rPr spc="-15" dirty="0"/>
              <a:t>and </a:t>
            </a:r>
            <a:r>
              <a:rPr spc="-5" dirty="0"/>
              <a:t>Baron </a:t>
            </a:r>
            <a:r>
              <a:rPr spc="-25" dirty="0"/>
              <a:t>de </a:t>
            </a:r>
            <a:r>
              <a:rPr spc="45" dirty="0"/>
              <a:t> </a:t>
            </a:r>
            <a:r>
              <a:rPr spc="-5" dirty="0"/>
              <a:t>Prony</a:t>
            </a:r>
          </a:p>
        </p:txBody>
      </p:sp>
      <p:sp>
        <p:nvSpPr>
          <p:cNvPr id="46" name="object 31"/>
          <p:cNvSpPr/>
          <p:nvPr userDrawn="1"/>
        </p:nvSpPr>
        <p:spPr>
          <a:xfrm>
            <a:off x="1905" y="3118485"/>
            <a:ext cx="4608195" cy="342265"/>
          </a:xfrm>
          <a:custGeom>
            <a:avLst/>
            <a:gdLst/>
            <a:ahLst/>
            <a:cxnLst/>
            <a:rect l="l" t="t" r="r" b="b"/>
            <a:pathLst>
              <a:path w="4608195" h="342264">
                <a:moveTo>
                  <a:pt x="0" y="341998"/>
                </a:moveTo>
                <a:lnTo>
                  <a:pt x="4608004" y="341998"/>
                </a:lnTo>
                <a:lnTo>
                  <a:pt x="4608004" y="0"/>
                </a:lnTo>
                <a:lnTo>
                  <a:pt x="0" y="0"/>
                </a:lnTo>
                <a:lnTo>
                  <a:pt x="0" y="341998"/>
                </a:lnTo>
                <a:close/>
              </a:path>
            </a:pathLst>
          </a:custGeom>
          <a:solidFill>
            <a:srgbClr val="0052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30505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" name="Holder 4"/>
          <p:cNvSpPr txBox="1">
            <a:spLocks/>
          </p:cNvSpPr>
          <p:nvPr userDrawn="1"/>
        </p:nvSpPr>
        <p:spPr>
          <a:xfrm>
            <a:off x="95250" y="3254375"/>
            <a:ext cx="2514550" cy="14362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500" b="0" i="0" kern="1200">
                <a:solidFill>
                  <a:srgbClr val="C8D4E7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45"/>
              </a:lnSpc>
            </a:pPr>
            <a:r>
              <a:rPr lang="en-US" spc="-5" dirty="0" smtClean="0"/>
              <a:t>Pier </a:t>
            </a:r>
            <a:r>
              <a:rPr lang="en-US" dirty="0" smtClean="0"/>
              <a:t>Luigi</a:t>
            </a:r>
            <a:r>
              <a:rPr lang="en-US" spc="25" dirty="0" smtClean="0"/>
              <a:t> </a:t>
            </a:r>
            <a:r>
              <a:rPr lang="en-US" spc="10" dirty="0" smtClean="0"/>
              <a:t>Dragotti</a:t>
            </a:r>
          </a:p>
          <a:p>
            <a:pPr marL="12700">
              <a:lnSpc>
                <a:spcPts val="570"/>
              </a:lnSpc>
            </a:pPr>
            <a:r>
              <a:rPr lang="en-US" spc="-20" dirty="0" smtClean="0"/>
              <a:t>Sensing  </a:t>
            </a:r>
            <a:r>
              <a:rPr lang="en-US" dirty="0" smtClean="0"/>
              <a:t>the </a:t>
            </a:r>
            <a:r>
              <a:rPr lang="en-US" spc="-10" dirty="0" smtClean="0"/>
              <a:t>physical </a:t>
            </a:r>
            <a:r>
              <a:rPr lang="en-US" spc="-5" dirty="0" smtClean="0"/>
              <a:t>world:  </a:t>
            </a:r>
            <a:r>
              <a:rPr lang="en-US" spc="-30" dirty="0" smtClean="0"/>
              <a:t>Sparse  </a:t>
            </a:r>
            <a:r>
              <a:rPr lang="en-US" spc="-10" dirty="0" smtClean="0"/>
              <a:t>Sampling </a:t>
            </a:r>
            <a:r>
              <a:rPr lang="en-US" spc="-20" dirty="0" smtClean="0"/>
              <a:t>meets  </a:t>
            </a:r>
            <a:r>
              <a:rPr lang="en-US" spc="-5" dirty="0" err="1" smtClean="0"/>
              <a:t>Strang</a:t>
            </a:r>
            <a:r>
              <a:rPr lang="en-US" spc="-5" dirty="0" smtClean="0"/>
              <a:t>-Fix </a:t>
            </a:r>
            <a:r>
              <a:rPr lang="en-US" spc="-15" dirty="0" smtClean="0"/>
              <a:t>and </a:t>
            </a:r>
            <a:r>
              <a:rPr lang="en-US" spc="-5" dirty="0" smtClean="0"/>
              <a:t>Baron </a:t>
            </a:r>
            <a:r>
              <a:rPr lang="en-US" spc="-25" dirty="0" smtClean="0"/>
              <a:t>de </a:t>
            </a:r>
            <a:r>
              <a:rPr lang="en-US" spc="45" dirty="0" smtClean="0"/>
              <a:t> </a:t>
            </a:r>
            <a:r>
              <a:rPr lang="en-US" spc="-5" dirty="0" err="1" smtClean="0"/>
              <a:t>Prony</a:t>
            </a:r>
            <a:endParaRPr lang="en-US"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005296"/>
                </a:solidFill>
                <a:latin typeface="Tahoma"/>
                <a:cs typeface="Tahoma"/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36220"/>
          </a:xfrm>
        </p:spPr>
        <p:txBody>
          <a:bodyPr lIns="0" tIns="0" rIns="0" bIns="0"/>
          <a:lstStyle>
            <a:lvl1pPr>
              <a:defRPr sz="1400" b="0" i="0">
                <a:solidFill>
                  <a:srgbClr val="005296"/>
                </a:solidFill>
                <a:latin typeface="Tahoma"/>
                <a:cs typeface="Tahoma"/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92" y="307623"/>
            <a:ext cx="3803333" cy="215444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2593" y="980546"/>
            <a:ext cx="1863249" cy="484748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2362677" y="980546"/>
            <a:ext cx="1863249" cy="138499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511110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k object 18"/>
          <p:cNvSpPr/>
          <p:nvPr/>
        </p:nvSpPr>
        <p:spPr>
          <a:xfrm>
            <a:off x="3144865" y="3025266"/>
            <a:ext cx="25400" cy="38100"/>
          </a:xfrm>
          <a:custGeom>
            <a:avLst/>
            <a:gdLst/>
            <a:ahLst/>
            <a:cxnLst/>
            <a:rect l="l" t="t" r="r" b="b"/>
            <a:pathLst>
              <a:path w="25400" h="38100">
                <a:moveTo>
                  <a:pt x="0" y="0"/>
                </a:moveTo>
                <a:lnTo>
                  <a:pt x="0" y="38100"/>
                </a:lnTo>
                <a:lnTo>
                  <a:pt x="25399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CCDC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36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005296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7294" y="788250"/>
            <a:ext cx="3915511" cy="2229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5300" y="3217245"/>
            <a:ext cx="2514550" cy="14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" b="0" i="0">
                <a:solidFill>
                  <a:srgbClr val="C8D4E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545"/>
              </a:lnSpc>
            </a:pPr>
            <a:r>
              <a:rPr spc="-5" dirty="0"/>
              <a:t>Pier </a:t>
            </a:r>
            <a:r>
              <a:rPr dirty="0"/>
              <a:t>Luigi</a:t>
            </a:r>
            <a:r>
              <a:rPr spc="25" dirty="0"/>
              <a:t> </a:t>
            </a:r>
            <a:r>
              <a:rPr spc="10" dirty="0"/>
              <a:t>Dragotti</a:t>
            </a:r>
          </a:p>
          <a:p>
            <a:pPr marL="12700">
              <a:lnSpc>
                <a:spcPts val="570"/>
              </a:lnSpc>
            </a:pPr>
            <a:r>
              <a:rPr spc="-20" dirty="0"/>
              <a:t>Sensing  </a:t>
            </a:r>
            <a:r>
              <a:rPr dirty="0"/>
              <a:t>the </a:t>
            </a:r>
            <a:r>
              <a:rPr spc="-10" dirty="0"/>
              <a:t>physical </a:t>
            </a:r>
            <a:r>
              <a:rPr spc="-5" dirty="0"/>
              <a:t>world:  </a:t>
            </a:r>
            <a:r>
              <a:rPr spc="-30" dirty="0"/>
              <a:t>Sparse  </a:t>
            </a:r>
            <a:r>
              <a:rPr spc="-10" dirty="0"/>
              <a:t>Sampling </a:t>
            </a:r>
            <a:r>
              <a:rPr spc="-20" dirty="0"/>
              <a:t>meets  </a:t>
            </a:r>
            <a:r>
              <a:rPr spc="-5" dirty="0"/>
              <a:t>Strang-Fix </a:t>
            </a:r>
            <a:r>
              <a:rPr spc="-15" dirty="0"/>
              <a:t>and </a:t>
            </a:r>
            <a:r>
              <a:rPr spc="-5" dirty="0"/>
              <a:t>Baron </a:t>
            </a:r>
            <a:r>
              <a:rPr spc="-25" dirty="0"/>
              <a:t>de </a:t>
            </a:r>
            <a:r>
              <a:rPr spc="45" dirty="0"/>
              <a:t> </a:t>
            </a:r>
            <a:r>
              <a:rPr spc="-5" dirty="0"/>
              <a:t>Prony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319272" y="3218497"/>
            <a:ext cx="1060323" cy="1730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5" name="object 31"/>
          <p:cNvSpPr/>
          <p:nvPr userDrawn="1"/>
        </p:nvSpPr>
        <p:spPr>
          <a:xfrm>
            <a:off x="0" y="3114001"/>
            <a:ext cx="4608195" cy="342265"/>
          </a:xfrm>
          <a:custGeom>
            <a:avLst/>
            <a:gdLst/>
            <a:ahLst/>
            <a:cxnLst/>
            <a:rect l="l" t="t" r="r" b="b"/>
            <a:pathLst>
              <a:path w="4608195" h="342264">
                <a:moveTo>
                  <a:pt x="0" y="341998"/>
                </a:moveTo>
                <a:lnTo>
                  <a:pt x="4608004" y="341998"/>
                </a:lnTo>
                <a:lnTo>
                  <a:pt x="4608004" y="0"/>
                </a:lnTo>
                <a:lnTo>
                  <a:pt x="0" y="0"/>
                </a:lnTo>
                <a:lnTo>
                  <a:pt x="0" y="341998"/>
                </a:lnTo>
                <a:close/>
              </a:path>
            </a:pathLst>
          </a:custGeom>
          <a:solidFill>
            <a:srgbClr val="0052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80"/>
          <p:cNvSpPr/>
          <p:nvPr userDrawn="1"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Holder 4"/>
          <p:cNvSpPr txBox="1">
            <a:spLocks/>
          </p:cNvSpPr>
          <p:nvPr userDrawn="1"/>
        </p:nvSpPr>
        <p:spPr>
          <a:xfrm>
            <a:off x="95250" y="3254375"/>
            <a:ext cx="2514550" cy="14362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500" b="0" i="0" kern="1200">
                <a:solidFill>
                  <a:srgbClr val="C8D4E7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545"/>
              </a:lnSpc>
            </a:pPr>
            <a:r>
              <a:rPr lang="en-US" spc="-5" dirty="0" smtClean="0"/>
              <a:t>Pier </a:t>
            </a:r>
            <a:r>
              <a:rPr lang="en-US" dirty="0" smtClean="0"/>
              <a:t>Luigi</a:t>
            </a:r>
            <a:r>
              <a:rPr lang="en-US" spc="25" dirty="0" smtClean="0"/>
              <a:t> </a:t>
            </a:r>
            <a:r>
              <a:rPr lang="en-US" spc="10" dirty="0" smtClean="0"/>
              <a:t>Dragotti</a:t>
            </a:r>
          </a:p>
          <a:p>
            <a:pPr marL="12700">
              <a:lnSpc>
                <a:spcPts val="570"/>
              </a:lnSpc>
            </a:pPr>
            <a:r>
              <a:rPr lang="en-US" spc="-20" dirty="0" smtClean="0"/>
              <a:t>Sensing  </a:t>
            </a:r>
            <a:r>
              <a:rPr lang="en-US" dirty="0" smtClean="0"/>
              <a:t>the </a:t>
            </a:r>
            <a:r>
              <a:rPr lang="en-US" spc="-10" dirty="0" smtClean="0"/>
              <a:t>physical </a:t>
            </a:r>
            <a:r>
              <a:rPr lang="en-US" spc="-5" dirty="0" smtClean="0"/>
              <a:t>world:  </a:t>
            </a:r>
            <a:r>
              <a:rPr lang="en-US" spc="-30" dirty="0" smtClean="0"/>
              <a:t>Sparse  </a:t>
            </a:r>
            <a:r>
              <a:rPr lang="en-US" spc="-10" dirty="0" smtClean="0"/>
              <a:t>Sampling </a:t>
            </a:r>
            <a:r>
              <a:rPr lang="en-US" spc="-20" dirty="0" smtClean="0"/>
              <a:t>meets  </a:t>
            </a:r>
            <a:r>
              <a:rPr lang="en-US" spc="-5" dirty="0" err="1" smtClean="0"/>
              <a:t>Strang</a:t>
            </a:r>
            <a:r>
              <a:rPr lang="en-US" spc="-5" dirty="0" smtClean="0"/>
              <a:t>-Fix </a:t>
            </a:r>
            <a:r>
              <a:rPr lang="en-US" spc="-15" dirty="0" smtClean="0"/>
              <a:t>and </a:t>
            </a:r>
            <a:r>
              <a:rPr lang="en-US" spc="-5" dirty="0" smtClean="0"/>
              <a:t>Baron </a:t>
            </a:r>
            <a:r>
              <a:rPr lang="en-US" spc="-25" dirty="0" smtClean="0"/>
              <a:t>de </a:t>
            </a:r>
            <a:r>
              <a:rPr lang="en-US" spc="45" dirty="0" smtClean="0"/>
              <a:t> </a:t>
            </a:r>
            <a:r>
              <a:rPr lang="en-US" spc="-5" dirty="0" err="1" smtClean="0"/>
              <a:t>Prony</a:t>
            </a:r>
            <a:endParaRPr lang="en-US"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oleObject" Target="../embeddings/oleObject4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7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30.png"/><Relationship Id="rId10" Type="http://schemas.openxmlformats.org/officeDocument/2006/relationships/image" Target="../media/image26.emf"/><Relationship Id="rId4" Type="http://schemas.openxmlformats.org/officeDocument/2006/relationships/image" Target="../media/image29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4.emf"/><Relationship Id="rId4" Type="http://schemas.openxmlformats.org/officeDocument/2006/relationships/oleObject" Target="../embeddings/oleObject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msp.ee.ic.ac.uk/~pld/publications/uriguenBD_TSP13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3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7.png"/><Relationship Id="rId11" Type="http://schemas.openxmlformats.org/officeDocument/2006/relationships/image" Target="../media/image56.emf"/><Relationship Id="rId5" Type="http://schemas.openxmlformats.org/officeDocument/2006/relationships/image" Target="../media/image54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55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60.emf"/><Relationship Id="rId18" Type="http://schemas.openxmlformats.org/officeDocument/2006/relationships/oleObject" Target="../embeddings/oleObject18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5.e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62.e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17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59.emf"/><Relationship Id="rId5" Type="http://schemas.openxmlformats.org/officeDocument/2006/relationships/image" Target="../media/image54.emf"/><Relationship Id="rId15" Type="http://schemas.openxmlformats.org/officeDocument/2006/relationships/image" Target="../media/image61.emf"/><Relationship Id="rId10" Type="http://schemas.openxmlformats.org/officeDocument/2006/relationships/oleObject" Target="../embeddings/oleObject14.bin"/><Relationship Id="rId19" Type="http://schemas.openxmlformats.org/officeDocument/2006/relationships/image" Target="../media/image63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56.emf"/><Relationship Id="rId14" Type="http://schemas.openxmlformats.org/officeDocument/2006/relationships/oleObject" Target="../embeddings/oleObject16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msp.ee.ic.ac.uk/~pld/publications/WeiDragotti_SPL2015.pdf" TargetMode="Externa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hyperlink" Target="http://iopscience.iop.org/article/10.1088/1741-2560/10/4/046017/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8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85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avi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ieeexplore.ieee.org/stamp/stamp.jsp?tp=&amp;arnumber=7078935" TargetMode="External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file://localhost/Users/dragotti/administrations/Inaugural/Presentation/JohnVideos/Video_Trial%202/SpatiotemporalSamps2.mp4" TargetMode="External"/><Relationship Id="rId1" Type="http://schemas.microsoft.com/office/2007/relationships/media" Target="file://localhost/Users/dragotti/administrations/Inaugural/Presentation/JohnVideos/Video_Trial%202/SpatiotemporalSamps2.mp4" TargetMode="External"/><Relationship Id="rId6" Type="http://schemas.openxmlformats.org/officeDocument/2006/relationships/image" Target="../media/image89.emf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1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microsoft.com/office/2007/relationships/media" Target="file://localhost/Users/dragotti/administrations/Inaugural/Presentation/JohnVideos/Video_Trial%202/Reconstructed.mp4" TargetMode="External"/><Relationship Id="rId7" Type="http://schemas.openxmlformats.org/officeDocument/2006/relationships/image" Target="../media/image88.png"/><Relationship Id="rId2" Type="http://schemas.openxmlformats.org/officeDocument/2006/relationships/video" Target="file://localhost/Users/dragotti/administrations/Inaugural/Presentation/JohnVideos/Video_Trial%202/SpatiotemporalSamps2.mp4" TargetMode="External"/><Relationship Id="rId1" Type="http://schemas.microsoft.com/office/2007/relationships/media" Target="file://localhost/Users/dragotti/administrations/Inaugural/Presentation/JohnVideos/Video_Trial%202/SpatiotemporalSamps2.mp4" TargetMode="Externa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5.xml"/><Relationship Id="rId4" Type="http://schemas.openxmlformats.org/officeDocument/2006/relationships/video" Target="file://localhost/Users/dragotti/administrations/Inaugural/Presentation/JohnVideos/Video_Trial%202/Reconstructed.mp4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file://localhost/Users/dragotti/administrations/Inaugural/Presentation/JohnVideos/Video_Trial%202/Real_and_Recon.mp4" TargetMode="External"/><Relationship Id="rId1" Type="http://schemas.microsoft.com/office/2007/relationships/media" Target="file://localhost/Users/dragotti/administrations/Inaugural/Presentation/JohnVideos/Video_Trial%202/Real_and_Recon.mp4" TargetMode="External"/><Relationship Id="rId5" Type="http://schemas.openxmlformats.org/officeDocument/2006/relationships/image" Target="../media/image91.png"/><Relationship Id="rId4" Type="http://schemas.openxmlformats.org/officeDocument/2006/relationships/notesSlide" Target="../notesSlides/notesSlide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://ieeexplore.ieee.org/stamp/stamp.jsp?tp=&amp;arnumber=7465789" TargetMode="External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06877" y="30316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17976" y="3025266"/>
            <a:ext cx="203200" cy="38100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CCDC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94177" y="30189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DC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06877" y="30443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CCDC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94177" y="305701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DC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06877" y="306971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CCDC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69640" y="30189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82340" y="30316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82340" y="30443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93439" y="3025266"/>
            <a:ext cx="203200" cy="38100"/>
          </a:xfrm>
          <a:custGeom>
            <a:avLst/>
            <a:gdLst/>
            <a:ahLst/>
            <a:cxnLst/>
            <a:rect l="l" t="t" r="r" b="b"/>
            <a:pathLst>
              <a:path w="203200" h="38100">
                <a:moveTo>
                  <a:pt x="25400" y="0"/>
                </a:moveTo>
                <a:lnTo>
                  <a:pt x="0" y="19050"/>
                </a:lnTo>
                <a:lnTo>
                  <a:pt x="25400" y="38100"/>
                </a:lnTo>
                <a:lnTo>
                  <a:pt x="25400" y="0"/>
                </a:lnTo>
                <a:close/>
              </a:path>
              <a:path w="203200" h="38100">
                <a:moveTo>
                  <a:pt x="177802" y="0"/>
                </a:moveTo>
                <a:lnTo>
                  <a:pt x="177802" y="38100"/>
                </a:lnTo>
                <a:lnTo>
                  <a:pt x="203202" y="19050"/>
                </a:lnTo>
                <a:lnTo>
                  <a:pt x="177802" y="0"/>
                </a:lnTo>
                <a:close/>
              </a:path>
            </a:pathLst>
          </a:custGeom>
          <a:solidFill>
            <a:srgbClr val="CCDC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69640" y="305701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CCDC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82340" y="306971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CCDC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45090" y="30189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57790" y="30316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57790" y="3044316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45090" y="305701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57790" y="3069717"/>
            <a:ext cx="38100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1" y="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51033" y="304939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0"/>
                </a:moveTo>
                <a:lnTo>
                  <a:pt x="20321" y="20320"/>
                </a:lnTo>
              </a:path>
            </a:pathLst>
          </a:custGeom>
          <a:ln w="7591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23969" y="302290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80">
                <a:moveTo>
                  <a:pt x="30367" y="15183"/>
                </a:moveTo>
                <a:lnTo>
                  <a:pt x="30367" y="6797"/>
                </a:lnTo>
                <a:lnTo>
                  <a:pt x="23568" y="0"/>
                </a:lnTo>
                <a:lnTo>
                  <a:pt x="15183" y="0"/>
                </a:lnTo>
                <a:lnTo>
                  <a:pt x="6797" y="0"/>
                </a:lnTo>
                <a:lnTo>
                  <a:pt x="0" y="6797"/>
                </a:lnTo>
                <a:lnTo>
                  <a:pt x="0" y="15183"/>
                </a:lnTo>
                <a:lnTo>
                  <a:pt x="0" y="23568"/>
                </a:lnTo>
                <a:lnTo>
                  <a:pt x="6797" y="30366"/>
                </a:lnTo>
                <a:lnTo>
                  <a:pt x="15183" y="30366"/>
                </a:lnTo>
                <a:lnTo>
                  <a:pt x="23568" y="30366"/>
                </a:lnTo>
                <a:lnTo>
                  <a:pt x="30367" y="23568"/>
                </a:lnTo>
                <a:lnTo>
                  <a:pt x="30367" y="15183"/>
                </a:lnTo>
                <a:close/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344352" y="301891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400" y="50800"/>
                </a:moveTo>
                <a:lnTo>
                  <a:pt x="35160" y="48796"/>
                </a:lnTo>
                <a:lnTo>
                  <a:pt x="43248" y="43339"/>
                </a:lnTo>
                <a:lnTo>
                  <a:pt x="48762" y="35262"/>
                </a:lnTo>
                <a:lnTo>
                  <a:pt x="50800" y="25400"/>
                </a:lnTo>
                <a:lnTo>
                  <a:pt x="48796" y="15537"/>
                </a:lnTo>
                <a:lnTo>
                  <a:pt x="43339" y="7461"/>
                </a:lnTo>
                <a:lnTo>
                  <a:pt x="35262" y="2004"/>
                </a:lnTo>
                <a:lnTo>
                  <a:pt x="25400" y="0"/>
                </a:lnTo>
                <a:lnTo>
                  <a:pt x="15537" y="2004"/>
                </a:lnTo>
                <a:lnTo>
                  <a:pt x="7461" y="7461"/>
                </a:lnTo>
                <a:lnTo>
                  <a:pt x="2004" y="15537"/>
                </a:lnTo>
                <a:lnTo>
                  <a:pt x="0" y="25400"/>
                </a:lnTo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329112" y="3036696"/>
            <a:ext cx="30480" cy="12700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80" y="0"/>
                </a:moveTo>
                <a:lnTo>
                  <a:pt x="15240" y="12699"/>
                </a:lnTo>
                <a:lnTo>
                  <a:pt x="0" y="0"/>
                </a:lnTo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496754" y="301891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99" y="50800"/>
                </a:moveTo>
                <a:lnTo>
                  <a:pt x="15537" y="48796"/>
                </a:lnTo>
                <a:lnTo>
                  <a:pt x="7461" y="43339"/>
                </a:lnTo>
                <a:lnTo>
                  <a:pt x="2004" y="35262"/>
                </a:lnTo>
                <a:lnTo>
                  <a:pt x="0" y="25400"/>
                </a:lnTo>
                <a:lnTo>
                  <a:pt x="2004" y="15537"/>
                </a:lnTo>
                <a:lnTo>
                  <a:pt x="7461" y="7461"/>
                </a:lnTo>
                <a:lnTo>
                  <a:pt x="15537" y="2004"/>
                </a:lnTo>
                <a:lnTo>
                  <a:pt x="25399" y="0"/>
                </a:lnTo>
                <a:lnTo>
                  <a:pt x="35262" y="2004"/>
                </a:lnTo>
                <a:lnTo>
                  <a:pt x="43338" y="7461"/>
                </a:lnTo>
                <a:lnTo>
                  <a:pt x="48795" y="15537"/>
                </a:lnTo>
                <a:lnTo>
                  <a:pt x="50799" y="25400"/>
                </a:lnTo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32315" y="3036696"/>
            <a:ext cx="30480" cy="12700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79" y="0"/>
                </a:moveTo>
                <a:lnTo>
                  <a:pt x="15239" y="12699"/>
                </a:lnTo>
                <a:lnTo>
                  <a:pt x="0" y="0"/>
                </a:lnTo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6001" y="403834"/>
            <a:ext cx="929227" cy="251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99560" y="259829"/>
            <a:ext cx="392431" cy="395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641121" y="968456"/>
            <a:ext cx="3326765" cy="478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2729" marR="5080" indent="-240029">
              <a:lnSpc>
                <a:spcPct val="106700"/>
              </a:lnSpc>
            </a:pPr>
            <a:r>
              <a:rPr spc="-55" dirty="0"/>
              <a:t>Sensing </a:t>
            </a:r>
            <a:r>
              <a:rPr spc="-45" dirty="0"/>
              <a:t>the physical </a:t>
            </a:r>
            <a:r>
              <a:rPr spc="-70" dirty="0"/>
              <a:t>world: </a:t>
            </a:r>
            <a:r>
              <a:rPr spc="-65" dirty="0"/>
              <a:t>Sparse </a:t>
            </a:r>
            <a:r>
              <a:rPr spc="-40" dirty="0"/>
              <a:t>Sampling  </a:t>
            </a:r>
            <a:r>
              <a:rPr spc="-70" dirty="0"/>
              <a:t>meets </a:t>
            </a:r>
            <a:r>
              <a:rPr spc="-25" dirty="0"/>
              <a:t>Strang-Fix </a:t>
            </a:r>
            <a:r>
              <a:rPr spc="-60" dirty="0"/>
              <a:t>and </a:t>
            </a:r>
            <a:r>
              <a:rPr spc="-30" dirty="0"/>
              <a:t>Baron </a:t>
            </a:r>
            <a:r>
              <a:rPr spc="-85" dirty="0"/>
              <a:t>de </a:t>
            </a:r>
            <a:r>
              <a:rPr spc="-40" dirty="0"/>
              <a:t> </a:t>
            </a:r>
            <a:r>
              <a:rPr spc="-20" dirty="0"/>
              <a:t>Prony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650758" y="1726209"/>
            <a:ext cx="1306195" cy="633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000" spc="-5" dirty="0">
                <a:latin typeface="Tahoma"/>
                <a:cs typeface="Tahoma"/>
              </a:rPr>
              <a:t>Pier </a:t>
            </a:r>
            <a:r>
              <a:rPr sz="1000" spc="-10" dirty="0">
                <a:latin typeface="Tahoma"/>
                <a:cs typeface="Tahoma"/>
              </a:rPr>
              <a:t>Luigi Dragotti  </a:t>
            </a:r>
            <a:r>
              <a:rPr sz="1000" spc="-40" dirty="0">
                <a:latin typeface="Tahoma"/>
                <a:cs typeface="Tahoma"/>
              </a:rPr>
              <a:t>Imperial </a:t>
            </a:r>
            <a:r>
              <a:rPr sz="1000" spc="-35" dirty="0">
                <a:latin typeface="Tahoma"/>
                <a:cs typeface="Tahoma"/>
              </a:rPr>
              <a:t>College</a:t>
            </a:r>
            <a:r>
              <a:rPr sz="1000" spc="35" dirty="0">
                <a:latin typeface="Tahoma"/>
                <a:cs typeface="Tahoma"/>
              </a:rPr>
              <a:t> </a:t>
            </a:r>
            <a:r>
              <a:rPr sz="1000" spc="-30" dirty="0">
                <a:latin typeface="Tahoma"/>
                <a:cs typeface="Tahoma"/>
              </a:rPr>
              <a:t>London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700" dirty="0">
                <a:latin typeface="Arial"/>
                <a:cs typeface="Arial"/>
              </a:rPr>
              <a:t>August </a:t>
            </a:r>
            <a:r>
              <a:rPr sz="700" spc="-10" dirty="0">
                <a:latin typeface="Arial"/>
                <a:cs typeface="Arial"/>
              </a:rPr>
              <a:t>23,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2016</a:t>
            </a:r>
            <a:r>
              <a:rPr sz="750" spc="-30" baseline="33333" dirty="0">
                <a:latin typeface="Arial"/>
                <a:cs typeface="Arial"/>
              </a:rPr>
              <a:t>1</a:t>
            </a:r>
            <a:endParaRPr sz="750" baseline="33333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59994" y="2822219"/>
            <a:ext cx="1828800" cy="0"/>
          </a:xfrm>
          <a:custGeom>
            <a:avLst/>
            <a:gdLst/>
            <a:ahLst/>
            <a:cxnLst/>
            <a:rect l="l" t="t" r="r" b="b"/>
            <a:pathLst>
              <a:path w="1828800">
                <a:moveTo>
                  <a:pt x="0" y="0"/>
                </a:moveTo>
                <a:lnTo>
                  <a:pt x="1828800" y="0"/>
                </a:lnTo>
              </a:path>
            </a:pathLst>
          </a:custGeom>
          <a:ln w="5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47294" y="2846666"/>
            <a:ext cx="375856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6685">
              <a:lnSpc>
                <a:spcPts val="950"/>
              </a:lnSpc>
            </a:pPr>
            <a:r>
              <a:rPr sz="900" spc="15" baseline="27777" dirty="0">
                <a:latin typeface="Arial"/>
                <a:cs typeface="Arial"/>
              </a:rPr>
              <a:t>1</a:t>
            </a:r>
            <a:r>
              <a:rPr sz="800" spc="10" dirty="0">
                <a:latin typeface="Arial"/>
                <a:cs typeface="Arial"/>
              </a:rPr>
              <a:t>This </a:t>
            </a:r>
            <a:r>
              <a:rPr sz="800" spc="-35" dirty="0">
                <a:latin typeface="Arial"/>
                <a:cs typeface="Arial"/>
              </a:rPr>
              <a:t>research </a:t>
            </a:r>
            <a:r>
              <a:rPr sz="800" spc="-30" dirty="0">
                <a:latin typeface="Arial"/>
                <a:cs typeface="Arial"/>
              </a:rPr>
              <a:t>is </a:t>
            </a:r>
            <a:r>
              <a:rPr sz="800" spc="-15" dirty="0">
                <a:latin typeface="Arial"/>
                <a:cs typeface="Arial"/>
              </a:rPr>
              <a:t>supported </a:t>
            </a:r>
            <a:r>
              <a:rPr sz="800" spc="-25" dirty="0">
                <a:latin typeface="Arial"/>
                <a:cs typeface="Arial"/>
              </a:rPr>
              <a:t>by </a:t>
            </a:r>
            <a:r>
              <a:rPr sz="800" spc="-20" dirty="0">
                <a:latin typeface="Arial"/>
                <a:cs typeface="Arial"/>
              </a:rPr>
              <a:t>European </a:t>
            </a:r>
            <a:r>
              <a:rPr sz="800" spc="-40" dirty="0">
                <a:latin typeface="Arial"/>
                <a:cs typeface="Arial"/>
              </a:rPr>
              <a:t>Research </a:t>
            </a:r>
            <a:r>
              <a:rPr sz="800" spc="-15" dirty="0">
                <a:latin typeface="Arial"/>
                <a:cs typeface="Arial"/>
              </a:rPr>
              <a:t>Council </a:t>
            </a:r>
            <a:r>
              <a:rPr sz="800" spc="-20" dirty="0">
                <a:latin typeface="Arial"/>
                <a:cs typeface="Arial"/>
              </a:rPr>
              <a:t>ERC, </a:t>
            </a:r>
            <a:r>
              <a:rPr sz="800" dirty="0">
                <a:latin typeface="Arial"/>
                <a:cs typeface="Arial"/>
              </a:rPr>
              <a:t>project </a:t>
            </a:r>
            <a:r>
              <a:rPr sz="800" spc="-25" dirty="0">
                <a:latin typeface="Arial"/>
                <a:cs typeface="Arial"/>
              </a:rPr>
              <a:t>277800  </a:t>
            </a:r>
            <a:r>
              <a:rPr sz="800" spc="-15" dirty="0">
                <a:latin typeface="Arial"/>
                <a:cs typeface="Arial"/>
              </a:rPr>
              <a:t>(RecoSamp)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0" y="3114001"/>
            <a:ext cx="4608195" cy="342265"/>
          </a:xfrm>
          <a:custGeom>
            <a:avLst/>
            <a:gdLst/>
            <a:ahLst/>
            <a:cxnLst/>
            <a:rect l="l" t="t" r="r" b="b"/>
            <a:pathLst>
              <a:path w="4608195" h="342264">
                <a:moveTo>
                  <a:pt x="0" y="341998"/>
                </a:moveTo>
                <a:lnTo>
                  <a:pt x="4608004" y="341998"/>
                </a:lnTo>
                <a:lnTo>
                  <a:pt x="4608004" y="0"/>
                </a:lnTo>
                <a:lnTo>
                  <a:pt x="0" y="0"/>
                </a:lnTo>
                <a:lnTo>
                  <a:pt x="0" y="341998"/>
                </a:lnTo>
                <a:close/>
              </a:path>
            </a:pathLst>
          </a:custGeom>
          <a:solidFill>
            <a:srgbClr val="0052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4294967295"/>
          </p:nvPr>
        </p:nvSpPr>
        <p:spPr>
          <a:xfrm>
            <a:off x="95300" y="3217246"/>
            <a:ext cx="2362200" cy="710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45"/>
              </a:lnSpc>
            </a:pPr>
            <a:r>
              <a:rPr spc="-5" dirty="0"/>
              <a:t>Pier </a:t>
            </a:r>
            <a:r>
              <a:rPr dirty="0"/>
              <a:t>Luigi</a:t>
            </a:r>
            <a:r>
              <a:rPr spc="25" dirty="0"/>
              <a:t> </a:t>
            </a:r>
            <a:r>
              <a:rPr spc="10" dirty="0" smtClean="0"/>
              <a:t>Dragotti</a:t>
            </a:r>
            <a:endParaRPr spc="1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00050" y="434975"/>
            <a:ext cx="3803333" cy="215444"/>
          </a:xfrm>
        </p:spPr>
        <p:txBody>
          <a:bodyPr/>
          <a:lstStyle/>
          <a:p>
            <a:pPr algn="ctr"/>
            <a:r>
              <a:rPr lang="en-US" dirty="0" smtClean="0">
                <a:ea typeface="ＭＳ Ｐゴシック" charset="0"/>
              </a:rPr>
              <a:t>The Data Formation Process</a:t>
            </a:r>
            <a:endParaRPr lang="en-US" dirty="0">
              <a:ea typeface="ＭＳ Ｐゴシック" charset="0"/>
            </a:endParaRPr>
          </a:p>
        </p:txBody>
      </p:sp>
      <p:grpSp>
        <p:nvGrpSpPr>
          <p:cNvPr id="9216" name="Group 9215"/>
          <p:cNvGrpSpPr>
            <a:grpSpLocks/>
          </p:cNvGrpSpPr>
          <p:nvPr/>
        </p:nvGrpSpPr>
        <p:grpSpPr bwMode="auto">
          <a:xfrm>
            <a:off x="0" y="1425575"/>
            <a:ext cx="4365188" cy="538339"/>
            <a:chOff x="0" y="4927217"/>
            <a:chExt cx="8658865" cy="1067752"/>
          </a:xfrm>
        </p:grpSpPr>
        <p:pic>
          <p:nvPicPr>
            <p:cNvPr id="25608" name="Picture 1" descr="signal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927217"/>
              <a:ext cx="3378199" cy="106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9" name="Picture 18" descr="AnalogueDigitalSampling.tif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4483" y="4971687"/>
              <a:ext cx="3422650" cy="946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610" name="Group 26"/>
            <p:cNvGrpSpPr>
              <a:grpSpLocks/>
            </p:cNvGrpSpPr>
            <p:nvPr/>
          </p:nvGrpSpPr>
          <p:grpSpPr bwMode="auto">
            <a:xfrm>
              <a:off x="6892684" y="5062140"/>
              <a:ext cx="1766181" cy="660366"/>
              <a:chOff x="1562100" y="5285581"/>
              <a:chExt cx="6400800" cy="886619"/>
            </a:xfrm>
          </p:grpSpPr>
          <p:cxnSp>
            <p:nvCxnSpPr>
              <p:cNvPr id="25611" name="Straight Connector 27"/>
              <p:cNvCxnSpPr>
                <a:cxnSpLocks noChangeShapeType="1"/>
              </p:cNvCxnSpPr>
              <p:nvPr/>
            </p:nvCxnSpPr>
            <p:spPr bwMode="auto">
              <a:xfrm flipV="1">
                <a:off x="2311400" y="5407025"/>
                <a:ext cx="0" cy="482600"/>
              </a:xfrm>
              <a:prstGeom prst="line">
                <a:avLst/>
              </a:prstGeom>
              <a:noFill/>
              <a:ln w="571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612" name="Straight Connector 28"/>
              <p:cNvCxnSpPr>
                <a:cxnSpLocks noChangeShapeType="1"/>
              </p:cNvCxnSpPr>
              <p:nvPr/>
            </p:nvCxnSpPr>
            <p:spPr bwMode="auto">
              <a:xfrm>
                <a:off x="3860800" y="5889625"/>
                <a:ext cx="0" cy="282575"/>
              </a:xfrm>
              <a:prstGeom prst="line">
                <a:avLst/>
              </a:prstGeom>
              <a:noFill/>
              <a:ln w="571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613" name="Straight Connector 29"/>
              <p:cNvCxnSpPr>
                <a:cxnSpLocks noChangeShapeType="1"/>
              </p:cNvCxnSpPr>
              <p:nvPr/>
            </p:nvCxnSpPr>
            <p:spPr bwMode="auto">
              <a:xfrm>
                <a:off x="7289800" y="5607050"/>
                <a:ext cx="0" cy="282575"/>
              </a:xfrm>
              <a:prstGeom prst="line">
                <a:avLst/>
              </a:prstGeom>
              <a:noFill/>
              <a:ln w="571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>
                <a:off x="1564818" y="5889488"/>
                <a:ext cx="6398082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615" name="Straight Connector 31"/>
              <p:cNvCxnSpPr>
                <a:cxnSpLocks noChangeShapeType="1"/>
              </p:cNvCxnSpPr>
              <p:nvPr/>
            </p:nvCxnSpPr>
            <p:spPr bwMode="auto">
              <a:xfrm flipV="1">
                <a:off x="5511800" y="5285581"/>
                <a:ext cx="0" cy="604044"/>
              </a:xfrm>
              <a:prstGeom prst="line">
                <a:avLst/>
              </a:prstGeom>
              <a:noFill/>
              <a:ln w="571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183737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00050" y="434975"/>
            <a:ext cx="3803333" cy="215444"/>
          </a:xfrm>
        </p:spPr>
        <p:txBody>
          <a:bodyPr/>
          <a:lstStyle/>
          <a:p>
            <a:pPr algn="ctr"/>
            <a:r>
              <a:rPr lang="en-US" dirty="0" smtClean="0">
                <a:ea typeface="ＭＳ Ｐゴシック" charset="0"/>
              </a:rPr>
              <a:t>The Data Formation Process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27650" name="Picture 1" descr="signal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22" y="762647"/>
            <a:ext cx="3585633" cy="113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83" y="1731177"/>
            <a:ext cx="966040" cy="72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680" y="1731177"/>
            <a:ext cx="966040" cy="72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829" y="1730375"/>
            <a:ext cx="966040" cy="72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11" name="Object 2"/>
          <p:cNvGraphicFramePr>
            <a:graphicFrameLocks noChangeAspect="1"/>
          </p:cNvGraphicFramePr>
          <p:nvPr/>
        </p:nvGraphicFramePr>
        <p:xfrm>
          <a:off x="913216" y="2530674"/>
          <a:ext cx="557854" cy="13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1" name="Equation" r:id="rId7" imgW="990600" imgH="241300" progId="Equation.3">
                  <p:embed/>
                </p:oleObj>
              </mc:Choice>
              <mc:Fallback>
                <p:oleObj name="Equation" r:id="rId7" imgW="990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3216" y="2530674"/>
                        <a:ext cx="557854" cy="136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2" name="Object 9"/>
          <p:cNvGraphicFramePr>
            <a:graphicFrameLocks noChangeAspect="1"/>
          </p:cNvGraphicFramePr>
          <p:nvPr/>
        </p:nvGraphicFramePr>
        <p:xfrm>
          <a:off x="1622339" y="2530674"/>
          <a:ext cx="678709" cy="13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2" name="Equation" r:id="rId9" imgW="1206500" imgH="241300" progId="Equation.3">
                  <p:embed/>
                </p:oleObj>
              </mc:Choice>
              <mc:Fallback>
                <p:oleObj name="Equation" r:id="rId9" imgW="1206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2339" y="2530674"/>
                        <a:ext cx="678709" cy="136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3" name="Object 12"/>
          <p:cNvGraphicFramePr>
            <a:graphicFrameLocks noChangeAspect="1"/>
          </p:cNvGraphicFramePr>
          <p:nvPr/>
        </p:nvGraphicFramePr>
        <p:xfrm>
          <a:off x="2458720" y="2522663"/>
          <a:ext cx="753143" cy="13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3" name="Equation" r:id="rId11" imgW="1295400" imgH="241300" progId="Equation.3">
                  <p:embed/>
                </p:oleObj>
              </mc:Choice>
              <mc:Fallback>
                <p:oleObj name="Equation" r:id="rId11" imgW="12954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8720" y="2522663"/>
                        <a:ext cx="753143" cy="1393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4" name="Object 13"/>
          <p:cNvGraphicFramePr>
            <a:graphicFrameLocks noChangeAspect="1"/>
          </p:cNvGraphicFramePr>
          <p:nvPr/>
        </p:nvGraphicFramePr>
        <p:xfrm>
          <a:off x="3314310" y="2524265"/>
          <a:ext cx="757945" cy="142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4" name="Equation" r:id="rId13" imgW="1282700" imgH="241300" progId="Equation.3">
                  <p:embed/>
                </p:oleObj>
              </mc:Choice>
              <mc:Fallback>
                <p:oleObj name="Equation" r:id="rId13" imgW="1282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4310" y="2524265"/>
                        <a:ext cx="757945" cy="1425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flipV="1">
            <a:off x="1165331" y="2728545"/>
            <a:ext cx="0" cy="243534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1946487" y="2972079"/>
            <a:ext cx="0" cy="142596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 flipV="1">
            <a:off x="2778866" y="2666861"/>
            <a:ext cx="0" cy="305219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32"/>
          <p:cNvCxnSpPr>
            <a:cxnSpLocks noChangeShapeType="1"/>
          </p:cNvCxnSpPr>
          <p:nvPr/>
        </p:nvCxnSpPr>
        <p:spPr bwMode="auto">
          <a:xfrm>
            <a:off x="3675274" y="2829484"/>
            <a:ext cx="0" cy="142596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787559" y="2972079"/>
            <a:ext cx="322707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8639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23 L 0.18889 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.16667 2.5925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23 L 0.18889 1.11111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2210">
              <a:lnSpc>
                <a:spcPct val="100000"/>
              </a:lnSpc>
            </a:pPr>
            <a:r>
              <a:rPr spc="-15" dirty="0"/>
              <a:t>The </a:t>
            </a:r>
            <a:r>
              <a:rPr spc="-40" dirty="0"/>
              <a:t>Sampling</a:t>
            </a:r>
            <a:r>
              <a:rPr spc="15" dirty="0"/>
              <a:t> </a:t>
            </a:r>
            <a:r>
              <a:rPr spc="-30" dirty="0"/>
              <a:t>Kernel</a:t>
            </a:r>
          </a:p>
        </p:txBody>
      </p:sp>
      <p:sp>
        <p:nvSpPr>
          <p:cNvPr id="26" name="object 26"/>
          <p:cNvSpPr/>
          <p:nvPr/>
        </p:nvSpPr>
        <p:spPr>
          <a:xfrm>
            <a:off x="435914" y="1161332"/>
            <a:ext cx="1799843" cy="1192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513826" y="1161605"/>
            <a:ext cx="1588135" cy="0"/>
          </a:xfrm>
          <a:custGeom>
            <a:avLst/>
            <a:gdLst/>
            <a:ahLst/>
            <a:cxnLst/>
            <a:rect l="l" t="t" r="r" b="b"/>
            <a:pathLst>
              <a:path w="1588135">
                <a:moveTo>
                  <a:pt x="0" y="0"/>
                </a:moveTo>
                <a:lnTo>
                  <a:pt x="1588041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13826" y="2244671"/>
            <a:ext cx="1588135" cy="0"/>
          </a:xfrm>
          <a:custGeom>
            <a:avLst/>
            <a:gdLst/>
            <a:ahLst/>
            <a:cxnLst/>
            <a:rect l="l" t="t" r="r" b="b"/>
            <a:pathLst>
              <a:path w="1588135">
                <a:moveTo>
                  <a:pt x="0" y="0"/>
                </a:moveTo>
                <a:lnTo>
                  <a:pt x="1588041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101867" y="1161605"/>
            <a:ext cx="0" cy="1083310"/>
          </a:xfrm>
          <a:custGeom>
            <a:avLst/>
            <a:gdLst/>
            <a:ahLst/>
            <a:cxnLst/>
            <a:rect l="l" t="t" r="r" b="b"/>
            <a:pathLst>
              <a:path h="1083310">
                <a:moveTo>
                  <a:pt x="0" y="1083066"/>
                </a:moveTo>
                <a:lnTo>
                  <a:pt x="0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513826" y="1161605"/>
            <a:ext cx="0" cy="1083310"/>
          </a:xfrm>
          <a:custGeom>
            <a:avLst/>
            <a:gdLst/>
            <a:ahLst/>
            <a:cxnLst/>
            <a:rect l="l" t="t" r="r" b="b"/>
            <a:pathLst>
              <a:path h="1083310">
                <a:moveTo>
                  <a:pt x="0" y="1083066"/>
                </a:moveTo>
                <a:lnTo>
                  <a:pt x="0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513826" y="2244671"/>
            <a:ext cx="1588135" cy="0"/>
          </a:xfrm>
          <a:custGeom>
            <a:avLst/>
            <a:gdLst/>
            <a:ahLst/>
            <a:cxnLst/>
            <a:rect l="l" t="t" r="r" b="b"/>
            <a:pathLst>
              <a:path w="1588135">
                <a:moveTo>
                  <a:pt x="0" y="0"/>
                </a:moveTo>
                <a:lnTo>
                  <a:pt x="1588041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13826" y="1161605"/>
            <a:ext cx="0" cy="1083310"/>
          </a:xfrm>
          <a:custGeom>
            <a:avLst/>
            <a:gdLst/>
            <a:ahLst/>
            <a:cxnLst/>
            <a:rect l="l" t="t" r="r" b="b"/>
            <a:pathLst>
              <a:path h="1083310">
                <a:moveTo>
                  <a:pt x="0" y="1083066"/>
                </a:moveTo>
                <a:lnTo>
                  <a:pt x="0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513826" y="1161605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5936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2475346" y="2252551"/>
            <a:ext cx="59690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20" dirty="0">
                <a:solidFill>
                  <a:srgbClr val="333333"/>
                </a:solidFill>
                <a:latin typeface="Arial"/>
                <a:cs typeface="Arial"/>
              </a:rPr>
              <a:t>−6</a:t>
            </a:r>
            <a:endParaRPr sz="2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778500" y="2228892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15779"/>
                </a:moveTo>
                <a:lnTo>
                  <a:pt x="0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778500" y="1161605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5936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043173" y="2228892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15779"/>
                </a:moveTo>
                <a:lnTo>
                  <a:pt x="0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043173" y="1161605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5936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2740021" y="2252551"/>
            <a:ext cx="324485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76860" algn="l"/>
              </a:tabLst>
            </a:pPr>
            <a:r>
              <a:rPr sz="200" spc="20" dirty="0">
                <a:solidFill>
                  <a:srgbClr val="333333"/>
                </a:solidFill>
                <a:latin typeface="Arial"/>
                <a:cs typeface="Arial"/>
              </a:rPr>
              <a:t>−4	−2</a:t>
            </a:r>
            <a:endParaRPr sz="2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307847" y="2228892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15779"/>
                </a:moveTo>
                <a:lnTo>
                  <a:pt x="0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307847" y="1161605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5936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572521" y="2228892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15779"/>
                </a:moveTo>
                <a:lnTo>
                  <a:pt x="0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572521" y="1161605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5936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837193" y="2228892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15779"/>
                </a:moveTo>
                <a:lnTo>
                  <a:pt x="0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837193" y="1161605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5936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101867" y="2228892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15779"/>
                </a:moveTo>
                <a:lnTo>
                  <a:pt x="0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101867" y="1161605"/>
            <a:ext cx="0" cy="16510"/>
          </a:xfrm>
          <a:custGeom>
            <a:avLst/>
            <a:gdLst/>
            <a:ahLst/>
            <a:cxnLst/>
            <a:rect l="l" t="t" r="r" b="b"/>
            <a:pathLst>
              <a:path h="16509">
                <a:moveTo>
                  <a:pt x="0" y="0"/>
                </a:moveTo>
                <a:lnTo>
                  <a:pt x="0" y="15936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4080886" y="2252551"/>
            <a:ext cx="42545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20" dirty="0">
                <a:solidFill>
                  <a:srgbClr val="333333"/>
                </a:solidFill>
                <a:latin typeface="Arial"/>
                <a:cs typeface="Arial"/>
              </a:rPr>
              <a:t>6</a:t>
            </a:r>
            <a:endParaRPr sz="2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513826" y="2158115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781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085931" y="2158115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593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513826" y="1984842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781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085931" y="1984842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593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513826" y="1811569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781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085931" y="1811569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593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513826" y="1638298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781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085931" y="1638298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593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13826" y="1464870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781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085931" y="1464870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593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513826" y="1291597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781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085931" y="1291597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5936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513826" y="1161605"/>
            <a:ext cx="1588135" cy="0"/>
          </a:xfrm>
          <a:custGeom>
            <a:avLst/>
            <a:gdLst/>
            <a:ahLst/>
            <a:cxnLst/>
            <a:rect l="l" t="t" r="r" b="b"/>
            <a:pathLst>
              <a:path w="1588135">
                <a:moveTo>
                  <a:pt x="0" y="0"/>
                </a:moveTo>
                <a:lnTo>
                  <a:pt x="1588041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513826" y="2244671"/>
            <a:ext cx="1588135" cy="0"/>
          </a:xfrm>
          <a:custGeom>
            <a:avLst/>
            <a:gdLst/>
            <a:ahLst/>
            <a:cxnLst/>
            <a:rect l="l" t="t" r="r" b="b"/>
            <a:pathLst>
              <a:path w="1588135">
                <a:moveTo>
                  <a:pt x="0" y="0"/>
                </a:moveTo>
                <a:lnTo>
                  <a:pt x="1588041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101867" y="1161605"/>
            <a:ext cx="0" cy="1083310"/>
          </a:xfrm>
          <a:custGeom>
            <a:avLst/>
            <a:gdLst/>
            <a:ahLst/>
            <a:cxnLst/>
            <a:rect l="l" t="t" r="r" b="b"/>
            <a:pathLst>
              <a:path h="1083310">
                <a:moveTo>
                  <a:pt x="0" y="1083066"/>
                </a:moveTo>
                <a:lnTo>
                  <a:pt x="0" y="0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513826" y="1161605"/>
            <a:ext cx="0" cy="1083310"/>
          </a:xfrm>
          <a:custGeom>
            <a:avLst/>
            <a:gdLst/>
            <a:ahLst/>
            <a:cxnLst/>
            <a:rect l="l" t="t" r="r" b="b"/>
            <a:pathLst>
              <a:path h="1083310">
                <a:moveTo>
                  <a:pt x="0" y="0"/>
                </a:moveTo>
                <a:lnTo>
                  <a:pt x="0" y="1083066"/>
                </a:lnTo>
              </a:path>
            </a:pathLst>
          </a:custGeom>
          <a:ln w="317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527106" y="1291597"/>
            <a:ext cx="1575435" cy="889000"/>
          </a:xfrm>
          <a:custGeom>
            <a:avLst/>
            <a:gdLst/>
            <a:ahLst/>
            <a:cxnLst/>
            <a:rect l="l" t="t" r="r" b="b"/>
            <a:pathLst>
              <a:path w="1575435" h="889000">
                <a:moveTo>
                  <a:pt x="0" y="865579"/>
                </a:moveTo>
                <a:lnTo>
                  <a:pt x="32499" y="866828"/>
                </a:lnTo>
                <a:lnTo>
                  <a:pt x="64997" y="867297"/>
                </a:lnTo>
                <a:lnTo>
                  <a:pt x="97494" y="865891"/>
                </a:lnTo>
                <a:lnTo>
                  <a:pt x="129994" y="865111"/>
                </a:lnTo>
                <a:lnTo>
                  <a:pt x="162647" y="864798"/>
                </a:lnTo>
                <a:lnTo>
                  <a:pt x="195147" y="863860"/>
                </a:lnTo>
                <a:lnTo>
                  <a:pt x="227644" y="861672"/>
                </a:lnTo>
                <a:lnTo>
                  <a:pt x="260142" y="860579"/>
                </a:lnTo>
                <a:lnTo>
                  <a:pt x="292642" y="860892"/>
                </a:lnTo>
                <a:lnTo>
                  <a:pt x="325295" y="854173"/>
                </a:lnTo>
                <a:lnTo>
                  <a:pt x="357794" y="849798"/>
                </a:lnTo>
                <a:lnTo>
                  <a:pt x="422790" y="835581"/>
                </a:lnTo>
                <a:lnTo>
                  <a:pt x="487943" y="808395"/>
                </a:lnTo>
                <a:lnTo>
                  <a:pt x="552940" y="755898"/>
                </a:lnTo>
                <a:lnTo>
                  <a:pt x="585437" y="699962"/>
                </a:lnTo>
                <a:lnTo>
                  <a:pt x="617937" y="604186"/>
                </a:lnTo>
                <a:lnTo>
                  <a:pt x="650590" y="443569"/>
                </a:lnTo>
                <a:lnTo>
                  <a:pt x="683090" y="251861"/>
                </a:lnTo>
                <a:lnTo>
                  <a:pt x="715587" y="107806"/>
                </a:lnTo>
                <a:lnTo>
                  <a:pt x="748085" y="17342"/>
                </a:lnTo>
                <a:lnTo>
                  <a:pt x="780740" y="0"/>
                </a:lnTo>
                <a:lnTo>
                  <a:pt x="813238" y="69215"/>
                </a:lnTo>
                <a:lnTo>
                  <a:pt x="845737" y="194989"/>
                </a:lnTo>
                <a:lnTo>
                  <a:pt x="878235" y="355449"/>
                </a:lnTo>
                <a:lnTo>
                  <a:pt x="910733" y="501536"/>
                </a:lnTo>
                <a:lnTo>
                  <a:pt x="943388" y="609029"/>
                </a:lnTo>
                <a:lnTo>
                  <a:pt x="975886" y="641371"/>
                </a:lnTo>
                <a:lnTo>
                  <a:pt x="1008385" y="681526"/>
                </a:lnTo>
                <a:lnTo>
                  <a:pt x="1040883" y="722461"/>
                </a:lnTo>
                <a:lnTo>
                  <a:pt x="1073380" y="776677"/>
                </a:lnTo>
                <a:lnTo>
                  <a:pt x="1106036" y="835581"/>
                </a:lnTo>
                <a:lnTo>
                  <a:pt x="1138533" y="810581"/>
                </a:lnTo>
                <a:lnTo>
                  <a:pt x="1171033" y="808864"/>
                </a:lnTo>
                <a:lnTo>
                  <a:pt x="1203530" y="855423"/>
                </a:lnTo>
                <a:lnTo>
                  <a:pt x="1236028" y="848548"/>
                </a:lnTo>
                <a:lnTo>
                  <a:pt x="1268683" y="839486"/>
                </a:lnTo>
                <a:lnTo>
                  <a:pt x="1301181" y="852611"/>
                </a:lnTo>
                <a:lnTo>
                  <a:pt x="1333680" y="878546"/>
                </a:lnTo>
                <a:lnTo>
                  <a:pt x="1366178" y="877609"/>
                </a:lnTo>
                <a:lnTo>
                  <a:pt x="1398676" y="835737"/>
                </a:lnTo>
                <a:lnTo>
                  <a:pt x="1431331" y="835581"/>
                </a:lnTo>
                <a:lnTo>
                  <a:pt x="1463829" y="888858"/>
                </a:lnTo>
                <a:lnTo>
                  <a:pt x="1496328" y="883391"/>
                </a:lnTo>
                <a:lnTo>
                  <a:pt x="1528826" y="844798"/>
                </a:lnTo>
                <a:lnTo>
                  <a:pt x="1561323" y="854954"/>
                </a:lnTo>
                <a:lnTo>
                  <a:pt x="1574916" y="858391"/>
                </a:lnTo>
              </a:path>
            </a:pathLst>
          </a:custGeom>
          <a:ln w="3175">
            <a:solidFill>
              <a:srgbClr val="999999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527106" y="1291597"/>
            <a:ext cx="1575435" cy="889000"/>
          </a:xfrm>
          <a:custGeom>
            <a:avLst/>
            <a:gdLst/>
            <a:ahLst/>
            <a:cxnLst/>
            <a:rect l="l" t="t" r="r" b="b"/>
            <a:pathLst>
              <a:path w="1575435" h="889000">
                <a:moveTo>
                  <a:pt x="0" y="865579"/>
                </a:moveTo>
                <a:lnTo>
                  <a:pt x="32499" y="866828"/>
                </a:lnTo>
                <a:lnTo>
                  <a:pt x="64997" y="867297"/>
                </a:lnTo>
                <a:lnTo>
                  <a:pt x="97494" y="865891"/>
                </a:lnTo>
                <a:lnTo>
                  <a:pt x="129994" y="865111"/>
                </a:lnTo>
                <a:lnTo>
                  <a:pt x="162647" y="864798"/>
                </a:lnTo>
                <a:lnTo>
                  <a:pt x="195147" y="863860"/>
                </a:lnTo>
                <a:lnTo>
                  <a:pt x="227644" y="861672"/>
                </a:lnTo>
                <a:lnTo>
                  <a:pt x="260142" y="860579"/>
                </a:lnTo>
                <a:lnTo>
                  <a:pt x="292642" y="860892"/>
                </a:lnTo>
                <a:lnTo>
                  <a:pt x="325295" y="854173"/>
                </a:lnTo>
                <a:lnTo>
                  <a:pt x="357794" y="849798"/>
                </a:lnTo>
                <a:lnTo>
                  <a:pt x="422790" y="835581"/>
                </a:lnTo>
                <a:lnTo>
                  <a:pt x="487943" y="808395"/>
                </a:lnTo>
                <a:lnTo>
                  <a:pt x="552940" y="755898"/>
                </a:lnTo>
                <a:lnTo>
                  <a:pt x="585437" y="699962"/>
                </a:lnTo>
                <a:lnTo>
                  <a:pt x="617937" y="604186"/>
                </a:lnTo>
                <a:lnTo>
                  <a:pt x="650590" y="443569"/>
                </a:lnTo>
                <a:lnTo>
                  <a:pt x="683090" y="251861"/>
                </a:lnTo>
                <a:lnTo>
                  <a:pt x="715587" y="107806"/>
                </a:lnTo>
                <a:lnTo>
                  <a:pt x="748085" y="17342"/>
                </a:lnTo>
                <a:lnTo>
                  <a:pt x="780740" y="0"/>
                </a:lnTo>
                <a:lnTo>
                  <a:pt x="813238" y="69215"/>
                </a:lnTo>
                <a:lnTo>
                  <a:pt x="845737" y="194989"/>
                </a:lnTo>
                <a:lnTo>
                  <a:pt x="878235" y="355449"/>
                </a:lnTo>
                <a:lnTo>
                  <a:pt x="910733" y="501536"/>
                </a:lnTo>
                <a:lnTo>
                  <a:pt x="943388" y="609029"/>
                </a:lnTo>
                <a:lnTo>
                  <a:pt x="975886" y="641371"/>
                </a:lnTo>
                <a:lnTo>
                  <a:pt x="1008385" y="681526"/>
                </a:lnTo>
                <a:lnTo>
                  <a:pt x="1040883" y="722461"/>
                </a:lnTo>
                <a:lnTo>
                  <a:pt x="1073380" y="776677"/>
                </a:lnTo>
                <a:lnTo>
                  <a:pt x="1106036" y="835581"/>
                </a:lnTo>
                <a:lnTo>
                  <a:pt x="1138533" y="810581"/>
                </a:lnTo>
                <a:lnTo>
                  <a:pt x="1171033" y="808864"/>
                </a:lnTo>
                <a:lnTo>
                  <a:pt x="1203530" y="855423"/>
                </a:lnTo>
                <a:lnTo>
                  <a:pt x="1236028" y="848548"/>
                </a:lnTo>
                <a:lnTo>
                  <a:pt x="1268683" y="839486"/>
                </a:lnTo>
                <a:lnTo>
                  <a:pt x="1301181" y="852611"/>
                </a:lnTo>
                <a:lnTo>
                  <a:pt x="1333680" y="878546"/>
                </a:lnTo>
                <a:lnTo>
                  <a:pt x="1366178" y="877609"/>
                </a:lnTo>
                <a:lnTo>
                  <a:pt x="1398676" y="835737"/>
                </a:lnTo>
                <a:lnTo>
                  <a:pt x="1431331" y="835581"/>
                </a:lnTo>
                <a:lnTo>
                  <a:pt x="1463829" y="888858"/>
                </a:lnTo>
                <a:lnTo>
                  <a:pt x="1496328" y="883391"/>
                </a:lnTo>
                <a:lnTo>
                  <a:pt x="1528826" y="844798"/>
                </a:lnTo>
                <a:lnTo>
                  <a:pt x="1561323" y="854954"/>
                </a:lnTo>
                <a:lnTo>
                  <a:pt x="1574916" y="85839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778500" y="2220924"/>
            <a:ext cx="0" cy="24130"/>
          </a:xfrm>
          <a:custGeom>
            <a:avLst/>
            <a:gdLst/>
            <a:ahLst/>
            <a:cxnLst/>
            <a:rect l="l" t="t" r="r" b="b"/>
            <a:pathLst>
              <a:path h="24130">
                <a:moveTo>
                  <a:pt x="0" y="237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778500" y="1161605"/>
            <a:ext cx="0" cy="24130"/>
          </a:xfrm>
          <a:custGeom>
            <a:avLst/>
            <a:gdLst/>
            <a:ahLst/>
            <a:cxnLst/>
            <a:rect l="l" t="t" r="r" b="b"/>
            <a:pathLst>
              <a:path h="24130">
                <a:moveTo>
                  <a:pt x="0" y="0"/>
                </a:moveTo>
                <a:lnTo>
                  <a:pt x="0" y="2390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43173" y="2220924"/>
            <a:ext cx="0" cy="24130"/>
          </a:xfrm>
          <a:custGeom>
            <a:avLst/>
            <a:gdLst/>
            <a:ahLst/>
            <a:cxnLst/>
            <a:rect l="l" t="t" r="r" b="b"/>
            <a:pathLst>
              <a:path h="24130">
                <a:moveTo>
                  <a:pt x="0" y="237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043173" y="1161605"/>
            <a:ext cx="0" cy="24130"/>
          </a:xfrm>
          <a:custGeom>
            <a:avLst/>
            <a:gdLst/>
            <a:ahLst/>
            <a:cxnLst/>
            <a:rect l="l" t="t" r="r" b="b"/>
            <a:pathLst>
              <a:path h="24130">
                <a:moveTo>
                  <a:pt x="0" y="0"/>
                </a:moveTo>
                <a:lnTo>
                  <a:pt x="0" y="2390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307847" y="1161605"/>
            <a:ext cx="0" cy="1083310"/>
          </a:xfrm>
          <a:custGeom>
            <a:avLst/>
            <a:gdLst/>
            <a:ahLst/>
            <a:cxnLst/>
            <a:rect l="l" t="t" r="r" b="b"/>
            <a:pathLst>
              <a:path h="1083310">
                <a:moveTo>
                  <a:pt x="0" y="1083066"/>
                </a:moveTo>
                <a:lnTo>
                  <a:pt x="0" y="0"/>
                </a:lnTo>
              </a:path>
            </a:pathLst>
          </a:custGeom>
          <a:ln w="3175">
            <a:solidFill>
              <a:srgbClr val="50505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307847" y="2220924"/>
            <a:ext cx="0" cy="24130"/>
          </a:xfrm>
          <a:custGeom>
            <a:avLst/>
            <a:gdLst/>
            <a:ahLst/>
            <a:cxnLst/>
            <a:rect l="l" t="t" r="r" b="b"/>
            <a:pathLst>
              <a:path h="24130">
                <a:moveTo>
                  <a:pt x="0" y="237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307847" y="1161605"/>
            <a:ext cx="0" cy="24130"/>
          </a:xfrm>
          <a:custGeom>
            <a:avLst/>
            <a:gdLst/>
            <a:ahLst/>
            <a:cxnLst/>
            <a:rect l="l" t="t" r="r" b="b"/>
            <a:pathLst>
              <a:path h="24130">
                <a:moveTo>
                  <a:pt x="0" y="0"/>
                </a:moveTo>
                <a:lnTo>
                  <a:pt x="0" y="2390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572521" y="2220924"/>
            <a:ext cx="0" cy="24130"/>
          </a:xfrm>
          <a:custGeom>
            <a:avLst/>
            <a:gdLst/>
            <a:ahLst/>
            <a:cxnLst/>
            <a:rect l="l" t="t" r="r" b="b"/>
            <a:pathLst>
              <a:path h="24130">
                <a:moveTo>
                  <a:pt x="0" y="237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572521" y="1161605"/>
            <a:ext cx="0" cy="24130"/>
          </a:xfrm>
          <a:custGeom>
            <a:avLst/>
            <a:gdLst/>
            <a:ahLst/>
            <a:cxnLst/>
            <a:rect l="l" t="t" r="r" b="b"/>
            <a:pathLst>
              <a:path h="24130">
                <a:moveTo>
                  <a:pt x="0" y="0"/>
                </a:moveTo>
                <a:lnTo>
                  <a:pt x="0" y="2390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837193" y="2220924"/>
            <a:ext cx="0" cy="24130"/>
          </a:xfrm>
          <a:custGeom>
            <a:avLst/>
            <a:gdLst/>
            <a:ahLst/>
            <a:cxnLst/>
            <a:rect l="l" t="t" r="r" b="b"/>
            <a:pathLst>
              <a:path h="24130">
                <a:moveTo>
                  <a:pt x="0" y="237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837193" y="1161605"/>
            <a:ext cx="0" cy="24130"/>
          </a:xfrm>
          <a:custGeom>
            <a:avLst/>
            <a:gdLst/>
            <a:ahLst/>
            <a:cxnLst/>
            <a:rect l="l" t="t" r="r" b="b"/>
            <a:pathLst>
              <a:path h="24130">
                <a:moveTo>
                  <a:pt x="0" y="0"/>
                </a:moveTo>
                <a:lnTo>
                  <a:pt x="0" y="2390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101867" y="2220924"/>
            <a:ext cx="0" cy="24130"/>
          </a:xfrm>
          <a:custGeom>
            <a:avLst/>
            <a:gdLst/>
            <a:ahLst/>
            <a:cxnLst/>
            <a:rect l="l" t="t" r="r" b="b"/>
            <a:pathLst>
              <a:path h="24130">
                <a:moveTo>
                  <a:pt x="0" y="2374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101867" y="1161605"/>
            <a:ext cx="0" cy="24130"/>
          </a:xfrm>
          <a:custGeom>
            <a:avLst/>
            <a:gdLst/>
            <a:ahLst/>
            <a:cxnLst/>
            <a:rect l="l" t="t" r="r" b="b"/>
            <a:pathLst>
              <a:path h="24130">
                <a:moveTo>
                  <a:pt x="0" y="0"/>
                </a:moveTo>
                <a:lnTo>
                  <a:pt x="0" y="2390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513826" y="2158115"/>
            <a:ext cx="1588770" cy="0"/>
          </a:xfrm>
          <a:custGeom>
            <a:avLst/>
            <a:gdLst/>
            <a:ahLst/>
            <a:cxnLst/>
            <a:rect l="l" t="t" r="r" b="b"/>
            <a:pathLst>
              <a:path w="1588770">
                <a:moveTo>
                  <a:pt x="0" y="0"/>
                </a:moveTo>
                <a:lnTo>
                  <a:pt x="1588196" y="0"/>
                </a:lnTo>
              </a:path>
            </a:pathLst>
          </a:custGeom>
          <a:ln w="3175">
            <a:solidFill>
              <a:srgbClr val="50505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513826" y="2158115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37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513826" y="1984842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37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513826" y="1811569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37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513826" y="1638298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37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513826" y="1464870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37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513826" y="1291597"/>
            <a:ext cx="1588770" cy="0"/>
          </a:xfrm>
          <a:custGeom>
            <a:avLst/>
            <a:gdLst/>
            <a:ahLst/>
            <a:cxnLst/>
            <a:rect l="l" t="t" r="r" b="b"/>
            <a:pathLst>
              <a:path w="1588770">
                <a:moveTo>
                  <a:pt x="0" y="0"/>
                </a:moveTo>
                <a:lnTo>
                  <a:pt x="1588196" y="0"/>
                </a:lnTo>
              </a:path>
            </a:pathLst>
          </a:custGeom>
          <a:ln w="3175">
            <a:solidFill>
              <a:srgbClr val="50505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513826" y="1291597"/>
            <a:ext cx="29845" cy="0"/>
          </a:xfrm>
          <a:custGeom>
            <a:avLst/>
            <a:gdLst/>
            <a:ahLst/>
            <a:cxnLst/>
            <a:rect l="l" t="t" r="r" b="b"/>
            <a:pathLst>
              <a:path w="29844">
                <a:moveTo>
                  <a:pt x="0" y="0"/>
                </a:moveTo>
                <a:lnTo>
                  <a:pt x="2937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513826" y="2244671"/>
            <a:ext cx="1588770" cy="0"/>
          </a:xfrm>
          <a:custGeom>
            <a:avLst/>
            <a:gdLst/>
            <a:ahLst/>
            <a:cxnLst/>
            <a:rect l="l" t="t" r="r" b="b"/>
            <a:pathLst>
              <a:path w="1588770">
                <a:moveTo>
                  <a:pt x="0" y="0"/>
                </a:moveTo>
                <a:lnTo>
                  <a:pt x="1588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513826" y="1161605"/>
            <a:ext cx="1588770" cy="0"/>
          </a:xfrm>
          <a:custGeom>
            <a:avLst/>
            <a:gdLst/>
            <a:ahLst/>
            <a:cxnLst/>
            <a:rect l="l" t="t" r="r" b="b"/>
            <a:pathLst>
              <a:path w="1588770">
                <a:moveTo>
                  <a:pt x="0" y="0"/>
                </a:moveTo>
                <a:lnTo>
                  <a:pt x="158819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513826" y="1161605"/>
            <a:ext cx="0" cy="1083310"/>
          </a:xfrm>
          <a:custGeom>
            <a:avLst/>
            <a:gdLst/>
            <a:ahLst/>
            <a:cxnLst/>
            <a:rect l="l" t="t" r="r" b="b"/>
            <a:pathLst>
              <a:path h="1083310">
                <a:moveTo>
                  <a:pt x="0" y="1083066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3139217" y="2252551"/>
            <a:ext cx="719455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0020">
              <a:lnSpc>
                <a:spcPct val="100000"/>
              </a:lnSpc>
              <a:tabLst>
                <a:tab pos="424815" algn="l"/>
                <a:tab pos="689610" algn="l"/>
              </a:tabLst>
            </a:pPr>
            <a:r>
              <a:rPr sz="200" spc="20" dirty="0">
                <a:solidFill>
                  <a:srgbClr val="333333"/>
                </a:solidFill>
                <a:latin typeface="Arial"/>
                <a:cs typeface="Arial"/>
              </a:rPr>
              <a:t>0	2	4</a:t>
            </a:r>
            <a:endParaRPr sz="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" b="1" spc="15" dirty="0">
                <a:latin typeface="Arial"/>
                <a:cs typeface="Arial"/>
              </a:rPr>
              <a:t>Pixels</a:t>
            </a:r>
            <a:r>
              <a:rPr sz="200" b="1" spc="10" dirty="0">
                <a:latin typeface="Arial"/>
                <a:cs typeface="Arial"/>
              </a:rPr>
              <a:t> </a:t>
            </a:r>
            <a:r>
              <a:rPr sz="200" b="1" spc="15" dirty="0">
                <a:latin typeface="Arial"/>
                <a:cs typeface="Arial"/>
              </a:rPr>
              <a:t>(perpendicular)</a:t>
            </a:r>
            <a:endParaRPr sz="20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2448966" y="1542291"/>
            <a:ext cx="55880" cy="320675"/>
          </a:xfrm>
          <a:prstGeom prst="rect">
            <a:avLst/>
          </a:prstGeom>
        </p:spPr>
        <p:txBody>
          <a:bodyPr vert="vert270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200" b="1" dirty="0">
                <a:latin typeface="Arial"/>
                <a:cs typeface="Arial"/>
              </a:rPr>
              <a:t>Line</a:t>
            </a:r>
            <a:r>
              <a:rPr sz="200" b="1" spc="10" dirty="0">
                <a:latin typeface="Arial"/>
                <a:cs typeface="Arial"/>
              </a:rPr>
              <a:t> </a:t>
            </a:r>
            <a:r>
              <a:rPr sz="200" b="1" dirty="0">
                <a:latin typeface="Arial"/>
                <a:cs typeface="Arial"/>
              </a:rPr>
              <a:t>spread</a:t>
            </a:r>
            <a:r>
              <a:rPr sz="200" b="1" spc="10" dirty="0">
                <a:latin typeface="Arial"/>
                <a:cs typeface="Arial"/>
              </a:rPr>
              <a:t> </a:t>
            </a:r>
            <a:r>
              <a:rPr sz="200" b="1" dirty="0">
                <a:latin typeface="Arial"/>
                <a:cs typeface="Arial"/>
              </a:rPr>
              <a:t>function</a:t>
            </a:r>
            <a:endParaRPr sz="200">
              <a:latin typeface="Arial"/>
              <a:cs typeface="Arial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2778500" y="1291597"/>
            <a:ext cx="1059180" cy="866775"/>
          </a:xfrm>
          <a:custGeom>
            <a:avLst/>
            <a:gdLst/>
            <a:ahLst/>
            <a:cxnLst/>
            <a:rect l="l" t="t" r="r" b="b"/>
            <a:pathLst>
              <a:path w="1059179" h="866775">
                <a:moveTo>
                  <a:pt x="0" y="866517"/>
                </a:moveTo>
                <a:lnTo>
                  <a:pt x="92494" y="866517"/>
                </a:lnTo>
                <a:lnTo>
                  <a:pt x="105774" y="866359"/>
                </a:lnTo>
                <a:lnTo>
                  <a:pt x="119056" y="866359"/>
                </a:lnTo>
                <a:lnTo>
                  <a:pt x="132336" y="866204"/>
                </a:lnTo>
                <a:lnTo>
                  <a:pt x="145460" y="865735"/>
                </a:lnTo>
                <a:lnTo>
                  <a:pt x="158740" y="865266"/>
                </a:lnTo>
                <a:lnTo>
                  <a:pt x="198426" y="860423"/>
                </a:lnTo>
                <a:lnTo>
                  <a:pt x="238112" y="845111"/>
                </a:lnTo>
                <a:lnTo>
                  <a:pt x="277796" y="807458"/>
                </a:lnTo>
                <a:lnTo>
                  <a:pt x="304358" y="762460"/>
                </a:lnTo>
                <a:lnTo>
                  <a:pt x="330762" y="696525"/>
                </a:lnTo>
                <a:lnTo>
                  <a:pt x="344044" y="655122"/>
                </a:lnTo>
                <a:lnTo>
                  <a:pt x="357168" y="608249"/>
                </a:lnTo>
                <a:lnTo>
                  <a:pt x="370448" y="556221"/>
                </a:lnTo>
                <a:lnTo>
                  <a:pt x="383728" y="499505"/>
                </a:lnTo>
                <a:lnTo>
                  <a:pt x="397010" y="439351"/>
                </a:lnTo>
                <a:lnTo>
                  <a:pt x="423414" y="313890"/>
                </a:lnTo>
                <a:lnTo>
                  <a:pt x="436694" y="251861"/>
                </a:lnTo>
                <a:lnTo>
                  <a:pt x="449818" y="192959"/>
                </a:lnTo>
                <a:lnTo>
                  <a:pt x="463100" y="138742"/>
                </a:lnTo>
                <a:lnTo>
                  <a:pt x="476380" y="91557"/>
                </a:lnTo>
                <a:lnTo>
                  <a:pt x="489504" y="52652"/>
                </a:lnTo>
                <a:lnTo>
                  <a:pt x="516066" y="6093"/>
                </a:lnTo>
                <a:lnTo>
                  <a:pt x="529346" y="0"/>
                </a:lnTo>
                <a:lnTo>
                  <a:pt x="542470" y="6093"/>
                </a:lnTo>
                <a:lnTo>
                  <a:pt x="569032" y="52652"/>
                </a:lnTo>
                <a:lnTo>
                  <a:pt x="582156" y="91557"/>
                </a:lnTo>
                <a:lnTo>
                  <a:pt x="595436" y="138742"/>
                </a:lnTo>
                <a:lnTo>
                  <a:pt x="608716" y="192959"/>
                </a:lnTo>
                <a:lnTo>
                  <a:pt x="621840" y="251861"/>
                </a:lnTo>
                <a:lnTo>
                  <a:pt x="635122" y="313890"/>
                </a:lnTo>
                <a:lnTo>
                  <a:pt x="648402" y="377010"/>
                </a:lnTo>
                <a:lnTo>
                  <a:pt x="661682" y="439351"/>
                </a:lnTo>
                <a:lnTo>
                  <a:pt x="674806" y="499505"/>
                </a:lnTo>
                <a:lnTo>
                  <a:pt x="688088" y="556221"/>
                </a:lnTo>
                <a:lnTo>
                  <a:pt x="701368" y="608249"/>
                </a:lnTo>
                <a:lnTo>
                  <a:pt x="714492" y="655122"/>
                </a:lnTo>
                <a:lnTo>
                  <a:pt x="727772" y="696525"/>
                </a:lnTo>
                <a:lnTo>
                  <a:pt x="741054" y="732304"/>
                </a:lnTo>
                <a:lnTo>
                  <a:pt x="767458" y="787302"/>
                </a:lnTo>
                <a:lnTo>
                  <a:pt x="794020" y="823394"/>
                </a:lnTo>
                <a:lnTo>
                  <a:pt x="833704" y="851986"/>
                </a:lnTo>
                <a:lnTo>
                  <a:pt x="873390" y="862767"/>
                </a:lnTo>
                <a:lnTo>
                  <a:pt x="913076" y="865735"/>
                </a:lnTo>
                <a:lnTo>
                  <a:pt x="926356" y="866204"/>
                </a:lnTo>
                <a:lnTo>
                  <a:pt x="939481" y="866359"/>
                </a:lnTo>
                <a:lnTo>
                  <a:pt x="952762" y="866359"/>
                </a:lnTo>
                <a:lnTo>
                  <a:pt x="966042" y="866517"/>
                </a:lnTo>
                <a:lnTo>
                  <a:pt x="1058694" y="866517"/>
                </a:lnTo>
              </a:path>
            </a:pathLst>
          </a:custGeom>
          <a:ln w="3749">
            <a:solidFill>
              <a:srgbClr val="FF28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778500" y="1291597"/>
            <a:ext cx="1059180" cy="866775"/>
          </a:xfrm>
          <a:custGeom>
            <a:avLst/>
            <a:gdLst/>
            <a:ahLst/>
            <a:cxnLst/>
            <a:rect l="l" t="t" r="r" b="b"/>
            <a:pathLst>
              <a:path w="1059179" h="866775">
                <a:moveTo>
                  <a:pt x="0" y="866517"/>
                </a:moveTo>
                <a:lnTo>
                  <a:pt x="52808" y="864798"/>
                </a:lnTo>
                <a:lnTo>
                  <a:pt x="105774" y="852611"/>
                </a:lnTo>
                <a:lnTo>
                  <a:pt x="158740" y="819644"/>
                </a:lnTo>
                <a:lnTo>
                  <a:pt x="185146" y="792145"/>
                </a:lnTo>
                <a:lnTo>
                  <a:pt x="211706" y="755585"/>
                </a:lnTo>
                <a:lnTo>
                  <a:pt x="238112" y="708556"/>
                </a:lnTo>
                <a:lnTo>
                  <a:pt x="264672" y="649966"/>
                </a:lnTo>
                <a:lnTo>
                  <a:pt x="291078" y="579031"/>
                </a:lnTo>
                <a:lnTo>
                  <a:pt x="317482" y="499192"/>
                </a:lnTo>
                <a:lnTo>
                  <a:pt x="344044" y="414040"/>
                </a:lnTo>
                <a:lnTo>
                  <a:pt x="370448" y="327638"/>
                </a:lnTo>
                <a:lnTo>
                  <a:pt x="397010" y="243737"/>
                </a:lnTo>
                <a:lnTo>
                  <a:pt x="423414" y="166397"/>
                </a:lnTo>
                <a:lnTo>
                  <a:pt x="449818" y="99525"/>
                </a:lnTo>
                <a:lnTo>
                  <a:pt x="476380" y="46872"/>
                </a:lnTo>
                <a:lnTo>
                  <a:pt x="502784" y="12342"/>
                </a:lnTo>
                <a:lnTo>
                  <a:pt x="529346" y="0"/>
                </a:lnTo>
                <a:lnTo>
                  <a:pt x="555750" y="12342"/>
                </a:lnTo>
                <a:lnTo>
                  <a:pt x="582156" y="46872"/>
                </a:lnTo>
                <a:lnTo>
                  <a:pt x="608716" y="99525"/>
                </a:lnTo>
                <a:lnTo>
                  <a:pt x="635122" y="166397"/>
                </a:lnTo>
                <a:lnTo>
                  <a:pt x="661682" y="243737"/>
                </a:lnTo>
                <a:lnTo>
                  <a:pt x="688088" y="327638"/>
                </a:lnTo>
                <a:lnTo>
                  <a:pt x="714492" y="414040"/>
                </a:lnTo>
                <a:lnTo>
                  <a:pt x="741054" y="499192"/>
                </a:lnTo>
                <a:lnTo>
                  <a:pt x="767458" y="579031"/>
                </a:lnTo>
                <a:lnTo>
                  <a:pt x="794020" y="649966"/>
                </a:lnTo>
                <a:lnTo>
                  <a:pt x="820424" y="708556"/>
                </a:lnTo>
                <a:lnTo>
                  <a:pt x="846829" y="755585"/>
                </a:lnTo>
                <a:lnTo>
                  <a:pt x="873390" y="792145"/>
                </a:lnTo>
                <a:lnTo>
                  <a:pt x="899795" y="819644"/>
                </a:lnTo>
                <a:lnTo>
                  <a:pt x="952760" y="852611"/>
                </a:lnTo>
                <a:lnTo>
                  <a:pt x="1005726" y="864798"/>
                </a:lnTo>
                <a:lnTo>
                  <a:pt x="1032133" y="866359"/>
                </a:lnTo>
                <a:lnTo>
                  <a:pt x="1058692" y="866517"/>
                </a:lnTo>
              </a:path>
            </a:pathLst>
          </a:custGeom>
          <a:ln w="3749">
            <a:solidFill>
              <a:srgbClr val="0A31F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2468784" y="1269791"/>
            <a:ext cx="42545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20" dirty="0">
                <a:latin typeface="Arial"/>
                <a:cs typeface="Arial"/>
              </a:rPr>
              <a:t>1</a:t>
            </a:r>
            <a:endParaRPr sz="2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2471127" y="2132557"/>
            <a:ext cx="42545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20" dirty="0">
                <a:latin typeface="Arial"/>
                <a:cs typeface="Arial"/>
              </a:rPr>
              <a:t>0</a:t>
            </a:r>
            <a:endParaRPr sz="2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737933" y="2372321"/>
            <a:ext cx="1196340" cy="170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0" dirty="0">
                <a:latin typeface="Arial"/>
                <a:cs typeface="Arial"/>
              </a:rPr>
              <a:t>(a)Original </a:t>
            </a:r>
            <a:r>
              <a:rPr sz="800" spc="-5" dirty="0">
                <a:latin typeface="Arial"/>
                <a:cs typeface="Arial"/>
              </a:rPr>
              <a:t>(2014 </a:t>
            </a:r>
            <a:r>
              <a:rPr sz="800" i="1" spc="15" dirty="0">
                <a:latin typeface="Meiryo"/>
                <a:cs typeface="Meiryo"/>
              </a:rPr>
              <a:t>×</a:t>
            </a:r>
            <a:r>
              <a:rPr sz="800" i="1" spc="-160" dirty="0">
                <a:latin typeface="Meiryo"/>
                <a:cs typeface="Meiryo"/>
              </a:rPr>
              <a:t> </a:t>
            </a:r>
            <a:r>
              <a:rPr sz="800" spc="-5" dirty="0">
                <a:latin typeface="Arial"/>
                <a:cs typeface="Arial"/>
              </a:rPr>
              <a:t>3039)</a:t>
            </a:r>
            <a:endParaRPr sz="8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2697116" y="2372321"/>
            <a:ext cx="118173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35" dirty="0">
                <a:latin typeface="Arial"/>
                <a:cs typeface="Arial"/>
              </a:rPr>
              <a:t>(b) </a:t>
            </a:r>
            <a:r>
              <a:rPr sz="800" spc="10" dirty="0">
                <a:latin typeface="Arial"/>
                <a:cs typeface="Arial"/>
              </a:rPr>
              <a:t>Point </a:t>
            </a:r>
            <a:r>
              <a:rPr sz="800" spc="-35" dirty="0">
                <a:latin typeface="Arial"/>
                <a:cs typeface="Arial"/>
              </a:rPr>
              <a:t>Spread</a:t>
            </a:r>
            <a:r>
              <a:rPr sz="800" spc="100" dirty="0">
                <a:latin typeface="Arial"/>
                <a:cs typeface="Arial"/>
              </a:rPr>
              <a:t> </a:t>
            </a:r>
            <a:r>
              <a:rPr sz="800" spc="5" dirty="0">
                <a:latin typeface="Arial"/>
                <a:cs typeface="Arial"/>
              </a:rPr>
              <a:t>function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>
              <a:lnSpc>
                <a:spcPct val="100000"/>
              </a:lnSpc>
            </a:pPr>
            <a:r>
              <a:rPr spc="-35" dirty="0"/>
              <a:t>From </a:t>
            </a:r>
            <a:r>
              <a:rPr spc="-55" dirty="0"/>
              <a:t>Samples </a:t>
            </a:r>
            <a:r>
              <a:rPr spc="-15" dirty="0"/>
              <a:t>to</a:t>
            </a:r>
            <a:r>
              <a:rPr spc="125" dirty="0"/>
              <a:t> </a:t>
            </a:r>
            <a:r>
              <a:rPr spc="-40" dirty="0"/>
              <a:t>Signals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171450" y="2035175"/>
            <a:ext cx="4267200" cy="789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950" dirty="0" smtClean="0">
              <a:latin typeface="Times New Roman"/>
              <a:cs typeface="Times New Roman"/>
            </a:endParaRPr>
          </a:p>
          <a:p>
            <a:pPr marL="183515" marR="5080" indent="-171450">
              <a:lnSpc>
                <a:spcPts val="1000"/>
              </a:lnSpc>
              <a:buFont typeface="Arial"/>
              <a:buChar char="•"/>
            </a:pPr>
            <a:r>
              <a:rPr sz="900" dirty="0" smtClean="0">
                <a:latin typeface="Arial"/>
                <a:cs typeface="Arial"/>
              </a:rPr>
              <a:t>Our </a:t>
            </a:r>
            <a:r>
              <a:rPr sz="900" spc="-15" dirty="0" smtClean="0">
                <a:latin typeface="Arial"/>
                <a:cs typeface="Arial"/>
              </a:rPr>
              <a:t>first </a:t>
            </a:r>
            <a:r>
              <a:rPr sz="900" b="1" spc="-67" dirty="0" smtClean="0">
                <a:latin typeface="Arial"/>
                <a:cs typeface="Arial"/>
              </a:rPr>
              <a:t>goal </a:t>
            </a:r>
            <a:r>
              <a:rPr sz="900" spc="-30" dirty="0" smtClean="0">
                <a:latin typeface="Arial"/>
                <a:cs typeface="Arial"/>
              </a:rPr>
              <a:t>is </a:t>
            </a:r>
            <a:r>
              <a:rPr sz="900" dirty="0" smtClean="0">
                <a:latin typeface="Arial"/>
                <a:cs typeface="Arial"/>
              </a:rPr>
              <a:t>to </a:t>
            </a:r>
            <a:r>
              <a:rPr sz="900" spc="-44" dirty="0" smtClean="0">
                <a:latin typeface="Arial"/>
                <a:cs typeface="Arial"/>
              </a:rPr>
              <a:t>map </a:t>
            </a:r>
            <a:r>
              <a:rPr sz="900" spc="-30" dirty="0" smtClean="0">
                <a:latin typeface="Arial"/>
                <a:cs typeface="Arial"/>
              </a:rPr>
              <a:t>the </a:t>
            </a:r>
            <a:r>
              <a:rPr sz="900" spc="-37" dirty="0" smtClean="0">
                <a:latin typeface="Arial"/>
                <a:cs typeface="Arial"/>
              </a:rPr>
              <a:t>discrete</a:t>
            </a:r>
            <a:r>
              <a:rPr sz="900" dirty="0" smtClean="0">
                <a:latin typeface="Arial"/>
                <a:cs typeface="Arial"/>
              </a:rPr>
              <a:t> </a:t>
            </a:r>
            <a:r>
              <a:rPr lang="en-GB" sz="900" dirty="0" smtClean="0">
                <a:latin typeface="Arial"/>
                <a:cs typeface="Arial"/>
              </a:rPr>
              <a:t>sample                                              </a:t>
            </a:r>
            <a:r>
              <a:rPr sz="900" dirty="0" smtClean="0">
                <a:latin typeface="Arial"/>
                <a:cs typeface="Arial"/>
              </a:rPr>
              <a:t> </a:t>
            </a:r>
            <a:r>
              <a:rPr lang="en-GB" sz="900" dirty="0" smtClean="0">
                <a:latin typeface="Arial"/>
                <a:cs typeface="Arial"/>
              </a:rPr>
              <a:t>to </a:t>
            </a:r>
            <a:r>
              <a:rPr sz="900" spc="-45" dirty="0" smtClean="0">
                <a:latin typeface="Arial"/>
                <a:cs typeface="Arial"/>
              </a:rPr>
              <a:t>some </a:t>
            </a:r>
            <a:r>
              <a:rPr sz="900" spc="-15" dirty="0">
                <a:latin typeface="Arial"/>
                <a:cs typeface="Arial"/>
              </a:rPr>
              <a:t>information </a:t>
            </a:r>
            <a:r>
              <a:rPr sz="900" spc="-20" dirty="0">
                <a:latin typeface="Arial"/>
                <a:cs typeface="Arial"/>
              </a:rPr>
              <a:t>of the continuous-time signal </a:t>
            </a:r>
            <a:r>
              <a:rPr sz="900" spc="-25" dirty="0">
                <a:latin typeface="Arial"/>
                <a:cs typeface="Arial"/>
              </a:rPr>
              <a:t>(e.g.  </a:t>
            </a:r>
            <a:r>
              <a:rPr sz="900" spc="-15" dirty="0">
                <a:latin typeface="Arial"/>
                <a:cs typeface="Arial"/>
              </a:rPr>
              <a:t>Fourier</a:t>
            </a:r>
            <a:r>
              <a:rPr sz="900" spc="250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transform</a:t>
            </a:r>
            <a:r>
              <a:rPr sz="900" spc="-20" dirty="0" smtClean="0">
                <a:latin typeface="Arial"/>
                <a:cs typeface="Arial"/>
              </a:rPr>
              <a:t>)</a:t>
            </a:r>
            <a:endParaRPr lang="en-GB" sz="900" spc="-20" dirty="0" smtClean="0">
              <a:latin typeface="Arial"/>
              <a:cs typeface="Arial"/>
            </a:endParaRPr>
          </a:p>
          <a:p>
            <a:pPr marL="12065" marR="5080">
              <a:lnSpc>
                <a:spcPts val="1000"/>
              </a:lnSpc>
            </a:pPr>
            <a:endParaRPr lang="en-GB" sz="900" dirty="0">
              <a:latin typeface="Arial"/>
              <a:cs typeface="Arial"/>
            </a:endParaRPr>
          </a:p>
          <a:p>
            <a:pPr marL="183515" marR="5080" indent="-171450">
              <a:lnSpc>
                <a:spcPts val="1000"/>
              </a:lnSpc>
              <a:buFont typeface="Arial"/>
              <a:buChar char="•"/>
            </a:pPr>
            <a:r>
              <a:rPr sz="900" spc="577" baseline="7936" dirty="0" smtClean="0">
                <a:solidFill>
                  <a:srgbClr val="005296"/>
                </a:solidFill>
                <a:latin typeface="Arial"/>
                <a:cs typeface="Arial"/>
              </a:rPr>
              <a:t> </a:t>
            </a:r>
            <a:r>
              <a:rPr sz="900" b="1" spc="-25" dirty="0">
                <a:latin typeface="Arial"/>
                <a:cs typeface="Arial"/>
              </a:rPr>
              <a:t>Key </a:t>
            </a:r>
            <a:r>
              <a:rPr sz="900" b="1" spc="-30" dirty="0">
                <a:latin typeface="Arial"/>
                <a:cs typeface="Arial"/>
              </a:rPr>
              <a:t>Insight: </a:t>
            </a:r>
            <a:r>
              <a:rPr sz="900" spc="-25" dirty="0">
                <a:latin typeface="Arial"/>
                <a:cs typeface="Arial"/>
              </a:rPr>
              <a:t>Use </a:t>
            </a:r>
            <a:r>
              <a:rPr sz="900" spc="-20" dirty="0">
                <a:latin typeface="Arial"/>
                <a:cs typeface="Arial"/>
              </a:rPr>
              <a:t>the </a:t>
            </a:r>
            <a:r>
              <a:rPr sz="900" spc="-35" dirty="0">
                <a:latin typeface="Arial"/>
                <a:cs typeface="Arial"/>
              </a:rPr>
              <a:t>knowledge </a:t>
            </a:r>
            <a:r>
              <a:rPr sz="900" spc="-20" dirty="0">
                <a:latin typeface="Arial"/>
                <a:cs typeface="Arial"/>
              </a:rPr>
              <a:t>of the </a:t>
            </a:r>
            <a:r>
              <a:rPr sz="900" spc="-15" dirty="0">
                <a:latin typeface="Arial"/>
                <a:cs typeface="Arial"/>
              </a:rPr>
              <a:t>acquisition </a:t>
            </a:r>
            <a:r>
              <a:rPr sz="900" spc="-35" dirty="0">
                <a:latin typeface="Arial"/>
                <a:cs typeface="Arial"/>
              </a:rPr>
              <a:t>process </a:t>
            </a:r>
            <a:r>
              <a:rPr sz="900" dirty="0">
                <a:latin typeface="Arial"/>
                <a:cs typeface="Arial"/>
              </a:rPr>
              <a:t>to </a:t>
            </a:r>
            <a:r>
              <a:rPr sz="900" spc="-30" dirty="0">
                <a:latin typeface="Arial"/>
                <a:cs typeface="Arial"/>
              </a:rPr>
              <a:t>map </a:t>
            </a:r>
            <a:r>
              <a:rPr sz="900" spc="-20" dirty="0">
                <a:latin typeface="Arial"/>
                <a:cs typeface="Arial"/>
              </a:rPr>
              <a:t>the  </a:t>
            </a:r>
            <a:r>
              <a:rPr sz="900" spc="-25" dirty="0">
                <a:latin typeface="Arial"/>
                <a:cs typeface="Arial"/>
              </a:rPr>
              <a:t>discrete </a:t>
            </a:r>
            <a:r>
              <a:rPr sz="900" spc="-35" dirty="0">
                <a:latin typeface="Arial"/>
                <a:cs typeface="Arial"/>
              </a:rPr>
              <a:t>samples </a:t>
            </a:r>
            <a:r>
              <a:rPr sz="900" dirty="0">
                <a:latin typeface="Arial"/>
                <a:cs typeface="Arial"/>
              </a:rPr>
              <a:t>to </a:t>
            </a:r>
            <a:r>
              <a:rPr sz="900" spc="-45" dirty="0">
                <a:latin typeface="Arial"/>
                <a:cs typeface="Arial"/>
              </a:rPr>
              <a:t>some </a:t>
            </a:r>
            <a:r>
              <a:rPr sz="900" spc="-15" dirty="0">
                <a:latin typeface="Arial"/>
                <a:cs typeface="Arial"/>
              </a:rPr>
              <a:t>information about</a:t>
            </a:r>
            <a:r>
              <a:rPr sz="900" spc="135" dirty="0">
                <a:latin typeface="Arial"/>
                <a:cs typeface="Arial"/>
              </a:rPr>
              <a:t> </a:t>
            </a:r>
            <a:r>
              <a:rPr sz="900" i="1" spc="-30" dirty="0">
                <a:latin typeface="Arial"/>
                <a:cs typeface="Arial"/>
              </a:rPr>
              <a:t>x </a:t>
            </a:r>
            <a:r>
              <a:rPr sz="900" spc="55" dirty="0">
                <a:latin typeface="Arial"/>
                <a:cs typeface="Arial"/>
              </a:rPr>
              <a:t>(</a:t>
            </a:r>
            <a:r>
              <a:rPr sz="900" i="1" spc="55" dirty="0">
                <a:latin typeface="Arial"/>
                <a:cs typeface="Arial"/>
              </a:rPr>
              <a:t>t</a:t>
            </a:r>
            <a:r>
              <a:rPr sz="900" spc="55" dirty="0">
                <a:latin typeface="Arial"/>
                <a:cs typeface="Arial"/>
              </a:rPr>
              <a:t>)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Picture 43" descr="acquisi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892175"/>
            <a:ext cx="3962400" cy="1018527"/>
          </a:xfrm>
          <a:prstGeom prst="rect">
            <a:avLst/>
          </a:prstGeom>
        </p:spPr>
      </p:pic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0" y="2187575"/>
            <a:ext cx="1314450" cy="136566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>
              <a:lnSpc>
                <a:spcPct val="100000"/>
              </a:lnSpc>
            </a:pPr>
            <a:r>
              <a:rPr spc="-35" dirty="0"/>
              <a:t>From </a:t>
            </a:r>
            <a:r>
              <a:rPr spc="-55" dirty="0"/>
              <a:t>Samples </a:t>
            </a:r>
            <a:r>
              <a:rPr spc="-15" dirty="0"/>
              <a:t>to</a:t>
            </a:r>
            <a:r>
              <a:rPr spc="125" dirty="0"/>
              <a:t> </a:t>
            </a:r>
            <a:r>
              <a:rPr spc="-40" dirty="0"/>
              <a:t>Signals</a:t>
            </a:r>
          </a:p>
        </p:txBody>
      </p:sp>
      <p:sp>
        <p:nvSpPr>
          <p:cNvPr id="34" name="object 34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Picture 35" descr="SamplesSigna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775"/>
            <a:ext cx="4592289" cy="2254648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>
              <a:lnSpc>
                <a:spcPct val="100000"/>
              </a:lnSpc>
            </a:pPr>
            <a:r>
              <a:rPr lang="en-GB" spc="-35" dirty="0" smtClean="0"/>
              <a:t>Exponential Reproducing Functions</a:t>
            </a:r>
            <a:endParaRPr spc="-40" dirty="0"/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 descr="ExpRep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3959"/>
            <a:ext cx="4557531" cy="163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3551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>
              <a:lnSpc>
                <a:spcPct val="100000"/>
              </a:lnSpc>
            </a:pPr>
            <a:r>
              <a:rPr lang="en-GB" spc="-35" dirty="0" smtClean="0"/>
              <a:t>Exponential Reproducing Functions</a:t>
            </a:r>
            <a:endParaRPr spc="-40" dirty="0"/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ExpRep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975"/>
            <a:ext cx="4694213" cy="135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6276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>
              <a:lnSpc>
                <a:spcPct val="100000"/>
              </a:lnSpc>
            </a:pPr>
            <a:r>
              <a:rPr spc="-35" dirty="0"/>
              <a:t>From </a:t>
            </a:r>
            <a:r>
              <a:rPr spc="-55" dirty="0"/>
              <a:t>Samples </a:t>
            </a:r>
            <a:r>
              <a:rPr spc="-15" dirty="0"/>
              <a:t>to</a:t>
            </a:r>
            <a:r>
              <a:rPr spc="125" dirty="0"/>
              <a:t> </a:t>
            </a:r>
            <a:r>
              <a:rPr spc="-40" dirty="0"/>
              <a:t>Signals</a:t>
            </a:r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 descr="SamplesSignals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175"/>
            <a:ext cx="4595884" cy="19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0323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>
              <a:lnSpc>
                <a:spcPct val="100000"/>
              </a:lnSpc>
            </a:pPr>
            <a:r>
              <a:rPr lang="en-GB" spc="-35" dirty="0" smtClean="0"/>
              <a:t>Approximation of Exponentials</a:t>
            </a:r>
            <a:endParaRPr spc="-40" dirty="0"/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 descr="GeneralizedSF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739775"/>
            <a:ext cx="3657600" cy="718056"/>
          </a:xfrm>
          <a:prstGeom prst="rect">
            <a:avLst/>
          </a:prstGeom>
        </p:spPr>
      </p:pic>
      <p:pic>
        <p:nvPicPr>
          <p:cNvPr id="2" name="Picture 1" descr="GeneralizedSF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425575"/>
            <a:ext cx="3657600" cy="167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6519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>
              <a:lnSpc>
                <a:spcPct val="100000"/>
              </a:lnSpc>
            </a:pPr>
            <a:r>
              <a:rPr lang="en-GB" spc="-35" dirty="0" smtClean="0"/>
              <a:t>Generalized </a:t>
            </a:r>
            <a:r>
              <a:rPr lang="en-GB" spc="-35" dirty="0" err="1" smtClean="0"/>
              <a:t>Strang</a:t>
            </a:r>
            <a:r>
              <a:rPr lang="en-GB" spc="-35" dirty="0" smtClean="0"/>
              <a:t>-Fix Conditions</a:t>
            </a:r>
            <a:endParaRPr spc="-40" dirty="0"/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 descr="GeneralizedS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739775"/>
            <a:ext cx="4392976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6028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422592" y="307622"/>
            <a:ext cx="3803333" cy="215444"/>
          </a:xfrm>
        </p:spPr>
        <p:txBody>
          <a:bodyPr/>
          <a:lstStyle/>
          <a:p>
            <a:r>
              <a:rPr lang="en-US" dirty="0" smtClean="0">
                <a:latin typeface="Impact" charset="0"/>
                <a:ea typeface="ＭＳ Ｐゴシック" charset="0"/>
                <a:cs typeface="ＭＳ Ｐゴシック" charset="0"/>
              </a:rPr>
              <a:t>Special Thank to Collaborators and Students  </a:t>
            </a:r>
            <a:endParaRPr lang="en-US" dirty="0"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50" y="2035175"/>
            <a:ext cx="793022" cy="769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0" y="2035175"/>
            <a:ext cx="768350" cy="7690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" y="892175"/>
            <a:ext cx="776478" cy="9954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850" y="1044575"/>
            <a:ext cx="817137" cy="8161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6450" y="968375"/>
            <a:ext cx="731910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0850" y="815975"/>
            <a:ext cx="642581" cy="10445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6450" y="2035175"/>
            <a:ext cx="609600" cy="8240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650" y="2035175"/>
            <a:ext cx="684201" cy="914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9050" y="892175"/>
            <a:ext cx="663347" cy="99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4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71880">
              <a:lnSpc>
                <a:spcPct val="100000"/>
              </a:lnSpc>
            </a:pPr>
            <a:r>
              <a:rPr spc="-40" dirty="0"/>
              <a:t>Approximate</a:t>
            </a:r>
            <a:r>
              <a:rPr spc="-20" dirty="0"/>
              <a:t> </a:t>
            </a:r>
            <a:r>
              <a:rPr spc="-25" dirty="0"/>
              <a:t>Strang-Fix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458012" y="861644"/>
            <a:ext cx="317754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 smtClean="0">
                <a:latin typeface="Tahoma"/>
                <a:cs typeface="Tahoma"/>
              </a:rPr>
              <a:t>Strang</a:t>
            </a:r>
            <a:r>
              <a:rPr sz="900" spc="-5" dirty="0">
                <a:latin typeface="Tahoma"/>
                <a:cs typeface="Tahoma"/>
              </a:rPr>
              <a:t>-Fix </a:t>
            </a:r>
            <a:r>
              <a:rPr sz="900" spc="-15" dirty="0">
                <a:latin typeface="Tahoma"/>
                <a:cs typeface="Tahoma"/>
              </a:rPr>
              <a:t>conditions </a:t>
            </a:r>
            <a:r>
              <a:rPr sz="900" spc="-45" dirty="0">
                <a:latin typeface="Tahoma"/>
                <a:cs typeface="Tahoma"/>
              </a:rPr>
              <a:t>are </a:t>
            </a:r>
            <a:r>
              <a:rPr sz="900" spc="-10" dirty="0">
                <a:latin typeface="Tahoma"/>
                <a:cs typeface="Tahoma"/>
              </a:rPr>
              <a:t>not</a:t>
            </a:r>
            <a:r>
              <a:rPr sz="900" spc="55" dirty="0">
                <a:latin typeface="Tahoma"/>
                <a:cs typeface="Tahoma"/>
              </a:rPr>
              <a:t> </a:t>
            </a:r>
            <a:r>
              <a:rPr sz="900" spc="-15" dirty="0" smtClean="0">
                <a:latin typeface="Tahoma"/>
                <a:cs typeface="Tahoma"/>
              </a:rPr>
              <a:t>restrictive</a:t>
            </a:r>
            <a:endParaRPr lang="en-GB" sz="9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900" spc="5" dirty="0" smtClean="0">
                <a:latin typeface="Tahoma"/>
                <a:cs typeface="Tahoma"/>
              </a:rPr>
              <a:t>Any </a:t>
            </a:r>
            <a:r>
              <a:rPr sz="900" spc="-35" dirty="0">
                <a:latin typeface="Tahoma"/>
                <a:cs typeface="Tahoma"/>
              </a:rPr>
              <a:t>low-pass or band-pass </a:t>
            </a:r>
            <a:r>
              <a:rPr sz="900" spc="-5" dirty="0">
                <a:latin typeface="Tahoma"/>
                <a:cs typeface="Tahoma"/>
              </a:rPr>
              <a:t>filter </a:t>
            </a:r>
            <a:r>
              <a:rPr sz="900" spc="-25" dirty="0">
                <a:latin typeface="Tahoma"/>
                <a:cs typeface="Tahoma"/>
              </a:rPr>
              <a:t>approximately satisfies </a:t>
            </a:r>
            <a:r>
              <a:rPr sz="900" spc="50" dirty="0">
                <a:latin typeface="Tahoma"/>
                <a:cs typeface="Tahoma"/>
              </a:rPr>
              <a:t> </a:t>
            </a:r>
            <a:r>
              <a:rPr sz="900" spc="-25" dirty="0">
                <a:latin typeface="Tahoma"/>
                <a:cs typeface="Tahoma"/>
              </a:rPr>
              <a:t>them.</a:t>
            </a:r>
            <a:endParaRPr sz="900" dirty="0">
              <a:latin typeface="Tahoma"/>
              <a:cs typeface="Tahom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13786" y="2658354"/>
            <a:ext cx="1553845" cy="0"/>
          </a:xfrm>
          <a:custGeom>
            <a:avLst/>
            <a:gdLst/>
            <a:ahLst/>
            <a:cxnLst/>
            <a:rect l="l" t="t" r="r" b="b"/>
            <a:pathLst>
              <a:path w="1553845">
                <a:moveTo>
                  <a:pt x="0" y="0"/>
                </a:moveTo>
                <a:lnTo>
                  <a:pt x="15536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786" y="1542226"/>
            <a:ext cx="1553845" cy="0"/>
          </a:xfrm>
          <a:custGeom>
            <a:avLst/>
            <a:gdLst/>
            <a:ahLst/>
            <a:cxnLst/>
            <a:rect l="l" t="t" r="r" b="b"/>
            <a:pathLst>
              <a:path w="1553845">
                <a:moveTo>
                  <a:pt x="0" y="0"/>
                </a:moveTo>
                <a:lnTo>
                  <a:pt x="15536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786" y="1542226"/>
            <a:ext cx="0" cy="1116330"/>
          </a:xfrm>
          <a:custGeom>
            <a:avLst/>
            <a:gdLst/>
            <a:ahLst/>
            <a:cxnLst/>
            <a:rect l="l" t="t" r="r" b="b"/>
            <a:pathLst>
              <a:path h="1116330">
                <a:moveTo>
                  <a:pt x="0" y="111612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367416" y="1542226"/>
            <a:ext cx="0" cy="1116330"/>
          </a:xfrm>
          <a:custGeom>
            <a:avLst/>
            <a:gdLst/>
            <a:ahLst/>
            <a:cxnLst/>
            <a:rect l="l" t="t" r="r" b="b"/>
            <a:pathLst>
              <a:path h="1116330">
                <a:moveTo>
                  <a:pt x="0" y="111612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3786" y="2658354"/>
            <a:ext cx="1553845" cy="0"/>
          </a:xfrm>
          <a:custGeom>
            <a:avLst/>
            <a:gdLst/>
            <a:ahLst/>
            <a:cxnLst/>
            <a:rect l="l" t="t" r="r" b="b"/>
            <a:pathLst>
              <a:path w="1553845">
                <a:moveTo>
                  <a:pt x="0" y="0"/>
                </a:moveTo>
                <a:lnTo>
                  <a:pt x="15536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3786" y="1542226"/>
            <a:ext cx="0" cy="1116330"/>
          </a:xfrm>
          <a:custGeom>
            <a:avLst/>
            <a:gdLst/>
            <a:ahLst/>
            <a:cxnLst/>
            <a:rect l="l" t="t" r="r" b="b"/>
            <a:pathLst>
              <a:path h="1116330">
                <a:moveTo>
                  <a:pt x="0" y="111612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62010" y="264244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1590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2010" y="154222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4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05122" y="264244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1590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05122" y="154222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4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47740" y="264244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1590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347740" y="154222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4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90351" y="264244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1590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90351" y="154222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4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33463" y="264244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1590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33463" y="154222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4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076081" y="264244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1590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076081" y="154222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4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319193" y="2642444"/>
            <a:ext cx="0" cy="16510"/>
          </a:xfrm>
          <a:custGeom>
            <a:avLst/>
            <a:gdLst/>
            <a:ahLst/>
            <a:cxnLst/>
            <a:rect l="l" t="t" r="r" b="b"/>
            <a:pathLst>
              <a:path h="16510">
                <a:moveTo>
                  <a:pt x="0" y="1590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319193" y="1542226"/>
            <a:ext cx="0" cy="15875"/>
          </a:xfrm>
          <a:custGeom>
            <a:avLst/>
            <a:gdLst/>
            <a:ahLst/>
            <a:cxnLst/>
            <a:rect l="l" t="t" r="r" b="b"/>
            <a:pathLst>
              <a:path h="15875">
                <a:moveTo>
                  <a:pt x="0" y="0"/>
                </a:moveTo>
                <a:lnTo>
                  <a:pt x="0" y="1541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2013666" y="2675961"/>
            <a:ext cx="368935" cy="109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65"/>
              </a:lnSpc>
              <a:tabLst>
                <a:tab pos="255270" algn="l"/>
              </a:tabLst>
            </a:pPr>
            <a:r>
              <a:rPr sz="750" dirty="0">
                <a:latin typeface="Symbol"/>
                <a:cs typeface="Symbol"/>
              </a:rPr>
              <a:t></a:t>
            </a:r>
            <a:r>
              <a:rPr sz="750" dirty="0">
                <a:latin typeface="Times New Roman"/>
                <a:cs typeface="Times New Roman"/>
              </a:rPr>
              <a:t>	</a:t>
            </a:r>
            <a:r>
              <a:rPr sz="750" dirty="0">
                <a:latin typeface="Symbol"/>
                <a:cs typeface="Symbol"/>
              </a:rPr>
              <a:t></a:t>
            </a:r>
            <a:endParaRPr sz="750">
              <a:latin typeface="Symbol"/>
              <a:cs typeface="Symbo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13786" y="2588254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4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351510" y="2588254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59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13786" y="2239741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4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351510" y="2239741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59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13786" y="1890733"/>
            <a:ext cx="15875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4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51510" y="1890733"/>
            <a:ext cx="16510" cy="0"/>
          </a:xfrm>
          <a:custGeom>
            <a:avLst/>
            <a:gdLst/>
            <a:ahLst/>
            <a:cxnLst/>
            <a:rect l="l" t="t" r="r" b="b"/>
            <a:pathLst>
              <a:path w="16510">
                <a:moveTo>
                  <a:pt x="1590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13786" y="2658354"/>
            <a:ext cx="1553845" cy="0"/>
          </a:xfrm>
          <a:custGeom>
            <a:avLst/>
            <a:gdLst/>
            <a:ahLst/>
            <a:cxnLst/>
            <a:rect l="l" t="t" r="r" b="b"/>
            <a:pathLst>
              <a:path w="1553845">
                <a:moveTo>
                  <a:pt x="0" y="0"/>
                </a:moveTo>
                <a:lnTo>
                  <a:pt x="15536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13786" y="1542226"/>
            <a:ext cx="1553845" cy="0"/>
          </a:xfrm>
          <a:custGeom>
            <a:avLst/>
            <a:gdLst/>
            <a:ahLst/>
            <a:cxnLst/>
            <a:rect l="l" t="t" r="r" b="b"/>
            <a:pathLst>
              <a:path w="1553845">
                <a:moveTo>
                  <a:pt x="0" y="0"/>
                </a:moveTo>
                <a:lnTo>
                  <a:pt x="15536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13786" y="1542226"/>
            <a:ext cx="0" cy="1116330"/>
          </a:xfrm>
          <a:custGeom>
            <a:avLst/>
            <a:gdLst/>
            <a:ahLst/>
            <a:cxnLst/>
            <a:rect l="l" t="t" r="r" b="b"/>
            <a:pathLst>
              <a:path h="1116330">
                <a:moveTo>
                  <a:pt x="0" y="111612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367416" y="1542226"/>
            <a:ext cx="0" cy="1116330"/>
          </a:xfrm>
          <a:custGeom>
            <a:avLst/>
            <a:gdLst/>
            <a:ahLst/>
            <a:cxnLst/>
            <a:rect l="l" t="t" r="r" b="b"/>
            <a:pathLst>
              <a:path h="1116330">
                <a:moveTo>
                  <a:pt x="0" y="111612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136235" y="2588254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180" y="0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05055" y="2588254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180" y="0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673874" y="2197485"/>
            <a:ext cx="231775" cy="391160"/>
          </a:xfrm>
          <a:custGeom>
            <a:avLst/>
            <a:gdLst/>
            <a:ahLst/>
            <a:cxnLst/>
            <a:rect l="l" t="t" r="r" b="b"/>
            <a:pathLst>
              <a:path w="231775" h="391160">
                <a:moveTo>
                  <a:pt x="0" y="0"/>
                </a:moveTo>
                <a:lnTo>
                  <a:pt x="501" y="4474"/>
                </a:lnTo>
                <a:lnTo>
                  <a:pt x="1491" y="8453"/>
                </a:lnTo>
                <a:lnTo>
                  <a:pt x="2487" y="12928"/>
                </a:lnTo>
                <a:lnTo>
                  <a:pt x="2982" y="16901"/>
                </a:lnTo>
                <a:lnTo>
                  <a:pt x="3979" y="21375"/>
                </a:lnTo>
                <a:lnTo>
                  <a:pt x="4474" y="25355"/>
                </a:lnTo>
                <a:lnTo>
                  <a:pt x="5470" y="29334"/>
                </a:lnTo>
                <a:lnTo>
                  <a:pt x="5965" y="33809"/>
                </a:lnTo>
                <a:lnTo>
                  <a:pt x="6962" y="37782"/>
                </a:lnTo>
                <a:lnTo>
                  <a:pt x="7457" y="41761"/>
                </a:lnTo>
                <a:lnTo>
                  <a:pt x="8453" y="45740"/>
                </a:lnTo>
                <a:lnTo>
                  <a:pt x="9450" y="50215"/>
                </a:lnTo>
                <a:lnTo>
                  <a:pt x="9945" y="54188"/>
                </a:lnTo>
                <a:lnTo>
                  <a:pt x="10941" y="58168"/>
                </a:lnTo>
                <a:lnTo>
                  <a:pt x="11436" y="62147"/>
                </a:lnTo>
                <a:lnTo>
                  <a:pt x="12433" y="66120"/>
                </a:lnTo>
                <a:lnTo>
                  <a:pt x="12928" y="70099"/>
                </a:lnTo>
                <a:lnTo>
                  <a:pt x="13924" y="74079"/>
                </a:lnTo>
                <a:lnTo>
                  <a:pt x="14419" y="78052"/>
                </a:lnTo>
                <a:lnTo>
                  <a:pt x="15416" y="82031"/>
                </a:lnTo>
                <a:lnTo>
                  <a:pt x="16406" y="86011"/>
                </a:lnTo>
                <a:lnTo>
                  <a:pt x="16907" y="89984"/>
                </a:lnTo>
                <a:lnTo>
                  <a:pt x="17897" y="93963"/>
                </a:lnTo>
                <a:lnTo>
                  <a:pt x="18398" y="97942"/>
                </a:lnTo>
                <a:lnTo>
                  <a:pt x="19389" y="101421"/>
                </a:lnTo>
                <a:lnTo>
                  <a:pt x="19890" y="105400"/>
                </a:lnTo>
                <a:lnTo>
                  <a:pt x="20880" y="109373"/>
                </a:lnTo>
                <a:lnTo>
                  <a:pt x="21381" y="112857"/>
                </a:lnTo>
                <a:lnTo>
                  <a:pt x="22372" y="116831"/>
                </a:lnTo>
                <a:lnTo>
                  <a:pt x="23368" y="120315"/>
                </a:lnTo>
                <a:lnTo>
                  <a:pt x="23863" y="124288"/>
                </a:lnTo>
                <a:lnTo>
                  <a:pt x="24860" y="127772"/>
                </a:lnTo>
                <a:lnTo>
                  <a:pt x="25355" y="131746"/>
                </a:lnTo>
                <a:lnTo>
                  <a:pt x="26351" y="135230"/>
                </a:lnTo>
                <a:lnTo>
                  <a:pt x="26846" y="138708"/>
                </a:lnTo>
                <a:lnTo>
                  <a:pt x="27843" y="142186"/>
                </a:lnTo>
                <a:lnTo>
                  <a:pt x="28338" y="146165"/>
                </a:lnTo>
                <a:lnTo>
                  <a:pt x="29334" y="149645"/>
                </a:lnTo>
                <a:lnTo>
                  <a:pt x="30330" y="153126"/>
                </a:lnTo>
                <a:lnTo>
                  <a:pt x="30826" y="156606"/>
                </a:lnTo>
                <a:lnTo>
                  <a:pt x="31822" y="160085"/>
                </a:lnTo>
                <a:lnTo>
                  <a:pt x="32317" y="163567"/>
                </a:lnTo>
                <a:lnTo>
                  <a:pt x="33313" y="166550"/>
                </a:lnTo>
                <a:lnTo>
                  <a:pt x="33809" y="170029"/>
                </a:lnTo>
                <a:lnTo>
                  <a:pt x="34805" y="173508"/>
                </a:lnTo>
                <a:lnTo>
                  <a:pt x="35300" y="176491"/>
                </a:lnTo>
                <a:lnTo>
                  <a:pt x="36296" y="179973"/>
                </a:lnTo>
                <a:lnTo>
                  <a:pt x="37287" y="183452"/>
                </a:lnTo>
                <a:lnTo>
                  <a:pt x="37788" y="186435"/>
                </a:lnTo>
                <a:lnTo>
                  <a:pt x="38778" y="189418"/>
                </a:lnTo>
                <a:lnTo>
                  <a:pt x="39279" y="192898"/>
                </a:lnTo>
                <a:lnTo>
                  <a:pt x="40270" y="195881"/>
                </a:lnTo>
                <a:lnTo>
                  <a:pt x="40771" y="198864"/>
                </a:lnTo>
                <a:lnTo>
                  <a:pt x="41761" y="202345"/>
                </a:lnTo>
                <a:lnTo>
                  <a:pt x="42262" y="205328"/>
                </a:lnTo>
                <a:lnTo>
                  <a:pt x="43253" y="208311"/>
                </a:lnTo>
                <a:lnTo>
                  <a:pt x="44249" y="211294"/>
                </a:lnTo>
                <a:lnTo>
                  <a:pt x="44744" y="214277"/>
                </a:lnTo>
                <a:lnTo>
                  <a:pt x="45740" y="216762"/>
                </a:lnTo>
                <a:lnTo>
                  <a:pt x="46236" y="219744"/>
                </a:lnTo>
                <a:lnTo>
                  <a:pt x="47232" y="222727"/>
                </a:lnTo>
                <a:lnTo>
                  <a:pt x="47727" y="225710"/>
                </a:lnTo>
                <a:lnTo>
                  <a:pt x="48723" y="228197"/>
                </a:lnTo>
                <a:lnTo>
                  <a:pt x="49219" y="231180"/>
                </a:lnTo>
                <a:lnTo>
                  <a:pt x="50215" y="233667"/>
                </a:lnTo>
                <a:lnTo>
                  <a:pt x="51211" y="236650"/>
                </a:lnTo>
                <a:lnTo>
                  <a:pt x="51706" y="239134"/>
                </a:lnTo>
                <a:lnTo>
                  <a:pt x="52703" y="241620"/>
                </a:lnTo>
                <a:lnTo>
                  <a:pt x="53198" y="244603"/>
                </a:lnTo>
                <a:lnTo>
                  <a:pt x="54194" y="247090"/>
                </a:lnTo>
                <a:lnTo>
                  <a:pt x="54689" y="249574"/>
                </a:lnTo>
                <a:lnTo>
                  <a:pt x="55686" y="252061"/>
                </a:lnTo>
                <a:lnTo>
                  <a:pt x="56181" y="254547"/>
                </a:lnTo>
                <a:lnTo>
                  <a:pt x="57177" y="257032"/>
                </a:lnTo>
                <a:lnTo>
                  <a:pt x="58168" y="259518"/>
                </a:lnTo>
                <a:lnTo>
                  <a:pt x="58669" y="262005"/>
                </a:lnTo>
                <a:lnTo>
                  <a:pt x="59659" y="263993"/>
                </a:lnTo>
                <a:lnTo>
                  <a:pt x="60160" y="266479"/>
                </a:lnTo>
                <a:lnTo>
                  <a:pt x="61150" y="268964"/>
                </a:lnTo>
                <a:lnTo>
                  <a:pt x="61652" y="270954"/>
                </a:lnTo>
                <a:lnTo>
                  <a:pt x="62642" y="273438"/>
                </a:lnTo>
                <a:lnTo>
                  <a:pt x="63143" y="275428"/>
                </a:lnTo>
                <a:lnTo>
                  <a:pt x="64133" y="277416"/>
                </a:lnTo>
                <a:lnTo>
                  <a:pt x="65130" y="279903"/>
                </a:lnTo>
                <a:lnTo>
                  <a:pt x="65625" y="281891"/>
                </a:lnTo>
                <a:lnTo>
                  <a:pt x="66621" y="283878"/>
                </a:lnTo>
                <a:lnTo>
                  <a:pt x="67116" y="285869"/>
                </a:lnTo>
                <a:lnTo>
                  <a:pt x="68113" y="287857"/>
                </a:lnTo>
                <a:lnTo>
                  <a:pt x="68608" y="289844"/>
                </a:lnTo>
                <a:lnTo>
                  <a:pt x="69604" y="291835"/>
                </a:lnTo>
                <a:lnTo>
                  <a:pt x="70099" y="293822"/>
                </a:lnTo>
                <a:lnTo>
                  <a:pt x="71096" y="295810"/>
                </a:lnTo>
                <a:lnTo>
                  <a:pt x="72092" y="297801"/>
                </a:lnTo>
                <a:lnTo>
                  <a:pt x="72587" y="299788"/>
                </a:lnTo>
                <a:lnTo>
                  <a:pt x="73584" y="301280"/>
                </a:lnTo>
                <a:lnTo>
                  <a:pt x="74079" y="303268"/>
                </a:lnTo>
                <a:lnTo>
                  <a:pt x="75075" y="304759"/>
                </a:lnTo>
                <a:lnTo>
                  <a:pt x="75570" y="306750"/>
                </a:lnTo>
                <a:lnTo>
                  <a:pt x="76566" y="308241"/>
                </a:lnTo>
                <a:lnTo>
                  <a:pt x="77062" y="310229"/>
                </a:lnTo>
                <a:lnTo>
                  <a:pt x="78058" y="311720"/>
                </a:lnTo>
                <a:lnTo>
                  <a:pt x="78553" y="313212"/>
                </a:lnTo>
                <a:lnTo>
                  <a:pt x="79549" y="315200"/>
                </a:lnTo>
                <a:lnTo>
                  <a:pt x="80540" y="316691"/>
                </a:lnTo>
                <a:lnTo>
                  <a:pt x="81041" y="318183"/>
                </a:lnTo>
                <a:lnTo>
                  <a:pt x="82031" y="319674"/>
                </a:lnTo>
                <a:lnTo>
                  <a:pt x="82532" y="321166"/>
                </a:lnTo>
                <a:lnTo>
                  <a:pt x="83523" y="322657"/>
                </a:lnTo>
                <a:lnTo>
                  <a:pt x="84024" y="324149"/>
                </a:lnTo>
                <a:lnTo>
                  <a:pt x="85014" y="325640"/>
                </a:lnTo>
                <a:lnTo>
                  <a:pt x="85515" y="327132"/>
                </a:lnTo>
                <a:lnTo>
                  <a:pt x="86506" y="328623"/>
                </a:lnTo>
                <a:lnTo>
                  <a:pt x="87502" y="329618"/>
                </a:lnTo>
                <a:lnTo>
                  <a:pt x="87997" y="331110"/>
                </a:lnTo>
                <a:lnTo>
                  <a:pt x="88994" y="332601"/>
                </a:lnTo>
                <a:lnTo>
                  <a:pt x="89489" y="333596"/>
                </a:lnTo>
                <a:lnTo>
                  <a:pt x="90485" y="335088"/>
                </a:lnTo>
                <a:lnTo>
                  <a:pt x="90980" y="336081"/>
                </a:lnTo>
                <a:lnTo>
                  <a:pt x="91977" y="337572"/>
                </a:lnTo>
                <a:lnTo>
                  <a:pt x="92472" y="338567"/>
                </a:lnTo>
                <a:lnTo>
                  <a:pt x="93468" y="340059"/>
                </a:lnTo>
                <a:lnTo>
                  <a:pt x="94464" y="341054"/>
                </a:lnTo>
                <a:lnTo>
                  <a:pt x="94960" y="342046"/>
                </a:lnTo>
                <a:lnTo>
                  <a:pt x="95956" y="343042"/>
                </a:lnTo>
                <a:lnTo>
                  <a:pt x="96451" y="344533"/>
                </a:lnTo>
                <a:lnTo>
                  <a:pt x="97447" y="345528"/>
                </a:lnTo>
                <a:lnTo>
                  <a:pt x="97942" y="346521"/>
                </a:lnTo>
                <a:lnTo>
                  <a:pt x="98939" y="347516"/>
                </a:lnTo>
                <a:lnTo>
                  <a:pt x="99434" y="348511"/>
                </a:lnTo>
                <a:lnTo>
                  <a:pt x="100430" y="349504"/>
                </a:lnTo>
                <a:lnTo>
                  <a:pt x="101421" y="350499"/>
                </a:lnTo>
                <a:lnTo>
                  <a:pt x="101922" y="351494"/>
                </a:lnTo>
                <a:lnTo>
                  <a:pt x="102912" y="352487"/>
                </a:lnTo>
                <a:lnTo>
                  <a:pt x="103413" y="353482"/>
                </a:lnTo>
                <a:lnTo>
                  <a:pt x="104404" y="353978"/>
                </a:lnTo>
                <a:lnTo>
                  <a:pt x="104905" y="354973"/>
                </a:lnTo>
                <a:lnTo>
                  <a:pt x="105895" y="355969"/>
                </a:lnTo>
                <a:lnTo>
                  <a:pt x="106396" y="356961"/>
                </a:lnTo>
                <a:lnTo>
                  <a:pt x="107387" y="357460"/>
                </a:lnTo>
                <a:lnTo>
                  <a:pt x="108383" y="358453"/>
                </a:lnTo>
                <a:lnTo>
                  <a:pt x="108878" y="358952"/>
                </a:lnTo>
                <a:lnTo>
                  <a:pt x="109874" y="359944"/>
                </a:lnTo>
                <a:lnTo>
                  <a:pt x="110370" y="360939"/>
                </a:lnTo>
                <a:lnTo>
                  <a:pt x="111366" y="361436"/>
                </a:lnTo>
                <a:lnTo>
                  <a:pt x="111861" y="362431"/>
                </a:lnTo>
                <a:lnTo>
                  <a:pt x="112857" y="362927"/>
                </a:lnTo>
                <a:lnTo>
                  <a:pt x="113353" y="363426"/>
                </a:lnTo>
                <a:lnTo>
                  <a:pt x="114349" y="364419"/>
                </a:lnTo>
                <a:lnTo>
                  <a:pt x="115345" y="364918"/>
                </a:lnTo>
                <a:lnTo>
                  <a:pt x="115840" y="365414"/>
                </a:lnTo>
                <a:lnTo>
                  <a:pt x="116837" y="366409"/>
                </a:lnTo>
                <a:lnTo>
                  <a:pt x="117332" y="366905"/>
                </a:lnTo>
                <a:lnTo>
                  <a:pt x="118328" y="367402"/>
                </a:lnTo>
                <a:lnTo>
                  <a:pt x="118823" y="367900"/>
                </a:lnTo>
                <a:lnTo>
                  <a:pt x="119820" y="368893"/>
                </a:lnTo>
                <a:lnTo>
                  <a:pt x="120315" y="369392"/>
                </a:lnTo>
                <a:lnTo>
                  <a:pt x="121311" y="369888"/>
                </a:lnTo>
                <a:lnTo>
                  <a:pt x="122301" y="370385"/>
                </a:lnTo>
                <a:lnTo>
                  <a:pt x="122803" y="370883"/>
                </a:lnTo>
                <a:lnTo>
                  <a:pt x="123793" y="371380"/>
                </a:lnTo>
                <a:lnTo>
                  <a:pt x="124294" y="371876"/>
                </a:lnTo>
                <a:lnTo>
                  <a:pt x="125284" y="372375"/>
                </a:lnTo>
                <a:lnTo>
                  <a:pt x="125786" y="372871"/>
                </a:lnTo>
                <a:lnTo>
                  <a:pt x="126776" y="373368"/>
                </a:lnTo>
                <a:lnTo>
                  <a:pt x="127277" y="373866"/>
                </a:lnTo>
                <a:lnTo>
                  <a:pt x="128267" y="374363"/>
                </a:lnTo>
                <a:lnTo>
                  <a:pt x="129264" y="374859"/>
                </a:lnTo>
                <a:lnTo>
                  <a:pt x="129759" y="375358"/>
                </a:lnTo>
                <a:lnTo>
                  <a:pt x="130755" y="375854"/>
                </a:lnTo>
                <a:lnTo>
                  <a:pt x="131250" y="375854"/>
                </a:lnTo>
                <a:lnTo>
                  <a:pt x="132247" y="376351"/>
                </a:lnTo>
                <a:lnTo>
                  <a:pt x="132742" y="376849"/>
                </a:lnTo>
                <a:lnTo>
                  <a:pt x="133738" y="377346"/>
                </a:lnTo>
                <a:lnTo>
                  <a:pt x="134233" y="377842"/>
                </a:lnTo>
                <a:lnTo>
                  <a:pt x="135230" y="377842"/>
                </a:lnTo>
                <a:lnTo>
                  <a:pt x="136226" y="378341"/>
                </a:lnTo>
                <a:lnTo>
                  <a:pt x="136721" y="378837"/>
                </a:lnTo>
                <a:lnTo>
                  <a:pt x="137717" y="378837"/>
                </a:lnTo>
                <a:lnTo>
                  <a:pt x="138213" y="379334"/>
                </a:lnTo>
                <a:lnTo>
                  <a:pt x="139209" y="379832"/>
                </a:lnTo>
                <a:lnTo>
                  <a:pt x="139704" y="379832"/>
                </a:lnTo>
                <a:lnTo>
                  <a:pt x="140700" y="380329"/>
                </a:lnTo>
                <a:lnTo>
                  <a:pt x="141196" y="380825"/>
                </a:lnTo>
                <a:lnTo>
                  <a:pt x="142192" y="380825"/>
                </a:lnTo>
                <a:lnTo>
                  <a:pt x="143182" y="381324"/>
                </a:lnTo>
                <a:lnTo>
                  <a:pt x="143683" y="381324"/>
                </a:lnTo>
                <a:lnTo>
                  <a:pt x="144674" y="381820"/>
                </a:lnTo>
                <a:lnTo>
                  <a:pt x="145175" y="381820"/>
                </a:lnTo>
                <a:lnTo>
                  <a:pt x="146165" y="382317"/>
                </a:lnTo>
                <a:lnTo>
                  <a:pt x="146666" y="382317"/>
                </a:lnTo>
                <a:lnTo>
                  <a:pt x="147657" y="382815"/>
                </a:lnTo>
                <a:lnTo>
                  <a:pt x="148158" y="382815"/>
                </a:lnTo>
                <a:lnTo>
                  <a:pt x="149148" y="383312"/>
                </a:lnTo>
                <a:lnTo>
                  <a:pt x="150145" y="383312"/>
                </a:lnTo>
                <a:lnTo>
                  <a:pt x="150640" y="383808"/>
                </a:lnTo>
                <a:lnTo>
                  <a:pt x="151636" y="383808"/>
                </a:lnTo>
                <a:lnTo>
                  <a:pt x="152131" y="384307"/>
                </a:lnTo>
                <a:lnTo>
                  <a:pt x="153623" y="384307"/>
                </a:lnTo>
                <a:lnTo>
                  <a:pt x="154619" y="384803"/>
                </a:lnTo>
                <a:lnTo>
                  <a:pt x="155114" y="384803"/>
                </a:lnTo>
                <a:lnTo>
                  <a:pt x="156110" y="385300"/>
                </a:lnTo>
                <a:lnTo>
                  <a:pt x="157602" y="385300"/>
                </a:lnTo>
                <a:lnTo>
                  <a:pt x="158598" y="385798"/>
                </a:lnTo>
                <a:lnTo>
                  <a:pt x="160090" y="385798"/>
                </a:lnTo>
                <a:lnTo>
                  <a:pt x="160585" y="386295"/>
                </a:lnTo>
                <a:lnTo>
                  <a:pt x="163073" y="386295"/>
                </a:lnTo>
                <a:lnTo>
                  <a:pt x="164063" y="386791"/>
                </a:lnTo>
                <a:lnTo>
                  <a:pt x="166056" y="386791"/>
                </a:lnTo>
                <a:lnTo>
                  <a:pt x="167046" y="387290"/>
                </a:lnTo>
                <a:lnTo>
                  <a:pt x="169039" y="387290"/>
                </a:lnTo>
                <a:lnTo>
                  <a:pt x="170029" y="387786"/>
                </a:lnTo>
                <a:lnTo>
                  <a:pt x="173012" y="387786"/>
                </a:lnTo>
                <a:lnTo>
                  <a:pt x="174008" y="388283"/>
                </a:lnTo>
                <a:lnTo>
                  <a:pt x="176991" y="388283"/>
                </a:lnTo>
                <a:lnTo>
                  <a:pt x="177486" y="388781"/>
                </a:lnTo>
                <a:lnTo>
                  <a:pt x="182957" y="388781"/>
                </a:lnTo>
                <a:lnTo>
                  <a:pt x="183954" y="389278"/>
                </a:lnTo>
                <a:lnTo>
                  <a:pt x="189920" y="389278"/>
                </a:lnTo>
                <a:lnTo>
                  <a:pt x="190910" y="389774"/>
                </a:lnTo>
                <a:lnTo>
                  <a:pt x="200360" y="389774"/>
                </a:lnTo>
                <a:lnTo>
                  <a:pt x="200855" y="390273"/>
                </a:lnTo>
                <a:lnTo>
                  <a:pt x="217757" y="390273"/>
                </a:lnTo>
                <a:lnTo>
                  <a:pt x="218753" y="390769"/>
                </a:lnTo>
                <a:lnTo>
                  <a:pt x="231180" y="390769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42694" y="1890733"/>
            <a:ext cx="231775" cy="586105"/>
          </a:xfrm>
          <a:custGeom>
            <a:avLst/>
            <a:gdLst/>
            <a:ahLst/>
            <a:cxnLst/>
            <a:rect l="l" t="t" r="r" b="b"/>
            <a:pathLst>
              <a:path w="231775" h="586105">
                <a:moveTo>
                  <a:pt x="0" y="585659"/>
                </a:moveTo>
                <a:lnTo>
                  <a:pt x="996" y="583671"/>
                </a:lnTo>
                <a:lnTo>
                  <a:pt x="1491" y="581184"/>
                </a:lnTo>
                <a:lnTo>
                  <a:pt x="2487" y="579197"/>
                </a:lnTo>
                <a:lnTo>
                  <a:pt x="2982" y="576710"/>
                </a:lnTo>
                <a:lnTo>
                  <a:pt x="3979" y="574722"/>
                </a:lnTo>
                <a:lnTo>
                  <a:pt x="4474" y="572235"/>
                </a:lnTo>
                <a:lnTo>
                  <a:pt x="5470" y="569749"/>
                </a:lnTo>
                <a:lnTo>
                  <a:pt x="5965" y="567761"/>
                </a:lnTo>
                <a:lnTo>
                  <a:pt x="6962" y="565274"/>
                </a:lnTo>
                <a:lnTo>
                  <a:pt x="7958" y="562790"/>
                </a:lnTo>
                <a:lnTo>
                  <a:pt x="8453" y="560304"/>
                </a:lnTo>
                <a:lnTo>
                  <a:pt x="9450" y="557817"/>
                </a:lnTo>
                <a:lnTo>
                  <a:pt x="9945" y="555333"/>
                </a:lnTo>
                <a:lnTo>
                  <a:pt x="10941" y="552846"/>
                </a:lnTo>
                <a:lnTo>
                  <a:pt x="11436" y="550360"/>
                </a:lnTo>
                <a:lnTo>
                  <a:pt x="12433" y="547377"/>
                </a:lnTo>
                <a:lnTo>
                  <a:pt x="12928" y="544892"/>
                </a:lnTo>
                <a:lnTo>
                  <a:pt x="13924" y="542406"/>
                </a:lnTo>
                <a:lnTo>
                  <a:pt x="14914" y="539423"/>
                </a:lnTo>
                <a:lnTo>
                  <a:pt x="15416" y="536936"/>
                </a:lnTo>
                <a:lnTo>
                  <a:pt x="16406" y="533953"/>
                </a:lnTo>
                <a:lnTo>
                  <a:pt x="16907" y="531469"/>
                </a:lnTo>
                <a:lnTo>
                  <a:pt x="17897" y="528486"/>
                </a:lnTo>
                <a:lnTo>
                  <a:pt x="18398" y="525503"/>
                </a:lnTo>
                <a:lnTo>
                  <a:pt x="19389" y="522520"/>
                </a:lnTo>
                <a:lnTo>
                  <a:pt x="19890" y="519537"/>
                </a:lnTo>
                <a:lnTo>
                  <a:pt x="20880" y="516554"/>
                </a:lnTo>
                <a:lnTo>
                  <a:pt x="21877" y="513571"/>
                </a:lnTo>
                <a:lnTo>
                  <a:pt x="22372" y="510588"/>
                </a:lnTo>
                <a:lnTo>
                  <a:pt x="23368" y="507605"/>
                </a:lnTo>
                <a:lnTo>
                  <a:pt x="23863" y="504622"/>
                </a:lnTo>
                <a:lnTo>
                  <a:pt x="24860" y="501639"/>
                </a:lnTo>
                <a:lnTo>
                  <a:pt x="25355" y="498157"/>
                </a:lnTo>
                <a:lnTo>
                  <a:pt x="26351" y="495174"/>
                </a:lnTo>
                <a:lnTo>
                  <a:pt x="26846" y="492191"/>
                </a:lnTo>
                <a:lnTo>
                  <a:pt x="27843" y="488712"/>
                </a:lnTo>
                <a:lnTo>
                  <a:pt x="28839" y="485729"/>
                </a:lnTo>
                <a:lnTo>
                  <a:pt x="29334" y="482250"/>
                </a:lnTo>
                <a:lnTo>
                  <a:pt x="30330" y="478768"/>
                </a:lnTo>
                <a:lnTo>
                  <a:pt x="30826" y="475785"/>
                </a:lnTo>
                <a:lnTo>
                  <a:pt x="31822" y="472306"/>
                </a:lnTo>
                <a:lnTo>
                  <a:pt x="32317" y="468826"/>
                </a:lnTo>
                <a:lnTo>
                  <a:pt x="33313" y="465345"/>
                </a:lnTo>
                <a:lnTo>
                  <a:pt x="33809" y="461865"/>
                </a:lnTo>
                <a:lnTo>
                  <a:pt x="34805" y="458386"/>
                </a:lnTo>
                <a:lnTo>
                  <a:pt x="35795" y="454904"/>
                </a:lnTo>
                <a:lnTo>
                  <a:pt x="36296" y="451425"/>
                </a:lnTo>
                <a:lnTo>
                  <a:pt x="37287" y="447947"/>
                </a:lnTo>
                <a:lnTo>
                  <a:pt x="37788" y="443968"/>
                </a:lnTo>
                <a:lnTo>
                  <a:pt x="38778" y="440489"/>
                </a:lnTo>
                <a:lnTo>
                  <a:pt x="39279" y="437005"/>
                </a:lnTo>
                <a:lnTo>
                  <a:pt x="40270" y="433032"/>
                </a:lnTo>
                <a:lnTo>
                  <a:pt x="40771" y="429548"/>
                </a:lnTo>
                <a:lnTo>
                  <a:pt x="41761" y="426070"/>
                </a:lnTo>
                <a:lnTo>
                  <a:pt x="42757" y="422090"/>
                </a:lnTo>
                <a:lnTo>
                  <a:pt x="43253" y="418117"/>
                </a:lnTo>
                <a:lnTo>
                  <a:pt x="44249" y="414633"/>
                </a:lnTo>
                <a:lnTo>
                  <a:pt x="44744" y="410660"/>
                </a:lnTo>
                <a:lnTo>
                  <a:pt x="45740" y="406680"/>
                </a:lnTo>
                <a:lnTo>
                  <a:pt x="46236" y="403202"/>
                </a:lnTo>
                <a:lnTo>
                  <a:pt x="47232" y="399223"/>
                </a:lnTo>
                <a:lnTo>
                  <a:pt x="47727" y="395244"/>
                </a:lnTo>
                <a:lnTo>
                  <a:pt x="48723" y="391270"/>
                </a:lnTo>
                <a:lnTo>
                  <a:pt x="49720" y="387291"/>
                </a:lnTo>
                <a:lnTo>
                  <a:pt x="50215" y="383312"/>
                </a:lnTo>
                <a:lnTo>
                  <a:pt x="51211" y="379338"/>
                </a:lnTo>
                <a:lnTo>
                  <a:pt x="51706" y="375359"/>
                </a:lnTo>
                <a:lnTo>
                  <a:pt x="52703" y="371380"/>
                </a:lnTo>
                <a:lnTo>
                  <a:pt x="53198" y="367407"/>
                </a:lnTo>
                <a:lnTo>
                  <a:pt x="54194" y="363427"/>
                </a:lnTo>
                <a:lnTo>
                  <a:pt x="54689" y="359448"/>
                </a:lnTo>
                <a:lnTo>
                  <a:pt x="55686" y="355475"/>
                </a:lnTo>
                <a:lnTo>
                  <a:pt x="56676" y="351000"/>
                </a:lnTo>
                <a:lnTo>
                  <a:pt x="57177" y="347021"/>
                </a:lnTo>
                <a:lnTo>
                  <a:pt x="58168" y="343042"/>
                </a:lnTo>
                <a:lnTo>
                  <a:pt x="58669" y="338567"/>
                </a:lnTo>
                <a:lnTo>
                  <a:pt x="59659" y="334594"/>
                </a:lnTo>
                <a:lnTo>
                  <a:pt x="60160" y="330615"/>
                </a:lnTo>
                <a:lnTo>
                  <a:pt x="61150" y="326140"/>
                </a:lnTo>
                <a:lnTo>
                  <a:pt x="61652" y="322161"/>
                </a:lnTo>
                <a:lnTo>
                  <a:pt x="62642" y="318187"/>
                </a:lnTo>
                <a:lnTo>
                  <a:pt x="63638" y="313713"/>
                </a:lnTo>
                <a:lnTo>
                  <a:pt x="64133" y="309734"/>
                </a:lnTo>
                <a:lnTo>
                  <a:pt x="65130" y="305259"/>
                </a:lnTo>
                <a:lnTo>
                  <a:pt x="65625" y="301280"/>
                </a:lnTo>
                <a:lnTo>
                  <a:pt x="66621" y="296805"/>
                </a:lnTo>
                <a:lnTo>
                  <a:pt x="67116" y="292832"/>
                </a:lnTo>
                <a:lnTo>
                  <a:pt x="68113" y="288358"/>
                </a:lnTo>
                <a:lnTo>
                  <a:pt x="68608" y="284378"/>
                </a:lnTo>
                <a:lnTo>
                  <a:pt x="69604" y="279904"/>
                </a:lnTo>
                <a:lnTo>
                  <a:pt x="70601" y="275925"/>
                </a:lnTo>
                <a:lnTo>
                  <a:pt x="71096" y="271450"/>
                </a:lnTo>
                <a:lnTo>
                  <a:pt x="72092" y="267477"/>
                </a:lnTo>
                <a:lnTo>
                  <a:pt x="72587" y="263002"/>
                </a:lnTo>
                <a:lnTo>
                  <a:pt x="73584" y="259023"/>
                </a:lnTo>
                <a:lnTo>
                  <a:pt x="74079" y="254549"/>
                </a:lnTo>
                <a:lnTo>
                  <a:pt x="75075" y="250569"/>
                </a:lnTo>
                <a:lnTo>
                  <a:pt x="75570" y="246095"/>
                </a:lnTo>
                <a:lnTo>
                  <a:pt x="76566" y="242122"/>
                </a:lnTo>
                <a:lnTo>
                  <a:pt x="77557" y="237647"/>
                </a:lnTo>
                <a:lnTo>
                  <a:pt x="78058" y="233668"/>
                </a:lnTo>
                <a:lnTo>
                  <a:pt x="79048" y="229689"/>
                </a:lnTo>
                <a:lnTo>
                  <a:pt x="79549" y="225214"/>
                </a:lnTo>
                <a:lnTo>
                  <a:pt x="80540" y="221241"/>
                </a:lnTo>
                <a:lnTo>
                  <a:pt x="81041" y="216766"/>
                </a:lnTo>
                <a:lnTo>
                  <a:pt x="82031" y="212787"/>
                </a:lnTo>
                <a:lnTo>
                  <a:pt x="82532" y="208808"/>
                </a:lnTo>
                <a:lnTo>
                  <a:pt x="83523" y="204333"/>
                </a:lnTo>
                <a:lnTo>
                  <a:pt x="84519" y="200360"/>
                </a:lnTo>
                <a:lnTo>
                  <a:pt x="85014" y="196381"/>
                </a:lnTo>
                <a:lnTo>
                  <a:pt x="86011" y="192401"/>
                </a:lnTo>
                <a:lnTo>
                  <a:pt x="86506" y="188428"/>
                </a:lnTo>
                <a:lnTo>
                  <a:pt x="87502" y="184449"/>
                </a:lnTo>
                <a:lnTo>
                  <a:pt x="87997" y="180469"/>
                </a:lnTo>
                <a:lnTo>
                  <a:pt x="88994" y="175995"/>
                </a:lnTo>
                <a:lnTo>
                  <a:pt x="89489" y="172517"/>
                </a:lnTo>
                <a:lnTo>
                  <a:pt x="90485" y="168538"/>
                </a:lnTo>
                <a:lnTo>
                  <a:pt x="91481" y="164564"/>
                </a:lnTo>
                <a:lnTo>
                  <a:pt x="91977" y="160585"/>
                </a:lnTo>
                <a:lnTo>
                  <a:pt x="92973" y="156606"/>
                </a:lnTo>
                <a:lnTo>
                  <a:pt x="93468" y="152632"/>
                </a:lnTo>
                <a:lnTo>
                  <a:pt x="94464" y="149148"/>
                </a:lnTo>
                <a:lnTo>
                  <a:pt x="94960" y="145175"/>
                </a:lnTo>
                <a:lnTo>
                  <a:pt x="95956" y="141196"/>
                </a:lnTo>
                <a:lnTo>
                  <a:pt x="96451" y="137717"/>
                </a:lnTo>
                <a:lnTo>
                  <a:pt x="97447" y="134233"/>
                </a:lnTo>
                <a:lnTo>
                  <a:pt x="97942" y="130260"/>
                </a:lnTo>
                <a:lnTo>
                  <a:pt x="98939" y="126776"/>
                </a:lnTo>
                <a:lnTo>
                  <a:pt x="99929" y="123298"/>
                </a:lnTo>
                <a:lnTo>
                  <a:pt x="100430" y="119318"/>
                </a:lnTo>
                <a:lnTo>
                  <a:pt x="101421" y="115840"/>
                </a:lnTo>
                <a:lnTo>
                  <a:pt x="101922" y="112362"/>
                </a:lnTo>
                <a:lnTo>
                  <a:pt x="102912" y="108878"/>
                </a:lnTo>
                <a:lnTo>
                  <a:pt x="103413" y="105895"/>
                </a:lnTo>
                <a:lnTo>
                  <a:pt x="104404" y="102417"/>
                </a:lnTo>
                <a:lnTo>
                  <a:pt x="104905" y="98939"/>
                </a:lnTo>
                <a:lnTo>
                  <a:pt x="105895" y="95455"/>
                </a:lnTo>
                <a:lnTo>
                  <a:pt x="106891" y="92472"/>
                </a:lnTo>
                <a:lnTo>
                  <a:pt x="107387" y="88994"/>
                </a:lnTo>
                <a:lnTo>
                  <a:pt x="108383" y="86011"/>
                </a:lnTo>
                <a:lnTo>
                  <a:pt x="108878" y="83028"/>
                </a:lnTo>
                <a:lnTo>
                  <a:pt x="109874" y="80045"/>
                </a:lnTo>
                <a:lnTo>
                  <a:pt x="110370" y="77062"/>
                </a:lnTo>
                <a:lnTo>
                  <a:pt x="111366" y="74079"/>
                </a:lnTo>
                <a:lnTo>
                  <a:pt x="111861" y="71096"/>
                </a:lnTo>
                <a:lnTo>
                  <a:pt x="112857" y="68113"/>
                </a:lnTo>
                <a:lnTo>
                  <a:pt x="113854" y="65130"/>
                </a:lnTo>
                <a:lnTo>
                  <a:pt x="114349" y="62642"/>
                </a:lnTo>
                <a:lnTo>
                  <a:pt x="115345" y="59659"/>
                </a:lnTo>
                <a:lnTo>
                  <a:pt x="115840" y="57177"/>
                </a:lnTo>
                <a:lnTo>
                  <a:pt x="116837" y="54689"/>
                </a:lnTo>
                <a:lnTo>
                  <a:pt x="117332" y="51706"/>
                </a:lnTo>
                <a:lnTo>
                  <a:pt x="118328" y="49219"/>
                </a:lnTo>
                <a:lnTo>
                  <a:pt x="118823" y="46737"/>
                </a:lnTo>
                <a:lnTo>
                  <a:pt x="119820" y="44744"/>
                </a:lnTo>
                <a:lnTo>
                  <a:pt x="120810" y="42262"/>
                </a:lnTo>
                <a:lnTo>
                  <a:pt x="121311" y="39774"/>
                </a:lnTo>
                <a:lnTo>
                  <a:pt x="122301" y="37788"/>
                </a:lnTo>
                <a:lnTo>
                  <a:pt x="122803" y="35300"/>
                </a:lnTo>
                <a:lnTo>
                  <a:pt x="123793" y="33313"/>
                </a:lnTo>
                <a:lnTo>
                  <a:pt x="124294" y="31321"/>
                </a:lnTo>
                <a:lnTo>
                  <a:pt x="125284" y="29334"/>
                </a:lnTo>
                <a:lnTo>
                  <a:pt x="125786" y="27347"/>
                </a:lnTo>
                <a:lnTo>
                  <a:pt x="126776" y="25355"/>
                </a:lnTo>
                <a:lnTo>
                  <a:pt x="127772" y="23863"/>
                </a:lnTo>
                <a:lnTo>
                  <a:pt x="128267" y="21877"/>
                </a:lnTo>
                <a:lnTo>
                  <a:pt x="129264" y="20385"/>
                </a:lnTo>
                <a:lnTo>
                  <a:pt x="129759" y="18894"/>
                </a:lnTo>
                <a:lnTo>
                  <a:pt x="130755" y="17402"/>
                </a:lnTo>
                <a:lnTo>
                  <a:pt x="131250" y="15911"/>
                </a:lnTo>
                <a:lnTo>
                  <a:pt x="132247" y="14419"/>
                </a:lnTo>
                <a:lnTo>
                  <a:pt x="132742" y="12928"/>
                </a:lnTo>
                <a:lnTo>
                  <a:pt x="133738" y="11436"/>
                </a:lnTo>
                <a:lnTo>
                  <a:pt x="134734" y="10440"/>
                </a:lnTo>
                <a:lnTo>
                  <a:pt x="135230" y="9450"/>
                </a:lnTo>
                <a:lnTo>
                  <a:pt x="136226" y="7958"/>
                </a:lnTo>
                <a:lnTo>
                  <a:pt x="136721" y="6962"/>
                </a:lnTo>
                <a:lnTo>
                  <a:pt x="137717" y="5965"/>
                </a:lnTo>
                <a:lnTo>
                  <a:pt x="138213" y="5470"/>
                </a:lnTo>
                <a:lnTo>
                  <a:pt x="139209" y="4474"/>
                </a:lnTo>
                <a:lnTo>
                  <a:pt x="139704" y="3484"/>
                </a:lnTo>
                <a:lnTo>
                  <a:pt x="140700" y="2982"/>
                </a:lnTo>
                <a:lnTo>
                  <a:pt x="141691" y="2487"/>
                </a:lnTo>
                <a:lnTo>
                  <a:pt x="142192" y="1992"/>
                </a:lnTo>
                <a:lnTo>
                  <a:pt x="143182" y="1491"/>
                </a:lnTo>
                <a:lnTo>
                  <a:pt x="143683" y="996"/>
                </a:lnTo>
                <a:lnTo>
                  <a:pt x="144674" y="501"/>
                </a:lnTo>
                <a:lnTo>
                  <a:pt x="145175" y="501"/>
                </a:lnTo>
                <a:lnTo>
                  <a:pt x="146165" y="0"/>
                </a:lnTo>
                <a:lnTo>
                  <a:pt x="149148" y="0"/>
                </a:lnTo>
                <a:lnTo>
                  <a:pt x="150145" y="501"/>
                </a:lnTo>
                <a:lnTo>
                  <a:pt x="150640" y="501"/>
                </a:lnTo>
                <a:lnTo>
                  <a:pt x="151636" y="996"/>
                </a:lnTo>
                <a:lnTo>
                  <a:pt x="152131" y="996"/>
                </a:lnTo>
                <a:lnTo>
                  <a:pt x="153128" y="1491"/>
                </a:lnTo>
                <a:lnTo>
                  <a:pt x="153623" y="1992"/>
                </a:lnTo>
                <a:lnTo>
                  <a:pt x="154619" y="2487"/>
                </a:lnTo>
                <a:lnTo>
                  <a:pt x="155615" y="3484"/>
                </a:lnTo>
                <a:lnTo>
                  <a:pt x="156110" y="3979"/>
                </a:lnTo>
                <a:lnTo>
                  <a:pt x="157107" y="4975"/>
                </a:lnTo>
                <a:lnTo>
                  <a:pt x="157602" y="5470"/>
                </a:lnTo>
                <a:lnTo>
                  <a:pt x="158598" y="6467"/>
                </a:lnTo>
                <a:lnTo>
                  <a:pt x="159093" y="7457"/>
                </a:lnTo>
                <a:lnTo>
                  <a:pt x="160090" y="8453"/>
                </a:lnTo>
                <a:lnTo>
                  <a:pt x="160585" y="9450"/>
                </a:lnTo>
                <a:lnTo>
                  <a:pt x="161581" y="10941"/>
                </a:lnTo>
                <a:lnTo>
                  <a:pt x="162572" y="11931"/>
                </a:lnTo>
                <a:lnTo>
                  <a:pt x="163073" y="13423"/>
                </a:lnTo>
                <a:lnTo>
                  <a:pt x="164063" y="14914"/>
                </a:lnTo>
                <a:lnTo>
                  <a:pt x="164564" y="16406"/>
                </a:lnTo>
                <a:lnTo>
                  <a:pt x="165555" y="17897"/>
                </a:lnTo>
                <a:lnTo>
                  <a:pt x="166056" y="19389"/>
                </a:lnTo>
                <a:lnTo>
                  <a:pt x="167046" y="20880"/>
                </a:lnTo>
                <a:lnTo>
                  <a:pt x="167547" y="22873"/>
                </a:lnTo>
                <a:lnTo>
                  <a:pt x="168538" y="24364"/>
                </a:lnTo>
                <a:lnTo>
                  <a:pt x="169534" y="26351"/>
                </a:lnTo>
                <a:lnTo>
                  <a:pt x="170029" y="28338"/>
                </a:lnTo>
                <a:lnTo>
                  <a:pt x="171025" y="30330"/>
                </a:lnTo>
                <a:lnTo>
                  <a:pt x="171521" y="32317"/>
                </a:lnTo>
                <a:lnTo>
                  <a:pt x="172517" y="34304"/>
                </a:lnTo>
                <a:lnTo>
                  <a:pt x="173012" y="36296"/>
                </a:lnTo>
                <a:lnTo>
                  <a:pt x="174008" y="38283"/>
                </a:lnTo>
                <a:lnTo>
                  <a:pt x="174504" y="40771"/>
                </a:lnTo>
                <a:lnTo>
                  <a:pt x="175500" y="43253"/>
                </a:lnTo>
                <a:lnTo>
                  <a:pt x="176496" y="45245"/>
                </a:lnTo>
                <a:lnTo>
                  <a:pt x="176991" y="47727"/>
                </a:lnTo>
                <a:lnTo>
                  <a:pt x="177988" y="50215"/>
                </a:lnTo>
                <a:lnTo>
                  <a:pt x="178483" y="52703"/>
                </a:lnTo>
                <a:lnTo>
                  <a:pt x="179479" y="55686"/>
                </a:lnTo>
                <a:lnTo>
                  <a:pt x="179974" y="58168"/>
                </a:lnTo>
                <a:lnTo>
                  <a:pt x="180971" y="60655"/>
                </a:lnTo>
                <a:lnTo>
                  <a:pt x="181466" y="63638"/>
                </a:lnTo>
                <a:lnTo>
                  <a:pt x="182462" y="66126"/>
                </a:lnTo>
                <a:lnTo>
                  <a:pt x="183452" y="69109"/>
                </a:lnTo>
                <a:lnTo>
                  <a:pt x="183954" y="72092"/>
                </a:lnTo>
                <a:lnTo>
                  <a:pt x="184944" y="75075"/>
                </a:lnTo>
                <a:lnTo>
                  <a:pt x="185445" y="78058"/>
                </a:lnTo>
                <a:lnTo>
                  <a:pt x="186435" y="81041"/>
                </a:lnTo>
                <a:lnTo>
                  <a:pt x="186937" y="84024"/>
                </a:lnTo>
                <a:lnTo>
                  <a:pt x="187927" y="87502"/>
                </a:lnTo>
                <a:lnTo>
                  <a:pt x="188428" y="90485"/>
                </a:lnTo>
                <a:lnTo>
                  <a:pt x="189418" y="93468"/>
                </a:lnTo>
                <a:lnTo>
                  <a:pt x="190415" y="96946"/>
                </a:lnTo>
                <a:lnTo>
                  <a:pt x="190910" y="100430"/>
                </a:lnTo>
                <a:lnTo>
                  <a:pt x="191906" y="103413"/>
                </a:lnTo>
                <a:lnTo>
                  <a:pt x="192401" y="106891"/>
                </a:lnTo>
                <a:lnTo>
                  <a:pt x="193398" y="110370"/>
                </a:lnTo>
                <a:lnTo>
                  <a:pt x="193893" y="113854"/>
                </a:lnTo>
                <a:lnTo>
                  <a:pt x="194889" y="117332"/>
                </a:lnTo>
                <a:lnTo>
                  <a:pt x="195384" y="120810"/>
                </a:lnTo>
                <a:lnTo>
                  <a:pt x="196381" y="124294"/>
                </a:lnTo>
                <a:lnTo>
                  <a:pt x="197377" y="128267"/>
                </a:lnTo>
                <a:lnTo>
                  <a:pt x="197872" y="131752"/>
                </a:lnTo>
                <a:lnTo>
                  <a:pt x="198868" y="135230"/>
                </a:lnTo>
                <a:lnTo>
                  <a:pt x="199364" y="139209"/>
                </a:lnTo>
                <a:lnTo>
                  <a:pt x="200360" y="142687"/>
                </a:lnTo>
                <a:lnTo>
                  <a:pt x="200855" y="146666"/>
                </a:lnTo>
                <a:lnTo>
                  <a:pt x="201851" y="150640"/>
                </a:lnTo>
                <a:lnTo>
                  <a:pt x="202347" y="154124"/>
                </a:lnTo>
                <a:lnTo>
                  <a:pt x="203343" y="158097"/>
                </a:lnTo>
                <a:lnTo>
                  <a:pt x="203838" y="162076"/>
                </a:lnTo>
                <a:lnTo>
                  <a:pt x="204834" y="166056"/>
                </a:lnTo>
                <a:lnTo>
                  <a:pt x="205825" y="170029"/>
                </a:lnTo>
                <a:lnTo>
                  <a:pt x="206326" y="174008"/>
                </a:lnTo>
                <a:lnTo>
                  <a:pt x="207316" y="177988"/>
                </a:lnTo>
                <a:lnTo>
                  <a:pt x="207817" y="181961"/>
                </a:lnTo>
                <a:lnTo>
                  <a:pt x="208808" y="185940"/>
                </a:lnTo>
                <a:lnTo>
                  <a:pt x="209309" y="189920"/>
                </a:lnTo>
                <a:lnTo>
                  <a:pt x="210299" y="193893"/>
                </a:lnTo>
                <a:lnTo>
                  <a:pt x="210800" y="197872"/>
                </a:lnTo>
                <a:lnTo>
                  <a:pt x="211791" y="201851"/>
                </a:lnTo>
                <a:lnTo>
                  <a:pt x="212787" y="206326"/>
                </a:lnTo>
                <a:lnTo>
                  <a:pt x="213282" y="210299"/>
                </a:lnTo>
                <a:lnTo>
                  <a:pt x="214278" y="214278"/>
                </a:lnTo>
                <a:lnTo>
                  <a:pt x="214774" y="218753"/>
                </a:lnTo>
                <a:lnTo>
                  <a:pt x="215770" y="222732"/>
                </a:lnTo>
                <a:lnTo>
                  <a:pt x="216265" y="226706"/>
                </a:lnTo>
                <a:lnTo>
                  <a:pt x="217261" y="231180"/>
                </a:lnTo>
                <a:lnTo>
                  <a:pt x="217757" y="235159"/>
                </a:lnTo>
                <a:lnTo>
                  <a:pt x="218753" y="239634"/>
                </a:lnTo>
                <a:lnTo>
                  <a:pt x="219749" y="243613"/>
                </a:lnTo>
                <a:lnTo>
                  <a:pt x="220244" y="248088"/>
                </a:lnTo>
                <a:lnTo>
                  <a:pt x="221241" y="252061"/>
                </a:lnTo>
                <a:lnTo>
                  <a:pt x="221736" y="256040"/>
                </a:lnTo>
                <a:lnTo>
                  <a:pt x="222732" y="260515"/>
                </a:lnTo>
                <a:lnTo>
                  <a:pt x="223227" y="264494"/>
                </a:lnTo>
                <a:lnTo>
                  <a:pt x="224224" y="268968"/>
                </a:lnTo>
                <a:lnTo>
                  <a:pt x="224719" y="273443"/>
                </a:lnTo>
                <a:lnTo>
                  <a:pt x="225715" y="277416"/>
                </a:lnTo>
                <a:lnTo>
                  <a:pt x="226706" y="281891"/>
                </a:lnTo>
                <a:lnTo>
                  <a:pt x="227207" y="285870"/>
                </a:lnTo>
                <a:lnTo>
                  <a:pt x="228197" y="290344"/>
                </a:lnTo>
                <a:lnTo>
                  <a:pt x="228698" y="294324"/>
                </a:lnTo>
                <a:lnTo>
                  <a:pt x="229689" y="298798"/>
                </a:lnTo>
                <a:lnTo>
                  <a:pt x="230190" y="302771"/>
                </a:lnTo>
                <a:lnTo>
                  <a:pt x="231180" y="306751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211513" y="2476393"/>
            <a:ext cx="231775" cy="112395"/>
          </a:xfrm>
          <a:custGeom>
            <a:avLst/>
            <a:gdLst/>
            <a:ahLst/>
            <a:cxnLst/>
            <a:rect l="l" t="t" r="r" b="b"/>
            <a:pathLst>
              <a:path w="231775" h="112394">
                <a:moveTo>
                  <a:pt x="0" y="111861"/>
                </a:moveTo>
                <a:lnTo>
                  <a:pt x="76566" y="111861"/>
                </a:lnTo>
                <a:lnTo>
                  <a:pt x="77557" y="111365"/>
                </a:lnTo>
                <a:lnTo>
                  <a:pt x="94960" y="111365"/>
                </a:lnTo>
                <a:lnTo>
                  <a:pt x="95956" y="110866"/>
                </a:lnTo>
                <a:lnTo>
                  <a:pt x="105400" y="110866"/>
                </a:lnTo>
                <a:lnTo>
                  <a:pt x="105895" y="110370"/>
                </a:lnTo>
                <a:lnTo>
                  <a:pt x="112362" y="110370"/>
                </a:lnTo>
                <a:lnTo>
                  <a:pt x="112857" y="109873"/>
                </a:lnTo>
                <a:lnTo>
                  <a:pt x="117827" y="109873"/>
                </a:lnTo>
                <a:lnTo>
                  <a:pt x="118328" y="109374"/>
                </a:lnTo>
                <a:lnTo>
                  <a:pt x="122301" y="109374"/>
                </a:lnTo>
                <a:lnTo>
                  <a:pt x="122803" y="108878"/>
                </a:lnTo>
                <a:lnTo>
                  <a:pt x="126281" y="108878"/>
                </a:lnTo>
                <a:lnTo>
                  <a:pt x="126776" y="108382"/>
                </a:lnTo>
                <a:lnTo>
                  <a:pt x="129264" y="108382"/>
                </a:lnTo>
                <a:lnTo>
                  <a:pt x="129759" y="107883"/>
                </a:lnTo>
                <a:lnTo>
                  <a:pt x="132247" y="107883"/>
                </a:lnTo>
                <a:lnTo>
                  <a:pt x="133243" y="107387"/>
                </a:lnTo>
                <a:lnTo>
                  <a:pt x="134734" y="107387"/>
                </a:lnTo>
                <a:lnTo>
                  <a:pt x="135230" y="106890"/>
                </a:lnTo>
                <a:lnTo>
                  <a:pt x="136721" y="106890"/>
                </a:lnTo>
                <a:lnTo>
                  <a:pt x="137717" y="106391"/>
                </a:lnTo>
                <a:lnTo>
                  <a:pt x="139209" y="106391"/>
                </a:lnTo>
                <a:lnTo>
                  <a:pt x="140199" y="105895"/>
                </a:lnTo>
                <a:lnTo>
                  <a:pt x="141691" y="105895"/>
                </a:lnTo>
                <a:lnTo>
                  <a:pt x="142192" y="105399"/>
                </a:lnTo>
                <a:lnTo>
                  <a:pt x="143683" y="105399"/>
                </a:lnTo>
                <a:lnTo>
                  <a:pt x="144674" y="104900"/>
                </a:lnTo>
                <a:lnTo>
                  <a:pt x="145175" y="104900"/>
                </a:lnTo>
                <a:lnTo>
                  <a:pt x="146165" y="104404"/>
                </a:lnTo>
                <a:lnTo>
                  <a:pt x="147162" y="104404"/>
                </a:lnTo>
                <a:lnTo>
                  <a:pt x="147657" y="103907"/>
                </a:lnTo>
                <a:lnTo>
                  <a:pt x="148653" y="103907"/>
                </a:lnTo>
                <a:lnTo>
                  <a:pt x="149148" y="103408"/>
                </a:lnTo>
                <a:lnTo>
                  <a:pt x="150145" y="103408"/>
                </a:lnTo>
                <a:lnTo>
                  <a:pt x="150640" y="102912"/>
                </a:lnTo>
                <a:lnTo>
                  <a:pt x="151636" y="102912"/>
                </a:lnTo>
                <a:lnTo>
                  <a:pt x="152131" y="102416"/>
                </a:lnTo>
                <a:lnTo>
                  <a:pt x="153128" y="102416"/>
                </a:lnTo>
                <a:lnTo>
                  <a:pt x="154124" y="101917"/>
                </a:lnTo>
                <a:lnTo>
                  <a:pt x="154619" y="101421"/>
                </a:lnTo>
                <a:lnTo>
                  <a:pt x="155615" y="101421"/>
                </a:lnTo>
                <a:lnTo>
                  <a:pt x="156110" y="100924"/>
                </a:lnTo>
                <a:lnTo>
                  <a:pt x="157107" y="100924"/>
                </a:lnTo>
                <a:lnTo>
                  <a:pt x="157602" y="100426"/>
                </a:lnTo>
                <a:lnTo>
                  <a:pt x="158598" y="99929"/>
                </a:lnTo>
                <a:lnTo>
                  <a:pt x="159093" y="99929"/>
                </a:lnTo>
                <a:lnTo>
                  <a:pt x="160090" y="99433"/>
                </a:lnTo>
                <a:lnTo>
                  <a:pt x="161080" y="98934"/>
                </a:lnTo>
                <a:lnTo>
                  <a:pt x="161581" y="98438"/>
                </a:lnTo>
                <a:lnTo>
                  <a:pt x="162572" y="98438"/>
                </a:lnTo>
                <a:lnTo>
                  <a:pt x="163073" y="97941"/>
                </a:lnTo>
                <a:lnTo>
                  <a:pt x="164063" y="97443"/>
                </a:lnTo>
                <a:lnTo>
                  <a:pt x="164564" y="96946"/>
                </a:lnTo>
                <a:lnTo>
                  <a:pt x="165555" y="96450"/>
                </a:lnTo>
                <a:lnTo>
                  <a:pt x="166056" y="95951"/>
                </a:lnTo>
                <a:lnTo>
                  <a:pt x="167046" y="95951"/>
                </a:lnTo>
                <a:lnTo>
                  <a:pt x="168042" y="95455"/>
                </a:lnTo>
                <a:lnTo>
                  <a:pt x="168538" y="94958"/>
                </a:lnTo>
                <a:lnTo>
                  <a:pt x="169534" y="94460"/>
                </a:lnTo>
                <a:lnTo>
                  <a:pt x="170029" y="93963"/>
                </a:lnTo>
                <a:lnTo>
                  <a:pt x="171025" y="93467"/>
                </a:lnTo>
                <a:lnTo>
                  <a:pt x="171521" y="92968"/>
                </a:lnTo>
                <a:lnTo>
                  <a:pt x="172517" y="92472"/>
                </a:lnTo>
                <a:lnTo>
                  <a:pt x="173012" y="91975"/>
                </a:lnTo>
                <a:lnTo>
                  <a:pt x="174008" y="91477"/>
                </a:lnTo>
                <a:lnTo>
                  <a:pt x="175005" y="90980"/>
                </a:lnTo>
                <a:lnTo>
                  <a:pt x="175500" y="89985"/>
                </a:lnTo>
                <a:lnTo>
                  <a:pt x="176496" y="89489"/>
                </a:lnTo>
                <a:lnTo>
                  <a:pt x="176991" y="88992"/>
                </a:lnTo>
                <a:lnTo>
                  <a:pt x="177988" y="88494"/>
                </a:lnTo>
                <a:lnTo>
                  <a:pt x="178483" y="87997"/>
                </a:lnTo>
                <a:lnTo>
                  <a:pt x="179479" y="87002"/>
                </a:lnTo>
                <a:lnTo>
                  <a:pt x="179974" y="86506"/>
                </a:lnTo>
                <a:lnTo>
                  <a:pt x="180971" y="86009"/>
                </a:lnTo>
                <a:lnTo>
                  <a:pt x="181961" y="85014"/>
                </a:lnTo>
                <a:lnTo>
                  <a:pt x="182462" y="84518"/>
                </a:lnTo>
                <a:lnTo>
                  <a:pt x="183452" y="83523"/>
                </a:lnTo>
                <a:lnTo>
                  <a:pt x="183954" y="83026"/>
                </a:lnTo>
                <a:lnTo>
                  <a:pt x="184944" y="82528"/>
                </a:lnTo>
                <a:lnTo>
                  <a:pt x="185445" y="81535"/>
                </a:lnTo>
                <a:lnTo>
                  <a:pt x="186435" y="80540"/>
                </a:lnTo>
                <a:lnTo>
                  <a:pt x="186937" y="80043"/>
                </a:lnTo>
                <a:lnTo>
                  <a:pt x="187927" y="79048"/>
                </a:lnTo>
                <a:lnTo>
                  <a:pt x="188923" y="78552"/>
                </a:lnTo>
                <a:lnTo>
                  <a:pt x="189418" y="77557"/>
                </a:lnTo>
                <a:lnTo>
                  <a:pt x="190415" y="76562"/>
                </a:lnTo>
                <a:lnTo>
                  <a:pt x="190910" y="75569"/>
                </a:lnTo>
                <a:lnTo>
                  <a:pt x="191906" y="75070"/>
                </a:lnTo>
                <a:lnTo>
                  <a:pt x="192401" y="74077"/>
                </a:lnTo>
                <a:lnTo>
                  <a:pt x="193398" y="73082"/>
                </a:lnTo>
                <a:lnTo>
                  <a:pt x="193893" y="72087"/>
                </a:lnTo>
                <a:lnTo>
                  <a:pt x="194889" y="71095"/>
                </a:lnTo>
                <a:lnTo>
                  <a:pt x="195885" y="70099"/>
                </a:lnTo>
                <a:lnTo>
                  <a:pt x="196381" y="69104"/>
                </a:lnTo>
                <a:lnTo>
                  <a:pt x="197377" y="68112"/>
                </a:lnTo>
                <a:lnTo>
                  <a:pt x="197872" y="67116"/>
                </a:lnTo>
                <a:lnTo>
                  <a:pt x="198868" y="66121"/>
                </a:lnTo>
                <a:lnTo>
                  <a:pt x="199364" y="65129"/>
                </a:lnTo>
                <a:lnTo>
                  <a:pt x="200360" y="64133"/>
                </a:lnTo>
                <a:lnTo>
                  <a:pt x="200855" y="62642"/>
                </a:lnTo>
                <a:lnTo>
                  <a:pt x="201851" y="61647"/>
                </a:lnTo>
                <a:lnTo>
                  <a:pt x="202842" y="60654"/>
                </a:lnTo>
                <a:lnTo>
                  <a:pt x="203343" y="59163"/>
                </a:lnTo>
                <a:lnTo>
                  <a:pt x="204333" y="58168"/>
                </a:lnTo>
                <a:lnTo>
                  <a:pt x="204834" y="56676"/>
                </a:lnTo>
                <a:lnTo>
                  <a:pt x="205825" y="55681"/>
                </a:lnTo>
                <a:lnTo>
                  <a:pt x="206326" y="54189"/>
                </a:lnTo>
                <a:lnTo>
                  <a:pt x="207316" y="53197"/>
                </a:lnTo>
                <a:lnTo>
                  <a:pt x="207817" y="51705"/>
                </a:lnTo>
                <a:lnTo>
                  <a:pt x="208808" y="50214"/>
                </a:lnTo>
                <a:lnTo>
                  <a:pt x="209804" y="49219"/>
                </a:lnTo>
                <a:lnTo>
                  <a:pt x="210299" y="47727"/>
                </a:lnTo>
                <a:lnTo>
                  <a:pt x="211296" y="46236"/>
                </a:lnTo>
                <a:lnTo>
                  <a:pt x="211791" y="44744"/>
                </a:lnTo>
                <a:lnTo>
                  <a:pt x="212787" y="43253"/>
                </a:lnTo>
                <a:lnTo>
                  <a:pt x="213282" y="41761"/>
                </a:lnTo>
                <a:lnTo>
                  <a:pt x="214278" y="40270"/>
                </a:lnTo>
                <a:lnTo>
                  <a:pt x="214774" y="38778"/>
                </a:lnTo>
                <a:lnTo>
                  <a:pt x="215770" y="37287"/>
                </a:lnTo>
                <a:lnTo>
                  <a:pt x="216766" y="35299"/>
                </a:lnTo>
                <a:lnTo>
                  <a:pt x="217261" y="33807"/>
                </a:lnTo>
                <a:lnTo>
                  <a:pt x="218258" y="32316"/>
                </a:lnTo>
                <a:lnTo>
                  <a:pt x="218753" y="30824"/>
                </a:lnTo>
                <a:lnTo>
                  <a:pt x="219749" y="28834"/>
                </a:lnTo>
                <a:lnTo>
                  <a:pt x="220244" y="27343"/>
                </a:lnTo>
                <a:lnTo>
                  <a:pt x="221241" y="25355"/>
                </a:lnTo>
                <a:lnTo>
                  <a:pt x="221736" y="23863"/>
                </a:lnTo>
                <a:lnTo>
                  <a:pt x="222732" y="21875"/>
                </a:lnTo>
                <a:lnTo>
                  <a:pt x="223723" y="19885"/>
                </a:lnTo>
                <a:lnTo>
                  <a:pt x="224224" y="17897"/>
                </a:lnTo>
                <a:lnTo>
                  <a:pt x="225214" y="16406"/>
                </a:lnTo>
                <a:lnTo>
                  <a:pt x="225715" y="14418"/>
                </a:lnTo>
                <a:lnTo>
                  <a:pt x="226706" y="12428"/>
                </a:lnTo>
                <a:lnTo>
                  <a:pt x="227207" y="10440"/>
                </a:lnTo>
                <a:lnTo>
                  <a:pt x="228197" y="8452"/>
                </a:lnTo>
                <a:lnTo>
                  <a:pt x="228698" y="6462"/>
                </a:lnTo>
                <a:lnTo>
                  <a:pt x="229689" y="4474"/>
                </a:lnTo>
                <a:lnTo>
                  <a:pt x="230190" y="1987"/>
                </a:lnTo>
                <a:lnTo>
                  <a:pt x="231180" y="0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80334" y="2588254"/>
            <a:ext cx="231775" cy="0"/>
          </a:xfrm>
          <a:custGeom>
            <a:avLst/>
            <a:gdLst/>
            <a:ahLst/>
            <a:cxnLst/>
            <a:rect l="l" t="t" r="r" b="b"/>
            <a:pathLst>
              <a:path w="231775">
                <a:moveTo>
                  <a:pt x="0" y="0"/>
                </a:moveTo>
                <a:lnTo>
                  <a:pt x="231179" y="0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13786" y="2588254"/>
            <a:ext cx="167005" cy="0"/>
          </a:xfrm>
          <a:custGeom>
            <a:avLst/>
            <a:gdLst/>
            <a:ahLst/>
            <a:cxnLst/>
            <a:rect l="l" t="t" r="r" b="b"/>
            <a:pathLst>
              <a:path w="167005">
                <a:moveTo>
                  <a:pt x="0" y="0"/>
                </a:moveTo>
                <a:lnTo>
                  <a:pt x="166547" y="0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136235" y="2555938"/>
            <a:ext cx="231775" cy="26034"/>
          </a:xfrm>
          <a:custGeom>
            <a:avLst/>
            <a:gdLst/>
            <a:ahLst/>
            <a:cxnLst/>
            <a:rect l="l" t="t" r="r" b="b"/>
            <a:pathLst>
              <a:path w="231775" h="26035">
                <a:moveTo>
                  <a:pt x="0" y="25854"/>
                </a:moveTo>
                <a:lnTo>
                  <a:pt x="501" y="25355"/>
                </a:lnTo>
                <a:lnTo>
                  <a:pt x="1992" y="25355"/>
                </a:lnTo>
                <a:lnTo>
                  <a:pt x="2982" y="24858"/>
                </a:lnTo>
                <a:lnTo>
                  <a:pt x="4474" y="24858"/>
                </a:lnTo>
                <a:lnTo>
                  <a:pt x="5470" y="24362"/>
                </a:lnTo>
                <a:lnTo>
                  <a:pt x="5965" y="24362"/>
                </a:lnTo>
                <a:lnTo>
                  <a:pt x="6962" y="23863"/>
                </a:lnTo>
                <a:lnTo>
                  <a:pt x="8453" y="23863"/>
                </a:lnTo>
                <a:lnTo>
                  <a:pt x="8948" y="23367"/>
                </a:lnTo>
                <a:lnTo>
                  <a:pt x="10440" y="23367"/>
                </a:lnTo>
                <a:lnTo>
                  <a:pt x="11436" y="22871"/>
                </a:lnTo>
                <a:lnTo>
                  <a:pt x="12433" y="22871"/>
                </a:lnTo>
                <a:lnTo>
                  <a:pt x="12928" y="22372"/>
                </a:lnTo>
                <a:lnTo>
                  <a:pt x="14419" y="22372"/>
                </a:lnTo>
                <a:lnTo>
                  <a:pt x="15416" y="21875"/>
                </a:lnTo>
                <a:lnTo>
                  <a:pt x="15911" y="21875"/>
                </a:lnTo>
                <a:lnTo>
                  <a:pt x="16907" y="21379"/>
                </a:lnTo>
                <a:lnTo>
                  <a:pt x="18398" y="21379"/>
                </a:lnTo>
                <a:lnTo>
                  <a:pt x="19389" y="20880"/>
                </a:lnTo>
                <a:lnTo>
                  <a:pt x="20880" y="20880"/>
                </a:lnTo>
                <a:lnTo>
                  <a:pt x="21381" y="20384"/>
                </a:lnTo>
                <a:lnTo>
                  <a:pt x="22372" y="20384"/>
                </a:lnTo>
                <a:lnTo>
                  <a:pt x="22873" y="19888"/>
                </a:lnTo>
                <a:lnTo>
                  <a:pt x="24364" y="19888"/>
                </a:lnTo>
                <a:lnTo>
                  <a:pt x="25355" y="19389"/>
                </a:lnTo>
                <a:lnTo>
                  <a:pt x="25856" y="19389"/>
                </a:lnTo>
                <a:lnTo>
                  <a:pt x="26846" y="18892"/>
                </a:lnTo>
                <a:lnTo>
                  <a:pt x="28338" y="18892"/>
                </a:lnTo>
                <a:lnTo>
                  <a:pt x="29334" y="18396"/>
                </a:lnTo>
                <a:lnTo>
                  <a:pt x="29829" y="18396"/>
                </a:lnTo>
                <a:lnTo>
                  <a:pt x="30826" y="17897"/>
                </a:lnTo>
                <a:lnTo>
                  <a:pt x="32317" y="17897"/>
                </a:lnTo>
                <a:lnTo>
                  <a:pt x="32812" y="17401"/>
                </a:lnTo>
                <a:lnTo>
                  <a:pt x="33809" y="17401"/>
                </a:lnTo>
                <a:lnTo>
                  <a:pt x="34805" y="16905"/>
                </a:lnTo>
                <a:lnTo>
                  <a:pt x="36296" y="16905"/>
                </a:lnTo>
                <a:lnTo>
                  <a:pt x="36792" y="16406"/>
                </a:lnTo>
                <a:lnTo>
                  <a:pt x="38283" y="16406"/>
                </a:lnTo>
                <a:lnTo>
                  <a:pt x="39279" y="15909"/>
                </a:lnTo>
                <a:lnTo>
                  <a:pt x="39774" y="15909"/>
                </a:lnTo>
                <a:lnTo>
                  <a:pt x="40771" y="15413"/>
                </a:lnTo>
                <a:lnTo>
                  <a:pt x="42262" y="15413"/>
                </a:lnTo>
                <a:lnTo>
                  <a:pt x="43253" y="14914"/>
                </a:lnTo>
                <a:lnTo>
                  <a:pt x="43754" y="14914"/>
                </a:lnTo>
                <a:lnTo>
                  <a:pt x="44744" y="14418"/>
                </a:lnTo>
                <a:lnTo>
                  <a:pt x="46236" y="14418"/>
                </a:lnTo>
                <a:lnTo>
                  <a:pt x="46737" y="13922"/>
                </a:lnTo>
                <a:lnTo>
                  <a:pt x="48723" y="13922"/>
                </a:lnTo>
                <a:lnTo>
                  <a:pt x="49219" y="13423"/>
                </a:lnTo>
                <a:lnTo>
                  <a:pt x="50215" y="13423"/>
                </a:lnTo>
                <a:lnTo>
                  <a:pt x="50710" y="12927"/>
                </a:lnTo>
                <a:lnTo>
                  <a:pt x="52202" y="12927"/>
                </a:lnTo>
                <a:lnTo>
                  <a:pt x="53198" y="12430"/>
                </a:lnTo>
                <a:lnTo>
                  <a:pt x="54689" y="12430"/>
                </a:lnTo>
                <a:lnTo>
                  <a:pt x="55686" y="11931"/>
                </a:lnTo>
                <a:lnTo>
                  <a:pt x="57177" y="11931"/>
                </a:lnTo>
                <a:lnTo>
                  <a:pt x="57672" y="11435"/>
                </a:lnTo>
                <a:lnTo>
                  <a:pt x="58669" y="11435"/>
                </a:lnTo>
                <a:lnTo>
                  <a:pt x="59164" y="10939"/>
                </a:lnTo>
                <a:lnTo>
                  <a:pt x="60655" y="10939"/>
                </a:lnTo>
                <a:lnTo>
                  <a:pt x="61652" y="10440"/>
                </a:lnTo>
                <a:lnTo>
                  <a:pt x="63143" y="10440"/>
                </a:lnTo>
                <a:lnTo>
                  <a:pt x="64133" y="9944"/>
                </a:lnTo>
                <a:lnTo>
                  <a:pt x="65625" y="9944"/>
                </a:lnTo>
                <a:lnTo>
                  <a:pt x="66126" y="9447"/>
                </a:lnTo>
                <a:lnTo>
                  <a:pt x="67618" y="9447"/>
                </a:lnTo>
                <a:lnTo>
                  <a:pt x="68608" y="8948"/>
                </a:lnTo>
                <a:lnTo>
                  <a:pt x="70099" y="8948"/>
                </a:lnTo>
                <a:lnTo>
                  <a:pt x="71096" y="8452"/>
                </a:lnTo>
                <a:lnTo>
                  <a:pt x="72587" y="8452"/>
                </a:lnTo>
                <a:lnTo>
                  <a:pt x="73082" y="7956"/>
                </a:lnTo>
                <a:lnTo>
                  <a:pt x="74574" y="7956"/>
                </a:lnTo>
                <a:lnTo>
                  <a:pt x="75570" y="7457"/>
                </a:lnTo>
                <a:lnTo>
                  <a:pt x="78058" y="7457"/>
                </a:lnTo>
                <a:lnTo>
                  <a:pt x="78553" y="6961"/>
                </a:lnTo>
                <a:lnTo>
                  <a:pt x="80045" y="6961"/>
                </a:lnTo>
                <a:lnTo>
                  <a:pt x="81041" y="6464"/>
                </a:lnTo>
                <a:lnTo>
                  <a:pt x="83523" y="6464"/>
                </a:lnTo>
                <a:lnTo>
                  <a:pt x="84024" y="5965"/>
                </a:lnTo>
                <a:lnTo>
                  <a:pt x="85515" y="5965"/>
                </a:lnTo>
                <a:lnTo>
                  <a:pt x="86506" y="5469"/>
                </a:lnTo>
                <a:lnTo>
                  <a:pt x="88498" y="5469"/>
                </a:lnTo>
                <a:lnTo>
                  <a:pt x="89489" y="4973"/>
                </a:lnTo>
                <a:lnTo>
                  <a:pt x="91977" y="4973"/>
                </a:lnTo>
                <a:lnTo>
                  <a:pt x="92472" y="4474"/>
                </a:lnTo>
                <a:lnTo>
                  <a:pt x="94960" y="4474"/>
                </a:lnTo>
                <a:lnTo>
                  <a:pt x="95455" y="3978"/>
                </a:lnTo>
                <a:lnTo>
                  <a:pt x="97942" y="3978"/>
                </a:lnTo>
                <a:lnTo>
                  <a:pt x="98939" y="3481"/>
                </a:lnTo>
                <a:lnTo>
                  <a:pt x="101922" y="3481"/>
                </a:lnTo>
                <a:lnTo>
                  <a:pt x="102417" y="2982"/>
                </a:lnTo>
                <a:lnTo>
                  <a:pt x="105895" y="2982"/>
                </a:lnTo>
                <a:lnTo>
                  <a:pt x="106396" y="2486"/>
                </a:lnTo>
                <a:lnTo>
                  <a:pt x="110370" y="2486"/>
                </a:lnTo>
                <a:lnTo>
                  <a:pt x="111366" y="1990"/>
                </a:lnTo>
                <a:lnTo>
                  <a:pt x="114844" y="1990"/>
                </a:lnTo>
                <a:lnTo>
                  <a:pt x="115840" y="1491"/>
                </a:lnTo>
                <a:lnTo>
                  <a:pt x="120315" y="1491"/>
                </a:lnTo>
                <a:lnTo>
                  <a:pt x="121311" y="995"/>
                </a:lnTo>
                <a:lnTo>
                  <a:pt x="126776" y="995"/>
                </a:lnTo>
                <a:lnTo>
                  <a:pt x="127277" y="498"/>
                </a:lnTo>
                <a:lnTo>
                  <a:pt x="136721" y="498"/>
                </a:lnTo>
                <a:lnTo>
                  <a:pt x="137216" y="0"/>
                </a:lnTo>
                <a:lnTo>
                  <a:pt x="162076" y="0"/>
                </a:lnTo>
                <a:lnTo>
                  <a:pt x="163073" y="498"/>
                </a:lnTo>
                <a:lnTo>
                  <a:pt x="172022" y="498"/>
                </a:lnTo>
                <a:lnTo>
                  <a:pt x="173012" y="995"/>
                </a:lnTo>
                <a:lnTo>
                  <a:pt x="179974" y="995"/>
                </a:lnTo>
                <a:lnTo>
                  <a:pt x="180469" y="1491"/>
                </a:lnTo>
                <a:lnTo>
                  <a:pt x="185445" y="1491"/>
                </a:lnTo>
                <a:lnTo>
                  <a:pt x="185940" y="1990"/>
                </a:lnTo>
                <a:lnTo>
                  <a:pt x="190910" y="1990"/>
                </a:lnTo>
                <a:lnTo>
                  <a:pt x="191411" y="2486"/>
                </a:lnTo>
                <a:lnTo>
                  <a:pt x="195384" y="2486"/>
                </a:lnTo>
                <a:lnTo>
                  <a:pt x="196381" y="2982"/>
                </a:lnTo>
                <a:lnTo>
                  <a:pt x="199364" y="2982"/>
                </a:lnTo>
                <a:lnTo>
                  <a:pt x="199859" y="3481"/>
                </a:lnTo>
                <a:lnTo>
                  <a:pt x="203343" y="3481"/>
                </a:lnTo>
                <a:lnTo>
                  <a:pt x="203838" y="3978"/>
                </a:lnTo>
                <a:lnTo>
                  <a:pt x="206821" y="3978"/>
                </a:lnTo>
                <a:lnTo>
                  <a:pt x="207817" y="4474"/>
                </a:lnTo>
                <a:lnTo>
                  <a:pt x="210800" y="4474"/>
                </a:lnTo>
                <a:lnTo>
                  <a:pt x="211791" y="4973"/>
                </a:lnTo>
                <a:lnTo>
                  <a:pt x="213783" y="4973"/>
                </a:lnTo>
                <a:lnTo>
                  <a:pt x="214774" y="5469"/>
                </a:lnTo>
                <a:lnTo>
                  <a:pt x="217757" y="5469"/>
                </a:lnTo>
                <a:lnTo>
                  <a:pt x="218753" y="5965"/>
                </a:lnTo>
                <a:lnTo>
                  <a:pt x="220740" y="5965"/>
                </a:lnTo>
                <a:lnTo>
                  <a:pt x="221736" y="6464"/>
                </a:lnTo>
                <a:lnTo>
                  <a:pt x="224224" y="6464"/>
                </a:lnTo>
                <a:lnTo>
                  <a:pt x="224719" y="6961"/>
                </a:lnTo>
                <a:lnTo>
                  <a:pt x="227207" y="6961"/>
                </a:lnTo>
                <a:lnTo>
                  <a:pt x="227702" y="7457"/>
                </a:lnTo>
                <a:lnTo>
                  <a:pt x="230190" y="7457"/>
                </a:lnTo>
                <a:lnTo>
                  <a:pt x="231180" y="7956"/>
                </a:lnTo>
              </a:path>
            </a:pathLst>
          </a:custGeom>
          <a:ln w="1193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905055" y="2455512"/>
            <a:ext cx="231775" cy="133350"/>
          </a:xfrm>
          <a:custGeom>
            <a:avLst/>
            <a:gdLst/>
            <a:ahLst/>
            <a:cxnLst/>
            <a:rect l="l" t="t" r="r" b="b"/>
            <a:pathLst>
              <a:path w="231775" h="133350">
                <a:moveTo>
                  <a:pt x="0" y="0"/>
                </a:moveTo>
                <a:lnTo>
                  <a:pt x="501" y="1491"/>
                </a:lnTo>
                <a:lnTo>
                  <a:pt x="1491" y="2486"/>
                </a:lnTo>
                <a:lnTo>
                  <a:pt x="1992" y="3978"/>
                </a:lnTo>
                <a:lnTo>
                  <a:pt x="2982" y="5469"/>
                </a:lnTo>
                <a:lnTo>
                  <a:pt x="3979" y="6462"/>
                </a:lnTo>
                <a:lnTo>
                  <a:pt x="4474" y="7953"/>
                </a:lnTo>
                <a:lnTo>
                  <a:pt x="5470" y="9445"/>
                </a:lnTo>
                <a:lnTo>
                  <a:pt x="5965" y="10440"/>
                </a:lnTo>
                <a:lnTo>
                  <a:pt x="6962" y="11931"/>
                </a:lnTo>
                <a:lnTo>
                  <a:pt x="7457" y="12927"/>
                </a:lnTo>
                <a:lnTo>
                  <a:pt x="8453" y="14418"/>
                </a:lnTo>
                <a:lnTo>
                  <a:pt x="8948" y="15411"/>
                </a:lnTo>
                <a:lnTo>
                  <a:pt x="9945" y="16902"/>
                </a:lnTo>
                <a:lnTo>
                  <a:pt x="10941" y="17897"/>
                </a:lnTo>
                <a:lnTo>
                  <a:pt x="11436" y="19389"/>
                </a:lnTo>
                <a:lnTo>
                  <a:pt x="12433" y="20384"/>
                </a:lnTo>
                <a:lnTo>
                  <a:pt x="12928" y="21875"/>
                </a:lnTo>
                <a:lnTo>
                  <a:pt x="13924" y="22868"/>
                </a:lnTo>
                <a:lnTo>
                  <a:pt x="14419" y="24360"/>
                </a:lnTo>
                <a:lnTo>
                  <a:pt x="15416" y="25355"/>
                </a:lnTo>
                <a:lnTo>
                  <a:pt x="15911" y="26846"/>
                </a:lnTo>
                <a:lnTo>
                  <a:pt x="16907" y="27841"/>
                </a:lnTo>
                <a:lnTo>
                  <a:pt x="17897" y="28834"/>
                </a:lnTo>
                <a:lnTo>
                  <a:pt x="18398" y="30326"/>
                </a:lnTo>
                <a:lnTo>
                  <a:pt x="19389" y="31321"/>
                </a:lnTo>
                <a:lnTo>
                  <a:pt x="19890" y="32812"/>
                </a:lnTo>
                <a:lnTo>
                  <a:pt x="20880" y="33807"/>
                </a:lnTo>
                <a:lnTo>
                  <a:pt x="21381" y="34800"/>
                </a:lnTo>
                <a:lnTo>
                  <a:pt x="22372" y="36292"/>
                </a:lnTo>
                <a:lnTo>
                  <a:pt x="22873" y="37287"/>
                </a:lnTo>
                <a:lnTo>
                  <a:pt x="23863" y="38282"/>
                </a:lnTo>
                <a:lnTo>
                  <a:pt x="24860" y="39275"/>
                </a:lnTo>
                <a:lnTo>
                  <a:pt x="25355" y="40766"/>
                </a:lnTo>
                <a:lnTo>
                  <a:pt x="26351" y="41761"/>
                </a:lnTo>
                <a:lnTo>
                  <a:pt x="26846" y="42756"/>
                </a:lnTo>
                <a:lnTo>
                  <a:pt x="27843" y="43749"/>
                </a:lnTo>
                <a:lnTo>
                  <a:pt x="28338" y="45240"/>
                </a:lnTo>
                <a:lnTo>
                  <a:pt x="29334" y="46236"/>
                </a:lnTo>
                <a:lnTo>
                  <a:pt x="29829" y="47231"/>
                </a:lnTo>
                <a:lnTo>
                  <a:pt x="30826" y="48223"/>
                </a:lnTo>
                <a:lnTo>
                  <a:pt x="31822" y="49219"/>
                </a:lnTo>
                <a:lnTo>
                  <a:pt x="32317" y="50214"/>
                </a:lnTo>
                <a:lnTo>
                  <a:pt x="33313" y="51206"/>
                </a:lnTo>
                <a:lnTo>
                  <a:pt x="33809" y="52202"/>
                </a:lnTo>
                <a:lnTo>
                  <a:pt x="34805" y="53693"/>
                </a:lnTo>
                <a:lnTo>
                  <a:pt x="35300" y="54688"/>
                </a:lnTo>
                <a:lnTo>
                  <a:pt x="36296" y="55681"/>
                </a:lnTo>
                <a:lnTo>
                  <a:pt x="36792" y="56676"/>
                </a:lnTo>
                <a:lnTo>
                  <a:pt x="37788" y="57671"/>
                </a:lnTo>
                <a:lnTo>
                  <a:pt x="38778" y="58664"/>
                </a:lnTo>
                <a:lnTo>
                  <a:pt x="39279" y="59659"/>
                </a:lnTo>
                <a:lnTo>
                  <a:pt x="40270" y="60654"/>
                </a:lnTo>
                <a:lnTo>
                  <a:pt x="40771" y="61647"/>
                </a:lnTo>
                <a:lnTo>
                  <a:pt x="41761" y="62642"/>
                </a:lnTo>
                <a:lnTo>
                  <a:pt x="42262" y="63637"/>
                </a:lnTo>
                <a:lnTo>
                  <a:pt x="43253" y="64630"/>
                </a:lnTo>
                <a:lnTo>
                  <a:pt x="43754" y="65129"/>
                </a:lnTo>
                <a:lnTo>
                  <a:pt x="44744" y="66121"/>
                </a:lnTo>
                <a:lnTo>
                  <a:pt x="45740" y="67116"/>
                </a:lnTo>
                <a:lnTo>
                  <a:pt x="46236" y="68112"/>
                </a:lnTo>
                <a:lnTo>
                  <a:pt x="47232" y="69104"/>
                </a:lnTo>
                <a:lnTo>
                  <a:pt x="47727" y="70099"/>
                </a:lnTo>
                <a:lnTo>
                  <a:pt x="48723" y="71095"/>
                </a:lnTo>
                <a:lnTo>
                  <a:pt x="49219" y="71591"/>
                </a:lnTo>
                <a:lnTo>
                  <a:pt x="50215" y="72586"/>
                </a:lnTo>
                <a:lnTo>
                  <a:pt x="50710" y="73579"/>
                </a:lnTo>
                <a:lnTo>
                  <a:pt x="51706" y="74574"/>
                </a:lnTo>
                <a:lnTo>
                  <a:pt x="52202" y="75569"/>
                </a:lnTo>
                <a:lnTo>
                  <a:pt x="53198" y="76065"/>
                </a:lnTo>
                <a:lnTo>
                  <a:pt x="54194" y="77060"/>
                </a:lnTo>
                <a:lnTo>
                  <a:pt x="54689" y="78053"/>
                </a:lnTo>
                <a:lnTo>
                  <a:pt x="55686" y="78552"/>
                </a:lnTo>
                <a:lnTo>
                  <a:pt x="56181" y="79545"/>
                </a:lnTo>
                <a:lnTo>
                  <a:pt x="57177" y="80540"/>
                </a:lnTo>
                <a:lnTo>
                  <a:pt x="57672" y="81036"/>
                </a:lnTo>
                <a:lnTo>
                  <a:pt x="58669" y="82031"/>
                </a:lnTo>
                <a:lnTo>
                  <a:pt x="59164" y="83026"/>
                </a:lnTo>
                <a:lnTo>
                  <a:pt x="60160" y="83523"/>
                </a:lnTo>
                <a:lnTo>
                  <a:pt x="61150" y="84518"/>
                </a:lnTo>
                <a:lnTo>
                  <a:pt x="61652" y="85511"/>
                </a:lnTo>
                <a:lnTo>
                  <a:pt x="62642" y="86009"/>
                </a:lnTo>
                <a:lnTo>
                  <a:pt x="63143" y="87002"/>
                </a:lnTo>
                <a:lnTo>
                  <a:pt x="64133" y="87501"/>
                </a:lnTo>
                <a:lnTo>
                  <a:pt x="64635" y="88494"/>
                </a:lnTo>
                <a:lnTo>
                  <a:pt x="65625" y="88992"/>
                </a:lnTo>
                <a:lnTo>
                  <a:pt x="66126" y="89985"/>
                </a:lnTo>
                <a:lnTo>
                  <a:pt x="67116" y="90484"/>
                </a:lnTo>
                <a:lnTo>
                  <a:pt x="68113" y="91477"/>
                </a:lnTo>
                <a:lnTo>
                  <a:pt x="68608" y="91975"/>
                </a:lnTo>
                <a:lnTo>
                  <a:pt x="69604" y="92968"/>
                </a:lnTo>
                <a:lnTo>
                  <a:pt x="70099" y="93467"/>
                </a:lnTo>
                <a:lnTo>
                  <a:pt x="71096" y="94460"/>
                </a:lnTo>
                <a:lnTo>
                  <a:pt x="71591" y="94958"/>
                </a:lnTo>
                <a:lnTo>
                  <a:pt x="72587" y="95455"/>
                </a:lnTo>
                <a:lnTo>
                  <a:pt x="73082" y="96450"/>
                </a:lnTo>
                <a:lnTo>
                  <a:pt x="74079" y="96946"/>
                </a:lnTo>
                <a:lnTo>
                  <a:pt x="75075" y="97443"/>
                </a:lnTo>
                <a:lnTo>
                  <a:pt x="75570" y="98438"/>
                </a:lnTo>
                <a:lnTo>
                  <a:pt x="76566" y="98934"/>
                </a:lnTo>
                <a:lnTo>
                  <a:pt x="77062" y="99433"/>
                </a:lnTo>
                <a:lnTo>
                  <a:pt x="78058" y="100426"/>
                </a:lnTo>
                <a:lnTo>
                  <a:pt x="78553" y="100924"/>
                </a:lnTo>
                <a:lnTo>
                  <a:pt x="79549" y="101421"/>
                </a:lnTo>
                <a:lnTo>
                  <a:pt x="80045" y="101917"/>
                </a:lnTo>
                <a:lnTo>
                  <a:pt x="81041" y="102912"/>
                </a:lnTo>
                <a:lnTo>
                  <a:pt x="82031" y="103408"/>
                </a:lnTo>
                <a:lnTo>
                  <a:pt x="82532" y="103907"/>
                </a:lnTo>
                <a:lnTo>
                  <a:pt x="83523" y="104404"/>
                </a:lnTo>
                <a:lnTo>
                  <a:pt x="84024" y="105399"/>
                </a:lnTo>
                <a:lnTo>
                  <a:pt x="85014" y="105895"/>
                </a:lnTo>
                <a:lnTo>
                  <a:pt x="85515" y="106391"/>
                </a:lnTo>
                <a:lnTo>
                  <a:pt x="86506" y="106890"/>
                </a:lnTo>
                <a:lnTo>
                  <a:pt x="87007" y="107387"/>
                </a:lnTo>
                <a:lnTo>
                  <a:pt x="87997" y="107883"/>
                </a:lnTo>
                <a:lnTo>
                  <a:pt x="88994" y="108382"/>
                </a:lnTo>
                <a:lnTo>
                  <a:pt x="89489" y="108878"/>
                </a:lnTo>
                <a:lnTo>
                  <a:pt x="90485" y="109873"/>
                </a:lnTo>
                <a:lnTo>
                  <a:pt x="90980" y="110370"/>
                </a:lnTo>
                <a:lnTo>
                  <a:pt x="91977" y="110866"/>
                </a:lnTo>
                <a:lnTo>
                  <a:pt x="92472" y="111365"/>
                </a:lnTo>
                <a:lnTo>
                  <a:pt x="93468" y="111861"/>
                </a:lnTo>
                <a:lnTo>
                  <a:pt x="93963" y="112357"/>
                </a:lnTo>
                <a:lnTo>
                  <a:pt x="94960" y="112856"/>
                </a:lnTo>
                <a:lnTo>
                  <a:pt x="95956" y="113353"/>
                </a:lnTo>
                <a:lnTo>
                  <a:pt x="96451" y="113849"/>
                </a:lnTo>
                <a:lnTo>
                  <a:pt x="97447" y="114348"/>
                </a:lnTo>
                <a:lnTo>
                  <a:pt x="97942" y="114844"/>
                </a:lnTo>
                <a:lnTo>
                  <a:pt x="98939" y="115340"/>
                </a:lnTo>
                <a:lnTo>
                  <a:pt x="99434" y="115839"/>
                </a:lnTo>
                <a:lnTo>
                  <a:pt x="100430" y="115839"/>
                </a:lnTo>
                <a:lnTo>
                  <a:pt x="100925" y="116336"/>
                </a:lnTo>
                <a:lnTo>
                  <a:pt x="101922" y="116832"/>
                </a:lnTo>
                <a:lnTo>
                  <a:pt x="102912" y="117331"/>
                </a:lnTo>
                <a:lnTo>
                  <a:pt x="103413" y="117827"/>
                </a:lnTo>
                <a:lnTo>
                  <a:pt x="104404" y="118323"/>
                </a:lnTo>
                <a:lnTo>
                  <a:pt x="104905" y="118822"/>
                </a:lnTo>
                <a:lnTo>
                  <a:pt x="105895" y="119318"/>
                </a:lnTo>
                <a:lnTo>
                  <a:pt x="106396" y="119318"/>
                </a:lnTo>
                <a:lnTo>
                  <a:pt x="107387" y="119815"/>
                </a:lnTo>
                <a:lnTo>
                  <a:pt x="107888" y="120314"/>
                </a:lnTo>
                <a:lnTo>
                  <a:pt x="108878" y="120810"/>
                </a:lnTo>
                <a:lnTo>
                  <a:pt x="109874" y="120810"/>
                </a:lnTo>
                <a:lnTo>
                  <a:pt x="110370" y="121306"/>
                </a:lnTo>
                <a:lnTo>
                  <a:pt x="111366" y="121805"/>
                </a:lnTo>
                <a:lnTo>
                  <a:pt x="111861" y="122301"/>
                </a:lnTo>
                <a:lnTo>
                  <a:pt x="112857" y="122301"/>
                </a:lnTo>
                <a:lnTo>
                  <a:pt x="113353" y="122798"/>
                </a:lnTo>
                <a:lnTo>
                  <a:pt x="114349" y="123297"/>
                </a:lnTo>
                <a:lnTo>
                  <a:pt x="114844" y="123297"/>
                </a:lnTo>
                <a:lnTo>
                  <a:pt x="115840" y="123793"/>
                </a:lnTo>
                <a:lnTo>
                  <a:pt x="116837" y="124289"/>
                </a:lnTo>
                <a:lnTo>
                  <a:pt x="117332" y="124289"/>
                </a:lnTo>
                <a:lnTo>
                  <a:pt x="118328" y="124788"/>
                </a:lnTo>
                <a:lnTo>
                  <a:pt x="118823" y="125284"/>
                </a:lnTo>
                <a:lnTo>
                  <a:pt x="119820" y="125284"/>
                </a:lnTo>
                <a:lnTo>
                  <a:pt x="120315" y="125781"/>
                </a:lnTo>
                <a:lnTo>
                  <a:pt x="121311" y="126280"/>
                </a:lnTo>
                <a:lnTo>
                  <a:pt x="121806" y="126280"/>
                </a:lnTo>
                <a:lnTo>
                  <a:pt x="122803" y="126776"/>
                </a:lnTo>
                <a:lnTo>
                  <a:pt x="123793" y="126776"/>
                </a:lnTo>
                <a:lnTo>
                  <a:pt x="124294" y="127272"/>
                </a:lnTo>
                <a:lnTo>
                  <a:pt x="125284" y="127272"/>
                </a:lnTo>
                <a:lnTo>
                  <a:pt x="125786" y="127771"/>
                </a:lnTo>
                <a:lnTo>
                  <a:pt x="126776" y="127771"/>
                </a:lnTo>
                <a:lnTo>
                  <a:pt x="127277" y="128267"/>
                </a:lnTo>
                <a:lnTo>
                  <a:pt x="128267" y="128267"/>
                </a:lnTo>
                <a:lnTo>
                  <a:pt x="128769" y="128764"/>
                </a:lnTo>
                <a:lnTo>
                  <a:pt x="129759" y="128764"/>
                </a:lnTo>
                <a:lnTo>
                  <a:pt x="130755" y="129263"/>
                </a:lnTo>
                <a:lnTo>
                  <a:pt x="131250" y="129263"/>
                </a:lnTo>
                <a:lnTo>
                  <a:pt x="132247" y="129759"/>
                </a:lnTo>
                <a:lnTo>
                  <a:pt x="132742" y="129759"/>
                </a:lnTo>
                <a:lnTo>
                  <a:pt x="133738" y="130255"/>
                </a:lnTo>
                <a:lnTo>
                  <a:pt x="135230" y="130255"/>
                </a:lnTo>
                <a:lnTo>
                  <a:pt x="135725" y="130754"/>
                </a:lnTo>
                <a:lnTo>
                  <a:pt x="137717" y="130754"/>
                </a:lnTo>
                <a:lnTo>
                  <a:pt x="138213" y="131250"/>
                </a:lnTo>
                <a:lnTo>
                  <a:pt x="139209" y="131250"/>
                </a:lnTo>
                <a:lnTo>
                  <a:pt x="139704" y="131747"/>
                </a:lnTo>
                <a:lnTo>
                  <a:pt x="142192" y="131747"/>
                </a:lnTo>
                <a:lnTo>
                  <a:pt x="142687" y="132246"/>
                </a:lnTo>
                <a:lnTo>
                  <a:pt x="144674" y="132246"/>
                </a:lnTo>
                <a:lnTo>
                  <a:pt x="145175" y="132742"/>
                </a:lnTo>
                <a:lnTo>
                  <a:pt x="149148" y="132742"/>
                </a:lnTo>
                <a:lnTo>
                  <a:pt x="149649" y="132246"/>
                </a:lnTo>
                <a:lnTo>
                  <a:pt x="153128" y="132246"/>
                </a:lnTo>
                <a:lnTo>
                  <a:pt x="153623" y="131747"/>
                </a:lnTo>
                <a:lnTo>
                  <a:pt x="158097" y="131747"/>
                </a:lnTo>
                <a:lnTo>
                  <a:pt x="159093" y="131250"/>
                </a:lnTo>
                <a:lnTo>
                  <a:pt x="181466" y="131250"/>
                </a:lnTo>
                <a:lnTo>
                  <a:pt x="182462" y="131747"/>
                </a:lnTo>
                <a:lnTo>
                  <a:pt x="187927" y="131747"/>
                </a:lnTo>
                <a:lnTo>
                  <a:pt x="188428" y="132246"/>
                </a:lnTo>
                <a:lnTo>
                  <a:pt x="192401" y="132246"/>
                </a:lnTo>
                <a:lnTo>
                  <a:pt x="192903" y="132742"/>
                </a:lnTo>
                <a:lnTo>
                  <a:pt x="197872" y="132742"/>
                </a:lnTo>
                <a:lnTo>
                  <a:pt x="198367" y="132246"/>
                </a:lnTo>
                <a:lnTo>
                  <a:pt x="200855" y="132246"/>
                </a:lnTo>
                <a:lnTo>
                  <a:pt x="201851" y="131747"/>
                </a:lnTo>
                <a:lnTo>
                  <a:pt x="203838" y="131747"/>
                </a:lnTo>
                <a:lnTo>
                  <a:pt x="204834" y="131250"/>
                </a:lnTo>
                <a:lnTo>
                  <a:pt x="206821" y="131250"/>
                </a:lnTo>
                <a:lnTo>
                  <a:pt x="207817" y="130754"/>
                </a:lnTo>
                <a:lnTo>
                  <a:pt x="210299" y="130754"/>
                </a:lnTo>
                <a:lnTo>
                  <a:pt x="210800" y="130255"/>
                </a:lnTo>
                <a:lnTo>
                  <a:pt x="212292" y="130255"/>
                </a:lnTo>
                <a:lnTo>
                  <a:pt x="213282" y="129759"/>
                </a:lnTo>
                <a:lnTo>
                  <a:pt x="214774" y="129759"/>
                </a:lnTo>
                <a:lnTo>
                  <a:pt x="215770" y="129263"/>
                </a:lnTo>
                <a:lnTo>
                  <a:pt x="217757" y="129263"/>
                </a:lnTo>
                <a:lnTo>
                  <a:pt x="218753" y="128764"/>
                </a:lnTo>
                <a:lnTo>
                  <a:pt x="220244" y="128764"/>
                </a:lnTo>
                <a:lnTo>
                  <a:pt x="220740" y="128267"/>
                </a:lnTo>
                <a:lnTo>
                  <a:pt x="222732" y="128267"/>
                </a:lnTo>
                <a:lnTo>
                  <a:pt x="223227" y="127771"/>
                </a:lnTo>
                <a:lnTo>
                  <a:pt x="224719" y="127771"/>
                </a:lnTo>
                <a:lnTo>
                  <a:pt x="225715" y="127272"/>
                </a:lnTo>
                <a:lnTo>
                  <a:pt x="227207" y="127272"/>
                </a:lnTo>
                <a:lnTo>
                  <a:pt x="227702" y="126776"/>
                </a:lnTo>
                <a:lnTo>
                  <a:pt x="228698" y="126776"/>
                </a:lnTo>
                <a:lnTo>
                  <a:pt x="229689" y="126280"/>
                </a:lnTo>
                <a:lnTo>
                  <a:pt x="231180" y="126280"/>
                </a:lnTo>
              </a:path>
            </a:pathLst>
          </a:custGeom>
          <a:ln w="1193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673874" y="1955864"/>
            <a:ext cx="231775" cy="499745"/>
          </a:xfrm>
          <a:custGeom>
            <a:avLst/>
            <a:gdLst/>
            <a:ahLst/>
            <a:cxnLst/>
            <a:rect l="l" t="t" r="r" b="b"/>
            <a:pathLst>
              <a:path w="231775" h="499744">
                <a:moveTo>
                  <a:pt x="0" y="0"/>
                </a:moveTo>
                <a:lnTo>
                  <a:pt x="501" y="1491"/>
                </a:lnTo>
                <a:lnTo>
                  <a:pt x="1491" y="2487"/>
                </a:lnTo>
                <a:lnTo>
                  <a:pt x="2487" y="3478"/>
                </a:lnTo>
                <a:lnTo>
                  <a:pt x="2982" y="4969"/>
                </a:lnTo>
                <a:lnTo>
                  <a:pt x="3979" y="5965"/>
                </a:lnTo>
                <a:lnTo>
                  <a:pt x="4474" y="7457"/>
                </a:lnTo>
                <a:lnTo>
                  <a:pt x="5470" y="8453"/>
                </a:lnTo>
                <a:lnTo>
                  <a:pt x="5965" y="9444"/>
                </a:lnTo>
                <a:lnTo>
                  <a:pt x="6962" y="10935"/>
                </a:lnTo>
                <a:lnTo>
                  <a:pt x="7457" y="11931"/>
                </a:lnTo>
                <a:lnTo>
                  <a:pt x="8453" y="13423"/>
                </a:lnTo>
                <a:lnTo>
                  <a:pt x="9450" y="14914"/>
                </a:lnTo>
                <a:lnTo>
                  <a:pt x="9945" y="15911"/>
                </a:lnTo>
                <a:lnTo>
                  <a:pt x="10941" y="17402"/>
                </a:lnTo>
                <a:lnTo>
                  <a:pt x="11436" y="18393"/>
                </a:lnTo>
                <a:lnTo>
                  <a:pt x="12433" y="19884"/>
                </a:lnTo>
                <a:lnTo>
                  <a:pt x="12928" y="21375"/>
                </a:lnTo>
                <a:lnTo>
                  <a:pt x="13924" y="22372"/>
                </a:lnTo>
                <a:lnTo>
                  <a:pt x="14419" y="23863"/>
                </a:lnTo>
                <a:lnTo>
                  <a:pt x="15416" y="25355"/>
                </a:lnTo>
                <a:lnTo>
                  <a:pt x="16406" y="26351"/>
                </a:lnTo>
                <a:lnTo>
                  <a:pt x="16907" y="27843"/>
                </a:lnTo>
                <a:lnTo>
                  <a:pt x="17897" y="29334"/>
                </a:lnTo>
                <a:lnTo>
                  <a:pt x="18398" y="30324"/>
                </a:lnTo>
                <a:lnTo>
                  <a:pt x="19389" y="31816"/>
                </a:lnTo>
                <a:lnTo>
                  <a:pt x="19890" y="33307"/>
                </a:lnTo>
                <a:lnTo>
                  <a:pt x="20880" y="34799"/>
                </a:lnTo>
                <a:lnTo>
                  <a:pt x="21381" y="36290"/>
                </a:lnTo>
                <a:lnTo>
                  <a:pt x="22372" y="37287"/>
                </a:lnTo>
                <a:lnTo>
                  <a:pt x="23368" y="38778"/>
                </a:lnTo>
                <a:lnTo>
                  <a:pt x="23863" y="40270"/>
                </a:lnTo>
                <a:lnTo>
                  <a:pt x="24860" y="41761"/>
                </a:lnTo>
                <a:lnTo>
                  <a:pt x="25355" y="43253"/>
                </a:lnTo>
                <a:lnTo>
                  <a:pt x="26351" y="44744"/>
                </a:lnTo>
                <a:lnTo>
                  <a:pt x="26846" y="46236"/>
                </a:lnTo>
                <a:lnTo>
                  <a:pt x="27843" y="47727"/>
                </a:lnTo>
                <a:lnTo>
                  <a:pt x="28338" y="48723"/>
                </a:lnTo>
                <a:lnTo>
                  <a:pt x="29334" y="50215"/>
                </a:lnTo>
                <a:lnTo>
                  <a:pt x="30330" y="51706"/>
                </a:lnTo>
                <a:lnTo>
                  <a:pt x="30826" y="53198"/>
                </a:lnTo>
                <a:lnTo>
                  <a:pt x="31822" y="54689"/>
                </a:lnTo>
                <a:lnTo>
                  <a:pt x="32317" y="56181"/>
                </a:lnTo>
                <a:lnTo>
                  <a:pt x="33313" y="57672"/>
                </a:lnTo>
                <a:lnTo>
                  <a:pt x="33809" y="59659"/>
                </a:lnTo>
                <a:lnTo>
                  <a:pt x="34805" y="61150"/>
                </a:lnTo>
                <a:lnTo>
                  <a:pt x="35300" y="62642"/>
                </a:lnTo>
                <a:lnTo>
                  <a:pt x="36296" y="64133"/>
                </a:lnTo>
                <a:lnTo>
                  <a:pt x="37287" y="65625"/>
                </a:lnTo>
                <a:lnTo>
                  <a:pt x="37788" y="67116"/>
                </a:lnTo>
                <a:lnTo>
                  <a:pt x="38778" y="68608"/>
                </a:lnTo>
                <a:lnTo>
                  <a:pt x="39279" y="70099"/>
                </a:lnTo>
                <a:lnTo>
                  <a:pt x="40270" y="71591"/>
                </a:lnTo>
                <a:lnTo>
                  <a:pt x="40771" y="73082"/>
                </a:lnTo>
                <a:lnTo>
                  <a:pt x="41761" y="75069"/>
                </a:lnTo>
                <a:lnTo>
                  <a:pt x="42262" y="76561"/>
                </a:lnTo>
                <a:lnTo>
                  <a:pt x="43253" y="78052"/>
                </a:lnTo>
                <a:lnTo>
                  <a:pt x="44249" y="79544"/>
                </a:lnTo>
                <a:lnTo>
                  <a:pt x="44744" y="81035"/>
                </a:lnTo>
                <a:lnTo>
                  <a:pt x="45740" y="83028"/>
                </a:lnTo>
                <a:lnTo>
                  <a:pt x="46236" y="84519"/>
                </a:lnTo>
                <a:lnTo>
                  <a:pt x="47232" y="86011"/>
                </a:lnTo>
                <a:lnTo>
                  <a:pt x="47727" y="87997"/>
                </a:lnTo>
                <a:lnTo>
                  <a:pt x="48723" y="89489"/>
                </a:lnTo>
                <a:lnTo>
                  <a:pt x="49219" y="90980"/>
                </a:lnTo>
                <a:lnTo>
                  <a:pt x="50215" y="92472"/>
                </a:lnTo>
                <a:lnTo>
                  <a:pt x="51211" y="94458"/>
                </a:lnTo>
                <a:lnTo>
                  <a:pt x="51706" y="95950"/>
                </a:lnTo>
                <a:lnTo>
                  <a:pt x="52703" y="97441"/>
                </a:lnTo>
                <a:lnTo>
                  <a:pt x="53198" y="99434"/>
                </a:lnTo>
                <a:lnTo>
                  <a:pt x="54194" y="100925"/>
                </a:lnTo>
                <a:lnTo>
                  <a:pt x="54689" y="102417"/>
                </a:lnTo>
                <a:lnTo>
                  <a:pt x="55686" y="104404"/>
                </a:lnTo>
                <a:lnTo>
                  <a:pt x="56181" y="105895"/>
                </a:lnTo>
                <a:lnTo>
                  <a:pt x="57177" y="107882"/>
                </a:lnTo>
                <a:lnTo>
                  <a:pt x="58168" y="109373"/>
                </a:lnTo>
                <a:lnTo>
                  <a:pt x="58669" y="110865"/>
                </a:lnTo>
                <a:lnTo>
                  <a:pt x="59659" y="112857"/>
                </a:lnTo>
                <a:lnTo>
                  <a:pt x="60160" y="114349"/>
                </a:lnTo>
                <a:lnTo>
                  <a:pt x="61150" y="116336"/>
                </a:lnTo>
                <a:lnTo>
                  <a:pt x="61652" y="117827"/>
                </a:lnTo>
                <a:lnTo>
                  <a:pt x="62642" y="119814"/>
                </a:lnTo>
                <a:lnTo>
                  <a:pt x="63143" y="121305"/>
                </a:lnTo>
                <a:lnTo>
                  <a:pt x="64133" y="123298"/>
                </a:lnTo>
                <a:lnTo>
                  <a:pt x="65130" y="124789"/>
                </a:lnTo>
                <a:lnTo>
                  <a:pt x="65625" y="126776"/>
                </a:lnTo>
                <a:lnTo>
                  <a:pt x="66621" y="128267"/>
                </a:lnTo>
                <a:lnTo>
                  <a:pt x="67116" y="130254"/>
                </a:lnTo>
                <a:lnTo>
                  <a:pt x="68113" y="131746"/>
                </a:lnTo>
                <a:lnTo>
                  <a:pt x="68608" y="133738"/>
                </a:lnTo>
                <a:lnTo>
                  <a:pt x="69604" y="135230"/>
                </a:lnTo>
                <a:lnTo>
                  <a:pt x="70099" y="137216"/>
                </a:lnTo>
                <a:lnTo>
                  <a:pt x="71096" y="139203"/>
                </a:lnTo>
                <a:lnTo>
                  <a:pt x="72092" y="140694"/>
                </a:lnTo>
                <a:lnTo>
                  <a:pt x="72587" y="142687"/>
                </a:lnTo>
                <a:lnTo>
                  <a:pt x="73584" y="144179"/>
                </a:lnTo>
                <a:lnTo>
                  <a:pt x="74079" y="146165"/>
                </a:lnTo>
                <a:lnTo>
                  <a:pt x="75075" y="147657"/>
                </a:lnTo>
                <a:lnTo>
                  <a:pt x="75570" y="149643"/>
                </a:lnTo>
                <a:lnTo>
                  <a:pt x="76566" y="151636"/>
                </a:lnTo>
                <a:lnTo>
                  <a:pt x="77062" y="153128"/>
                </a:lnTo>
                <a:lnTo>
                  <a:pt x="78058" y="155114"/>
                </a:lnTo>
                <a:lnTo>
                  <a:pt x="78553" y="157101"/>
                </a:lnTo>
                <a:lnTo>
                  <a:pt x="79549" y="158592"/>
                </a:lnTo>
                <a:lnTo>
                  <a:pt x="80540" y="160585"/>
                </a:lnTo>
                <a:lnTo>
                  <a:pt x="81041" y="162572"/>
                </a:lnTo>
                <a:lnTo>
                  <a:pt x="82031" y="164063"/>
                </a:lnTo>
                <a:lnTo>
                  <a:pt x="82532" y="166050"/>
                </a:lnTo>
                <a:lnTo>
                  <a:pt x="83523" y="168042"/>
                </a:lnTo>
                <a:lnTo>
                  <a:pt x="84024" y="169534"/>
                </a:lnTo>
                <a:lnTo>
                  <a:pt x="85014" y="171521"/>
                </a:lnTo>
                <a:lnTo>
                  <a:pt x="85515" y="173507"/>
                </a:lnTo>
                <a:lnTo>
                  <a:pt x="86506" y="174999"/>
                </a:lnTo>
                <a:lnTo>
                  <a:pt x="87502" y="176991"/>
                </a:lnTo>
                <a:lnTo>
                  <a:pt x="87997" y="178978"/>
                </a:lnTo>
                <a:lnTo>
                  <a:pt x="88994" y="180469"/>
                </a:lnTo>
                <a:lnTo>
                  <a:pt x="89489" y="182456"/>
                </a:lnTo>
                <a:lnTo>
                  <a:pt x="90485" y="184449"/>
                </a:lnTo>
                <a:lnTo>
                  <a:pt x="90980" y="186435"/>
                </a:lnTo>
                <a:lnTo>
                  <a:pt x="91977" y="187927"/>
                </a:lnTo>
                <a:lnTo>
                  <a:pt x="92472" y="189914"/>
                </a:lnTo>
                <a:lnTo>
                  <a:pt x="93468" y="191906"/>
                </a:lnTo>
                <a:lnTo>
                  <a:pt x="94464" y="193893"/>
                </a:lnTo>
                <a:lnTo>
                  <a:pt x="94960" y="195384"/>
                </a:lnTo>
                <a:lnTo>
                  <a:pt x="95956" y="197371"/>
                </a:lnTo>
                <a:lnTo>
                  <a:pt x="96451" y="199364"/>
                </a:lnTo>
                <a:lnTo>
                  <a:pt x="97447" y="201350"/>
                </a:lnTo>
                <a:lnTo>
                  <a:pt x="97942" y="202842"/>
                </a:lnTo>
                <a:lnTo>
                  <a:pt x="98939" y="204828"/>
                </a:lnTo>
                <a:lnTo>
                  <a:pt x="99434" y="206821"/>
                </a:lnTo>
                <a:lnTo>
                  <a:pt x="100430" y="208808"/>
                </a:lnTo>
                <a:lnTo>
                  <a:pt x="101421" y="210299"/>
                </a:lnTo>
                <a:lnTo>
                  <a:pt x="101922" y="212286"/>
                </a:lnTo>
                <a:lnTo>
                  <a:pt x="102912" y="214278"/>
                </a:lnTo>
                <a:lnTo>
                  <a:pt x="103413" y="216265"/>
                </a:lnTo>
                <a:lnTo>
                  <a:pt x="104404" y="217757"/>
                </a:lnTo>
                <a:lnTo>
                  <a:pt x="104905" y="219743"/>
                </a:lnTo>
                <a:lnTo>
                  <a:pt x="105895" y="221736"/>
                </a:lnTo>
                <a:lnTo>
                  <a:pt x="106396" y="223723"/>
                </a:lnTo>
                <a:lnTo>
                  <a:pt x="107387" y="225709"/>
                </a:lnTo>
                <a:lnTo>
                  <a:pt x="108383" y="227201"/>
                </a:lnTo>
                <a:lnTo>
                  <a:pt x="108878" y="229193"/>
                </a:lnTo>
                <a:lnTo>
                  <a:pt x="109874" y="231180"/>
                </a:lnTo>
                <a:lnTo>
                  <a:pt x="110370" y="233167"/>
                </a:lnTo>
                <a:lnTo>
                  <a:pt x="111366" y="235159"/>
                </a:lnTo>
                <a:lnTo>
                  <a:pt x="111861" y="236651"/>
                </a:lnTo>
                <a:lnTo>
                  <a:pt x="112857" y="238637"/>
                </a:lnTo>
                <a:lnTo>
                  <a:pt x="113353" y="240624"/>
                </a:lnTo>
                <a:lnTo>
                  <a:pt x="114349" y="242617"/>
                </a:lnTo>
                <a:lnTo>
                  <a:pt x="115345" y="244603"/>
                </a:lnTo>
                <a:lnTo>
                  <a:pt x="115840" y="246095"/>
                </a:lnTo>
                <a:lnTo>
                  <a:pt x="116837" y="248082"/>
                </a:lnTo>
                <a:lnTo>
                  <a:pt x="117332" y="250074"/>
                </a:lnTo>
                <a:lnTo>
                  <a:pt x="118328" y="252061"/>
                </a:lnTo>
                <a:lnTo>
                  <a:pt x="118823" y="254048"/>
                </a:lnTo>
                <a:lnTo>
                  <a:pt x="119820" y="255539"/>
                </a:lnTo>
                <a:lnTo>
                  <a:pt x="120315" y="257532"/>
                </a:lnTo>
                <a:lnTo>
                  <a:pt x="121311" y="259518"/>
                </a:lnTo>
                <a:lnTo>
                  <a:pt x="122301" y="261505"/>
                </a:lnTo>
                <a:lnTo>
                  <a:pt x="122803" y="263498"/>
                </a:lnTo>
                <a:lnTo>
                  <a:pt x="123793" y="264989"/>
                </a:lnTo>
                <a:lnTo>
                  <a:pt x="124294" y="266976"/>
                </a:lnTo>
                <a:lnTo>
                  <a:pt x="125284" y="268962"/>
                </a:lnTo>
                <a:lnTo>
                  <a:pt x="125786" y="270955"/>
                </a:lnTo>
                <a:lnTo>
                  <a:pt x="126776" y="272942"/>
                </a:lnTo>
                <a:lnTo>
                  <a:pt x="127277" y="274433"/>
                </a:lnTo>
                <a:lnTo>
                  <a:pt x="128267" y="276420"/>
                </a:lnTo>
                <a:lnTo>
                  <a:pt x="129264" y="278412"/>
                </a:lnTo>
                <a:lnTo>
                  <a:pt x="129759" y="280399"/>
                </a:lnTo>
                <a:lnTo>
                  <a:pt x="130755" y="282386"/>
                </a:lnTo>
                <a:lnTo>
                  <a:pt x="131250" y="283877"/>
                </a:lnTo>
                <a:lnTo>
                  <a:pt x="132247" y="285870"/>
                </a:lnTo>
                <a:lnTo>
                  <a:pt x="132742" y="287857"/>
                </a:lnTo>
                <a:lnTo>
                  <a:pt x="133738" y="289843"/>
                </a:lnTo>
                <a:lnTo>
                  <a:pt x="134233" y="291836"/>
                </a:lnTo>
                <a:lnTo>
                  <a:pt x="135230" y="293327"/>
                </a:lnTo>
                <a:lnTo>
                  <a:pt x="136226" y="295314"/>
                </a:lnTo>
                <a:lnTo>
                  <a:pt x="136721" y="297301"/>
                </a:lnTo>
                <a:lnTo>
                  <a:pt x="137717" y="299293"/>
                </a:lnTo>
                <a:lnTo>
                  <a:pt x="138213" y="300785"/>
                </a:lnTo>
                <a:lnTo>
                  <a:pt x="139209" y="302771"/>
                </a:lnTo>
                <a:lnTo>
                  <a:pt x="139704" y="304758"/>
                </a:lnTo>
                <a:lnTo>
                  <a:pt x="140700" y="306751"/>
                </a:lnTo>
                <a:lnTo>
                  <a:pt x="141196" y="308242"/>
                </a:lnTo>
                <a:lnTo>
                  <a:pt x="142192" y="310229"/>
                </a:lnTo>
                <a:lnTo>
                  <a:pt x="143182" y="312216"/>
                </a:lnTo>
                <a:lnTo>
                  <a:pt x="143683" y="314208"/>
                </a:lnTo>
                <a:lnTo>
                  <a:pt x="144674" y="315700"/>
                </a:lnTo>
                <a:lnTo>
                  <a:pt x="145175" y="317686"/>
                </a:lnTo>
                <a:lnTo>
                  <a:pt x="146165" y="319673"/>
                </a:lnTo>
                <a:lnTo>
                  <a:pt x="146666" y="321666"/>
                </a:lnTo>
                <a:lnTo>
                  <a:pt x="147657" y="323157"/>
                </a:lnTo>
                <a:lnTo>
                  <a:pt x="148158" y="325144"/>
                </a:lnTo>
                <a:lnTo>
                  <a:pt x="149148" y="327130"/>
                </a:lnTo>
                <a:lnTo>
                  <a:pt x="150145" y="328622"/>
                </a:lnTo>
                <a:lnTo>
                  <a:pt x="150640" y="330615"/>
                </a:lnTo>
                <a:lnTo>
                  <a:pt x="151636" y="332601"/>
                </a:lnTo>
                <a:lnTo>
                  <a:pt x="152131" y="334588"/>
                </a:lnTo>
                <a:lnTo>
                  <a:pt x="153128" y="336079"/>
                </a:lnTo>
                <a:lnTo>
                  <a:pt x="153623" y="338072"/>
                </a:lnTo>
                <a:lnTo>
                  <a:pt x="154619" y="340059"/>
                </a:lnTo>
                <a:lnTo>
                  <a:pt x="155114" y="341550"/>
                </a:lnTo>
                <a:lnTo>
                  <a:pt x="156110" y="343537"/>
                </a:lnTo>
                <a:lnTo>
                  <a:pt x="157107" y="345529"/>
                </a:lnTo>
                <a:lnTo>
                  <a:pt x="157602" y="347021"/>
                </a:lnTo>
                <a:lnTo>
                  <a:pt x="158598" y="349008"/>
                </a:lnTo>
                <a:lnTo>
                  <a:pt x="159093" y="350499"/>
                </a:lnTo>
                <a:lnTo>
                  <a:pt x="160090" y="352486"/>
                </a:lnTo>
                <a:lnTo>
                  <a:pt x="160585" y="354478"/>
                </a:lnTo>
                <a:lnTo>
                  <a:pt x="161581" y="355970"/>
                </a:lnTo>
                <a:lnTo>
                  <a:pt x="162076" y="357956"/>
                </a:lnTo>
                <a:lnTo>
                  <a:pt x="163073" y="359943"/>
                </a:lnTo>
                <a:lnTo>
                  <a:pt x="164063" y="361435"/>
                </a:lnTo>
                <a:lnTo>
                  <a:pt x="164564" y="363427"/>
                </a:lnTo>
                <a:lnTo>
                  <a:pt x="165555" y="364919"/>
                </a:lnTo>
                <a:lnTo>
                  <a:pt x="166056" y="366905"/>
                </a:lnTo>
                <a:lnTo>
                  <a:pt x="167046" y="368892"/>
                </a:lnTo>
                <a:lnTo>
                  <a:pt x="167547" y="370384"/>
                </a:lnTo>
                <a:lnTo>
                  <a:pt x="168538" y="372376"/>
                </a:lnTo>
                <a:lnTo>
                  <a:pt x="169039" y="373868"/>
                </a:lnTo>
                <a:lnTo>
                  <a:pt x="170029" y="375854"/>
                </a:lnTo>
                <a:lnTo>
                  <a:pt x="171025" y="377346"/>
                </a:lnTo>
                <a:lnTo>
                  <a:pt x="171521" y="379332"/>
                </a:lnTo>
                <a:lnTo>
                  <a:pt x="172517" y="380824"/>
                </a:lnTo>
                <a:lnTo>
                  <a:pt x="173012" y="382817"/>
                </a:lnTo>
                <a:lnTo>
                  <a:pt x="174008" y="384308"/>
                </a:lnTo>
                <a:lnTo>
                  <a:pt x="174504" y="386295"/>
                </a:lnTo>
                <a:lnTo>
                  <a:pt x="175500" y="387786"/>
                </a:lnTo>
                <a:lnTo>
                  <a:pt x="175995" y="389774"/>
                </a:lnTo>
                <a:lnTo>
                  <a:pt x="176991" y="391266"/>
                </a:lnTo>
                <a:lnTo>
                  <a:pt x="177486" y="393256"/>
                </a:lnTo>
                <a:lnTo>
                  <a:pt x="178483" y="394747"/>
                </a:lnTo>
                <a:lnTo>
                  <a:pt x="179479" y="396735"/>
                </a:lnTo>
                <a:lnTo>
                  <a:pt x="179974" y="398227"/>
                </a:lnTo>
                <a:lnTo>
                  <a:pt x="180971" y="400214"/>
                </a:lnTo>
                <a:lnTo>
                  <a:pt x="181466" y="401706"/>
                </a:lnTo>
                <a:lnTo>
                  <a:pt x="182462" y="403197"/>
                </a:lnTo>
                <a:lnTo>
                  <a:pt x="182957" y="405188"/>
                </a:lnTo>
                <a:lnTo>
                  <a:pt x="183954" y="406679"/>
                </a:lnTo>
                <a:lnTo>
                  <a:pt x="184449" y="408667"/>
                </a:lnTo>
                <a:lnTo>
                  <a:pt x="185445" y="410159"/>
                </a:lnTo>
                <a:lnTo>
                  <a:pt x="186435" y="411650"/>
                </a:lnTo>
                <a:lnTo>
                  <a:pt x="186937" y="413638"/>
                </a:lnTo>
                <a:lnTo>
                  <a:pt x="187927" y="415129"/>
                </a:lnTo>
                <a:lnTo>
                  <a:pt x="188428" y="416621"/>
                </a:lnTo>
                <a:lnTo>
                  <a:pt x="189418" y="418611"/>
                </a:lnTo>
                <a:lnTo>
                  <a:pt x="189920" y="420103"/>
                </a:lnTo>
                <a:lnTo>
                  <a:pt x="190910" y="421594"/>
                </a:lnTo>
                <a:lnTo>
                  <a:pt x="191411" y="423582"/>
                </a:lnTo>
                <a:lnTo>
                  <a:pt x="192401" y="425073"/>
                </a:lnTo>
                <a:lnTo>
                  <a:pt x="193398" y="426565"/>
                </a:lnTo>
                <a:lnTo>
                  <a:pt x="193893" y="428056"/>
                </a:lnTo>
                <a:lnTo>
                  <a:pt x="194889" y="430044"/>
                </a:lnTo>
                <a:lnTo>
                  <a:pt x="195384" y="431536"/>
                </a:lnTo>
                <a:lnTo>
                  <a:pt x="196381" y="433027"/>
                </a:lnTo>
                <a:lnTo>
                  <a:pt x="196876" y="434519"/>
                </a:lnTo>
                <a:lnTo>
                  <a:pt x="197872" y="436509"/>
                </a:lnTo>
                <a:lnTo>
                  <a:pt x="198367" y="438000"/>
                </a:lnTo>
                <a:lnTo>
                  <a:pt x="199364" y="439492"/>
                </a:lnTo>
                <a:lnTo>
                  <a:pt x="200360" y="440983"/>
                </a:lnTo>
                <a:lnTo>
                  <a:pt x="200855" y="442475"/>
                </a:lnTo>
                <a:lnTo>
                  <a:pt x="201851" y="444463"/>
                </a:lnTo>
                <a:lnTo>
                  <a:pt x="202347" y="445954"/>
                </a:lnTo>
                <a:lnTo>
                  <a:pt x="203343" y="447446"/>
                </a:lnTo>
                <a:lnTo>
                  <a:pt x="203838" y="448937"/>
                </a:lnTo>
                <a:lnTo>
                  <a:pt x="204834" y="450429"/>
                </a:lnTo>
                <a:lnTo>
                  <a:pt x="205330" y="451920"/>
                </a:lnTo>
                <a:lnTo>
                  <a:pt x="206326" y="453412"/>
                </a:lnTo>
                <a:lnTo>
                  <a:pt x="207316" y="454903"/>
                </a:lnTo>
                <a:lnTo>
                  <a:pt x="207817" y="456395"/>
                </a:lnTo>
                <a:lnTo>
                  <a:pt x="208808" y="457886"/>
                </a:lnTo>
                <a:lnTo>
                  <a:pt x="209309" y="459874"/>
                </a:lnTo>
                <a:lnTo>
                  <a:pt x="210299" y="461365"/>
                </a:lnTo>
                <a:lnTo>
                  <a:pt x="210800" y="462857"/>
                </a:lnTo>
                <a:lnTo>
                  <a:pt x="211791" y="464348"/>
                </a:lnTo>
                <a:lnTo>
                  <a:pt x="212292" y="465840"/>
                </a:lnTo>
                <a:lnTo>
                  <a:pt x="213282" y="467331"/>
                </a:lnTo>
                <a:lnTo>
                  <a:pt x="214278" y="468823"/>
                </a:lnTo>
                <a:lnTo>
                  <a:pt x="214774" y="470314"/>
                </a:lnTo>
                <a:lnTo>
                  <a:pt x="215770" y="471309"/>
                </a:lnTo>
                <a:lnTo>
                  <a:pt x="216265" y="472801"/>
                </a:lnTo>
                <a:lnTo>
                  <a:pt x="217261" y="474292"/>
                </a:lnTo>
                <a:lnTo>
                  <a:pt x="217757" y="475784"/>
                </a:lnTo>
                <a:lnTo>
                  <a:pt x="218753" y="477275"/>
                </a:lnTo>
                <a:lnTo>
                  <a:pt x="219248" y="478767"/>
                </a:lnTo>
                <a:lnTo>
                  <a:pt x="220244" y="480258"/>
                </a:lnTo>
                <a:lnTo>
                  <a:pt x="221241" y="481750"/>
                </a:lnTo>
                <a:lnTo>
                  <a:pt x="221736" y="483241"/>
                </a:lnTo>
                <a:lnTo>
                  <a:pt x="222732" y="484733"/>
                </a:lnTo>
                <a:lnTo>
                  <a:pt x="223227" y="485728"/>
                </a:lnTo>
                <a:lnTo>
                  <a:pt x="224224" y="487219"/>
                </a:lnTo>
                <a:lnTo>
                  <a:pt x="224719" y="488711"/>
                </a:lnTo>
                <a:lnTo>
                  <a:pt x="225715" y="490202"/>
                </a:lnTo>
                <a:lnTo>
                  <a:pt x="226210" y="491694"/>
                </a:lnTo>
                <a:lnTo>
                  <a:pt x="227207" y="492687"/>
                </a:lnTo>
                <a:lnTo>
                  <a:pt x="228197" y="494178"/>
                </a:lnTo>
                <a:lnTo>
                  <a:pt x="228698" y="495670"/>
                </a:lnTo>
                <a:lnTo>
                  <a:pt x="229689" y="497161"/>
                </a:lnTo>
                <a:lnTo>
                  <a:pt x="230190" y="498156"/>
                </a:lnTo>
                <a:lnTo>
                  <a:pt x="231180" y="499648"/>
                </a:lnTo>
              </a:path>
            </a:pathLst>
          </a:custGeom>
          <a:ln w="1193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442694" y="1890733"/>
            <a:ext cx="231775" cy="189865"/>
          </a:xfrm>
          <a:custGeom>
            <a:avLst/>
            <a:gdLst/>
            <a:ahLst/>
            <a:cxnLst/>
            <a:rect l="l" t="t" r="r" b="b"/>
            <a:pathLst>
              <a:path w="231775" h="189864">
                <a:moveTo>
                  <a:pt x="0" y="189418"/>
                </a:moveTo>
                <a:lnTo>
                  <a:pt x="996" y="187432"/>
                </a:lnTo>
                <a:lnTo>
                  <a:pt x="1491" y="185940"/>
                </a:lnTo>
                <a:lnTo>
                  <a:pt x="2487" y="183954"/>
                </a:lnTo>
                <a:lnTo>
                  <a:pt x="2982" y="182462"/>
                </a:lnTo>
                <a:lnTo>
                  <a:pt x="3979" y="180469"/>
                </a:lnTo>
                <a:lnTo>
                  <a:pt x="4474" y="178978"/>
                </a:lnTo>
                <a:lnTo>
                  <a:pt x="5470" y="177486"/>
                </a:lnTo>
                <a:lnTo>
                  <a:pt x="5965" y="175500"/>
                </a:lnTo>
                <a:lnTo>
                  <a:pt x="6962" y="174008"/>
                </a:lnTo>
                <a:lnTo>
                  <a:pt x="7958" y="172022"/>
                </a:lnTo>
                <a:lnTo>
                  <a:pt x="8453" y="170530"/>
                </a:lnTo>
                <a:lnTo>
                  <a:pt x="9450" y="169039"/>
                </a:lnTo>
                <a:lnTo>
                  <a:pt x="9945" y="167046"/>
                </a:lnTo>
                <a:lnTo>
                  <a:pt x="10941" y="165555"/>
                </a:lnTo>
                <a:lnTo>
                  <a:pt x="11436" y="163568"/>
                </a:lnTo>
                <a:lnTo>
                  <a:pt x="12433" y="162076"/>
                </a:lnTo>
                <a:lnTo>
                  <a:pt x="12928" y="160585"/>
                </a:lnTo>
                <a:lnTo>
                  <a:pt x="13924" y="158598"/>
                </a:lnTo>
                <a:lnTo>
                  <a:pt x="14914" y="157107"/>
                </a:lnTo>
                <a:lnTo>
                  <a:pt x="15416" y="155615"/>
                </a:lnTo>
                <a:lnTo>
                  <a:pt x="16406" y="154124"/>
                </a:lnTo>
                <a:lnTo>
                  <a:pt x="16907" y="152131"/>
                </a:lnTo>
                <a:lnTo>
                  <a:pt x="17897" y="150640"/>
                </a:lnTo>
                <a:lnTo>
                  <a:pt x="18398" y="149148"/>
                </a:lnTo>
                <a:lnTo>
                  <a:pt x="19389" y="147162"/>
                </a:lnTo>
                <a:lnTo>
                  <a:pt x="19890" y="145670"/>
                </a:lnTo>
                <a:lnTo>
                  <a:pt x="20880" y="144179"/>
                </a:lnTo>
                <a:lnTo>
                  <a:pt x="21877" y="142687"/>
                </a:lnTo>
                <a:lnTo>
                  <a:pt x="22372" y="141196"/>
                </a:lnTo>
                <a:lnTo>
                  <a:pt x="23368" y="139209"/>
                </a:lnTo>
                <a:lnTo>
                  <a:pt x="23863" y="137717"/>
                </a:lnTo>
                <a:lnTo>
                  <a:pt x="24860" y="136226"/>
                </a:lnTo>
                <a:lnTo>
                  <a:pt x="25355" y="134734"/>
                </a:lnTo>
                <a:lnTo>
                  <a:pt x="26351" y="133243"/>
                </a:lnTo>
                <a:lnTo>
                  <a:pt x="26846" y="131752"/>
                </a:lnTo>
                <a:lnTo>
                  <a:pt x="27843" y="130260"/>
                </a:lnTo>
                <a:lnTo>
                  <a:pt x="28839" y="128769"/>
                </a:lnTo>
                <a:lnTo>
                  <a:pt x="29334" y="126776"/>
                </a:lnTo>
                <a:lnTo>
                  <a:pt x="30330" y="125284"/>
                </a:lnTo>
                <a:lnTo>
                  <a:pt x="30826" y="123793"/>
                </a:lnTo>
                <a:lnTo>
                  <a:pt x="31822" y="122301"/>
                </a:lnTo>
                <a:lnTo>
                  <a:pt x="32317" y="120810"/>
                </a:lnTo>
                <a:lnTo>
                  <a:pt x="33313" y="119318"/>
                </a:lnTo>
                <a:lnTo>
                  <a:pt x="33809" y="117827"/>
                </a:lnTo>
                <a:lnTo>
                  <a:pt x="34805" y="116336"/>
                </a:lnTo>
                <a:lnTo>
                  <a:pt x="35795" y="114844"/>
                </a:lnTo>
                <a:lnTo>
                  <a:pt x="36296" y="113353"/>
                </a:lnTo>
                <a:lnTo>
                  <a:pt x="37287" y="111861"/>
                </a:lnTo>
                <a:lnTo>
                  <a:pt x="37788" y="110871"/>
                </a:lnTo>
                <a:lnTo>
                  <a:pt x="38778" y="109379"/>
                </a:lnTo>
                <a:lnTo>
                  <a:pt x="39279" y="107888"/>
                </a:lnTo>
                <a:lnTo>
                  <a:pt x="40270" y="106396"/>
                </a:lnTo>
                <a:lnTo>
                  <a:pt x="40771" y="104905"/>
                </a:lnTo>
                <a:lnTo>
                  <a:pt x="41761" y="103413"/>
                </a:lnTo>
                <a:lnTo>
                  <a:pt x="42757" y="101922"/>
                </a:lnTo>
                <a:lnTo>
                  <a:pt x="43253" y="100430"/>
                </a:lnTo>
                <a:lnTo>
                  <a:pt x="44249" y="99434"/>
                </a:lnTo>
                <a:lnTo>
                  <a:pt x="44744" y="97942"/>
                </a:lnTo>
                <a:lnTo>
                  <a:pt x="45740" y="96451"/>
                </a:lnTo>
                <a:lnTo>
                  <a:pt x="46236" y="94960"/>
                </a:lnTo>
                <a:lnTo>
                  <a:pt x="47232" y="93963"/>
                </a:lnTo>
                <a:lnTo>
                  <a:pt x="47727" y="92472"/>
                </a:lnTo>
                <a:lnTo>
                  <a:pt x="48723" y="90980"/>
                </a:lnTo>
                <a:lnTo>
                  <a:pt x="49720" y="89489"/>
                </a:lnTo>
                <a:lnTo>
                  <a:pt x="50215" y="88498"/>
                </a:lnTo>
                <a:lnTo>
                  <a:pt x="51211" y="87007"/>
                </a:lnTo>
                <a:lnTo>
                  <a:pt x="51706" y="86011"/>
                </a:lnTo>
                <a:lnTo>
                  <a:pt x="52703" y="84519"/>
                </a:lnTo>
                <a:lnTo>
                  <a:pt x="53198" y="83028"/>
                </a:lnTo>
                <a:lnTo>
                  <a:pt x="54194" y="82031"/>
                </a:lnTo>
                <a:lnTo>
                  <a:pt x="54689" y="80540"/>
                </a:lnTo>
                <a:lnTo>
                  <a:pt x="55686" y="79549"/>
                </a:lnTo>
                <a:lnTo>
                  <a:pt x="56676" y="78058"/>
                </a:lnTo>
                <a:lnTo>
                  <a:pt x="57177" y="77062"/>
                </a:lnTo>
                <a:lnTo>
                  <a:pt x="58168" y="75570"/>
                </a:lnTo>
                <a:lnTo>
                  <a:pt x="58669" y="74574"/>
                </a:lnTo>
                <a:lnTo>
                  <a:pt x="59659" y="73082"/>
                </a:lnTo>
                <a:lnTo>
                  <a:pt x="60160" y="72092"/>
                </a:lnTo>
                <a:lnTo>
                  <a:pt x="61150" y="70601"/>
                </a:lnTo>
                <a:lnTo>
                  <a:pt x="61652" y="69604"/>
                </a:lnTo>
                <a:lnTo>
                  <a:pt x="62642" y="68113"/>
                </a:lnTo>
                <a:lnTo>
                  <a:pt x="63638" y="67116"/>
                </a:lnTo>
                <a:lnTo>
                  <a:pt x="64133" y="66126"/>
                </a:lnTo>
                <a:lnTo>
                  <a:pt x="65130" y="64635"/>
                </a:lnTo>
                <a:lnTo>
                  <a:pt x="65625" y="63638"/>
                </a:lnTo>
                <a:lnTo>
                  <a:pt x="66621" y="62642"/>
                </a:lnTo>
                <a:lnTo>
                  <a:pt x="67116" y="61150"/>
                </a:lnTo>
                <a:lnTo>
                  <a:pt x="68113" y="60160"/>
                </a:lnTo>
                <a:lnTo>
                  <a:pt x="68608" y="59164"/>
                </a:lnTo>
                <a:lnTo>
                  <a:pt x="69604" y="58168"/>
                </a:lnTo>
                <a:lnTo>
                  <a:pt x="70601" y="56676"/>
                </a:lnTo>
                <a:lnTo>
                  <a:pt x="71096" y="55686"/>
                </a:lnTo>
                <a:lnTo>
                  <a:pt x="72092" y="54689"/>
                </a:lnTo>
                <a:lnTo>
                  <a:pt x="72587" y="53693"/>
                </a:lnTo>
                <a:lnTo>
                  <a:pt x="73584" y="52703"/>
                </a:lnTo>
                <a:lnTo>
                  <a:pt x="74079" y="51706"/>
                </a:lnTo>
                <a:lnTo>
                  <a:pt x="75075" y="50710"/>
                </a:lnTo>
                <a:lnTo>
                  <a:pt x="75570" y="49219"/>
                </a:lnTo>
                <a:lnTo>
                  <a:pt x="76566" y="48228"/>
                </a:lnTo>
                <a:lnTo>
                  <a:pt x="77557" y="47232"/>
                </a:lnTo>
                <a:lnTo>
                  <a:pt x="78058" y="46236"/>
                </a:lnTo>
                <a:lnTo>
                  <a:pt x="79048" y="45245"/>
                </a:lnTo>
                <a:lnTo>
                  <a:pt x="79549" y="44249"/>
                </a:lnTo>
                <a:lnTo>
                  <a:pt x="80540" y="43253"/>
                </a:lnTo>
                <a:lnTo>
                  <a:pt x="81041" y="42262"/>
                </a:lnTo>
                <a:lnTo>
                  <a:pt x="82031" y="41761"/>
                </a:lnTo>
                <a:lnTo>
                  <a:pt x="82532" y="40771"/>
                </a:lnTo>
                <a:lnTo>
                  <a:pt x="83523" y="39774"/>
                </a:lnTo>
                <a:lnTo>
                  <a:pt x="84519" y="38778"/>
                </a:lnTo>
                <a:lnTo>
                  <a:pt x="85014" y="37788"/>
                </a:lnTo>
                <a:lnTo>
                  <a:pt x="86011" y="36792"/>
                </a:lnTo>
                <a:lnTo>
                  <a:pt x="86506" y="35795"/>
                </a:lnTo>
                <a:lnTo>
                  <a:pt x="87502" y="35300"/>
                </a:lnTo>
                <a:lnTo>
                  <a:pt x="87997" y="34304"/>
                </a:lnTo>
                <a:lnTo>
                  <a:pt x="88994" y="33313"/>
                </a:lnTo>
                <a:lnTo>
                  <a:pt x="89489" y="32317"/>
                </a:lnTo>
                <a:lnTo>
                  <a:pt x="90485" y="31822"/>
                </a:lnTo>
                <a:lnTo>
                  <a:pt x="91481" y="30826"/>
                </a:lnTo>
                <a:lnTo>
                  <a:pt x="91977" y="29829"/>
                </a:lnTo>
                <a:lnTo>
                  <a:pt x="92973" y="29334"/>
                </a:lnTo>
                <a:lnTo>
                  <a:pt x="93468" y="28338"/>
                </a:lnTo>
                <a:lnTo>
                  <a:pt x="94464" y="27843"/>
                </a:lnTo>
                <a:lnTo>
                  <a:pt x="94960" y="26846"/>
                </a:lnTo>
                <a:lnTo>
                  <a:pt x="95956" y="25856"/>
                </a:lnTo>
                <a:lnTo>
                  <a:pt x="96451" y="25355"/>
                </a:lnTo>
                <a:lnTo>
                  <a:pt x="97447" y="24364"/>
                </a:lnTo>
                <a:lnTo>
                  <a:pt x="97942" y="23863"/>
                </a:lnTo>
                <a:lnTo>
                  <a:pt x="98939" y="23368"/>
                </a:lnTo>
                <a:lnTo>
                  <a:pt x="99929" y="22372"/>
                </a:lnTo>
                <a:lnTo>
                  <a:pt x="100430" y="21877"/>
                </a:lnTo>
                <a:lnTo>
                  <a:pt x="101421" y="20880"/>
                </a:lnTo>
                <a:lnTo>
                  <a:pt x="101922" y="20385"/>
                </a:lnTo>
                <a:lnTo>
                  <a:pt x="102912" y="19890"/>
                </a:lnTo>
                <a:lnTo>
                  <a:pt x="103413" y="18894"/>
                </a:lnTo>
                <a:lnTo>
                  <a:pt x="104404" y="18398"/>
                </a:lnTo>
                <a:lnTo>
                  <a:pt x="104905" y="17897"/>
                </a:lnTo>
                <a:lnTo>
                  <a:pt x="105895" y="16907"/>
                </a:lnTo>
                <a:lnTo>
                  <a:pt x="106891" y="16406"/>
                </a:lnTo>
                <a:lnTo>
                  <a:pt x="107387" y="15911"/>
                </a:lnTo>
                <a:lnTo>
                  <a:pt x="108383" y="15416"/>
                </a:lnTo>
                <a:lnTo>
                  <a:pt x="108878" y="14914"/>
                </a:lnTo>
                <a:lnTo>
                  <a:pt x="109874" y="13924"/>
                </a:lnTo>
                <a:lnTo>
                  <a:pt x="110370" y="13423"/>
                </a:lnTo>
                <a:lnTo>
                  <a:pt x="111366" y="12928"/>
                </a:lnTo>
                <a:lnTo>
                  <a:pt x="111861" y="12433"/>
                </a:lnTo>
                <a:lnTo>
                  <a:pt x="112857" y="11931"/>
                </a:lnTo>
                <a:lnTo>
                  <a:pt x="113854" y="11436"/>
                </a:lnTo>
                <a:lnTo>
                  <a:pt x="114349" y="10941"/>
                </a:lnTo>
                <a:lnTo>
                  <a:pt x="115345" y="10440"/>
                </a:lnTo>
                <a:lnTo>
                  <a:pt x="115840" y="9945"/>
                </a:lnTo>
                <a:lnTo>
                  <a:pt x="116837" y="9450"/>
                </a:lnTo>
                <a:lnTo>
                  <a:pt x="117332" y="8948"/>
                </a:lnTo>
                <a:lnTo>
                  <a:pt x="118328" y="8453"/>
                </a:lnTo>
                <a:lnTo>
                  <a:pt x="118823" y="7958"/>
                </a:lnTo>
                <a:lnTo>
                  <a:pt x="119820" y="7457"/>
                </a:lnTo>
                <a:lnTo>
                  <a:pt x="120810" y="7457"/>
                </a:lnTo>
                <a:lnTo>
                  <a:pt x="121311" y="6962"/>
                </a:lnTo>
                <a:lnTo>
                  <a:pt x="122301" y="6467"/>
                </a:lnTo>
                <a:lnTo>
                  <a:pt x="122803" y="5965"/>
                </a:lnTo>
                <a:lnTo>
                  <a:pt x="123793" y="5965"/>
                </a:lnTo>
                <a:lnTo>
                  <a:pt x="124294" y="5470"/>
                </a:lnTo>
                <a:lnTo>
                  <a:pt x="125284" y="4975"/>
                </a:lnTo>
                <a:lnTo>
                  <a:pt x="125786" y="4474"/>
                </a:lnTo>
                <a:lnTo>
                  <a:pt x="126776" y="4474"/>
                </a:lnTo>
                <a:lnTo>
                  <a:pt x="127772" y="3979"/>
                </a:lnTo>
                <a:lnTo>
                  <a:pt x="128267" y="3979"/>
                </a:lnTo>
                <a:lnTo>
                  <a:pt x="129264" y="3484"/>
                </a:lnTo>
                <a:lnTo>
                  <a:pt x="129759" y="2982"/>
                </a:lnTo>
                <a:lnTo>
                  <a:pt x="130755" y="2982"/>
                </a:lnTo>
                <a:lnTo>
                  <a:pt x="131250" y="2487"/>
                </a:lnTo>
                <a:lnTo>
                  <a:pt x="132247" y="2487"/>
                </a:lnTo>
                <a:lnTo>
                  <a:pt x="132742" y="1992"/>
                </a:lnTo>
                <a:lnTo>
                  <a:pt x="134734" y="1992"/>
                </a:lnTo>
                <a:lnTo>
                  <a:pt x="135230" y="1491"/>
                </a:lnTo>
                <a:lnTo>
                  <a:pt x="136226" y="1491"/>
                </a:lnTo>
                <a:lnTo>
                  <a:pt x="136721" y="996"/>
                </a:lnTo>
                <a:lnTo>
                  <a:pt x="139209" y="996"/>
                </a:lnTo>
                <a:lnTo>
                  <a:pt x="139704" y="501"/>
                </a:lnTo>
                <a:lnTo>
                  <a:pt x="143182" y="501"/>
                </a:lnTo>
                <a:lnTo>
                  <a:pt x="143683" y="0"/>
                </a:lnTo>
                <a:lnTo>
                  <a:pt x="152131" y="0"/>
                </a:lnTo>
                <a:lnTo>
                  <a:pt x="153128" y="501"/>
                </a:lnTo>
                <a:lnTo>
                  <a:pt x="156110" y="501"/>
                </a:lnTo>
                <a:lnTo>
                  <a:pt x="157107" y="996"/>
                </a:lnTo>
                <a:lnTo>
                  <a:pt x="158598" y="996"/>
                </a:lnTo>
                <a:lnTo>
                  <a:pt x="159093" y="1491"/>
                </a:lnTo>
                <a:lnTo>
                  <a:pt x="160585" y="1491"/>
                </a:lnTo>
                <a:lnTo>
                  <a:pt x="161581" y="1992"/>
                </a:lnTo>
                <a:lnTo>
                  <a:pt x="162572" y="1992"/>
                </a:lnTo>
                <a:lnTo>
                  <a:pt x="163073" y="2487"/>
                </a:lnTo>
                <a:lnTo>
                  <a:pt x="164063" y="2487"/>
                </a:lnTo>
                <a:lnTo>
                  <a:pt x="164564" y="2982"/>
                </a:lnTo>
                <a:lnTo>
                  <a:pt x="165555" y="2982"/>
                </a:lnTo>
                <a:lnTo>
                  <a:pt x="166056" y="3484"/>
                </a:lnTo>
                <a:lnTo>
                  <a:pt x="167046" y="3484"/>
                </a:lnTo>
                <a:lnTo>
                  <a:pt x="167547" y="3979"/>
                </a:lnTo>
                <a:lnTo>
                  <a:pt x="168538" y="3979"/>
                </a:lnTo>
                <a:lnTo>
                  <a:pt x="169534" y="4474"/>
                </a:lnTo>
                <a:lnTo>
                  <a:pt x="170029" y="4975"/>
                </a:lnTo>
                <a:lnTo>
                  <a:pt x="171025" y="4975"/>
                </a:lnTo>
                <a:lnTo>
                  <a:pt x="171521" y="5470"/>
                </a:lnTo>
                <a:lnTo>
                  <a:pt x="172517" y="5965"/>
                </a:lnTo>
                <a:lnTo>
                  <a:pt x="173012" y="6467"/>
                </a:lnTo>
                <a:lnTo>
                  <a:pt x="174008" y="6467"/>
                </a:lnTo>
                <a:lnTo>
                  <a:pt x="174504" y="6962"/>
                </a:lnTo>
                <a:lnTo>
                  <a:pt x="175500" y="7457"/>
                </a:lnTo>
                <a:lnTo>
                  <a:pt x="176496" y="7958"/>
                </a:lnTo>
                <a:lnTo>
                  <a:pt x="176991" y="8453"/>
                </a:lnTo>
                <a:lnTo>
                  <a:pt x="177988" y="8948"/>
                </a:lnTo>
                <a:lnTo>
                  <a:pt x="178483" y="8948"/>
                </a:lnTo>
                <a:lnTo>
                  <a:pt x="179479" y="9450"/>
                </a:lnTo>
                <a:lnTo>
                  <a:pt x="179974" y="9945"/>
                </a:lnTo>
                <a:lnTo>
                  <a:pt x="180971" y="10440"/>
                </a:lnTo>
                <a:lnTo>
                  <a:pt x="181466" y="10941"/>
                </a:lnTo>
                <a:lnTo>
                  <a:pt x="182462" y="11436"/>
                </a:lnTo>
                <a:lnTo>
                  <a:pt x="183452" y="11931"/>
                </a:lnTo>
                <a:lnTo>
                  <a:pt x="183954" y="12433"/>
                </a:lnTo>
                <a:lnTo>
                  <a:pt x="184944" y="13423"/>
                </a:lnTo>
                <a:lnTo>
                  <a:pt x="185445" y="13924"/>
                </a:lnTo>
                <a:lnTo>
                  <a:pt x="186435" y="14419"/>
                </a:lnTo>
                <a:lnTo>
                  <a:pt x="186937" y="14914"/>
                </a:lnTo>
                <a:lnTo>
                  <a:pt x="187927" y="15416"/>
                </a:lnTo>
                <a:lnTo>
                  <a:pt x="188428" y="15911"/>
                </a:lnTo>
                <a:lnTo>
                  <a:pt x="189418" y="16907"/>
                </a:lnTo>
                <a:lnTo>
                  <a:pt x="190415" y="17402"/>
                </a:lnTo>
                <a:lnTo>
                  <a:pt x="190910" y="17897"/>
                </a:lnTo>
                <a:lnTo>
                  <a:pt x="191906" y="18398"/>
                </a:lnTo>
                <a:lnTo>
                  <a:pt x="192401" y="19389"/>
                </a:lnTo>
                <a:lnTo>
                  <a:pt x="193398" y="19890"/>
                </a:lnTo>
                <a:lnTo>
                  <a:pt x="193893" y="20385"/>
                </a:lnTo>
                <a:lnTo>
                  <a:pt x="194889" y="21381"/>
                </a:lnTo>
                <a:lnTo>
                  <a:pt x="195384" y="21877"/>
                </a:lnTo>
                <a:lnTo>
                  <a:pt x="196381" y="22873"/>
                </a:lnTo>
                <a:lnTo>
                  <a:pt x="197377" y="23368"/>
                </a:lnTo>
                <a:lnTo>
                  <a:pt x="197872" y="24364"/>
                </a:lnTo>
                <a:lnTo>
                  <a:pt x="198868" y="24860"/>
                </a:lnTo>
                <a:lnTo>
                  <a:pt x="199364" y="25856"/>
                </a:lnTo>
                <a:lnTo>
                  <a:pt x="200360" y="26351"/>
                </a:lnTo>
                <a:lnTo>
                  <a:pt x="200855" y="27347"/>
                </a:lnTo>
                <a:lnTo>
                  <a:pt x="201851" y="27843"/>
                </a:lnTo>
                <a:lnTo>
                  <a:pt x="202347" y="28839"/>
                </a:lnTo>
                <a:lnTo>
                  <a:pt x="203343" y="29334"/>
                </a:lnTo>
                <a:lnTo>
                  <a:pt x="203838" y="30330"/>
                </a:lnTo>
                <a:lnTo>
                  <a:pt x="204834" y="31321"/>
                </a:lnTo>
                <a:lnTo>
                  <a:pt x="205825" y="31822"/>
                </a:lnTo>
                <a:lnTo>
                  <a:pt x="206326" y="32812"/>
                </a:lnTo>
                <a:lnTo>
                  <a:pt x="207316" y="33809"/>
                </a:lnTo>
                <a:lnTo>
                  <a:pt x="207817" y="34805"/>
                </a:lnTo>
                <a:lnTo>
                  <a:pt x="208808" y="35300"/>
                </a:lnTo>
                <a:lnTo>
                  <a:pt x="209309" y="36296"/>
                </a:lnTo>
                <a:lnTo>
                  <a:pt x="210299" y="37287"/>
                </a:lnTo>
                <a:lnTo>
                  <a:pt x="210800" y="38283"/>
                </a:lnTo>
                <a:lnTo>
                  <a:pt x="211791" y="39279"/>
                </a:lnTo>
                <a:lnTo>
                  <a:pt x="212787" y="39774"/>
                </a:lnTo>
                <a:lnTo>
                  <a:pt x="213282" y="40771"/>
                </a:lnTo>
                <a:lnTo>
                  <a:pt x="214278" y="41761"/>
                </a:lnTo>
                <a:lnTo>
                  <a:pt x="214774" y="42757"/>
                </a:lnTo>
                <a:lnTo>
                  <a:pt x="215770" y="43754"/>
                </a:lnTo>
                <a:lnTo>
                  <a:pt x="216265" y="44744"/>
                </a:lnTo>
                <a:lnTo>
                  <a:pt x="217261" y="45740"/>
                </a:lnTo>
                <a:lnTo>
                  <a:pt x="217757" y="46737"/>
                </a:lnTo>
                <a:lnTo>
                  <a:pt x="218753" y="47727"/>
                </a:lnTo>
                <a:lnTo>
                  <a:pt x="219749" y="48723"/>
                </a:lnTo>
                <a:lnTo>
                  <a:pt x="220244" y="49720"/>
                </a:lnTo>
                <a:lnTo>
                  <a:pt x="221241" y="50710"/>
                </a:lnTo>
                <a:lnTo>
                  <a:pt x="221736" y="51706"/>
                </a:lnTo>
                <a:lnTo>
                  <a:pt x="222732" y="53198"/>
                </a:lnTo>
                <a:lnTo>
                  <a:pt x="223227" y="54194"/>
                </a:lnTo>
                <a:lnTo>
                  <a:pt x="224224" y="55185"/>
                </a:lnTo>
                <a:lnTo>
                  <a:pt x="224719" y="56181"/>
                </a:lnTo>
                <a:lnTo>
                  <a:pt x="225715" y="57177"/>
                </a:lnTo>
                <a:lnTo>
                  <a:pt x="226706" y="58168"/>
                </a:lnTo>
                <a:lnTo>
                  <a:pt x="227207" y="59659"/>
                </a:lnTo>
                <a:lnTo>
                  <a:pt x="228197" y="60655"/>
                </a:lnTo>
                <a:lnTo>
                  <a:pt x="228698" y="61652"/>
                </a:lnTo>
                <a:lnTo>
                  <a:pt x="229689" y="63143"/>
                </a:lnTo>
                <a:lnTo>
                  <a:pt x="230190" y="64133"/>
                </a:lnTo>
                <a:lnTo>
                  <a:pt x="231180" y="65130"/>
                </a:lnTo>
              </a:path>
            </a:pathLst>
          </a:custGeom>
          <a:ln w="1193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211513" y="2080152"/>
            <a:ext cx="231775" cy="463550"/>
          </a:xfrm>
          <a:custGeom>
            <a:avLst/>
            <a:gdLst/>
            <a:ahLst/>
            <a:cxnLst/>
            <a:rect l="l" t="t" r="r" b="b"/>
            <a:pathLst>
              <a:path w="231775" h="463550">
                <a:moveTo>
                  <a:pt x="0" y="463357"/>
                </a:moveTo>
                <a:lnTo>
                  <a:pt x="996" y="462861"/>
                </a:lnTo>
                <a:lnTo>
                  <a:pt x="1491" y="461865"/>
                </a:lnTo>
                <a:lnTo>
                  <a:pt x="2487" y="461369"/>
                </a:lnTo>
                <a:lnTo>
                  <a:pt x="2982" y="460374"/>
                </a:lnTo>
                <a:lnTo>
                  <a:pt x="3979" y="459379"/>
                </a:lnTo>
                <a:lnTo>
                  <a:pt x="4975" y="458882"/>
                </a:lnTo>
                <a:lnTo>
                  <a:pt x="5470" y="457887"/>
                </a:lnTo>
                <a:lnTo>
                  <a:pt x="6467" y="457391"/>
                </a:lnTo>
                <a:lnTo>
                  <a:pt x="6962" y="456396"/>
                </a:lnTo>
                <a:lnTo>
                  <a:pt x="7958" y="455403"/>
                </a:lnTo>
                <a:lnTo>
                  <a:pt x="8453" y="454904"/>
                </a:lnTo>
                <a:lnTo>
                  <a:pt x="9450" y="453912"/>
                </a:lnTo>
                <a:lnTo>
                  <a:pt x="9945" y="452916"/>
                </a:lnTo>
                <a:lnTo>
                  <a:pt x="10941" y="451921"/>
                </a:lnTo>
                <a:lnTo>
                  <a:pt x="11931" y="451425"/>
                </a:lnTo>
                <a:lnTo>
                  <a:pt x="12433" y="450430"/>
                </a:lnTo>
                <a:lnTo>
                  <a:pt x="13423" y="449437"/>
                </a:lnTo>
                <a:lnTo>
                  <a:pt x="13924" y="448442"/>
                </a:lnTo>
                <a:lnTo>
                  <a:pt x="14914" y="447946"/>
                </a:lnTo>
                <a:lnTo>
                  <a:pt x="15416" y="446951"/>
                </a:lnTo>
                <a:lnTo>
                  <a:pt x="16406" y="445955"/>
                </a:lnTo>
                <a:lnTo>
                  <a:pt x="16907" y="444963"/>
                </a:lnTo>
                <a:lnTo>
                  <a:pt x="17897" y="443968"/>
                </a:lnTo>
                <a:lnTo>
                  <a:pt x="18398" y="442972"/>
                </a:lnTo>
                <a:lnTo>
                  <a:pt x="19389" y="442476"/>
                </a:lnTo>
                <a:lnTo>
                  <a:pt x="20385" y="441481"/>
                </a:lnTo>
                <a:lnTo>
                  <a:pt x="20880" y="440488"/>
                </a:lnTo>
                <a:lnTo>
                  <a:pt x="21877" y="439493"/>
                </a:lnTo>
                <a:lnTo>
                  <a:pt x="22372" y="438498"/>
                </a:lnTo>
                <a:lnTo>
                  <a:pt x="23368" y="437505"/>
                </a:lnTo>
                <a:lnTo>
                  <a:pt x="23863" y="436510"/>
                </a:lnTo>
                <a:lnTo>
                  <a:pt x="24860" y="435515"/>
                </a:lnTo>
                <a:lnTo>
                  <a:pt x="25355" y="434522"/>
                </a:lnTo>
                <a:lnTo>
                  <a:pt x="26351" y="433527"/>
                </a:lnTo>
                <a:lnTo>
                  <a:pt x="27347" y="432532"/>
                </a:lnTo>
                <a:lnTo>
                  <a:pt x="27843" y="431539"/>
                </a:lnTo>
                <a:lnTo>
                  <a:pt x="28839" y="430544"/>
                </a:lnTo>
                <a:lnTo>
                  <a:pt x="29334" y="429549"/>
                </a:lnTo>
                <a:lnTo>
                  <a:pt x="30330" y="428556"/>
                </a:lnTo>
                <a:lnTo>
                  <a:pt x="30826" y="427561"/>
                </a:lnTo>
                <a:lnTo>
                  <a:pt x="31822" y="426566"/>
                </a:lnTo>
                <a:lnTo>
                  <a:pt x="32317" y="425075"/>
                </a:lnTo>
                <a:lnTo>
                  <a:pt x="33313" y="424082"/>
                </a:lnTo>
                <a:lnTo>
                  <a:pt x="34304" y="423087"/>
                </a:lnTo>
                <a:lnTo>
                  <a:pt x="34805" y="422092"/>
                </a:lnTo>
                <a:lnTo>
                  <a:pt x="35795" y="421099"/>
                </a:lnTo>
                <a:lnTo>
                  <a:pt x="36296" y="420104"/>
                </a:lnTo>
                <a:lnTo>
                  <a:pt x="37287" y="418612"/>
                </a:lnTo>
                <a:lnTo>
                  <a:pt x="37788" y="417617"/>
                </a:lnTo>
                <a:lnTo>
                  <a:pt x="38778" y="416624"/>
                </a:lnTo>
                <a:lnTo>
                  <a:pt x="39279" y="415629"/>
                </a:lnTo>
                <a:lnTo>
                  <a:pt x="40270" y="414634"/>
                </a:lnTo>
                <a:lnTo>
                  <a:pt x="41266" y="413143"/>
                </a:lnTo>
                <a:lnTo>
                  <a:pt x="41761" y="412150"/>
                </a:lnTo>
                <a:lnTo>
                  <a:pt x="42757" y="411155"/>
                </a:lnTo>
                <a:lnTo>
                  <a:pt x="43253" y="409663"/>
                </a:lnTo>
                <a:lnTo>
                  <a:pt x="44249" y="408668"/>
                </a:lnTo>
                <a:lnTo>
                  <a:pt x="44744" y="407675"/>
                </a:lnTo>
                <a:lnTo>
                  <a:pt x="45740" y="406184"/>
                </a:lnTo>
                <a:lnTo>
                  <a:pt x="46236" y="405189"/>
                </a:lnTo>
                <a:lnTo>
                  <a:pt x="47232" y="404194"/>
                </a:lnTo>
                <a:lnTo>
                  <a:pt x="48228" y="402702"/>
                </a:lnTo>
                <a:lnTo>
                  <a:pt x="48723" y="401710"/>
                </a:lnTo>
                <a:lnTo>
                  <a:pt x="49720" y="400218"/>
                </a:lnTo>
                <a:lnTo>
                  <a:pt x="50215" y="399223"/>
                </a:lnTo>
                <a:lnTo>
                  <a:pt x="51211" y="397731"/>
                </a:lnTo>
                <a:lnTo>
                  <a:pt x="51706" y="396736"/>
                </a:lnTo>
                <a:lnTo>
                  <a:pt x="52703" y="395245"/>
                </a:lnTo>
                <a:lnTo>
                  <a:pt x="53198" y="394252"/>
                </a:lnTo>
                <a:lnTo>
                  <a:pt x="54194" y="392761"/>
                </a:lnTo>
                <a:lnTo>
                  <a:pt x="55185" y="391765"/>
                </a:lnTo>
                <a:lnTo>
                  <a:pt x="55686" y="390274"/>
                </a:lnTo>
                <a:lnTo>
                  <a:pt x="56676" y="389279"/>
                </a:lnTo>
                <a:lnTo>
                  <a:pt x="57177" y="387787"/>
                </a:lnTo>
                <a:lnTo>
                  <a:pt x="58168" y="386795"/>
                </a:lnTo>
                <a:lnTo>
                  <a:pt x="58669" y="385303"/>
                </a:lnTo>
                <a:lnTo>
                  <a:pt x="59659" y="384308"/>
                </a:lnTo>
                <a:lnTo>
                  <a:pt x="60160" y="382817"/>
                </a:lnTo>
                <a:lnTo>
                  <a:pt x="61150" y="381325"/>
                </a:lnTo>
                <a:lnTo>
                  <a:pt x="62147" y="380330"/>
                </a:lnTo>
                <a:lnTo>
                  <a:pt x="62642" y="378838"/>
                </a:lnTo>
                <a:lnTo>
                  <a:pt x="63638" y="377347"/>
                </a:lnTo>
                <a:lnTo>
                  <a:pt x="64133" y="376354"/>
                </a:lnTo>
                <a:lnTo>
                  <a:pt x="65130" y="374863"/>
                </a:lnTo>
                <a:lnTo>
                  <a:pt x="65625" y="373371"/>
                </a:lnTo>
                <a:lnTo>
                  <a:pt x="66621" y="372376"/>
                </a:lnTo>
                <a:lnTo>
                  <a:pt x="67116" y="370885"/>
                </a:lnTo>
                <a:lnTo>
                  <a:pt x="68113" y="369393"/>
                </a:lnTo>
                <a:lnTo>
                  <a:pt x="69109" y="367902"/>
                </a:lnTo>
                <a:lnTo>
                  <a:pt x="69604" y="366907"/>
                </a:lnTo>
                <a:lnTo>
                  <a:pt x="70601" y="365415"/>
                </a:lnTo>
                <a:lnTo>
                  <a:pt x="71096" y="363924"/>
                </a:lnTo>
                <a:lnTo>
                  <a:pt x="72092" y="362432"/>
                </a:lnTo>
                <a:lnTo>
                  <a:pt x="72587" y="360941"/>
                </a:lnTo>
                <a:lnTo>
                  <a:pt x="73584" y="359449"/>
                </a:lnTo>
                <a:lnTo>
                  <a:pt x="74079" y="358456"/>
                </a:lnTo>
                <a:lnTo>
                  <a:pt x="75075" y="356965"/>
                </a:lnTo>
                <a:lnTo>
                  <a:pt x="76065" y="355473"/>
                </a:lnTo>
                <a:lnTo>
                  <a:pt x="76566" y="353982"/>
                </a:lnTo>
                <a:lnTo>
                  <a:pt x="77557" y="352490"/>
                </a:lnTo>
                <a:lnTo>
                  <a:pt x="78058" y="350999"/>
                </a:lnTo>
                <a:lnTo>
                  <a:pt x="79048" y="349507"/>
                </a:lnTo>
                <a:lnTo>
                  <a:pt x="79549" y="348016"/>
                </a:lnTo>
                <a:lnTo>
                  <a:pt x="80540" y="346524"/>
                </a:lnTo>
                <a:lnTo>
                  <a:pt x="81041" y="345033"/>
                </a:lnTo>
                <a:lnTo>
                  <a:pt x="82031" y="343542"/>
                </a:lnTo>
                <a:lnTo>
                  <a:pt x="83028" y="342050"/>
                </a:lnTo>
                <a:lnTo>
                  <a:pt x="83523" y="340559"/>
                </a:lnTo>
                <a:lnTo>
                  <a:pt x="84519" y="339067"/>
                </a:lnTo>
                <a:lnTo>
                  <a:pt x="85014" y="337576"/>
                </a:lnTo>
                <a:lnTo>
                  <a:pt x="86011" y="336084"/>
                </a:lnTo>
                <a:lnTo>
                  <a:pt x="86506" y="334593"/>
                </a:lnTo>
                <a:lnTo>
                  <a:pt x="87502" y="333101"/>
                </a:lnTo>
                <a:lnTo>
                  <a:pt x="87997" y="331610"/>
                </a:lnTo>
                <a:lnTo>
                  <a:pt x="88994" y="330118"/>
                </a:lnTo>
                <a:lnTo>
                  <a:pt x="89990" y="328627"/>
                </a:lnTo>
                <a:lnTo>
                  <a:pt x="90485" y="327135"/>
                </a:lnTo>
                <a:lnTo>
                  <a:pt x="91481" y="325644"/>
                </a:lnTo>
                <a:lnTo>
                  <a:pt x="91977" y="324152"/>
                </a:lnTo>
                <a:lnTo>
                  <a:pt x="92973" y="322661"/>
                </a:lnTo>
                <a:lnTo>
                  <a:pt x="93468" y="320670"/>
                </a:lnTo>
                <a:lnTo>
                  <a:pt x="94464" y="319179"/>
                </a:lnTo>
                <a:lnTo>
                  <a:pt x="94960" y="317687"/>
                </a:lnTo>
                <a:lnTo>
                  <a:pt x="95956" y="316196"/>
                </a:lnTo>
                <a:lnTo>
                  <a:pt x="96946" y="314705"/>
                </a:lnTo>
                <a:lnTo>
                  <a:pt x="97447" y="313213"/>
                </a:lnTo>
                <a:lnTo>
                  <a:pt x="98438" y="311225"/>
                </a:lnTo>
                <a:lnTo>
                  <a:pt x="98939" y="309734"/>
                </a:lnTo>
                <a:lnTo>
                  <a:pt x="99929" y="308242"/>
                </a:lnTo>
                <a:lnTo>
                  <a:pt x="100430" y="306751"/>
                </a:lnTo>
                <a:lnTo>
                  <a:pt x="101421" y="304763"/>
                </a:lnTo>
                <a:lnTo>
                  <a:pt x="101922" y="303271"/>
                </a:lnTo>
                <a:lnTo>
                  <a:pt x="102912" y="301780"/>
                </a:lnTo>
                <a:lnTo>
                  <a:pt x="103908" y="300288"/>
                </a:lnTo>
                <a:lnTo>
                  <a:pt x="104404" y="298298"/>
                </a:lnTo>
                <a:lnTo>
                  <a:pt x="105400" y="296807"/>
                </a:lnTo>
                <a:lnTo>
                  <a:pt x="105895" y="295315"/>
                </a:lnTo>
                <a:lnTo>
                  <a:pt x="106891" y="293327"/>
                </a:lnTo>
                <a:lnTo>
                  <a:pt x="107387" y="291836"/>
                </a:lnTo>
                <a:lnTo>
                  <a:pt x="108383" y="290344"/>
                </a:lnTo>
                <a:lnTo>
                  <a:pt x="108878" y="288356"/>
                </a:lnTo>
                <a:lnTo>
                  <a:pt x="109874" y="286865"/>
                </a:lnTo>
                <a:lnTo>
                  <a:pt x="110871" y="285374"/>
                </a:lnTo>
                <a:lnTo>
                  <a:pt x="111366" y="283383"/>
                </a:lnTo>
                <a:lnTo>
                  <a:pt x="112362" y="281892"/>
                </a:lnTo>
                <a:lnTo>
                  <a:pt x="112857" y="279904"/>
                </a:lnTo>
                <a:lnTo>
                  <a:pt x="113854" y="278412"/>
                </a:lnTo>
                <a:lnTo>
                  <a:pt x="114349" y="276921"/>
                </a:lnTo>
                <a:lnTo>
                  <a:pt x="115345" y="274933"/>
                </a:lnTo>
                <a:lnTo>
                  <a:pt x="115840" y="273442"/>
                </a:lnTo>
                <a:lnTo>
                  <a:pt x="116837" y="271451"/>
                </a:lnTo>
                <a:lnTo>
                  <a:pt x="117827" y="269960"/>
                </a:lnTo>
                <a:lnTo>
                  <a:pt x="118328" y="267972"/>
                </a:lnTo>
                <a:lnTo>
                  <a:pt x="119318" y="266481"/>
                </a:lnTo>
                <a:lnTo>
                  <a:pt x="119820" y="264493"/>
                </a:lnTo>
                <a:lnTo>
                  <a:pt x="120810" y="263001"/>
                </a:lnTo>
                <a:lnTo>
                  <a:pt x="121311" y="261511"/>
                </a:lnTo>
                <a:lnTo>
                  <a:pt x="122301" y="259518"/>
                </a:lnTo>
                <a:lnTo>
                  <a:pt x="122803" y="258027"/>
                </a:lnTo>
                <a:lnTo>
                  <a:pt x="123793" y="256040"/>
                </a:lnTo>
                <a:lnTo>
                  <a:pt x="124294" y="254053"/>
                </a:lnTo>
                <a:lnTo>
                  <a:pt x="125284" y="252562"/>
                </a:lnTo>
                <a:lnTo>
                  <a:pt x="126281" y="250569"/>
                </a:lnTo>
                <a:lnTo>
                  <a:pt x="126776" y="249078"/>
                </a:lnTo>
                <a:lnTo>
                  <a:pt x="127772" y="247091"/>
                </a:lnTo>
                <a:lnTo>
                  <a:pt x="128267" y="245600"/>
                </a:lnTo>
                <a:lnTo>
                  <a:pt x="129264" y="243613"/>
                </a:lnTo>
                <a:lnTo>
                  <a:pt x="129759" y="242122"/>
                </a:lnTo>
                <a:lnTo>
                  <a:pt x="130755" y="240129"/>
                </a:lnTo>
                <a:lnTo>
                  <a:pt x="131250" y="238142"/>
                </a:lnTo>
                <a:lnTo>
                  <a:pt x="132247" y="236651"/>
                </a:lnTo>
                <a:lnTo>
                  <a:pt x="133243" y="234664"/>
                </a:lnTo>
                <a:lnTo>
                  <a:pt x="133738" y="233173"/>
                </a:lnTo>
                <a:lnTo>
                  <a:pt x="134734" y="231180"/>
                </a:lnTo>
                <a:lnTo>
                  <a:pt x="135230" y="229193"/>
                </a:lnTo>
                <a:lnTo>
                  <a:pt x="136226" y="227702"/>
                </a:lnTo>
                <a:lnTo>
                  <a:pt x="136721" y="225715"/>
                </a:lnTo>
                <a:lnTo>
                  <a:pt x="137717" y="223723"/>
                </a:lnTo>
                <a:lnTo>
                  <a:pt x="138213" y="222231"/>
                </a:lnTo>
                <a:lnTo>
                  <a:pt x="139209" y="220244"/>
                </a:lnTo>
                <a:lnTo>
                  <a:pt x="140199" y="218753"/>
                </a:lnTo>
                <a:lnTo>
                  <a:pt x="140700" y="216766"/>
                </a:lnTo>
                <a:lnTo>
                  <a:pt x="141691" y="214774"/>
                </a:lnTo>
                <a:lnTo>
                  <a:pt x="142192" y="212787"/>
                </a:lnTo>
                <a:lnTo>
                  <a:pt x="143182" y="211296"/>
                </a:lnTo>
                <a:lnTo>
                  <a:pt x="143683" y="209309"/>
                </a:lnTo>
                <a:lnTo>
                  <a:pt x="144674" y="207316"/>
                </a:lnTo>
                <a:lnTo>
                  <a:pt x="145175" y="205825"/>
                </a:lnTo>
                <a:lnTo>
                  <a:pt x="146165" y="203838"/>
                </a:lnTo>
                <a:lnTo>
                  <a:pt x="147162" y="201851"/>
                </a:lnTo>
                <a:lnTo>
                  <a:pt x="147657" y="200360"/>
                </a:lnTo>
                <a:lnTo>
                  <a:pt x="148653" y="198367"/>
                </a:lnTo>
                <a:lnTo>
                  <a:pt x="149148" y="196381"/>
                </a:lnTo>
                <a:lnTo>
                  <a:pt x="150145" y="194394"/>
                </a:lnTo>
                <a:lnTo>
                  <a:pt x="150640" y="192903"/>
                </a:lnTo>
                <a:lnTo>
                  <a:pt x="151636" y="190910"/>
                </a:lnTo>
                <a:lnTo>
                  <a:pt x="152131" y="188923"/>
                </a:lnTo>
                <a:lnTo>
                  <a:pt x="153128" y="187432"/>
                </a:lnTo>
                <a:lnTo>
                  <a:pt x="154124" y="185445"/>
                </a:lnTo>
                <a:lnTo>
                  <a:pt x="154619" y="183452"/>
                </a:lnTo>
                <a:lnTo>
                  <a:pt x="155615" y="181466"/>
                </a:lnTo>
                <a:lnTo>
                  <a:pt x="156110" y="179974"/>
                </a:lnTo>
                <a:lnTo>
                  <a:pt x="157107" y="177988"/>
                </a:lnTo>
                <a:lnTo>
                  <a:pt x="157602" y="175995"/>
                </a:lnTo>
                <a:lnTo>
                  <a:pt x="158598" y="174008"/>
                </a:lnTo>
                <a:lnTo>
                  <a:pt x="159093" y="172022"/>
                </a:lnTo>
                <a:lnTo>
                  <a:pt x="160090" y="170530"/>
                </a:lnTo>
                <a:lnTo>
                  <a:pt x="161080" y="168538"/>
                </a:lnTo>
                <a:lnTo>
                  <a:pt x="161581" y="166551"/>
                </a:lnTo>
                <a:lnTo>
                  <a:pt x="162572" y="164564"/>
                </a:lnTo>
                <a:lnTo>
                  <a:pt x="163073" y="163073"/>
                </a:lnTo>
                <a:lnTo>
                  <a:pt x="164063" y="161080"/>
                </a:lnTo>
                <a:lnTo>
                  <a:pt x="164564" y="159093"/>
                </a:lnTo>
                <a:lnTo>
                  <a:pt x="165555" y="157107"/>
                </a:lnTo>
                <a:lnTo>
                  <a:pt x="166056" y="155114"/>
                </a:lnTo>
                <a:lnTo>
                  <a:pt x="167046" y="153623"/>
                </a:lnTo>
                <a:lnTo>
                  <a:pt x="168042" y="151636"/>
                </a:lnTo>
                <a:lnTo>
                  <a:pt x="168538" y="149649"/>
                </a:lnTo>
                <a:lnTo>
                  <a:pt x="169534" y="147657"/>
                </a:lnTo>
                <a:lnTo>
                  <a:pt x="170029" y="145670"/>
                </a:lnTo>
                <a:lnTo>
                  <a:pt x="171025" y="144179"/>
                </a:lnTo>
                <a:lnTo>
                  <a:pt x="171521" y="142192"/>
                </a:lnTo>
                <a:lnTo>
                  <a:pt x="172517" y="140199"/>
                </a:lnTo>
                <a:lnTo>
                  <a:pt x="173012" y="138213"/>
                </a:lnTo>
                <a:lnTo>
                  <a:pt x="174008" y="136226"/>
                </a:lnTo>
                <a:lnTo>
                  <a:pt x="175005" y="134734"/>
                </a:lnTo>
                <a:lnTo>
                  <a:pt x="175500" y="132742"/>
                </a:lnTo>
                <a:lnTo>
                  <a:pt x="176496" y="130755"/>
                </a:lnTo>
                <a:lnTo>
                  <a:pt x="176991" y="128769"/>
                </a:lnTo>
                <a:lnTo>
                  <a:pt x="177988" y="126776"/>
                </a:lnTo>
                <a:lnTo>
                  <a:pt x="178483" y="125284"/>
                </a:lnTo>
                <a:lnTo>
                  <a:pt x="179479" y="123298"/>
                </a:lnTo>
                <a:lnTo>
                  <a:pt x="179974" y="121311"/>
                </a:lnTo>
                <a:lnTo>
                  <a:pt x="180971" y="119318"/>
                </a:lnTo>
                <a:lnTo>
                  <a:pt x="181961" y="117332"/>
                </a:lnTo>
                <a:lnTo>
                  <a:pt x="182462" y="115840"/>
                </a:lnTo>
                <a:lnTo>
                  <a:pt x="183452" y="113854"/>
                </a:lnTo>
                <a:lnTo>
                  <a:pt x="183954" y="111861"/>
                </a:lnTo>
                <a:lnTo>
                  <a:pt x="184944" y="109874"/>
                </a:lnTo>
                <a:lnTo>
                  <a:pt x="185445" y="107888"/>
                </a:lnTo>
                <a:lnTo>
                  <a:pt x="186435" y="106396"/>
                </a:lnTo>
                <a:lnTo>
                  <a:pt x="186937" y="104404"/>
                </a:lnTo>
                <a:lnTo>
                  <a:pt x="187927" y="102417"/>
                </a:lnTo>
                <a:lnTo>
                  <a:pt x="188923" y="100430"/>
                </a:lnTo>
                <a:lnTo>
                  <a:pt x="189418" y="98438"/>
                </a:lnTo>
                <a:lnTo>
                  <a:pt x="190415" y="96946"/>
                </a:lnTo>
                <a:lnTo>
                  <a:pt x="190910" y="94960"/>
                </a:lnTo>
                <a:lnTo>
                  <a:pt x="191906" y="92973"/>
                </a:lnTo>
                <a:lnTo>
                  <a:pt x="192401" y="90980"/>
                </a:lnTo>
                <a:lnTo>
                  <a:pt x="193398" y="88994"/>
                </a:lnTo>
                <a:lnTo>
                  <a:pt x="193893" y="87502"/>
                </a:lnTo>
                <a:lnTo>
                  <a:pt x="194889" y="85515"/>
                </a:lnTo>
                <a:lnTo>
                  <a:pt x="195885" y="83523"/>
                </a:lnTo>
                <a:lnTo>
                  <a:pt x="196381" y="81536"/>
                </a:lnTo>
                <a:lnTo>
                  <a:pt x="197377" y="80045"/>
                </a:lnTo>
                <a:lnTo>
                  <a:pt x="197872" y="78058"/>
                </a:lnTo>
                <a:lnTo>
                  <a:pt x="198868" y="76065"/>
                </a:lnTo>
                <a:lnTo>
                  <a:pt x="199364" y="74079"/>
                </a:lnTo>
                <a:lnTo>
                  <a:pt x="200360" y="72587"/>
                </a:lnTo>
                <a:lnTo>
                  <a:pt x="200855" y="70601"/>
                </a:lnTo>
                <a:lnTo>
                  <a:pt x="201851" y="68608"/>
                </a:lnTo>
                <a:lnTo>
                  <a:pt x="202842" y="66621"/>
                </a:lnTo>
                <a:lnTo>
                  <a:pt x="203343" y="65130"/>
                </a:lnTo>
                <a:lnTo>
                  <a:pt x="204333" y="63143"/>
                </a:lnTo>
                <a:lnTo>
                  <a:pt x="204834" y="61150"/>
                </a:lnTo>
                <a:lnTo>
                  <a:pt x="205825" y="59164"/>
                </a:lnTo>
                <a:lnTo>
                  <a:pt x="206326" y="57672"/>
                </a:lnTo>
                <a:lnTo>
                  <a:pt x="207316" y="55686"/>
                </a:lnTo>
                <a:lnTo>
                  <a:pt x="207817" y="53693"/>
                </a:lnTo>
                <a:lnTo>
                  <a:pt x="208808" y="52202"/>
                </a:lnTo>
                <a:lnTo>
                  <a:pt x="209804" y="50215"/>
                </a:lnTo>
                <a:lnTo>
                  <a:pt x="210299" y="48228"/>
                </a:lnTo>
                <a:lnTo>
                  <a:pt x="211296" y="46236"/>
                </a:lnTo>
                <a:lnTo>
                  <a:pt x="211791" y="44744"/>
                </a:lnTo>
                <a:lnTo>
                  <a:pt x="212787" y="42757"/>
                </a:lnTo>
                <a:lnTo>
                  <a:pt x="213282" y="40771"/>
                </a:lnTo>
                <a:lnTo>
                  <a:pt x="214278" y="39279"/>
                </a:lnTo>
                <a:lnTo>
                  <a:pt x="214774" y="37287"/>
                </a:lnTo>
                <a:lnTo>
                  <a:pt x="215770" y="35300"/>
                </a:lnTo>
                <a:lnTo>
                  <a:pt x="216766" y="33809"/>
                </a:lnTo>
                <a:lnTo>
                  <a:pt x="217261" y="31822"/>
                </a:lnTo>
                <a:lnTo>
                  <a:pt x="218258" y="30330"/>
                </a:lnTo>
                <a:lnTo>
                  <a:pt x="218753" y="28338"/>
                </a:lnTo>
                <a:lnTo>
                  <a:pt x="219749" y="26351"/>
                </a:lnTo>
                <a:lnTo>
                  <a:pt x="220244" y="24860"/>
                </a:lnTo>
                <a:lnTo>
                  <a:pt x="221241" y="22873"/>
                </a:lnTo>
                <a:lnTo>
                  <a:pt x="221736" y="20880"/>
                </a:lnTo>
                <a:lnTo>
                  <a:pt x="222732" y="19389"/>
                </a:lnTo>
                <a:lnTo>
                  <a:pt x="223723" y="17402"/>
                </a:lnTo>
                <a:lnTo>
                  <a:pt x="224224" y="15911"/>
                </a:lnTo>
                <a:lnTo>
                  <a:pt x="225214" y="13924"/>
                </a:lnTo>
                <a:lnTo>
                  <a:pt x="225715" y="12433"/>
                </a:lnTo>
                <a:lnTo>
                  <a:pt x="226706" y="10440"/>
                </a:lnTo>
                <a:lnTo>
                  <a:pt x="227207" y="8453"/>
                </a:lnTo>
                <a:lnTo>
                  <a:pt x="228197" y="6962"/>
                </a:lnTo>
                <a:lnTo>
                  <a:pt x="228698" y="4975"/>
                </a:lnTo>
                <a:lnTo>
                  <a:pt x="229689" y="3484"/>
                </a:lnTo>
                <a:lnTo>
                  <a:pt x="230190" y="1491"/>
                </a:lnTo>
                <a:lnTo>
                  <a:pt x="231180" y="0"/>
                </a:lnTo>
              </a:path>
            </a:pathLst>
          </a:custGeom>
          <a:ln w="1193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80334" y="2543510"/>
            <a:ext cx="231775" cy="45085"/>
          </a:xfrm>
          <a:custGeom>
            <a:avLst/>
            <a:gdLst/>
            <a:ahLst/>
            <a:cxnLst/>
            <a:rect l="l" t="t" r="r" b="b"/>
            <a:pathLst>
              <a:path w="231775" h="45085">
                <a:moveTo>
                  <a:pt x="0" y="22372"/>
                </a:moveTo>
                <a:lnTo>
                  <a:pt x="995" y="22372"/>
                </a:lnTo>
                <a:lnTo>
                  <a:pt x="1491" y="22868"/>
                </a:lnTo>
                <a:lnTo>
                  <a:pt x="2486" y="22868"/>
                </a:lnTo>
                <a:lnTo>
                  <a:pt x="3481" y="23367"/>
                </a:lnTo>
                <a:lnTo>
                  <a:pt x="4973" y="23367"/>
                </a:lnTo>
                <a:lnTo>
                  <a:pt x="5469" y="23863"/>
                </a:lnTo>
                <a:lnTo>
                  <a:pt x="6961" y="23863"/>
                </a:lnTo>
                <a:lnTo>
                  <a:pt x="7956" y="24360"/>
                </a:lnTo>
                <a:lnTo>
                  <a:pt x="9447" y="24360"/>
                </a:lnTo>
                <a:lnTo>
                  <a:pt x="10440" y="24858"/>
                </a:lnTo>
                <a:lnTo>
                  <a:pt x="11931" y="24858"/>
                </a:lnTo>
                <a:lnTo>
                  <a:pt x="12430" y="25355"/>
                </a:lnTo>
                <a:lnTo>
                  <a:pt x="13423" y="25355"/>
                </a:lnTo>
                <a:lnTo>
                  <a:pt x="13922" y="25851"/>
                </a:lnTo>
                <a:lnTo>
                  <a:pt x="15413" y="25851"/>
                </a:lnTo>
                <a:lnTo>
                  <a:pt x="16406" y="26350"/>
                </a:lnTo>
                <a:lnTo>
                  <a:pt x="17897" y="26350"/>
                </a:lnTo>
                <a:lnTo>
                  <a:pt x="18892" y="26846"/>
                </a:lnTo>
                <a:lnTo>
                  <a:pt x="19389" y="26846"/>
                </a:lnTo>
                <a:lnTo>
                  <a:pt x="20384" y="27343"/>
                </a:lnTo>
                <a:lnTo>
                  <a:pt x="21875" y="27343"/>
                </a:lnTo>
                <a:lnTo>
                  <a:pt x="22372" y="27841"/>
                </a:lnTo>
                <a:lnTo>
                  <a:pt x="24362" y="27841"/>
                </a:lnTo>
                <a:lnTo>
                  <a:pt x="24858" y="28338"/>
                </a:lnTo>
                <a:lnTo>
                  <a:pt x="25854" y="28338"/>
                </a:lnTo>
                <a:lnTo>
                  <a:pt x="26350" y="28834"/>
                </a:lnTo>
                <a:lnTo>
                  <a:pt x="27841" y="28834"/>
                </a:lnTo>
                <a:lnTo>
                  <a:pt x="28837" y="29333"/>
                </a:lnTo>
                <a:lnTo>
                  <a:pt x="29333" y="29333"/>
                </a:lnTo>
                <a:lnTo>
                  <a:pt x="30328" y="29829"/>
                </a:lnTo>
                <a:lnTo>
                  <a:pt x="31819" y="29829"/>
                </a:lnTo>
                <a:lnTo>
                  <a:pt x="32812" y="30326"/>
                </a:lnTo>
                <a:lnTo>
                  <a:pt x="33311" y="30326"/>
                </a:lnTo>
                <a:lnTo>
                  <a:pt x="34304" y="30824"/>
                </a:lnTo>
                <a:lnTo>
                  <a:pt x="35795" y="30824"/>
                </a:lnTo>
                <a:lnTo>
                  <a:pt x="36294" y="31321"/>
                </a:lnTo>
                <a:lnTo>
                  <a:pt x="37287" y="31321"/>
                </a:lnTo>
                <a:lnTo>
                  <a:pt x="38282" y="31817"/>
                </a:lnTo>
                <a:lnTo>
                  <a:pt x="39773" y="31817"/>
                </a:lnTo>
                <a:lnTo>
                  <a:pt x="40270" y="32316"/>
                </a:lnTo>
                <a:lnTo>
                  <a:pt x="41265" y="32316"/>
                </a:lnTo>
                <a:lnTo>
                  <a:pt x="41761" y="32812"/>
                </a:lnTo>
                <a:lnTo>
                  <a:pt x="43253" y="32812"/>
                </a:lnTo>
                <a:lnTo>
                  <a:pt x="44248" y="33309"/>
                </a:lnTo>
                <a:lnTo>
                  <a:pt x="45739" y="33309"/>
                </a:lnTo>
                <a:lnTo>
                  <a:pt x="46734" y="33807"/>
                </a:lnTo>
                <a:lnTo>
                  <a:pt x="47231" y="33807"/>
                </a:lnTo>
                <a:lnTo>
                  <a:pt x="48226" y="34304"/>
                </a:lnTo>
                <a:lnTo>
                  <a:pt x="49717" y="34304"/>
                </a:lnTo>
                <a:lnTo>
                  <a:pt x="50214" y="34800"/>
                </a:lnTo>
                <a:lnTo>
                  <a:pt x="51209" y="34800"/>
                </a:lnTo>
                <a:lnTo>
                  <a:pt x="51705" y="35299"/>
                </a:lnTo>
                <a:lnTo>
                  <a:pt x="53693" y="35299"/>
                </a:lnTo>
                <a:lnTo>
                  <a:pt x="54192" y="35795"/>
                </a:lnTo>
                <a:lnTo>
                  <a:pt x="55683" y="35795"/>
                </a:lnTo>
                <a:lnTo>
                  <a:pt x="56676" y="36292"/>
                </a:lnTo>
                <a:lnTo>
                  <a:pt x="57175" y="36292"/>
                </a:lnTo>
                <a:lnTo>
                  <a:pt x="58168" y="36790"/>
                </a:lnTo>
                <a:lnTo>
                  <a:pt x="59659" y="36790"/>
                </a:lnTo>
                <a:lnTo>
                  <a:pt x="60654" y="37287"/>
                </a:lnTo>
                <a:lnTo>
                  <a:pt x="62146" y="37287"/>
                </a:lnTo>
                <a:lnTo>
                  <a:pt x="62642" y="37783"/>
                </a:lnTo>
                <a:lnTo>
                  <a:pt x="63637" y="37783"/>
                </a:lnTo>
                <a:lnTo>
                  <a:pt x="64133" y="38282"/>
                </a:lnTo>
                <a:lnTo>
                  <a:pt x="65625" y="38282"/>
                </a:lnTo>
                <a:lnTo>
                  <a:pt x="66620" y="38778"/>
                </a:lnTo>
                <a:lnTo>
                  <a:pt x="68112" y="38778"/>
                </a:lnTo>
                <a:lnTo>
                  <a:pt x="69107" y="39275"/>
                </a:lnTo>
                <a:lnTo>
                  <a:pt x="70598" y="39275"/>
                </a:lnTo>
                <a:lnTo>
                  <a:pt x="71095" y="39773"/>
                </a:lnTo>
                <a:lnTo>
                  <a:pt x="72586" y="39773"/>
                </a:lnTo>
                <a:lnTo>
                  <a:pt x="73581" y="40270"/>
                </a:lnTo>
                <a:lnTo>
                  <a:pt x="75073" y="40270"/>
                </a:lnTo>
                <a:lnTo>
                  <a:pt x="76065" y="40766"/>
                </a:lnTo>
                <a:lnTo>
                  <a:pt x="77557" y="40766"/>
                </a:lnTo>
                <a:lnTo>
                  <a:pt x="78056" y="41265"/>
                </a:lnTo>
                <a:lnTo>
                  <a:pt x="79547" y="41265"/>
                </a:lnTo>
                <a:lnTo>
                  <a:pt x="80540" y="41761"/>
                </a:lnTo>
                <a:lnTo>
                  <a:pt x="82031" y="41761"/>
                </a:lnTo>
                <a:lnTo>
                  <a:pt x="83026" y="42258"/>
                </a:lnTo>
                <a:lnTo>
                  <a:pt x="85014" y="42258"/>
                </a:lnTo>
                <a:lnTo>
                  <a:pt x="86009" y="42756"/>
                </a:lnTo>
                <a:lnTo>
                  <a:pt x="88496" y="42756"/>
                </a:lnTo>
                <a:lnTo>
                  <a:pt x="88992" y="43253"/>
                </a:lnTo>
                <a:lnTo>
                  <a:pt x="90484" y="43253"/>
                </a:lnTo>
                <a:lnTo>
                  <a:pt x="91479" y="43749"/>
                </a:lnTo>
                <a:lnTo>
                  <a:pt x="93467" y="43749"/>
                </a:lnTo>
                <a:lnTo>
                  <a:pt x="94462" y="44248"/>
                </a:lnTo>
                <a:lnTo>
                  <a:pt x="97445" y="44248"/>
                </a:lnTo>
                <a:lnTo>
                  <a:pt x="98438" y="44744"/>
                </a:lnTo>
                <a:lnTo>
                  <a:pt x="102912" y="44744"/>
                </a:lnTo>
                <a:lnTo>
                  <a:pt x="103907" y="44248"/>
                </a:lnTo>
                <a:lnTo>
                  <a:pt x="107387" y="44248"/>
                </a:lnTo>
                <a:lnTo>
                  <a:pt x="108382" y="43749"/>
                </a:lnTo>
                <a:lnTo>
                  <a:pt x="112856" y="43749"/>
                </a:lnTo>
                <a:lnTo>
                  <a:pt x="113851" y="43253"/>
                </a:lnTo>
                <a:lnTo>
                  <a:pt x="137216" y="43253"/>
                </a:lnTo>
                <a:lnTo>
                  <a:pt x="137715" y="43749"/>
                </a:lnTo>
                <a:lnTo>
                  <a:pt x="142190" y="43749"/>
                </a:lnTo>
                <a:lnTo>
                  <a:pt x="143182" y="44248"/>
                </a:lnTo>
                <a:lnTo>
                  <a:pt x="146165" y="44248"/>
                </a:lnTo>
                <a:lnTo>
                  <a:pt x="147160" y="44744"/>
                </a:lnTo>
                <a:lnTo>
                  <a:pt x="150640" y="44744"/>
                </a:lnTo>
                <a:lnTo>
                  <a:pt x="151635" y="44248"/>
                </a:lnTo>
                <a:lnTo>
                  <a:pt x="153126" y="44248"/>
                </a:lnTo>
                <a:lnTo>
                  <a:pt x="154121" y="43749"/>
                </a:lnTo>
                <a:lnTo>
                  <a:pt x="155613" y="43749"/>
                </a:lnTo>
                <a:lnTo>
                  <a:pt x="156109" y="43253"/>
                </a:lnTo>
                <a:lnTo>
                  <a:pt x="157601" y="43253"/>
                </a:lnTo>
                <a:lnTo>
                  <a:pt x="158596" y="42756"/>
                </a:lnTo>
                <a:lnTo>
                  <a:pt x="160087" y="42756"/>
                </a:lnTo>
                <a:lnTo>
                  <a:pt x="161080" y="42258"/>
                </a:lnTo>
                <a:lnTo>
                  <a:pt x="161579" y="42258"/>
                </a:lnTo>
                <a:lnTo>
                  <a:pt x="162572" y="41761"/>
                </a:lnTo>
                <a:lnTo>
                  <a:pt x="164063" y="41761"/>
                </a:lnTo>
                <a:lnTo>
                  <a:pt x="164562" y="41265"/>
                </a:lnTo>
                <a:lnTo>
                  <a:pt x="165555" y="41265"/>
                </a:lnTo>
                <a:lnTo>
                  <a:pt x="166550" y="40766"/>
                </a:lnTo>
                <a:lnTo>
                  <a:pt x="167046" y="40766"/>
                </a:lnTo>
                <a:lnTo>
                  <a:pt x="168041" y="40270"/>
                </a:lnTo>
                <a:lnTo>
                  <a:pt x="168538" y="40270"/>
                </a:lnTo>
                <a:lnTo>
                  <a:pt x="169533" y="39773"/>
                </a:lnTo>
                <a:lnTo>
                  <a:pt x="170028" y="39773"/>
                </a:lnTo>
                <a:lnTo>
                  <a:pt x="171024" y="39275"/>
                </a:lnTo>
                <a:lnTo>
                  <a:pt x="171519" y="39275"/>
                </a:lnTo>
                <a:lnTo>
                  <a:pt x="172516" y="38778"/>
                </a:lnTo>
                <a:lnTo>
                  <a:pt x="173512" y="38282"/>
                </a:lnTo>
                <a:lnTo>
                  <a:pt x="174007" y="38282"/>
                </a:lnTo>
                <a:lnTo>
                  <a:pt x="175003" y="37783"/>
                </a:lnTo>
                <a:lnTo>
                  <a:pt x="175499" y="37783"/>
                </a:lnTo>
                <a:lnTo>
                  <a:pt x="176495" y="37287"/>
                </a:lnTo>
                <a:lnTo>
                  <a:pt x="176990" y="36790"/>
                </a:lnTo>
                <a:lnTo>
                  <a:pt x="177986" y="36790"/>
                </a:lnTo>
                <a:lnTo>
                  <a:pt x="178482" y="36292"/>
                </a:lnTo>
                <a:lnTo>
                  <a:pt x="179478" y="36292"/>
                </a:lnTo>
                <a:lnTo>
                  <a:pt x="180468" y="35795"/>
                </a:lnTo>
                <a:lnTo>
                  <a:pt x="180969" y="35299"/>
                </a:lnTo>
                <a:lnTo>
                  <a:pt x="181960" y="35299"/>
                </a:lnTo>
                <a:lnTo>
                  <a:pt x="182461" y="34800"/>
                </a:lnTo>
                <a:lnTo>
                  <a:pt x="183451" y="34304"/>
                </a:lnTo>
                <a:lnTo>
                  <a:pt x="183952" y="33807"/>
                </a:lnTo>
                <a:lnTo>
                  <a:pt x="184943" y="33807"/>
                </a:lnTo>
                <a:lnTo>
                  <a:pt x="185444" y="33309"/>
                </a:lnTo>
                <a:lnTo>
                  <a:pt x="186434" y="32812"/>
                </a:lnTo>
                <a:lnTo>
                  <a:pt x="187431" y="32316"/>
                </a:lnTo>
                <a:lnTo>
                  <a:pt x="187926" y="32316"/>
                </a:lnTo>
                <a:lnTo>
                  <a:pt x="188922" y="31817"/>
                </a:lnTo>
                <a:lnTo>
                  <a:pt x="189417" y="31321"/>
                </a:lnTo>
                <a:lnTo>
                  <a:pt x="190414" y="30824"/>
                </a:lnTo>
                <a:lnTo>
                  <a:pt x="190909" y="30326"/>
                </a:lnTo>
                <a:lnTo>
                  <a:pt x="191905" y="30326"/>
                </a:lnTo>
                <a:lnTo>
                  <a:pt x="192400" y="29829"/>
                </a:lnTo>
                <a:lnTo>
                  <a:pt x="193396" y="29333"/>
                </a:lnTo>
                <a:lnTo>
                  <a:pt x="194393" y="28834"/>
                </a:lnTo>
                <a:lnTo>
                  <a:pt x="194888" y="28338"/>
                </a:lnTo>
                <a:lnTo>
                  <a:pt x="195884" y="27841"/>
                </a:lnTo>
                <a:lnTo>
                  <a:pt x="196379" y="27343"/>
                </a:lnTo>
                <a:lnTo>
                  <a:pt x="197376" y="26846"/>
                </a:lnTo>
                <a:lnTo>
                  <a:pt x="197871" y="26350"/>
                </a:lnTo>
                <a:lnTo>
                  <a:pt x="198867" y="25851"/>
                </a:lnTo>
                <a:lnTo>
                  <a:pt x="199362" y="25355"/>
                </a:lnTo>
                <a:lnTo>
                  <a:pt x="200359" y="24858"/>
                </a:lnTo>
                <a:lnTo>
                  <a:pt x="201349" y="24360"/>
                </a:lnTo>
                <a:lnTo>
                  <a:pt x="201850" y="23863"/>
                </a:lnTo>
                <a:lnTo>
                  <a:pt x="202841" y="23367"/>
                </a:lnTo>
                <a:lnTo>
                  <a:pt x="203342" y="22868"/>
                </a:lnTo>
                <a:lnTo>
                  <a:pt x="204332" y="22372"/>
                </a:lnTo>
                <a:lnTo>
                  <a:pt x="204833" y="21875"/>
                </a:lnTo>
                <a:lnTo>
                  <a:pt x="205824" y="21377"/>
                </a:lnTo>
                <a:lnTo>
                  <a:pt x="206325" y="20880"/>
                </a:lnTo>
                <a:lnTo>
                  <a:pt x="207315" y="20384"/>
                </a:lnTo>
                <a:lnTo>
                  <a:pt x="208311" y="19885"/>
                </a:lnTo>
                <a:lnTo>
                  <a:pt x="208807" y="19389"/>
                </a:lnTo>
                <a:lnTo>
                  <a:pt x="209803" y="18892"/>
                </a:lnTo>
                <a:lnTo>
                  <a:pt x="210298" y="17897"/>
                </a:lnTo>
                <a:lnTo>
                  <a:pt x="211294" y="17401"/>
                </a:lnTo>
                <a:lnTo>
                  <a:pt x="211790" y="16902"/>
                </a:lnTo>
                <a:lnTo>
                  <a:pt x="212786" y="16406"/>
                </a:lnTo>
                <a:lnTo>
                  <a:pt x="213281" y="15909"/>
                </a:lnTo>
                <a:lnTo>
                  <a:pt x="214277" y="14914"/>
                </a:lnTo>
                <a:lnTo>
                  <a:pt x="215274" y="14418"/>
                </a:lnTo>
                <a:lnTo>
                  <a:pt x="215769" y="13919"/>
                </a:lnTo>
                <a:lnTo>
                  <a:pt x="216765" y="13423"/>
                </a:lnTo>
                <a:lnTo>
                  <a:pt x="217260" y="12428"/>
                </a:lnTo>
                <a:lnTo>
                  <a:pt x="218257" y="11931"/>
                </a:lnTo>
                <a:lnTo>
                  <a:pt x="218752" y="11435"/>
                </a:lnTo>
                <a:lnTo>
                  <a:pt x="219748" y="10936"/>
                </a:lnTo>
                <a:lnTo>
                  <a:pt x="220243" y="9944"/>
                </a:lnTo>
                <a:lnTo>
                  <a:pt x="221240" y="9445"/>
                </a:lnTo>
                <a:lnTo>
                  <a:pt x="222230" y="8948"/>
                </a:lnTo>
                <a:lnTo>
                  <a:pt x="222731" y="7953"/>
                </a:lnTo>
                <a:lnTo>
                  <a:pt x="223721" y="7457"/>
                </a:lnTo>
                <a:lnTo>
                  <a:pt x="224223" y="6462"/>
                </a:lnTo>
                <a:lnTo>
                  <a:pt x="225213" y="5965"/>
                </a:lnTo>
                <a:lnTo>
                  <a:pt x="225714" y="5469"/>
                </a:lnTo>
                <a:lnTo>
                  <a:pt x="226704" y="4474"/>
                </a:lnTo>
                <a:lnTo>
                  <a:pt x="227206" y="3978"/>
                </a:lnTo>
                <a:lnTo>
                  <a:pt x="228196" y="2982"/>
                </a:lnTo>
                <a:lnTo>
                  <a:pt x="229192" y="2486"/>
                </a:lnTo>
                <a:lnTo>
                  <a:pt x="229687" y="1491"/>
                </a:lnTo>
                <a:lnTo>
                  <a:pt x="230684" y="995"/>
                </a:lnTo>
                <a:lnTo>
                  <a:pt x="231179" y="0"/>
                </a:lnTo>
              </a:path>
            </a:pathLst>
          </a:custGeom>
          <a:ln w="1193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13786" y="2555938"/>
            <a:ext cx="167005" cy="10160"/>
          </a:xfrm>
          <a:custGeom>
            <a:avLst/>
            <a:gdLst/>
            <a:ahLst/>
            <a:cxnLst/>
            <a:rect l="l" t="t" r="r" b="b"/>
            <a:pathLst>
              <a:path w="167005" h="10160">
                <a:moveTo>
                  <a:pt x="0" y="7956"/>
                </a:moveTo>
                <a:lnTo>
                  <a:pt x="496" y="7956"/>
                </a:lnTo>
                <a:lnTo>
                  <a:pt x="1491" y="7457"/>
                </a:lnTo>
                <a:lnTo>
                  <a:pt x="3479" y="7457"/>
                </a:lnTo>
                <a:lnTo>
                  <a:pt x="4474" y="6961"/>
                </a:lnTo>
                <a:lnTo>
                  <a:pt x="6462" y="6961"/>
                </a:lnTo>
                <a:lnTo>
                  <a:pt x="7457" y="6464"/>
                </a:lnTo>
                <a:lnTo>
                  <a:pt x="9941" y="6464"/>
                </a:lnTo>
                <a:lnTo>
                  <a:pt x="10440" y="5965"/>
                </a:lnTo>
                <a:lnTo>
                  <a:pt x="12924" y="5965"/>
                </a:lnTo>
                <a:lnTo>
                  <a:pt x="13423" y="5469"/>
                </a:lnTo>
                <a:lnTo>
                  <a:pt x="15907" y="5469"/>
                </a:lnTo>
                <a:lnTo>
                  <a:pt x="16902" y="4973"/>
                </a:lnTo>
                <a:lnTo>
                  <a:pt x="19885" y="4973"/>
                </a:lnTo>
                <a:lnTo>
                  <a:pt x="20382" y="4474"/>
                </a:lnTo>
                <a:lnTo>
                  <a:pt x="22868" y="4474"/>
                </a:lnTo>
                <a:lnTo>
                  <a:pt x="23863" y="3978"/>
                </a:lnTo>
                <a:lnTo>
                  <a:pt x="26846" y="3978"/>
                </a:lnTo>
                <a:lnTo>
                  <a:pt x="27343" y="3481"/>
                </a:lnTo>
                <a:lnTo>
                  <a:pt x="30822" y="3481"/>
                </a:lnTo>
                <a:lnTo>
                  <a:pt x="31321" y="2982"/>
                </a:lnTo>
                <a:lnTo>
                  <a:pt x="35296" y="2982"/>
                </a:lnTo>
                <a:lnTo>
                  <a:pt x="36292" y="2486"/>
                </a:lnTo>
                <a:lnTo>
                  <a:pt x="39771" y="2486"/>
                </a:lnTo>
                <a:lnTo>
                  <a:pt x="40766" y="1990"/>
                </a:lnTo>
                <a:lnTo>
                  <a:pt x="44744" y="1990"/>
                </a:lnTo>
                <a:lnTo>
                  <a:pt x="45240" y="1491"/>
                </a:lnTo>
                <a:lnTo>
                  <a:pt x="50710" y="1491"/>
                </a:lnTo>
                <a:lnTo>
                  <a:pt x="51703" y="995"/>
                </a:lnTo>
                <a:lnTo>
                  <a:pt x="57669" y="995"/>
                </a:lnTo>
                <a:lnTo>
                  <a:pt x="58664" y="498"/>
                </a:lnTo>
                <a:lnTo>
                  <a:pt x="68608" y="498"/>
                </a:lnTo>
                <a:lnTo>
                  <a:pt x="69104" y="0"/>
                </a:lnTo>
                <a:lnTo>
                  <a:pt x="93464" y="0"/>
                </a:lnTo>
                <a:lnTo>
                  <a:pt x="93963" y="498"/>
                </a:lnTo>
                <a:lnTo>
                  <a:pt x="103408" y="498"/>
                </a:lnTo>
                <a:lnTo>
                  <a:pt x="103905" y="995"/>
                </a:lnTo>
                <a:lnTo>
                  <a:pt x="110370" y="995"/>
                </a:lnTo>
                <a:lnTo>
                  <a:pt x="110866" y="1491"/>
                </a:lnTo>
                <a:lnTo>
                  <a:pt x="115837" y="1491"/>
                </a:lnTo>
                <a:lnTo>
                  <a:pt x="116336" y="1990"/>
                </a:lnTo>
                <a:lnTo>
                  <a:pt x="120311" y="1990"/>
                </a:lnTo>
                <a:lnTo>
                  <a:pt x="121306" y="2486"/>
                </a:lnTo>
                <a:lnTo>
                  <a:pt x="124786" y="2486"/>
                </a:lnTo>
                <a:lnTo>
                  <a:pt x="125781" y="2982"/>
                </a:lnTo>
                <a:lnTo>
                  <a:pt x="128764" y="2982"/>
                </a:lnTo>
                <a:lnTo>
                  <a:pt x="129759" y="3481"/>
                </a:lnTo>
                <a:lnTo>
                  <a:pt x="131747" y="3481"/>
                </a:lnTo>
                <a:lnTo>
                  <a:pt x="132742" y="3978"/>
                </a:lnTo>
                <a:lnTo>
                  <a:pt x="135725" y="3978"/>
                </a:lnTo>
                <a:lnTo>
                  <a:pt x="136718" y="4474"/>
                </a:lnTo>
                <a:lnTo>
                  <a:pt x="138708" y="4474"/>
                </a:lnTo>
                <a:lnTo>
                  <a:pt x="139701" y="4973"/>
                </a:lnTo>
                <a:lnTo>
                  <a:pt x="142187" y="4973"/>
                </a:lnTo>
                <a:lnTo>
                  <a:pt x="142684" y="5469"/>
                </a:lnTo>
                <a:lnTo>
                  <a:pt x="144175" y="5469"/>
                </a:lnTo>
                <a:lnTo>
                  <a:pt x="145170" y="5965"/>
                </a:lnTo>
                <a:lnTo>
                  <a:pt x="147158" y="5965"/>
                </a:lnTo>
                <a:lnTo>
                  <a:pt x="148153" y="6464"/>
                </a:lnTo>
                <a:lnTo>
                  <a:pt x="149645" y="6464"/>
                </a:lnTo>
                <a:lnTo>
                  <a:pt x="150640" y="6961"/>
                </a:lnTo>
                <a:lnTo>
                  <a:pt x="152628" y="6961"/>
                </a:lnTo>
                <a:lnTo>
                  <a:pt x="153623" y="7457"/>
                </a:lnTo>
                <a:lnTo>
                  <a:pt x="155114" y="7457"/>
                </a:lnTo>
                <a:lnTo>
                  <a:pt x="156107" y="7956"/>
                </a:lnTo>
                <a:lnTo>
                  <a:pt x="157598" y="7956"/>
                </a:lnTo>
                <a:lnTo>
                  <a:pt x="158097" y="8452"/>
                </a:lnTo>
                <a:lnTo>
                  <a:pt x="160581" y="8452"/>
                </a:lnTo>
                <a:lnTo>
                  <a:pt x="161080" y="8948"/>
                </a:lnTo>
                <a:lnTo>
                  <a:pt x="163068" y="8948"/>
                </a:lnTo>
                <a:lnTo>
                  <a:pt x="163564" y="9447"/>
                </a:lnTo>
                <a:lnTo>
                  <a:pt x="165056" y="9447"/>
                </a:lnTo>
                <a:lnTo>
                  <a:pt x="166051" y="9944"/>
                </a:lnTo>
                <a:lnTo>
                  <a:pt x="166547" y="9944"/>
                </a:lnTo>
              </a:path>
            </a:pathLst>
          </a:custGeom>
          <a:ln w="1193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747392" y="2675961"/>
            <a:ext cx="1136015" cy="268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90"/>
              </a:lnSpc>
              <a:tabLst>
                <a:tab pos="818515" algn="l"/>
                <a:tab pos="1059815" algn="l"/>
              </a:tabLst>
            </a:pPr>
            <a:r>
              <a:rPr sz="750" dirty="0">
                <a:latin typeface="Symbol"/>
                <a:cs typeface="Symbol"/>
              </a:rPr>
              <a:t></a:t>
            </a:r>
            <a:r>
              <a:rPr sz="750" dirty="0">
                <a:latin typeface="Times New Roman"/>
                <a:cs typeface="Times New Roman"/>
              </a:rPr>
              <a:t>  </a:t>
            </a:r>
            <a:r>
              <a:rPr sz="750" spc="150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Symbol"/>
                <a:cs typeface="Symbol"/>
              </a:rPr>
              <a:t></a:t>
            </a:r>
            <a:r>
              <a:rPr sz="750" dirty="0">
                <a:latin typeface="Times New Roman"/>
                <a:cs typeface="Times New Roman"/>
              </a:rPr>
              <a:t>   </a:t>
            </a:r>
            <a:r>
              <a:rPr sz="750" spc="145" dirty="0">
                <a:latin typeface="Times New Roman"/>
                <a:cs typeface="Times New Roman"/>
              </a:rPr>
              <a:t> </a:t>
            </a:r>
            <a:r>
              <a:rPr sz="750" dirty="0">
                <a:latin typeface="Symbol"/>
                <a:cs typeface="Symbol"/>
              </a:rPr>
              <a:t></a:t>
            </a:r>
            <a:r>
              <a:rPr sz="750" dirty="0">
                <a:latin typeface="Times New Roman"/>
                <a:cs typeface="Times New Roman"/>
              </a:rPr>
              <a:t>	</a:t>
            </a:r>
            <a:r>
              <a:rPr sz="750" dirty="0">
                <a:latin typeface="Symbol"/>
                <a:cs typeface="Symbol"/>
              </a:rPr>
              <a:t></a:t>
            </a:r>
            <a:r>
              <a:rPr sz="750" dirty="0">
                <a:latin typeface="Times New Roman"/>
                <a:cs typeface="Times New Roman"/>
              </a:rPr>
              <a:t>	</a:t>
            </a:r>
            <a:r>
              <a:rPr sz="750" dirty="0">
                <a:latin typeface="Symbol"/>
                <a:cs typeface="Symbol"/>
              </a:rPr>
              <a:t></a:t>
            </a:r>
            <a:endParaRPr sz="750">
              <a:latin typeface="Symbol"/>
              <a:cs typeface="Symbol"/>
            </a:endParaRPr>
          </a:p>
          <a:p>
            <a:pPr marL="566420">
              <a:lnSpc>
                <a:spcPts val="1070"/>
              </a:lnSpc>
            </a:pPr>
            <a:r>
              <a:rPr sz="900" spc="-120" dirty="0">
                <a:latin typeface="Arial"/>
                <a:cs typeface="Arial"/>
              </a:rPr>
              <a:t>ω  </a:t>
            </a:r>
            <a:r>
              <a:rPr sz="900" spc="55" dirty="0">
                <a:latin typeface="PMingLiU"/>
                <a:cs typeface="PMingLiU"/>
              </a:rPr>
              <a:t>[rad</a:t>
            </a:r>
            <a:r>
              <a:rPr sz="900" spc="55" dirty="0">
                <a:latin typeface="Microsoft Sans Serif"/>
                <a:cs typeface="Microsoft Sans Serif"/>
              </a:rPr>
              <a:t>·</a:t>
            </a:r>
            <a:r>
              <a:rPr sz="900" spc="55" dirty="0">
                <a:latin typeface="PMingLiU"/>
                <a:cs typeface="PMingLiU"/>
              </a:rPr>
              <a:t>s</a:t>
            </a:r>
            <a:r>
              <a:rPr sz="975" spc="82" baseline="34188" dirty="0">
                <a:latin typeface="Microsoft Sans Serif"/>
                <a:cs typeface="Microsoft Sans Serif"/>
              </a:rPr>
              <a:t>−</a:t>
            </a:r>
            <a:r>
              <a:rPr sz="975" spc="82" baseline="34188" dirty="0">
                <a:latin typeface="PMingLiU"/>
                <a:cs typeface="PMingLiU"/>
              </a:rPr>
              <a:t>1</a:t>
            </a:r>
            <a:r>
              <a:rPr sz="975" spc="-112" baseline="34188" dirty="0">
                <a:latin typeface="PMingLiU"/>
                <a:cs typeface="PMingLiU"/>
              </a:rPr>
              <a:t> </a:t>
            </a:r>
            <a:r>
              <a:rPr sz="900" spc="-25" dirty="0">
                <a:latin typeface="PMingLiU"/>
                <a:cs typeface="PMingLiU"/>
              </a:rPr>
              <a:t>]</a:t>
            </a:r>
            <a:endParaRPr sz="900">
              <a:latin typeface="PMingLiU"/>
              <a:cs typeface="PMingLiU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571958" y="1792295"/>
            <a:ext cx="766445" cy="0"/>
          </a:xfrm>
          <a:custGeom>
            <a:avLst/>
            <a:gdLst/>
            <a:ahLst/>
            <a:cxnLst/>
            <a:rect l="l" t="t" r="r" b="b"/>
            <a:pathLst>
              <a:path w="766444">
                <a:moveTo>
                  <a:pt x="0" y="0"/>
                </a:moveTo>
                <a:lnTo>
                  <a:pt x="7661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571958" y="1571555"/>
            <a:ext cx="766445" cy="0"/>
          </a:xfrm>
          <a:custGeom>
            <a:avLst/>
            <a:gdLst/>
            <a:ahLst/>
            <a:cxnLst/>
            <a:rect l="l" t="t" r="r" b="b"/>
            <a:pathLst>
              <a:path w="766444">
                <a:moveTo>
                  <a:pt x="0" y="0"/>
                </a:moveTo>
                <a:lnTo>
                  <a:pt x="7661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571958" y="1571555"/>
            <a:ext cx="0" cy="220979"/>
          </a:xfrm>
          <a:custGeom>
            <a:avLst/>
            <a:gdLst/>
            <a:ahLst/>
            <a:cxnLst/>
            <a:rect l="l" t="t" r="r" b="b"/>
            <a:pathLst>
              <a:path h="220980">
                <a:moveTo>
                  <a:pt x="0" y="22074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338087" y="1571555"/>
            <a:ext cx="0" cy="220979"/>
          </a:xfrm>
          <a:custGeom>
            <a:avLst/>
            <a:gdLst/>
            <a:ahLst/>
            <a:cxnLst/>
            <a:rect l="l" t="t" r="r" b="b"/>
            <a:pathLst>
              <a:path h="220980">
                <a:moveTo>
                  <a:pt x="0" y="22074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571958" y="1792295"/>
            <a:ext cx="766445" cy="0"/>
          </a:xfrm>
          <a:custGeom>
            <a:avLst/>
            <a:gdLst/>
            <a:ahLst/>
            <a:cxnLst/>
            <a:rect l="l" t="t" r="r" b="b"/>
            <a:pathLst>
              <a:path w="766444">
                <a:moveTo>
                  <a:pt x="0" y="0"/>
                </a:moveTo>
                <a:lnTo>
                  <a:pt x="7661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571958" y="1571555"/>
            <a:ext cx="0" cy="220979"/>
          </a:xfrm>
          <a:custGeom>
            <a:avLst/>
            <a:gdLst/>
            <a:ahLst/>
            <a:cxnLst/>
            <a:rect l="l" t="t" r="r" b="b"/>
            <a:pathLst>
              <a:path h="220980">
                <a:moveTo>
                  <a:pt x="0" y="22074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571958" y="1792295"/>
            <a:ext cx="766445" cy="0"/>
          </a:xfrm>
          <a:custGeom>
            <a:avLst/>
            <a:gdLst/>
            <a:ahLst/>
            <a:cxnLst/>
            <a:rect l="l" t="t" r="r" b="b"/>
            <a:pathLst>
              <a:path w="766444">
                <a:moveTo>
                  <a:pt x="0" y="0"/>
                </a:moveTo>
                <a:lnTo>
                  <a:pt x="7661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571958" y="1571555"/>
            <a:ext cx="766445" cy="0"/>
          </a:xfrm>
          <a:custGeom>
            <a:avLst/>
            <a:gdLst/>
            <a:ahLst/>
            <a:cxnLst/>
            <a:rect l="l" t="t" r="r" b="b"/>
            <a:pathLst>
              <a:path w="766444">
                <a:moveTo>
                  <a:pt x="0" y="0"/>
                </a:moveTo>
                <a:lnTo>
                  <a:pt x="76612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571958" y="1571555"/>
            <a:ext cx="0" cy="220979"/>
          </a:xfrm>
          <a:custGeom>
            <a:avLst/>
            <a:gdLst/>
            <a:ahLst/>
            <a:cxnLst/>
            <a:rect l="l" t="t" r="r" b="b"/>
            <a:pathLst>
              <a:path h="220980">
                <a:moveTo>
                  <a:pt x="0" y="22074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338087" y="1571555"/>
            <a:ext cx="0" cy="220979"/>
          </a:xfrm>
          <a:custGeom>
            <a:avLst/>
            <a:gdLst/>
            <a:ahLst/>
            <a:cxnLst/>
            <a:rect l="l" t="t" r="r" b="b"/>
            <a:pathLst>
              <a:path h="220980">
                <a:moveTo>
                  <a:pt x="0" y="22074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606262" y="1624753"/>
            <a:ext cx="174625" cy="0"/>
          </a:xfrm>
          <a:custGeom>
            <a:avLst/>
            <a:gdLst/>
            <a:ahLst/>
            <a:cxnLst/>
            <a:rect l="l" t="t" r="r" b="b"/>
            <a:pathLst>
              <a:path w="174625">
                <a:moveTo>
                  <a:pt x="0" y="0"/>
                </a:moveTo>
                <a:lnTo>
                  <a:pt x="174008" y="0"/>
                </a:lnTo>
              </a:path>
            </a:pathLst>
          </a:custGeom>
          <a:ln w="119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664365" y="1551219"/>
            <a:ext cx="1666239" cy="1090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ts val="900"/>
              </a:lnSpc>
            </a:pPr>
            <a:r>
              <a:rPr sz="900" spc="140" dirty="0">
                <a:latin typeface="PMingLiU"/>
                <a:cs typeface="PMingLiU"/>
              </a:rPr>
              <a:t>G</a:t>
            </a:r>
            <a:r>
              <a:rPr sz="900" spc="100" dirty="0">
                <a:latin typeface="PMingLiU"/>
                <a:cs typeface="PMingLiU"/>
              </a:rPr>
              <a:t>a</a:t>
            </a:r>
            <a:r>
              <a:rPr sz="900" spc="95" dirty="0">
                <a:latin typeface="PMingLiU"/>
                <a:cs typeface="PMingLiU"/>
              </a:rPr>
              <a:t>u</a:t>
            </a:r>
            <a:r>
              <a:rPr sz="900" spc="45" dirty="0">
                <a:latin typeface="PMingLiU"/>
                <a:cs typeface="PMingLiU"/>
              </a:rPr>
              <a:t>ss</a:t>
            </a:r>
            <a:r>
              <a:rPr sz="900" spc="25" dirty="0">
                <a:latin typeface="PMingLiU"/>
                <a:cs typeface="PMingLiU"/>
              </a:rPr>
              <a:t>i</a:t>
            </a:r>
            <a:r>
              <a:rPr sz="900" spc="100" dirty="0">
                <a:latin typeface="PMingLiU"/>
                <a:cs typeface="PMingLiU"/>
              </a:rPr>
              <a:t>a</a:t>
            </a:r>
            <a:r>
              <a:rPr sz="900" spc="95" dirty="0">
                <a:latin typeface="PMingLiU"/>
                <a:cs typeface="PMingLiU"/>
              </a:rPr>
              <a:t>n</a:t>
            </a:r>
            <a:endParaRPr sz="900">
              <a:latin typeface="PMingLiU"/>
              <a:cs typeface="PMingLiU"/>
            </a:endParaRPr>
          </a:p>
          <a:p>
            <a:pPr marR="66040" algn="r">
              <a:lnSpc>
                <a:spcPts val="900"/>
              </a:lnSpc>
              <a:tabLst>
                <a:tab pos="201930" algn="l"/>
              </a:tabLst>
            </a:pPr>
            <a:r>
              <a:rPr sz="900" u="dashHeavy" spc="5" dirty="0">
                <a:latin typeface="Times New Roman"/>
                <a:cs typeface="Times New Roman"/>
              </a:rPr>
              <a:t> 	</a:t>
            </a:r>
            <a:r>
              <a:rPr sz="900" spc="-5" dirty="0">
                <a:latin typeface="Times New Roman"/>
                <a:cs typeface="Times New Roman"/>
              </a:rPr>
              <a:t> </a:t>
            </a:r>
            <a:r>
              <a:rPr sz="900" spc="114" dirty="0">
                <a:latin typeface="PMingLiU"/>
                <a:cs typeface="PMingLiU"/>
              </a:rPr>
              <a:t>E</a:t>
            </a:r>
            <a:r>
              <a:rPr sz="900" spc="10" dirty="0">
                <a:latin typeface="PMingLiU"/>
                <a:cs typeface="PMingLiU"/>
              </a:rPr>
              <a:t>-</a:t>
            </a:r>
            <a:r>
              <a:rPr sz="900" spc="45" dirty="0">
                <a:latin typeface="PMingLiU"/>
                <a:cs typeface="PMingLiU"/>
              </a:rPr>
              <a:t>s</a:t>
            </a:r>
            <a:r>
              <a:rPr sz="900" spc="95" dirty="0">
                <a:latin typeface="PMingLiU"/>
                <a:cs typeface="PMingLiU"/>
              </a:rPr>
              <a:t>p</a:t>
            </a:r>
            <a:r>
              <a:rPr sz="900" spc="25" dirty="0">
                <a:latin typeface="PMingLiU"/>
                <a:cs typeface="PMingLiU"/>
              </a:rPr>
              <a:t>l</a:t>
            </a:r>
            <a:r>
              <a:rPr sz="900" spc="30" dirty="0">
                <a:latin typeface="PMingLiU"/>
                <a:cs typeface="PMingLiU"/>
              </a:rPr>
              <a:t>i</a:t>
            </a:r>
            <a:r>
              <a:rPr sz="900" spc="90" dirty="0">
                <a:latin typeface="PMingLiU"/>
                <a:cs typeface="PMingLiU"/>
              </a:rPr>
              <a:t>n</a:t>
            </a:r>
            <a:r>
              <a:rPr sz="900" spc="40" dirty="0">
                <a:latin typeface="PMingLiU"/>
                <a:cs typeface="PMingLiU"/>
              </a:rPr>
              <a:t>e</a:t>
            </a:r>
            <a:endParaRPr sz="900">
              <a:latin typeface="PMingLiU"/>
              <a:cs typeface="PMingLiU"/>
            </a:endParaRPr>
          </a:p>
          <a:p>
            <a:pPr marR="1441450" algn="ctr">
              <a:lnSpc>
                <a:spcPct val="100000"/>
              </a:lnSpc>
              <a:spcBef>
                <a:spcPts val="425"/>
              </a:spcBef>
            </a:pPr>
            <a:r>
              <a:rPr sz="750" dirty="0">
                <a:latin typeface="Symbol"/>
                <a:cs typeface="Symbol"/>
              </a:rPr>
              <a:t></a:t>
            </a:r>
            <a:endParaRPr sz="750">
              <a:latin typeface="Symbol"/>
              <a:cs typeface="Symbol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00">
              <a:latin typeface="Times New Roman"/>
              <a:cs typeface="Times New Roman"/>
            </a:endParaRPr>
          </a:p>
          <a:p>
            <a:pPr marR="1513205" algn="ctr">
              <a:lnSpc>
                <a:spcPct val="100000"/>
              </a:lnSpc>
            </a:pPr>
            <a:r>
              <a:rPr sz="750" dirty="0">
                <a:latin typeface="Symbol"/>
                <a:cs typeface="Symbol"/>
              </a:rPr>
              <a:t></a:t>
            </a:r>
            <a:endParaRPr sz="750">
              <a:latin typeface="Symbol"/>
              <a:cs typeface="Symbol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marR="1441450" algn="ctr">
              <a:lnSpc>
                <a:spcPts val="865"/>
              </a:lnSpc>
              <a:spcBef>
                <a:spcPts val="5"/>
              </a:spcBef>
            </a:pPr>
            <a:r>
              <a:rPr sz="750" dirty="0">
                <a:latin typeface="Symbol"/>
                <a:cs typeface="Symbol"/>
              </a:rPr>
              <a:t></a:t>
            </a:r>
            <a:endParaRPr sz="750">
              <a:latin typeface="Symbol"/>
              <a:cs typeface="Symbol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2882496" y="2627939"/>
            <a:ext cx="1243330" cy="0"/>
          </a:xfrm>
          <a:custGeom>
            <a:avLst/>
            <a:gdLst/>
            <a:ahLst/>
            <a:cxnLst/>
            <a:rect l="l" t="t" r="r" b="b"/>
            <a:pathLst>
              <a:path w="1243329">
                <a:moveTo>
                  <a:pt x="0" y="0"/>
                </a:moveTo>
                <a:lnTo>
                  <a:pt x="12428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882496" y="1647553"/>
            <a:ext cx="1243330" cy="0"/>
          </a:xfrm>
          <a:custGeom>
            <a:avLst/>
            <a:gdLst/>
            <a:ahLst/>
            <a:cxnLst/>
            <a:rect l="l" t="t" r="r" b="b"/>
            <a:pathLst>
              <a:path w="1243329">
                <a:moveTo>
                  <a:pt x="0" y="0"/>
                </a:moveTo>
                <a:lnTo>
                  <a:pt x="12428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882496" y="1647553"/>
            <a:ext cx="0" cy="980440"/>
          </a:xfrm>
          <a:custGeom>
            <a:avLst/>
            <a:gdLst/>
            <a:ahLst/>
            <a:cxnLst/>
            <a:rect l="l" t="t" r="r" b="b"/>
            <a:pathLst>
              <a:path h="980439">
                <a:moveTo>
                  <a:pt x="0" y="98038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125379" y="1647553"/>
            <a:ext cx="0" cy="980440"/>
          </a:xfrm>
          <a:custGeom>
            <a:avLst/>
            <a:gdLst/>
            <a:ahLst/>
            <a:cxnLst/>
            <a:rect l="l" t="t" r="r" b="b"/>
            <a:pathLst>
              <a:path h="980439">
                <a:moveTo>
                  <a:pt x="0" y="98038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882496" y="2627939"/>
            <a:ext cx="1243330" cy="0"/>
          </a:xfrm>
          <a:custGeom>
            <a:avLst/>
            <a:gdLst/>
            <a:ahLst/>
            <a:cxnLst/>
            <a:rect l="l" t="t" r="r" b="b"/>
            <a:pathLst>
              <a:path w="1243329">
                <a:moveTo>
                  <a:pt x="0" y="0"/>
                </a:moveTo>
                <a:lnTo>
                  <a:pt x="12428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882496" y="1647553"/>
            <a:ext cx="0" cy="980440"/>
          </a:xfrm>
          <a:custGeom>
            <a:avLst/>
            <a:gdLst/>
            <a:ahLst/>
            <a:cxnLst/>
            <a:rect l="l" t="t" r="r" b="b"/>
            <a:pathLst>
              <a:path h="980439">
                <a:moveTo>
                  <a:pt x="0" y="98038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955280" y="2615213"/>
            <a:ext cx="0" cy="13335"/>
          </a:xfrm>
          <a:custGeom>
            <a:avLst/>
            <a:gdLst/>
            <a:ahLst/>
            <a:cxnLst/>
            <a:rect l="l" t="t" r="r" b="b"/>
            <a:pathLst>
              <a:path h="13335">
                <a:moveTo>
                  <a:pt x="0" y="1272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955280" y="1647553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3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2921897" y="2642022"/>
            <a:ext cx="67945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"/>
              </a:lnSpc>
            </a:pPr>
            <a:r>
              <a:rPr sz="600" i="1" dirty="0">
                <a:latin typeface="Symbol"/>
                <a:cs typeface="Symbol"/>
              </a:rPr>
              <a:t></a:t>
            </a:r>
            <a:endParaRPr sz="600">
              <a:latin typeface="Symbol"/>
              <a:cs typeface="Symbol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3320787" y="2615213"/>
            <a:ext cx="0" cy="13335"/>
          </a:xfrm>
          <a:custGeom>
            <a:avLst/>
            <a:gdLst/>
            <a:ahLst/>
            <a:cxnLst/>
            <a:rect l="l" t="t" r="r" b="b"/>
            <a:pathLst>
              <a:path h="13335">
                <a:moveTo>
                  <a:pt x="0" y="1272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320787" y="1647553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3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>
            <a:off x="3238487" y="2642022"/>
            <a:ext cx="165100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"/>
              </a:lnSpc>
            </a:pPr>
            <a:r>
              <a:rPr sz="600" i="1" dirty="0">
                <a:latin typeface="Symbol"/>
                <a:cs typeface="Symbol"/>
              </a:rPr>
              <a:t></a:t>
            </a:r>
            <a:endParaRPr sz="600">
              <a:latin typeface="Symbol"/>
              <a:cs typeface="Symbol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3686694" y="2615213"/>
            <a:ext cx="0" cy="13335"/>
          </a:xfrm>
          <a:custGeom>
            <a:avLst/>
            <a:gdLst/>
            <a:ahLst/>
            <a:cxnLst/>
            <a:rect l="l" t="t" r="r" b="b"/>
            <a:pathLst>
              <a:path h="13335">
                <a:moveTo>
                  <a:pt x="0" y="1272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686694" y="1647553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3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3634218" y="2642022"/>
            <a:ext cx="106045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"/>
              </a:lnSpc>
            </a:pPr>
            <a:r>
              <a:rPr sz="600" i="1" dirty="0">
                <a:latin typeface="Symbol"/>
                <a:cs typeface="Symbol"/>
              </a:rPr>
              <a:t></a:t>
            </a:r>
            <a:endParaRPr sz="600">
              <a:latin typeface="Symbol"/>
              <a:cs typeface="Symbol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4052200" y="2615213"/>
            <a:ext cx="0" cy="13335"/>
          </a:xfrm>
          <a:custGeom>
            <a:avLst/>
            <a:gdLst/>
            <a:ahLst/>
            <a:cxnLst/>
            <a:rect l="l" t="t" r="r" b="b"/>
            <a:pathLst>
              <a:path h="13335">
                <a:moveTo>
                  <a:pt x="0" y="1272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052200" y="1647553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3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 txBox="1"/>
          <p:nvPr/>
        </p:nvSpPr>
        <p:spPr>
          <a:xfrm>
            <a:off x="3969900" y="2642022"/>
            <a:ext cx="165100" cy="90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"/>
              </a:lnSpc>
            </a:pPr>
            <a:r>
              <a:rPr sz="600" i="1" dirty="0">
                <a:latin typeface="Symbol"/>
                <a:cs typeface="Symbol"/>
              </a:rPr>
              <a:t></a:t>
            </a:r>
            <a:endParaRPr sz="600">
              <a:latin typeface="Symbol"/>
              <a:cs typeface="Symbol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2882496" y="2627939"/>
            <a:ext cx="1243330" cy="0"/>
          </a:xfrm>
          <a:custGeom>
            <a:avLst/>
            <a:gdLst/>
            <a:ahLst/>
            <a:cxnLst/>
            <a:rect l="l" t="t" r="r" b="b"/>
            <a:pathLst>
              <a:path w="1243329">
                <a:moveTo>
                  <a:pt x="0" y="0"/>
                </a:moveTo>
                <a:lnTo>
                  <a:pt x="12428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82496" y="1647553"/>
            <a:ext cx="1243330" cy="0"/>
          </a:xfrm>
          <a:custGeom>
            <a:avLst/>
            <a:gdLst/>
            <a:ahLst/>
            <a:cxnLst/>
            <a:rect l="l" t="t" r="r" b="b"/>
            <a:pathLst>
              <a:path w="1243329">
                <a:moveTo>
                  <a:pt x="0" y="0"/>
                </a:moveTo>
                <a:lnTo>
                  <a:pt x="124288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882496" y="1647553"/>
            <a:ext cx="0" cy="980440"/>
          </a:xfrm>
          <a:custGeom>
            <a:avLst/>
            <a:gdLst/>
            <a:ahLst/>
            <a:cxnLst/>
            <a:rect l="l" t="t" r="r" b="b"/>
            <a:pathLst>
              <a:path h="980439">
                <a:moveTo>
                  <a:pt x="0" y="98038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125379" y="1647553"/>
            <a:ext cx="0" cy="980440"/>
          </a:xfrm>
          <a:custGeom>
            <a:avLst/>
            <a:gdLst/>
            <a:ahLst/>
            <a:cxnLst/>
            <a:rect l="l" t="t" r="r" b="b"/>
            <a:pathLst>
              <a:path h="980439">
                <a:moveTo>
                  <a:pt x="0" y="98038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431356" y="2487544"/>
            <a:ext cx="694690" cy="0"/>
          </a:xfrm>
          <a:custGeom>
            <a:avLst/>
            <a:gdLst/>
            <a:ahLst/>
            <a:cxnLst/>
            <a:rect l="l" t="t" r="r" b="b"/>
            <a:pathLst>
              <a:path w="694689">
                <a:moveTo>
                  <a:pt x="0" y="0"/>
                </a:moveTo>
                <a:lnTo>
                  <a:pt x="694424" y="0"/>
                </a:lnTo>
              </a:path>
            </a:pathLst>
          </a:custGeom>
          <a:ln w="95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82496" y="2230612"/>
            <a:ext cx="549275" cy="257175"/>
          </a:xfrm>
          <a:custGeom>
            <a:avLst/>
            <a:gdLst/>
            <a:ahLst/>
            <a:cxnLst/>
            <a:rect l="l" t="t" r="r" b="b"/>
            <a:pathLst>
              <a:path w="549275" h="257175">
                <a:moveTo>
                  <a:pt x="0" y="0"/>
                </a:moveTo>
                <a:lnTo>
                  <a:pt x="1987" y="6762"/>
                </a:lnTo>
                <a:lnTo>
                  <a:pt x="4373" y="13525"/>
                </a:lnTo>
                <a:lnTo>
                  <a:pt x="6760" y="20684"/>
                </a:lnTo>
                <a:lnTo>
                  <a:pt x="9146" y="27046"/>
                </a:lnTo>
                <a:lnTo>
                  <a:pt x="11135" y="33809"/>
                </a:lnTo>
                <a:lnTo>
                  <a:pt x="13521" y="40171"/>
                </a:lnTo>
                <a:lnTo>
                  <a:pt x="15908" y="46137"/>
                </a:lnTo>
                <a:lnTo>
                  <a:pt x="18294" y="52103"/>
                </a:lnTo>
                <a:lnTo>
                  <a:pt x="20680" y="58069"/>
                </a:lnTo>
                <a:lnTo>
                  <a:pt x="23067" y="64035"/>
                </a:lnTo>
                <a:lnTo>
                  <a:pt x="25453" y="69603"/>
                </a:lnTo>
                <a:lnTo>
                  <a:pt x="27442" y="74773"/>
                </a:lnTo>
                <a:lnTo>
                  <a:pt x="29829" y="80342"/>
                </a:lnTo>
                <a:lnTo>
                  <a:pt x="32215" y="85512"/>
                </a:lnTo>
                <a:lnTo>
                  <a:pt x="34601" y="90284"/>
                </a:lnTo>
                <a:lnTo>
                  <a:pt x="36988" y="95454"/>
                </a:lnTo>
                <a:lnTo>
                  <a:pt x="39374" y="100227"/>
                </a:lnTo>
                <a:lnTo>
                  <a:pt x="41760" y="104602"/>
                </a:lnTo>
                <a:lnTo>
                  <a:pt x="43748" y="109375"/>
                </a:lnTo>
                <a:lnTo>
                  <a:pt x="46134" y="113751"/>
                </a:lnTo>
                <a:lnTo>
                  <a:pt x="48520" y="117727"/>
                </a:lnTo>
                <a:lnTo>
                  <a:pt x="50907" y="122103"/>
                </a:lnTo>
                <a:lnTo>
                  <a:pt x="53293" y="126079"/>
                </a:lnTo>
                <a:lnTo>
                  <a:pt x="55679" y="130056"/>
                </a:lnTo>
                <a:lnTo>
                  <a:pt x="57669" y="134034"/>
                </a:lnTo>
                <a:lnTo>
                  <a:pt x="60055" y="137614"/>
                </a:lnTo>
                <a:lnTo>
                  <a:pt x="62441" y="141193"/>
                </a:lnTo>
                <a:lnTo>
                  <a:pt x="64828" y="144773"/>
                </a:lnTo>
                <a:lnTo>
                  <a:pt x="67214" y="148352"/>
                </a:lnTo>
                <a:lnTo>
                  <a:pt x="69600" y="151533"/>
                </a:lnTo>
                <a:lnTo>
                  <a:pt x="71987" y="154715"/>
                </a:lnTo>
                <a:lnTo>
                  <a:pt x="73976" y="157898"/>
                </a:lnTo>
                <a:lnTo>
                  <a:pt x="76362" y="161078"/>
                </a:lnTo>
                <a:lnTo>
                  <a:pt x="78749" y="164261"/>
                </a:lnTo>
                <a:lnTo>
                  <a:pt x="81135" y="167044"/>
                </a:lnTo>
                <a:lnTo>
                  <a:pt x="83521" y="169830"/>
                </a:lnTo>
                <a:lnTo>
                  <a:pt x="85908" y="172613"/>
                </a:lnTo>
                <a:lnTo>
                  <a:pt x="88294" y="175396"/>
                </a:lnTo>
                <a:lnTo>
                  <a:pt x="90281" y="177783"/>
                </a:lnTo>
                <a:lnTo>
                  <a:pt x="106589" y="194090"/>
                </a:lnTo>
                <a:lnTo>
                  <a:pt x="108975" y="196079"/>
                </a:lnTo>
                <a:lnTo>
                  <a:pt x="111361" y="198067"/>
                </a:lnTo>
                <a:lnTo>
                  <a:pt x="113748" y="200056"/>
                </a:lnTo>
                <a:lnTo>
                  <a:pt x="116134" y="201646"/>
                </a:lnTo>
                <a:lnTo>
                  <a:pt x="118520" y="203635"/>
                </a:lnTo>
                <a:lnTo>
                  <a:pt x="120510" y="205226"/>
                </a:lnTo>
                <a:lnTo>
                  <a:pt x="122896" y="207215"/>
                </a:lnTo>
                <a:lnTo>
                  <a:pt x="125282" y="208805"/>
                </a:lnTo>
                <a:lnTo>
                  <a:pt x="127669" y="210397"/>
                </a:lnTo>
                <a:lnTo>
                  <a:pt x="130055" y="211988"/>
                </a:lnTo>
                <a:lnTo>
                  <a:pt x="132441" y="213181"/>
                </a:lnTo>
                <a:lnTo>
                  <a:pt x="134828" y="214771"/>
                </a:lnTo>
                <a:lnTo>
                  <a:pt x="136815" y="216363"/>
                </a:lnTo>
                <a:lnTo>
                  <a:pt x="139201" y="217556"/>
                </a:lnTo>
                <a:lnTo>
                  <a:pt x="141588" y="218749"/>
                </a:lnTo>
                <a:lnTo>
                  <a:pt x="143974" y="220340"/>
                </a:lnTo>
                <a:lnTo>
                  <a:pt x="146360" y="221533"/>
                </a:lnTo>
                <a:lnTo>
                  <a:pt x="148747" y="222726"/>
                </a:lnTo>
                <a:lnTo>
                  <a:pt x="151133" y="223919"/>
                </a:lnTo>
                <a:lnTo>
                  <a:pt x="153122" y="225112"/>
                </a:lnTo>
                <a:lnTo>
                  <a:pt x="155509" y="225908"/>
                </a:lnTo>
                <a:lnTo>
                  <a:pt x="157895" y="227102"/>
                </a:lnTo>
                <a:lnTo>
                  <a:pt x="160281" y="228295"/>
                </a:lnTo>
                <a:lnTo>
                  <a:pt x="162668" y="229089"/>
                </a:lnTo>
                <a:lnTo>
                  <a:pt x="165054" y="230282"/>
                </a:lnTo>
                <a:lnTo>
                  <a:pt x="167043" y="231078"/>
                </a:lnTo>
                <a:lnTo>
                  <a:pt x="169430" y="231874"/>
                </a:lnTo>
                <a:lnTo>
                  <a:pt x="171816" y="233068"/>
                </a:lnTo>
                <a:lnTo>
                  <a:pt x="174202" y="233862"/>
                </a:lnTo>
                <a:lnTo>
                  <a:pt x="176589" y="234658"/>
                </a:lnTo>
                <a:lnTo>
                  <a:pt x="178975" y="235454"/>
                </a:lnTo>
                <a:lnTo>
                  <a:pt x="181361" y="236248"/>
                </a:lnTo>
                <a:lnTo>
                  <a:pt x="183349" y="237044"/>
                </a:lnTo>
                <a:lnTo>
                  <a:pt x="185735" y="237441"/>
                </a:lnTo>
                <a:lnTo>
                  <a:pt x="188121" y="238237"/>
                </a:lnTo>
                <a:lnTo>
                  <a:pt x="190508" y="239033"/>
                </a:lnTo>
                <a:lnTo>
                  <a:pt x="192894" y="239430"/>
                </a:lnTo>
                <a:lnTo>
                  <a:pt x="195280" y="240227"/>
                </a:lnTo>
                <a:lnTo>
                  <a:pt x="197667" y="241021"/>
                </a:lnTo>
                <a:lnTo>
                  <a:pt x="199656" y="241420"/>
                </a:lnTo>
                <a:lnTo>
                  <a:pt x="202042" y="241817"/>
                </a:lnTo>
                <a:lnTo>
                  <a:pt x="204429" y="242613"/>
                </a:lnTo>
                <a:lnTo>
                  <a:pt x="206815" y="243010"/>
                </a:lnTo>
                <a:lnTo>
                  <a:pt x="209201" y="243407"/>
                </a:lnTo>
                <a:lnTo>
                  <a:pt x="211588" y="244203"/>
                </a:lnTo>
                <a:lnTo>
                  <a:pt x="213974" y="244600"/>
                </a:lnTo>
                <a:lnTo>
                  <a:pt x="215963" y="244999"/>
                </a:lnTo>
                <a:lnTo>
                  <a:pt x="218350" y="245396"/>
                </a:lnTo>
                <a:lnTo>
                  <a:pt x="220736" y="245793"/>
                </a:lnTo>
                <a:lnTo>
                  <a:pt x="223122" y="246192"/>
                </a:lnTo>
                <a:lnTo>
                  <a:pt x="225509" y="246589"/>
                </a:lnTo>
                <a:lnTo>
                  <a:pt x="227895" y="246987"/>
                </a:lnTo>
                <a:lnTo>
                  <a:pt x="229882" y="247386"/>
                </a:lnTo>
                <a:lnTo>
                  <a:pt x="232269" y="247783"/>
                </a:lnTo>
                <a:lnTo>
                  <a:pt x="234655" y="248180"/>
                </a:lnTo>
                <a:lnTo>
                  <a:pt x="237041" y="248579"/>
                </a:lnTo>
                <a:lnTo>
                  <a:pt x="239428" y="248976"/>
                </a:lnTo>
                <a:lnTo>
                  <a:pt x="241814" y="248976"/>
                </a:lnTo>
                <a:lnTo>
                  <a:pt x="244200" y="249373"/>
                </a:lnTo>
                <a:lnTo>
                  <a:pt x="246190" y="249772"/>
                </a:lnTo>
                <a:lnTo>
                  <a:pt x="248576" y="250169"/>
                </a:lnTo>
                <a:lnTo>
                  <a:pt x="250962" y="250169"/>
                </a:lnTo>
                <a:lnTo>
                  <a:pt x="253349" y="250566"/>
                </a:lnTo>
                <a:lnTo>
                  <a:pt x="255735" y="250965"/>
                </a:lnTo>
                <a:lnTo>
                  <a:pt x="258121" y="250965"/>
                </a:lnTo>
                <a:lnTo>
                  <a:pt x="260508" y="251362"/>
                </a:lnTo>
                <a:lnTo>
                  <a:pt x="262497" y="251362"/>
                </a:lnTo>
                <a:lnTo>
                  <a:pt x="264883" y="251759"/>
                </a:lnTo>
                <a:lnTo>
                  <a:pt x="267269" y="251759"/>
                </a:lnTo>
                <a:lnTo>
                  <a:pt x="269657" y="252158"/>
                </a:lnTo>
                <a:lnTo>
                  <a:pt x="272043" y="252158"/>
                </a:lnTo>
                <a:lnTo>
                  <a:pt x="274429" y="252555"/>
                </a:lnTo>
                <a:lnTo>
                  <a:pt x="276415" y="252555"/>
                </a:lnTo>
                <a:lnTo>
                  <a:pt x="278801" y="252952"/>
                </a:lnTo>
                <a:lnTo>
                  <a:pt x="281188" y="252952"/>
                </a:lnTo>
                <a:lnTo>
                  <a:pt x="283574" y="253351"/>
                </a:lnTo>
                <a:lnTo>
                  <a:pt x="288347" y="253351"/>
                </a:lnTo>
                <a:lnTo>
                  <a:pt x="290733" y="253748"/>
                </a:lnTo>
                <a:lnTo>
                  <a:pt x="295109" y="253748"/>
                </a:lnTo>
                <a:lnTo>
                  <a:pt x="297496" y="254146"/>
                </a:lnTo>
                <a:lnTo>
                  <a:pt x="302268" y="254146"/>
                </a:lnTo>
                <a:lnTo>
                  <a:pt x="304655" y="254545"/>
                </a:lnTo>
                <a:lnTo>
                  <a:pt x="311418" y="254545"/>
                </a:lnTo>
                <a:lnTo>
                  <a:pt x="313804" y="254942"/>
                </a:lnTo>
                <a:lnTo>
                  <a:pt x="320963" y="254942"/>
                </a:lnTo>
                <a:lnTo>
                  <a:pt x="323349" y="255339"/>
                </a:lnTo>
                <a:lnTo>
                  <a:pt x="334880" y="255339"/>
                </a:lnTo>
                <a:lnTo>
                  <a:pt x="337267" y="255738"/>
                </a:lnTo>
                <a:lnTo>
                  <a:pt x="351188" y="255738"/>
                </a:lnTo>
                <a:lnTo>
                  <a:pt x="353575" y="256135"/>
                </a:lnTo>
                <a:lnTo>
                  <a:pt x="374255" y="256135"/>
                </a:lnTo>
                <a:lnTo>
                  <a:pt x="376641" y="256532"/>
                </a:lnTo>
                <a:lnTo>
                  <a:pt x="414030" y="256532"/>
                </a:lnTo>
                <a:lnTo>
                  <a:pt x="416417" y="256931"/>
                </a:lnTo>
                <a:lnTo>
                  <a:pt x="548858" y="256931"/>
                </a:lnTo>
              </a:path>
            </a:pathLst>
          </a:custGeom>
          <a:ln w="95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431356" y="1953005"/>
            <a:ext cx="694690" cy="534670"/>
          </a:xfrm>
          <a:custGeom>
            <a:avLst/>
            <a:gdLst/>
            <a:ahLst/>
            <a:cxnLst/>
            <a:rect l="l" t="t" r="r" b="b"/>
            <a:pathLst>
              <a:path w="694689" h="534669">
                <a:moveTo>
                  <a:pt x="0" y="13917"/>
                </a:moveTo>
                <a:lnTo>
                  <a:pt x="2386" y="25452"/>
                </a:lnTo>
                <a:lnTo>
                  <a:pt x="4772" y="36587"/>
                </a:lnTo>
                <a:lnTo>
                  <a:pt x="7159" y="47726"/>
                </a:lnTo>
                <a:lnTo>
                  <a:pt x="9144" y="58465"/>
                </a:lnTo>
                <a:lnTo>
                  <a:pt x="11530" y="69203"/>
                </a:lnTo>
                <a:lnTo>
                  <a:pt x="13917" y="79942"/>
                </a:lnTo>
                <a:lnTo>
                  <a:pt x="16303" y="90680"/>
                </a:lnTo>
                <a:lnTo>
                  <a:pt x="18689" y="101018"/>
                </a:lnTo>
                <a:lnTo>
                  <a:pt x="21076" y="111360"/>
                </a:lnTo>
                <a:lnTo>
                  <a:pt x="23462" y="121302"/>
                </a:lnTo>
                <a:lnTo>
                  <a:pt x="25452" y="131248"/>
                </a:lnTo>
                <a:lnTo>
                  <a:pt x="27839" y="141190"/>
                </a:lnTo>
                <a:lnTo>
                  <a:pt x="30225" y="151131"/>
                </a:lnTo>
                <a:lnTo>
                  <a:pt x="32611" y="160676"/>
                </a:lnTo>
                <a:lnTo>
                  <a:pt x="34998" y="170222"/>
                </a:lnTo>
                <a:lnTo>
                  <a:pt x="37384" y="179371"/>
                </a:lnTo>
                <a:lnTo>
                  <a:pt x="39770" y="188916"/>
                </a:lnTo>
                <a:lnTo>
                  <a:pt x="41760" y="198066"/>
                </a:lnTo>
                <a:lnTo>
                  <a:pt x="44147" y="206814"/>
                </a:lnTo>
                <a:lnTo>
                  <a:pt x="46533" y="215963"/>
                </a:lnTo>
                <a:lnTo>
                  <a:pt x="48919" y="224712"/>
                </a:lnTo>
                <a:lnTo>
                  <a:pt x="51306" y="233064"/>
                </a:lnTo>
                <a:lnTo>
                  <a:pt x="53692" y="241812"/>
                </a:lnTo>
                <a:lnTo>
                  <a:pt x="56078" y="250164"/>
                </a:lnTo>
                <a:lnTo>
                  <a:pt x="58064" y="258516"/>
                </a:lnTo>
                <a:lnTo>
                  <a:pt x="60450" y="266472"/>
                </a:lnTo>
                <a:lnTo>
                  <a:pt x="62837" y="274428"/>
                </a:lnTo>
                <a:lnTo>
                  <a:pt x="65223" y="282380"/>
                </a:lnTo>
                <a:lnTo>
                  <a:pt x="67609" y="290336"/>
                </a:lnTo>
                <a:lnTo>
                  <a:pt x="69996" y="297891"/>
                </a:lnTo>
                <a:lnTo>
                  <a:pt x="71986" y="305451"/>
                </a:lnTo>
                <a:lnTo>
                  <a:pt x="74372" y="312610"/>
                </a:lnTo>
                <a:lnTo>
                  <a:pt x="76758" y="320165"/>
                </a:lnTo>
                <a:lnTo>
                  <a:pt x="79145" y="327324"/>
                </a:lnTo>
                <a:lnTo>
                  <a:pt x="81531" y="334087"/>
                </a:lnTo>
                <a:lnTo>
                  <a:pt x="83918" y="341245"/>
                </a:lnTo>
                <a:lnTo>
                  <a:pt x="86304" y="348005"/>
                </a:lnTo>
                <a:lnTo>
                  <a:pt x="88294" y="354767"/>
                </a:lnTo>
                <a:lnTo>
                  <a:pt x="90680" y="361529"/>
                </a:lnTo>
                <a:lnTo>
                  <a:pt x="93067" y="367892"/>
                </a:lnTo>
                <a:lnTo>
                  <a:pt x="95453" y="374255"/>
                </a:lnTo>
                <a:lnTo>
                  <a:pt x="97839" y="380620"/>
                </a:lnTo>
                <a:lnTo>
                  <a:pt x="100226" y="386585"/>
                </a:lnTo>
                <a:lnTo>
                  <a:pt x="102612" y="392551"/>
                </a:lnTo>
                <a:lnTo>
                  <a:pt x="104598" y="398517"/>
                </a:lnTo>
                <a:lnTo>
                  <a:pt x="106984" y="404483"/>
                </a:lnTo>
                <a:lnTo>
                  <a:pt x="109370" y="410050"/>
                </a:lnTo>
                <a:lnTo>
                  <a:pt x="111757" y="415619"/>
                </a:lnTo>
                <a:lnTo>
                  <a:pt x="114143" y="421187"/>
                </a:lnTo>
                <a:lnTo>
                  <a:pt x="116529" y="426357"/>
                </a:lnTo>
                <a:lnTo>
                  <a:pt x="118916" y="431527"/>
                </a:lnTo>
                <a:lnTo>
                  <a:pt x="120906" y="436699"/>
                </a:lnTo>
                <a:lnTo>
                  <a:pt x="123292" y="441868"/>
                </a:lnTo>
                <a:lnTo>
                  <a:pt x="125678" y="446641"/>
                </a:lnTo>
                <a:lnTo>
                  <a:pt x="128065" y="451414"/>
                </a:lnTo>
                <a:lnTo>
                  <a:pt x="130451" y="456186"/>
                </a:lnTo>
                <a:lnTo>
                  <a:pt x="132837" y="460959"/>
                </a:lnTo>
                <a:lnTo>
                  <a:pt x="134828" y="465335"/>
                </a:lnTo>
                <a:lnTo>
                  <a:pt x="137214" y="469708"/>
                </a:lnTo>
                <a:lnTo>
                  <a:pt x="139600" y="474084"/>
                </a:lnTo>
                <a:lnTo>
                  <a:pt x="141987" y="478061"/>
                </a:lnTo>
                <a:lnTo>
                  <a:pt x="144373" y="482436"/>
                </a:lnTo>
                <a:lnTo>
                  <a:pt x="146759" y="486413"/>
                </a:lnTo>
                <a:lnTo>
                  <a:pt x="149146" y="489992"/>
                </a:lnTo>
                <a:lnTo>
                  <a:pt x="151131" y="493971"/>
                </a:lnTo>
                <a:lnTo>
                  <a:pt x="153517" y="497550"/>
                </a:lnTo>
                <a:lnTo>
                  <a:pt x="155904" y="501130"/>
                </a:lnTo>
                <a:lnTo>
                  <a:pt x="158290" y="504709"/>
                </a:lnTo>
                <a:lnTo>
                  <a:pt x="160676" y="507890"/>
                </a:lnTo>
                <a:lnTo>
                  <a:pt x="163063" y="511469"/>
                </a:lnTo>
                <a:lnTo>
                  <a:pt x="165449" y="514652"/>
                </a:lnTo>
                <a:lnTo>
                  <a:pt x="167439" y="517435"/>
                </a:lnTo>
                <a:lnTo>
                  <a:pt x="169826" y="520618"/>
                </a:lnTo>
                <a:lnTo>
                  <a:pt x="172212" y="523401"/>
                </a:lnTo>
                <a:lnTo>
                  <a:pt x="174598" y="526186"/>
                </a:lnTo>
                <a:lnTo>
                  <a:pt x="176985" y="528970"/>
                </a:lnTo>
                <a:lnTo>
                  <a:pt x="179371" y="531753"/>
                </a:lnTo>
                <a:lnTo>
                  <a:pt x="181361" y="534140"/>
                </a:lnTo>
                <a:lnTo>
                  <a:pt x="183748" y="532946"/>
                </a:lnTo>
                <a:lnTo>
                  <a:pt x="186134" y="530560"/>
                </a:lnTo>
                <a:lnTo>
                  <a:pt x="188520" y="528174"/>
                </a:lnTo>
                <a:lnTo>
                  <a:pt x="190907" y="526186"/>
                </a:lnTo>
                <a:lnTo>
                  <a:pt x="193293" y="523800"/>
                </a:lnTo>
                <a:lnTo>
                  <a:pt x="195679" y="521811"/>
                </a:lnTo>
                <a:lnTo>
                  <a:pt x="197665" y="520220"/>
                </a:lnTo>
                <a:lnTo>
                  <a:pt x="200051" y="518231"/>
                </a:lnTo>
                <a:lnTo>
                  <a:pt x="202437" y="516641"/>
                </a:lnTo>
                <a:lnTo>
                  <a:pt x="204824" y="515049"/>
                </a:lnTo>
                <a:lnTo>
                  <a:pt x="207210" y="513459"/>
                </a:lnTo>
                <a:lnTo>
                  <a:pt x="209596" y="511868"/>
                </a:lnTo>
                <a:lnTo>
                  <a:pt x="211983" y="510675"/>
                </a:lnTo>
                <a:lnTo>
                  <a:pt x="213973" y="509482"/>
                </a:lnTo>
                <a:lnTo>
                  <a:pt x="216359" y="507890"/>
                </a:lnTo>
                <a:lnTo>
                  <a:pt x="218746" y="507096"/>
                </a:lnTo>
                <a:lnTo>
                  <a:pt x="221132" y="505902"/>
                </a:lnTo>
                <a:lnTo>
                  <a:pt x="223518" y="505106"/>
                </a:lnTo>
                <a:lnTo>
                  <a:pt x="225905" y="503913"/>
                </a:lnTo>
                <a:lnTo>
                  <a:pt x="228291" y="503117"/>
                </a:lnTo>
                <a:lnTo>
                  <a:pt x="230281" y="502720"/>
                </a:lnTo>
                <a:lnTo>
                  <a:pt x="232668" y="501924"/>
                </a:lnTo>
                <a:lnTo>
                  <a:pt x="235054" y="501527"/>
                </a:lnTo>
                <a:lnTo>
                  <a:pt x="237440" y="500731"/>
                </a:lnTo>
                <a:lnTo>
                  <a:pt x="239827" y="500334"/>
                </a:lnTo>
                <a:lnTo>
                  <a:pt x="242213" y="499937"/>
                </a:lnTo>
                <a:lnTo>
                  <a:pt x="244198" y="499937"/>
                </a:lnTo>
                <a:lnTo>
                  <a:pt x="246585" y="499538"/>
                </a:lnTo>
                <a:lnTo>
                  <a:pt x="256130" y="499538"/>
                </a:lnTo>
                <a:lnTo>
                  <a:pt x="258516" y="499937"/>
                </a:lnTo>
                <a:lnTo>
                  <a:pt x="260507" y="499937"/>
                </a:lnTo>
                <a:lnTo>
                  <a:pt x="262893" y="500334"/>
                </a:lnTo>
                <a:lnTo>
                  <a:pt x="265279" y="500731"/>
                </a:lnTo>
                <a:lnTo>
                  <a:pt x="267666" y="501130"/>
                </a:lnTo>
                <a:lnTo>
                  <a:pt x="270052" y="501527"/>
                </a:lnTo>
                <a:lnTo>
                  <a:pt x="272438" y="502323"/>
                </a:lnTo>
                <a:lnTo>
                  <a:pt x="274825" y="503117"/>
                </a:lnTo>
                <a:lnTo>
                  <a:pt x="276815" y="503516"/>
                </a:lnTo>
                <a:lnTo>
                  <a:pt x="279201" y="504310"/>
                </a:lnTo>
                <a:lnTo>
                  <a:pt x="281588" y="505106"/>
                </a:lnTo>
                <a:lnTo>
                  <a:pt x="283974" y="506300"/>
                </a:lnTo>
                <a:lnTo>
                  <a:pt x="286360" y="507096"/>
                </a:lnTo>
                <a:lnTo>
                  <a:pt x="288747" y="508289"/>
                </a:lnTo>
                <a:lnTo>
                  <a:pt x="291133" y="509482"/>
                </a:lnTo>
                <a:lnTo>
                  <a:pt x="293118" y="510276"/>
                </a:lnTo>
                <a:lnTo>
                  <a:pt x="295505" y="511469"/>
                </a:lnTo>
                <a:lnTo>
                  <a:pt x="297891" y="513061"/>
                </a:lnTo>
                <a:lnTo>
                  <a:pt x="300277" y="514255"/>
                </a:lnTo>
                <a:lnTo>
                  <a:pt x="302664" y="515845"/>
                </a:lnTo>
                <a:lnTo>
                  <a:pt x="305050" y="517038"/>
                </a:lnTo>
                <a:lnTo>
                  <a:pt x="307040" y="518628"/>
                </a:lnTo>
                <a:lnTo>
                  <a:pt x="309427" y="520220"/>
                </a:lnTo>
                <a:lnTo>
                  <a:pt x="311813" y="521811"/>
                </a:lnTo>
                <a:lnTo>
                  <a:pt x="314199" y="523401"/>
                </a:lnTo>
                <a:lnTo>
                  <a:pt x="316586" y="524993"/>
                </a:lnTo>
                <a:lnTo>
                  <a:pt x="318972" y="526980"/>
                </a:lnTo>
                <a:lnTo>
                  <a:pt x="321358" y="528970"/>
                </a:lnTo>
                <a:lnTo>
                  <a:pt x="323348" y="530560"/>
                </a:lnTo>
                <a:lnTo>
                  <a:pt x="325735" y="532549"/>
                </a:lnTo>
                <a:lnTo>
                  <a:pt x="328121" y="534539"/>
                </a:lnTo>
                <a:lnTo>
                  <a:pt x="330507" y="532549"/>
                </a:lnTo>
                <a:lnTo>
                  <a:pt x="332894" y="530560"/>
                </a:lnTo>
                <a:lnTo>
                  <a:pt x="335280" y="528573"/>
                </a:lnTo>
                <a:lnTo>
                  <a:pt x="337666" y="526186"/>
                </a:lnTo>
                <a:lnTo>
                  <a:pt x="339652" y="524197"/>
                </a:lnTo>
                <a:lnTo>
                  <a:pt x="342038" y="521811"/>
                </a:lnTo>
                <a:lnTo>
                  <a:pt x="344425" y="519424"/>
                </a:lnTo>
                <a:lnTo>
                  <a:pt x="346811" y="517038"/>
                </a:lnTo>
                <a:lnTo>
                  <a:pt x="349197" y="514652"/>
                </a:lnTo>
                <a:lnTo>
                  <a:pt x="351584" y="512265"/>
                </a:lnTo>
                <a:lnTo>
                  <a:pt x="353574" y="509879"/>
                </a:lnTo>
                <a:lnTo>
                  <a:pt x="355960" y="507493"/>
                </a:lnTo>
                <a:lnTo>
                  <a:pt x="358347" y="504709"/>
                </a:lnTo>
                <a:lnTo>
                  <a:pt x="360733" y="501924"/>
                </a:lnTo>
                <a:lnTo>
                  <a:pt x="363119" y="499538"/>
                </a:lnTo>
                <a:lnTo>
                  <a:pt x="365506" y="496754"/>
                </a:lnTo>
                <a:lnTo>
                  <a:pt x="367892" y="493971"/>
                </a:lnTo>
                <a:lnTo>
                  <a:pt x="369882" y="491185"/>
                </a:lnTo>
                <a:lnTo>
                  <a:pt x="372268" y="488402"/>
                </a:lnTo>
                <a:lnTo>
                  <a:pt x="374655" y="485619"/>
                </a:lnTo>
                <a:lnTo>
                  <a:pt x="377041" y="482833"/>
                </a:lnTo>
                <a:lnTo>
                  <a:pt x="379427" y="479653"/>
                </a:lnTo>
                <a:lnTo>
                  <a:pt x="381814" y="476867"/>
                </a:lnTo>
                <a:lnTo>
                  <a:pt x="384200" y="473687"/>
                </a:lnTo>
                <a:lnTo>
                  <a:pt x="386186" y="470902"/>
                </a:lnTo>
                <a:lnTo>
                  <a:pt x="388572" y="467721"/>
                </a:lnTo>
                <a:lnTo>
                  <a:pt x="390958" y="464539"/>
                </a:lnTo>
                <a:lnTo>
                  <a:pt x="393345" y="461356"/>
                </a:lnTo>
                <a:lnTo>
                  <a:pt x="395731" y="458573"/>
                </a:lnTo>
                <a:lnTo>
                  <a:pt x="398117" y="455390"/>
                </a:lnTo>
                <a:lnTo>
                  <a:pt x="400504" y="452210"/>
                </a:lnTo>
                <a:lnTo>
                  <a:pt x="402494" y="448630"/>
                </a:lnTo>
                <a:lnTo>
                  <a:pt x="404880" y="445448"/>
                </a:lnTo>
                <a:lnTo>
                  <a:pt x="407266" y="442265"/>
                </a:lnTo>
                <a:lnTo>
                  <a:pt x="409653" y="439085"/>
                </a:lnTo>
                <a:lnTo>
                  <a:pt x="412039" y="435505"/>
                </a:lnTo>
                <a:lnTo>
                  <a:pt x="414425" y="432323"/>
                </a:lnTo>
                <a:lnTo>
                  <a:pt x="416416" y="428744"/>
                </a:lnTo>
                <a:lnTo>
                  <a:pt x="418802" y="425164"/>
                </a:lnTo>
                <a:lnTo>
                  <a:pt x="421188" y="421982"/>
                </a:lnTo>
                <a:lnTo>
                  <a:pt x="423575" y="418402"/>
                </a:lnTo>
                <a:lnTo>
                  <a:pt x="425961" y="414823"/>
                </a:lnTo>
                <a:lnTo>
                  <a:pt x="428347" y="411243"/>
                </a:lnTo>
                <a:lnTo>
                  <a:pt x="430734" y="407664"/>
                </a:lnTo>
                <a:lnTo>
                  <a:pt x="432719" y="404483"/>
                </a:lnTo>
                <a:lnTo>
                  <a:pt x="435105" y="400904"/>
                </a:lnTo>
                <a:lnTo>
                  <a:pt x="437492" y="396925"/>
                </a:lnTo>
                <a:lnTo>
                  <a:pt x="439878" y="393346"/>
                </a:lnTo>
                <a:lnTo>
                  <a:pt x="442265" y="389766"/>
                </a:lnTo>
                <a:lnTo>
                  <a:pt x="444651" y="386186"/>
                </a:lnTo>
                <a:lnTo>
                  <a:pt x="447037" y="382607"/>
                </a:lnTo>
                <a:lnTo>
                  <a:pt x="449027" y="379027"/>
                </a:lnTo>
                <a:lnTo>
                  <a:pt x="451414" y="375051"/>
                </a:lnTo>
                <a:lnTo>
                  <a:pt x="453800" y="371471"/>
                </a:lnTo>
                <a:lnTo>
                  <a:pt x="456186" y="367495"/>
                </a:lnTo>
                <a:lnTo>
                  <a:pt x="458573" y="363915"/>
                </a:lnTo>
                <a:lnTo>
                  <a:pt x="460959" y="360336"/>
                </a:lnTo>
                <a:lnTo>
                  <a:pt x="462949" y="356357"/>
                </a:lnTo>
                <a:lnTo>
                  <a:pt x="465336" y="352778"/>
                </a:lnTo>
                <a:lnTo>
                  <a:pt x="467722" y="348801"/>
                </a:lnTo>
                <a:lnTo>
                  <a:pt x="470108" y="344825"/>
                </a:lnTo>
                <a:lnTo>
                  <a:pt x="472495" y="341245"/>
                </a:lnTo>
                <a:lnTo>
                  <a:pt x="474881" y="337267"/>
                </a:lnTo>
                <a:lnTo>
                  <a:pt x="477267" y="333290"/>
                </a:lnTo>
                <a:lnTo>
                  <a:pt x="479253" y="329710"/>
                </a:lnTo>
                <a:lnTo>
                  <a:pt x="481639" y="325735"/>
                </a:lnTo>
                <a:lnTo>
                  <a:pt x="484025" y="321754"/>
                </a:lnTo>
                <a:lnTo>
                  <a:pt x="486412" y="318175"/>
                </a:lnTo>
                <a:lnTo>
                  <a:pt x="488798" y="314199"/>
                </a:lnTo>
                <a:lnTo>
                  <a:pt x="491184" y="310224"/>
                </a:lnTo>
                <a:lnTo>
                  <a:pt x="493571" y="306243"/>
                </a:lnTo>
                <a:lnTo>
                  <a:pt x="495561" y="302268"/>
                </a:lnTo>
                <a:lnTo>
                  <a:pt x="497947" y="298688"/>
                </a:lnTo>
                <a:lnTo>
                  <a:pt x="500334" y="294712"/>
                </a:lnTo>
                <a:lnTo>
                  <a:pt x="502720" y="290732"/>
                </a:lnTo>
                <a:lnTo>
                  <a:pt x="505106" y="286756"/>
                </a:lnTo>
                <a:lnTo>
                  <a:pt x="507493" y="282781"/>
                </a:lnTo>
                <a:lnTo>
                  <a:pt x="509879" y="278800"/>
                </a:lnTo>
                <a:lnTo>
                  <a:pt x="511869" y="274825"/>
                </a:lnTo>
                <a:lnTo>
                  <a:pt x="514256" y="271245"/>
                </a:lnTo>
                <a:lnTo>
                  <a:pt x="516642" y="267269"/>
                </a:lnTo>
                <a:lnTo>
                  <a:pt x="519028" y="263289"/>
                </a:lnTo>
                <a:lnTo>
                  <a:pt x="521415" y="259313"/>
                </a:lnTo>
                <a:lnTo>
                  <a:pt x="523801" y="255338"/>
                </a:lnTo>
                <a:lnTo>
                  <a:pt x="525786" y="251357"/>
                </a:lnTo>
                <a:lnTo>
                  <a:pt x="528173" y="247382"/>
                </a:lnTo>
                <a:lnTo>
                  <a:pt x="530559" y="243802"/>
                </a:lnTo>
                <a:lnTo>
                  <a:pt x="532945" y="239827"/>
                </a:lnTo>
                <a:lnTo>
                  <a:pt x="535332" y="235846"/>
                </a:lnTo>
                <a:lnTo>
                  <a:pt x="537718" y="231871"/>
                </a:lnTo>
                <a:lnTo>
                  <a:pt x="540104" y="227895"/>
                </a:lnTo>
                <a:lnTo>
                  <a:pt x="542095" y="223914"/>
                </a:lnTo>
                <a:lnTo>
                  <a:pt x="544481" y="220335"/>
                </a:lnTo>
                <a:lnTo>
                  <a:pt x="546867" y="216359"/>
                </a:lnTo>
                <a:lnTo>
                  <a:pt x="549254" y="212384"/>
                </a:lnTo>
                <a:lnTo>
                  <a:pt x="551640" y="208403"/>
                </a:lnTo>
                <a:lnTo>
                  <a:pt x="554026" y="204824"/>
                </a:lnTo>
                <a:lnTo>
                  <a:pt x="556413" y="200848"/>
                </a:lnTo>
                <a:lnTo>
                  <a:pt x="558403" y="196872"/>
                </a:lnTo>
                <a:lnTo>
                  <a:pt x="560789" y="193293"/>
                </a:lnTo>
                <a:lnTo>
                  <a:pt x="563176" y="189313"/>
                </a:lnTo>
                <a:lnTo>
                  <a:pt x="565562" y="185337"/>
                </a:lnTo>
                <a:lnTo>
                  <a:pt x="567948" y="181757"/>
                </a:lnTo>
                <a:lnTo>
                  <a:pt x="570335" y="177782"/>
                </a:lnTo>
                <a:lnTo>
                  <a:pt x="572721" y="174202"/>
                </a:lnTo>
                <a:lnTo>
                  <a:pt x="574706" y="170222"/>
                </a:lnTo>
                <a:lnTo>
                  <a:pt x="577093" y="166642"/>
                </a:lnTo>
                <a:lnTo>
                  <a:pt x="579479" y="162667"/>
                </a:lnTo>
                <a:lnTo>
                  <a:pt x="581865" y="159087"/>
                </a:lnTo>
                <a:lnTo>
                  <a:pt x="584252" y="155112"/>
                </a:lnTo>
                <a:lnTo>
                  <a:pt x="586638" y="151532"/>
                </a:lnTo>
                <a:lnTo>
                  <a:pt x="588628" y="147953"/>
                </a:lnTo>
                <a:lnTo>
                  <a:pt x="591015" y="143972"/>
                </a:lnTo>
                <a:lnTo>
                  <a:pt x="593401" y="140393"/>
                </a:lnTo>
                <a:lnTo>
                  <a:pt x="595787" y="136813"/>
                </a:lnTo>
                <a:lnTo>
                  <a:pt x="598174" y="133234"/>
                </a:lnTo>
                <a:lnTo>
                  <a:pt x="600560" y="129654"/>
                </a:lnTo>
                <a:lnTo>
                  <a:pt x="602946" y="125678"/>
                </a:lnTo>
                <a:lnTo>
                  <a:pt x="604936" y="122099"/>
                </a:lnTo>
                <a:lnTo>
                  <a:pt x="607323" y="118519"/>
                </a:lnTo>
                <a:lnTo>
                  <a:pt x="609709" y="114940"/>
                </a:lnTo>
                <a:lnTo>
                  <a:pt x="612095" y="111360"/>
                </a:lnTo>
                <a:lnTo>
                  <a:pt x="614482" y="108177"/>
                </a:lnTo>
                <a:lnTo>
                  <a:pt x="616868" y="104598"/>
                </a:lnTo>
                <a:lnTo>
                  <a:pt x="619255" y="101018"/>
                </a:lnTo>
                <a:lnTo>
                  <a:pt x="621240" y="97438"/>
                </a:lnTo>
                <a:lnTo>
                  <a:pt x="623626" y="94260"/>
                </a:lnTo>
                <a:lnTo>
                  <a:pt x="626013" y="90680"/>
                </a:lnTo>
                <a:lnTo>
                  <a:pt x="628399" y="87101"/>
                </a:lnTo>
                <a:lnTo>
                  <a:pt x="630785" y="83918"/>
                </a:lnTo>
                <a:lnTo>
                  <a:pt x="633172" y="80338"/>
                </a:lnTo>
                <a:lnTo>
                  <a:pt x="635162" y="77155"/>
                </a:lnTo>
                <a:lnTo>
                  <a:pt x="637548" y="73575"/>
                </a:lnTo>
                <a:lnTo>
                  <a:pt x="639935" y="70397"/>
                </a:lnTo>
                <a:lnTo>
                  <a:pt x="642321" y="67213"/>
                </a:lnTo>
                <a:lnTo>
                  <a:pt x="644707" y="64030"/>
                </a:lnTo>
                <a:lnTo>
                  <a:pt x="647094" y="60450"/>
                </a:lnTo>
                <a:lnTo>
                  <a:pt x="649480" y="57272"/>
                </a:lnTo>
                <a:lnTo>
                  <a:pt x="651470" y="54088"/>
                </a:lnTo>
                <a:lnTo>
                  <a:pt x="653856" y="50905"/>
                </a:lnTo>
                <a:lnTo>
                  <a:pt x="656243" y="47726"/>
                </a:lnTo>
                <a:lnTo>
                  <a:pt x="658629" y="44543"/>
                </a:lnTo>
                <a:lnTo>
                  <a:pt x="661015" y="41760"/>
                </a:lnTo>
                <a:lnTo>
                  <a:pt x="663402" y="38577"/>
                </a:lnTo>
                <a:lnTo>
                  <a:pt x="665788" y="35394"/>
                </a:lnTo>
                <a:lnTo>
                  <a:pt x="667774" y="32611"/>
                </a:lnTo>
                <a:lnTo>
                  <a:pt x="670160" y="29428"/>
                </a:lnTo>
                <a:lnTo>
                  <a:pt x="672546" y="26645"/>
                </a:lnTo>
                <a:lnTo>
                  <a:pt x="674933" y="23462"/>
                </a:lnTo>
                <a:lnTo>
                  <a:pt x="677319" y="20680"/>
                </a:lnTo>
                <a:lnTo>
                  <a:pt x="679705" y="17496"/>
                </a:lnTo>
                <a:lnTo>
                  <a:pt x="682092" y="14714"/>
                </a:lnTo>
                <a:lnTo>
                  <a:pt x="684082" y="11931"/>
                </a:lnTo>
                <a:lnTo>
                  <a:pt x="686468" y="9144"/>
                </a:lnTo>
                <a:lnTo>
                  <a:pt x="688854" y="6361"/>
                </a:lnTo>
                <a:lnTo>
                  <a:pt x="691241" y="3579"/>
                </a:lnTo>
                <a:lnTo>
                  <a:pt x="693627" y="792"/>
                </a:lnTo>
                <a:lnTo>
                  <a:pt x="694424" y="0"/>
                </a:lnTo>
              </a:path>
            </a:pathLst>
          </a:custGeom>
          <a:ln w="954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374480" y="1647553"/>
            <a:ext cx="57150" cy="319405"/>
          </a:xfrm>
          <a:custGeom>
            <a:avLst/>
            <a:gdLst/>
            <a:ahLst/>
            <a:cxnLst/>
            <a:rect l="l" t="t" r="r" b="b"/>
            <a:pathLst>
              <a:path w="57150" h="319405">
                <a:moveTo>
                  <a:pt x="0" y="0"/>
                </a:moveTo>
                <a:lnTo>
                  <a:pt x="1193" y="7159"/>
                </a:lnTo>
                <a:lnTo>
                  <a:pt x="3579" y="21873"/>
                </a:lnTo>
                <a:lnTo>
                  <a:pt x="5569" y="36191"/>
                </a:lnTo>
                <a:lnTo>
                  <a:pt x="7956" y="50509"/>
                </a:lnTo>
                <a:lnTo>
                  <a:pt x="10342" y="64827"/>
                </a:lnTo>
                <a:lnTo>
                  <a:pt x="12728" y="78749"/>
                </a:lnTo>
                <a:lnTo>
                  <a:pt x="15115" y="92666"/>
                </a:lnTo>
                <a:lnTo>
                  <a:pt x="17501" y="106588"/>
                </a:lnTo>
                <a:lnTo>
                  <a:pt x="19486" y="120109"/>
                </a:lnTo>
                <a:lnTo>
                  <a:pt x="21873" y="133634"/>
                </a:lnTo>
                <a:lnTo>
                  <a:pt x="24259" y="146759"/>
                </a:lnTo>
                <a:lnTo>
                  <a:pt x="26645" y="160280"/>
                </a:lnTo>
                <a:lnTo>
                  <a:pt x="29032" y="173405"/>
                </a:lnTo>
                <a:lnTo>
                  <a:pt x="31418" y="186134"/>
                </a:lnTo>
                <a:lnTo>
                  <a:pt x="33804" y="198858"/>
                </a:lnTo>
                <a:lnTo>
                  <a:pt x="35795" y="211587"/>
                </a:lnTo>
                <a:lnTo>
                  <a:pt x="38181" y="224315"/>
                </a:lnTo>
                <a:lnTo>
                  <a:pt x="40567" y="236643"/>
                </a:lnTo>
                <a:lnTo>
                  <a:pt x="42954" y="248575"/>
                </a:lnTo>
                <a:lnTo>
                  <a:pt x="45340" y="260903"/>
                </a:lnTo>
                <a:lnTo>
                  <a:pt x="47726" y="272834"/>
                </a:lnTo>
                <a:lnTo>
                  <a:pt x="50113" y="284766"/>
                </a:lnTo>
                <a:lnTo>
                  <a:pt x="52103" y="296302"/>
                </a:lnTo>
                <a:lnTo>
                  <a:pt x="54489" y="307837"/>
                </a:lnTo>
                <a:lnTo>
                  <a:pt x="56876" y="319368"/>
                </a:lnTo>
              </a:path>
            </a:pathLst>
          </a:custGeom>
          <a:ln w="954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786002" y="2452905"/>
            <a:ext cx="422909" cy="173355"/>
          </a:xfrm>
          <a:custGeom>
            <a:avLst/>
            <a:gdLst/>
            <a:ahLst/>
            <a:cxnLst/>
            <a:rect l="l" t="t" r="r" b="b"/>
            <a:pathLst>
              <a:path w="422910" h="173355">
                <a:moveTo>
                  <a:pt x="0" y="172832"/>
                </a:moveTo>
                <a:lnTo>
                  <a:pt x="0" y="0"/>
                </a:lnTo>
                <a:lnTo>
                  <a:pt x="422477" y="0"/>
                </a:lnTo>
                <a:lnTo>
                  <a:pt x="422477" y="172832"/>
                </a:lnTo>
                <a:lnTo>
                  <a:pt x="0" y="172832"/>
                </a:lnTo>
                <a:close/>
              </a:path>
            </a:pathLst>
          </a:custGeom>
          <a:ln w="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208480" y="2625738"/>
            <a:ext cx="672465" cy="0"/>
          </a:xfrm>
          <a:custGeom>
            <a:avLst/>
            <a:gdLst/>
            <a:ahLst/>
            <a:cxnLst/>
            <a:rect l="l" t="t" r="r" b="b"/>
            <a:pathLst>
              <a:path w="672464">
                <a:moveTo>
                  <a:pt x="0" y="0"/>
                </a:moveTo>
                <a:lnTo>
                  <a:pt x="672129" y="0"/>
                </a:lnTo>
              </a:path>
            </a:pathLst>
          </a:custGeom>
          <a:ln w="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208480" y="1646352"/>
            <a:ext cx="672465" cy="807085"/>
          </a:xfrm>
          <a:custGeom>
            <a:avLst/>
            <a:gdLst/>
            <a:ahLst/>
            <a:cxnLst/>
            <a:rect l="l" t="t" r="r" b="b"/>
            <a:pathLst>
              <a:path w="672464" h="807085">
                <a:moveTo>
                  <a:pt x="0" y="806553"/>
                </a:moveTo>
                <a:lnTo>
                  <a:pt x="672129" y="0"/>
                </a:lnTo>
              </a:path>
            </a:pathLst>
          </a:custGeom>
          <a:ln w="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9595">
              <a:lnSpc>
                <a:spcPct val="100000"/>
              </a:lnSpc>
            </a:pPr>
            <a:r>
              <a:rPr spc="-40" dirty="0"/>
              <a:t>Reproduction of </a:t>
            </a:r>
            <a:r>
              <a:rPr spc="-35" dirty="0"/>
              <a:t>Exponentials</a:t>
            </a:r>
            <a:r>
              <a:rPr spc="155" dirty="0"/>
              <a:t> </a:t>
            </a:r>
            <a:r>
              <a:rPr spc="-30" dirty="0"/>
              <a:t>(exact)</a:t>
            </a:r>
          </a:p>
        </p:txBody>
      </p:sp>
      <p:sp>
        <p:nvSpPr>
          <p:cNvPr id="5" name="object 5"/>
          <p:cNvSpPr/>
          <p:nvPr/>
        </p:nvSpPr>
        <p:spPr>
          <a:xfrm>
            <a:off x="364352" y="1939769"/>
            <a:ext cx="1353185" cy="633730"/>
          </a:xfrm>
          <a:custGeom>
            <a:avLst/>
            <a:gdLst/>
            <a:ahLst/>
            <a:cxnLst/>
            <a:rect l="l" t="t" r="r" b="b"/>
            <a:pathLst>
              <a:path w="1353185" h="633730">
                <a:moveTo>
                  <a:pt x="0" y="633483"/>
                </a:moveTo>
                <a:lnTo>
                  <a:pt x="89247" y="633483"/>
                </a:lnTo>
                <a:lnTo>
                  <a:pt x="91594" y="633478"/>
                </a:lnTo>
                <a:lnTo>
                  <a:pt x="108035" y="633478"/>
                </a:lnTo>
                <a:lnTo>
                  <a:pt x="110381" y="633474"/>
                </a:lnTo>
                <a:lnTo>
                  <a:pt x="115079" y="633474"/>
                </a:lnTo>
                <a:lnTo>
                  <a:pt x="117430" y="633469"/>
                </a:lnTo>
                <a:lnTo>
                  <a:pt x="122123" y="633469"/>
                </a:lnTo>
                <a:lnTo>
                  <a:pt x="124476" y="633464"/>
                </a:lnTo>
                <a:lnTo>
                  <a:pt x="126821" y="633464"/>
                </a:lnTo>
                <a:lnTo>
                  <a:pt x="129172" y="633459"/>
                </a:lnTo>
                <a:lnTo>
                  <a:pt x="133866" y="633449"/>
                </a:lnTo>
                <a:lnTo>
                  <a:pt x="136218" y="633444"/>
                </a:lnTo>
                <a:lnTo>
                  <a:pt x="138564" y="633439"/>
                </a:lnTo>
                <a:lnTo>
                  <a:pt x="140916" y="633434"/>
                </a:lnTo>
                <a:lnTo>
                  <a:pt x="143262" y="633429"/>
                </a:lnTo>
                <a:lnTo>
                  <a:pt x="145613" y="633425"/>
                </a:lnTo>
                <a:lnTo>
                  <a:pt x="150306" y="633405"/>
                </a:lnTo>
                <a:lnTo>
                  <a:pt x="152659" y="633400"/>
                </a:lnTo>
                <a:lnTo>
                  <a:pt x="155005" y="633390"/>
                </a:lnTo>
                <a:lnTo>
                  <a:pt x="157357" y="633375"/>
                </a:lnTo>
                <a:lnTo>
                  <a:pt x="159703" y="633366"/>
                </a:lnTo>
                <a:lnTo>
                  <a:pt x="162049" y="633351"/>
                </a:lnTo>
                <a:lnTo>
                  <a:pt x="164401" y="633335"/>
                </a:lnTo>
                <a:lnTo>
                  <a:pt x="166747" y="633316"/>
                </a:lnTo>
                <a:lnTo>
                  <a:pt x="180842" y="633177"/>
                </a:lnTo>
                <a:lnTo>
                  <a:pt x="183188" y="633148"/>
                </a:lnTo>
                <a:lnTo>
                  <a:pt x="185540" y="633113"/>
                </a:lnTo>
                <a:lnTo>
                  <a:pt x="187886" y="633079"/>
                </a:lnTo>
                <a:lnTo>
                  <a:pt x="190233" y="633039"/>
                </a:lnTo>
                <a:lnTo>
                  <a:pt x="230159" y="631632"/>
                </a:lnTo>
                <a:lnTo>
                  <a:pt x="270084" y="627442"/>
                </a:lnTo>
                <a:lnTo>
                  <a:pt x="307664" y="618027"/>
                </a:lnTo>
                <a:lnTo>
                  <a:pt x="342892" y="600627"/>
                </a:lnTo>
                <a:lnTo>
                  <a:pt x="373421" y="575521"/>
                </a:lnTo>
                <a:lnTo>
                  <a:pt x="399258" y="544923"/>
                </a:lnTo>
                <a:lnTo>
                  <a:pt x="420392" y="512585"/>
                </a:lnTo>
                <a:lnTo>
                  <a:pt x="439184" y="478048"/>
                </a:lnTo>
                <a:lnTo>
                  <a:pt x="455625" y="443438"/>
                </a:lnTo>
                <a:lnTo>
                  <a:pt x="472065" y="405024"/>
                </a:lnTo>
                <a:lnTo>
                  <a:pt x="486155" y="369455"/>
                </a:lnTo>
                <a:lnTo>
                  <a:pt x="500248" y="331930"/>
                </a:lnTo>
                <a:lnTo>
                  <a:pt x="514338" y="293018"/>
                </a:lnTo>
                <a:lnTo>
                  <a:pt x="521382" y="273257"/>
                </a:lnTo>
                <a:lnTo>
                  <a:pt x="523734" y="266647"/>
                </a:lnTo>
                <a:lnTo>
                  <a:pt x="526080" y="260033"/>
                </a:lnTo>
                <a:lnTo>
                  <a:pt x="528428" y="253412"/>
                </a:lnTo>
                <a:lnTo>
                  <a:pt x="530779" y="246798"/>
                </a:lnTo>
                <a:lnTo>
                  <a:pt x="533124" y="240187"/>
                </a:lnTo>
                <a:lnTo>
                  <a:pt x="535477" y="233592"/>
                </a:lnTo>
                <a:lnTo>
                  <a:pt x="537823" y="227007"/>
                </a:lnTo>
                <a:lnTo>
                  <a:pt x="551912" y="188010"/>
                </a:lnTo>
                <a:lnTo>
                  <a:pt x="566006" y="150539"/>
                </a:lnTo>
                <a:lnTo>
                  <a:pt x="582446" y="109942"/>
                </a:lnTo>
                <a:lnTo>
                  <a:pt x="598887" y="74037"/>
                </a:lnTo>
                <a:lnTo>
                  <a:pt x="617675" y="40401"/>
                </a:lnTo>
                <a:lnTo>
                  <a:pt x="643512" y="9845"/>
                </a:lnTo>
                <a:lnTo>
                  <a:pt x="666997" y="0"/>
                </a:lnTo>
                <a:lnTo>
                  <a:pt x="669343" y="0"/>
                </a:lnTo>
                <a:lnTo>
                  <a:pt x="704571" y="21302"/>
                </a:lnTo>
                <a:lnTo>
                  <a:pt x="728056" y="56129"/>
                </a:lnTo>
                <a:lnTo>
                  <a:pt x="746848" y="93901"/>
                </a:lnTo>
                <a:lnTo>
                  <a:pt x="763285" y="132652"/>
                </a:lnTo>
                <a:lnTo>
                  <a:pt x="777378" y="169026"/>
                </a:lnTo>
                <a:lnTo>
                  <a:pt x="791468" y="207376"/>
                </a:lnTo>
                <a:lnTo>
                  <a:pt x="805561" y="246798"/>
                </a:lnTo>
                <a:lnTo>
                  <a:pt x="807909" y="253412"/>
                </a:lnTo>
                <a:lnTo>
                  <a:pt x="810260" y="260033"/>
                </a:lnTo>
                <a:lnTo>
                  <a:pt x="812607" y="266647"/>
                </a:lnTo>
                <a:lnTo>
                  <a:pt x="814953" y="273257"/>
                </a:lnTo>
                <a:lnTo>
                  <a:pt x="817304" y="279856"/>
                </a:lnTo>
                <a:lnTo>
                  <a:pt x="819651" y="286446"/>
                </a:lnTo>
                <a:lnTo>
                  <a:pt x="833744" y="325523"/>
                </a:lnTo>
                <a:lnTo>
                  <a:pt x="847834" y="363324"/>
                </a:lnTo>
                <a:lnTo>
                  <a:pt x="861929" y="399253"/>
                </a:lnTo>
                <a:lnTo>
                  <a:pt x="878364" y="438172"/>
                </a:lnTo>
                <a:lnTo>
                  <a:pt x="894805" y="473350"/>
                </a:lnTo>
                <a:lnTo>
                  <a:pt x="913597" y="508563"/>
                </a:lnTo>
                <a:lnTo>
                  <a:pt x="934731" y="541662"/>
                </a:lnTo>
                <a:lnTo>
                  <a:pt x="960568" y="573121"/>
                </a:lnTo>
                <a:lnTo>
                  <a:pt x="991097" y="599067"/>
                </a:lnTo>
                <a:lnTo>
                  <a:pt x="1026324" y="617172"/>
                </a:lnTo>
                <a:lnTo>
                  <a:pt x="1063910" y="627047"/>
                </a:lnTo>
                <a:lnTo>
                  <a:pt x="1103835" y="631488"/>
                </a:lnTo>
                <a:lnTo>
                  <a:pt x="1143761" y="632995"/>
                </a:lnTo>
                <a:lnTo>
                  <a:pt x="1150805" y="633113"/>
                </a:lnTo>
                <a:lnTo>
                  <a:pt x="1153157" y="633148"/>
                </a:lnTo>
                <a:lnTo>
                  <a:pt x="1157849" y="633208"/>
                </a:lnTo>
                <a:lnTo>
                  <a:pt x="1160202" y="633232"/>
                </a:lnTo>
                <a:lnTo>
                  <a:pt x="1162541" y="633257"/>
                </a:lnTo>
                <a:lnTo>
                  <a:pt x="1164893" y="633281"/>
                </a:lnTo>
                <a:lnTo>
                  <a:pt x="1167246" y="633301"/>
                </a:lnTo>
                <a:lnTo>
                  <a:pt x="1169585" y="633316"/>
                </a:lnTo>
                <a:lnTo>
                  <a:pt x="1171938" y="633335"/>
                </a:lnTo>
                <a:lnTo>
                  <a:pt x="1174290" y="633351"/>
                </a:lnTo>
                <a:lnTo>
                  <a:pt x="1176642" y="633366"/>
                </a:lnTo>
                <a:lnTo>
                  <a:pt x="1178982" y="633375"/>
                </a:lnTo>
                <a:lnTo>
                  <a:pt x="1181334" y="633390"/>
                </a:lnTo>
                <a:lnTo>
                  <a:pt x="1183686" y="633400"/>
                </a:lnTo>
                <a:lnTo>
                  <a:pt x="1186026" y="633405"/>
                </a:lnTo>
                <a:lnTo>
                  <a:pt x="1188378" y="633415"/>
                </a:lnTo>
                <a:lnTo>
                  <a:pt x="1190731" y="633425"/>
                </a:lnTo>
                <a:lnTo>
                  <a:pt x="1193083" y="633429"/>
                </a:lnTo>
                <a:lnTo>
                  <a:pt x="1197775" y="633439"/>
                </a:lnTo>
                <a:lnTo>
                  <a:pt x="1200127" y="633444"/>
                </a:lnTo>
                <a:lnTo>
                  <a:pt x="1202467" y="633449"/>
                </a:lnTo>
                <a:lnTo>
                  <a:pt x="1204819" y="633454"/>
                </a:lnTo>
                <a:lnTo>
                  <a:pt x="1209511" y="633464"/>
                </a:lnTo>
                <a:lnTo>
                  <a:pt x="1211863" y="633464"/>
                </a:lnTo>
                <a:lnTo>
                  <a:pt x="1214215" y="633469"/>
                </a:lnTo>
                <a:lnTo>
                  <a:pt x="1218907" y="633469"/>
                </a:lnTo>
                <a:lnTo>
                  <a:pt x="1221260" y="633474"/>
                </a:lnTo>
                <a:lnTo>
                  <a:pt x="1225952" y="633474"/>
                </a:lnTo>
                <a:lnTo>
                  <a:pt x="1228304" y="633478"/>
                </a:lnTo>
                <a:lnTo>
                  <a:pt x="1244744" y="633478"/>
                </a:lnTo>
                <a:lnTo>
                  <a:pt x="1247097" y="633483"/>
                </a:lnTo>
                <a:lnTo>
                  <a:pt x="1352772" y="63348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7418" y="2603119"/>
            <a:ext cx="926465" cy="155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i="1" spc="30" dirty="0">
                <a:latin typeface="Arial"/>
                <a:cs typeface="Arial"/>
              </a:rPr>
              <a:t>φ</a:t>
            </a:r>
            <a:r>
              <a:rPr sz="900" spc="30" dirty="0">
                <a:latin typeface="Tahoma"/>
                <a:cs typeface="Tahoma"/>
              </a:rPr>
              <a:t>(</a:t>
            </a:r>
            <a:r>
              <a:rPr sz="900" i="1" spc="30" dirty="0">
                <a:latin typeface="Arial"/>
                <a:cs typeface="Arial"/>
              </a:rPr>
              <a:t>t</a:t>
            </a:r>
            <a:r>
              <a:rPr sz="900" spc="30" dirty="0">
                <a:latin typeface="Tahoma"/>
                <a:cs typeface="Tahoma"/>
              </a:rPr>
              <a:t>) </a:t>
            </a:r>
            <a:r>
              <a:rPr sz="900" spc="-25" dirty="0">
                <a:latin typeface="Tahoma"/>
                <a:cs typeface="Tahoma"/>
              </a:rPr>
              <a:t>is </a:t>
            </a:r>
            <a:r>
              <a:rPr sz="900" spc="-30" dirty="0">
                <a:latin typeface="Tahoma"/>
                <a:cs typeface="Tahoma"/>
              </a:rPr>
              <a:t>an</a:t>
            </a:r>
            <a:r>
              <a:rPr sz="900" spc="5" dirty="0">
                <a:latin typeface="Tahoma"/>
                <a:cs typeface="Tahoma"/>
              </a:rPr>
              <a:t> </a:t>
            </a:r>
            <a:r>
              <a:rPr sz="900" spc="-15" dirty="0">
                <a:latin typeface="Tahoma"/>
                <a:cs typeface="Tahoma"/>
              </a:rPr>
              <a:t>E-spline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95518" y="1755925"/>
            <a:ext cx="2334807" cy="9264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96490" y="2217926"/>
            <a:ext cx="2332990" cy="24765"/>
          </a:xfrm>
          <a:custGeom>
            <a:avLst/>
            <a:gdLst/>
            <a:ahLst/>
            <a:cxnLst/>
            <a:rect l="l" t="t" r="r" b="b"/>
            <a:pathLst>
              <a:path w="2332990" h="24764">
                <a:moveTo>
                  <a:pt x="0" y="0"/>
                </a:moveTo>
                <a:lnTo>
                  <a:pt x="2221111" y="0"/>
                </a:lnTo>
                <a:lnTo>
                  <a:pt x="2235570" y="31"/>
                </a:lnTo>
                <a:lnTo>
                  <a:pt x="2278946" y="1246"/>
                </a:lnTo>
                <a:lnTo>
                  <a:pt x="2322322" y="15218"/>
                </a:lnTo>
                <a:lnTo>
                  <a:pt x="2329550" y="21142"/>
                </a:lnTo>
                <a:lnTo>
                  <a:pt x="2332862" y="2460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96490" y="2217926"/>
            <a:ext cx="2332990" cy="635"/>
          </a:xfrm>
          <a:custGeom>
            <a:avLst/>
            <a:gdLst/>
            <a:ahLst/>
            <a:cxnLst/>
            <a:rect l="l" t="t" r="r" b="b"/>
            <a:pathLst>
              <a:path w="2332990" h="635">
                <a:moveTo>
                  <a:pt x="0" y="0"/>
                </a:moveTo>
                <a:lnTo>
                  <a:pt x="2315094" y="0"/>
                </a:lnTo>
                <a:lnTo>
                  <a:pt x="2332862" y="3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96490" y="2217926"/>
            <a:ext cx="2332990" cy="0"/>
          </a:xfrm>
          <a:custGeom>
            <a:avLst/>
            <a:gdLst/>
            <a:ahLst/>
            <a:cxnLst/>
            <a:rect l="l" t="t" r="r" b="b"/>
            <a:pathLst>
              <a:path w="2332990">
                <a:moveTo>
                  <a:pt x="0" y="0"/>
                </a:moveTo>
                <a:lnTo>
                  <a:pt x="233286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96490" y="2217926"/>
            <a:ext cx="2332990" cy="0"/>
          </a:xfrm>
          <a:custGeom>
            <a:avLst/>
            <a:gdLst/>
            <a:ahLst/>
            <a:cxnLst/>
            <a:rect l="l" t="t" r="r" b="b"/>
            <a:pathLst>
              <a:path w="2332990">
                <a:moveTo>
                  <a:pt x="0" y="0"/>
                </a:moveTo>
                <a:lnTo>
                  <a:pt x="233286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96490" y="1456343"/>
            <a:ext cx="2332990" cy="1523365"/>
          </a:xfrm>
          <a:custGeom>
            <a:avLst/>
            <a:gdLst/>
            <a:ahLst/>
            <a:cxnLst/>
            <a:rect l="l" t="t" r="r" b="b"/>
            <a:pathLst>
              <a:path w="2332990" h="1523364">
                <a:moveTo>
                  <a:pt x="0" y="172"/>
                </a:moveTo>
                <a:lnTo>
                  <a:pt x="37955" y="25547"/>
                </a:lnTo>
                <a:lnTo>
                  <a:pt x="59643" y="61982"/>
                </a:lnTo>
                <a:lnTo>
                  <a:pt x="81331" y="113411"/>
                </a:lnTo>
                <a:lnTo>
                  <a:pt x="95791" y="155478"/>
                </a:lnTo>
                <a:lnTo>
                  <a:pt x="110247" y="203337"/>
                </a:lnTo>
                <a:lnTo>
                  <a:pt x="124707" y="256510"/>
                </a:lnTo>
                <a:lnTo>
                  <a:pt x="139166" y="314484"/>
                </a:lnTo>
                <a:lnTo>
                  <a:pt x="153611" y="376738"/>
                </a:lnTo>
                <a:lnTo>
                  <a:pt x="168071" y="442640"/>
                </a:lnTo>
                <a:lnTo>
                  <a:pt x="182527" y="511591"/>
                </a:lnTo>
                <a:lnTo>
                  <a:pt x="196986" y="582930"/>
                </a:lnTo>
                <a:lnTo>
                  <a:pt x="211446" y="655952"/>
                </a:lnTo>
                <a:lnTo>
                  <a:pt x="225906" y="729992"/>
                </a:lnTo>
                <a:lnTo>
                  <a:pt x="233134" y="767172"/>
                </a:lnTo>
                <a:lnTo>
                  <a:pt x="240362" y="804338"/>
                </a:lnTo>
                <a:lnTo>
                  <a:pt x="254822" y="878272"/>
                </a:lnTo>
                <a:lnTo>
                  <a:pt x="269282" y="951100"/>
                </a:lnTo>
                <a:lnTo>
                  <a:pt x="283742" y="1022117"/>
                </a:lnTo>
                <a:lnTo>
                  <a:pt x="298198" y="1090645"/>
                </a:lnTo>
                <a:lnTo>
                  <a:pt x="312658" y="1156045"/>
                </a:lnTo>
                <a:lnTo>
                  <a:pt x="327117" y="1217694"/>
                </a:lnTo>
                <a:lnTo>
                  <a:pt x="341577" y="1274980"/>
                </a:lnTo>
                <a:lnTo>
                  <a:pt x="356033" y="1327380"/>
                </a:lnTo>
                <a:lnTo>
                  <a:pt x="370493" y="1374384"/>
                </a:lnTo>
                <a:lnTo>
                  <a:pt x="384953" y="1415562"/>
                </a:lnTo>
                <a:lnTo>
                  <a:pt x="406641" y="1465530"/>
                </a:lnTo>
                <a:lnTo>
                  <a:pt x="428313" y="1500416"/>
                </a:lnTo>
                <a:lnTo>
                  <a:pt x="464461" y="1523166"/>
                </a:lnTo>
                <a:lnTo>
                  <a:pt x="471689" y="1522300"/>
                </a:lnTo>
                <a:lnTo>
                  <a:pt x="507837" y="1490922"/>
                </a:lnTo>
                <a:lnTo>
                  <a:pt x="529524" y="1451116"/>
                </a:lnTo>
                <a:lnTo>
                  <a:pt x="551216" y="1396529"/>
                </a:lnTo>
                <a:lnTo>
                  <a:pt x="565672" y="1352500"/>
                </a:lnTo>
                <a:lnTo>
                  <a:pt x="580132" y="1302850"/>
                </a:lnTo>
                <a:lnTo>
                  <a:pt x="594592" y="1248023"/>
                </a:lnTo>
                <a:lnTo>
                  <a:pt x="609052" y="1188577"/>
                </a:lnTo>
                <a:lnTo>
                  <a:pt x="623508" y="1125045"/>
                </a:lnTo>
                <a:lnTo>
                  <a:pt x="637968" y="1058067"/>
                </a:lnTo>
                <a:lnTo>
                  <a:pt x="652427" y="988265"/>
                </a:lnTo>
                <a:lnTo>
                  <a:pt x="666872" y="916288"/>
                </a:lnTo>
                <a:lnTo>
                  <a:pt x="681328" y="842839"/>
                </a:lnTo>
                <a:lnTo>
                  <a:pt x="695788" y="768633"/>
                </a:lnTo>
                <a:lnTo>
                  <a:pt x="703019" y="731452"/>
                </a:lnTo>
                <a:lnTo>
                  <a:pt x="710247" y="694333"/>
                </a:lnTo>
                <a:lnTo>
                  <a:pt x="724707" y="620686"/>
                </a:lnTo>
                <a:lnTo>
                  <a:pt x="739163" y="548391"/>
                </a:lnTo>
                <a:lnTo>
                  <a:pt x="753623" y="478115"/>
                </a:lnTo>
                <a:lnTo>
                  <a:pt x="768083" y="410547"/>
                </a:lnTo>
                <a:lnTo>
                  <a:pt x="782543" y="346331"/>
                </a:lnTo>
                <a:lnTo>
                  <a:pt x="796999" y="286066"/>
                </a:lnTo>
                <a:lnTo>
                  <a:pt x="811459" y="230325"/>
                </a:lnTo>
                <a:lnTo>
                  <a:pt x="825919" y="179643"/>
                </a:lnTo>
                <a:lnTo>
                  <a:pt x="840378" y="134522"/>
                </a:lnTo>
                <a:lnTo>
                  <a:pt x="854834" y="95368"/>
                </a:lnTo>
                <a:lnTo>
                  <a:pt x="876526" y="48647"/>
                </a:lnTo>
                <a:lnTo>
                  <a:pt x="898214" y="17180"/>
                </a:lnTo>
                <a:lnTo>
                  <a:pt x="927130" y="108"/>
                </a:lnTo>
                <a:lnTo>
                  <a:pt x="934362" y="365"/>
                </a:lnTo>
                <a:lnTo>
                  <a:pt x="970490" y="28705"/>
                </a:lnTo>
                <a:lnTo>
                  <a:pt x="992182" y="66783"/>
                </a:lnTo>
                <a:lnTo>
                  <a:pt x="1013870" y="119742"/>
                </a:lnTo>
                <a:lnTo>
                  <a:pt x="1028325" y="162769"/>
                </a:lnTo>
                <a:lnTo>
                  <a:pt x="1042785" y="211510"/>
                </a:lnTo>
                <a:lnTo>
                  <a:pt x="1057245" y="265486"/>
                </a:lnTo>
                <a:lnTo>
                  <a:pt x="1071705" y="324187"/>
                </a:lnTo>
                <a:lnTo>
                  <a:pt x="1086161" y="387066"/>
                </a:lnTo>
                <a:lnTo>
                  <a:pt x="1100621" y="453496"/>
                </a:lnTo>
                <a:lnTo>
                  <a:pt x="1115081" y="522875"/>
                </a:lnTo>
                <a:lnTo>
                  <a:pt x="1129541" y="594533"/>
                </a:lnTo>
                <a:lnTo>
                  <a:pt x="1143997" y="667768"/>
                </a:lnTo>
                <a:lnTo>
                  <a:pt x="1158456" y="741901"/>
                </a:lnTo>
                <a:lnTo>
                  <a:pt x="1165688" y="779097"/>
                </a:lnTo>
                <a:lnTo>
                  <a:pt x="1172916" y="816232"/>
                </a:lnTo>
                <a:lnTo>
                  <a:pt x="1187376" y="890026"/>
                </a:lnTo>
                <a:lnTo>
                  <a:pt x="1201820" y="962613"/>
                </a:lnTo>
                <a:lnTo>
                  <a:pt x="1216276" y="1033281"/>
                </a:lnTo>
                <a:lnTo>
                  <a:pt x="1230736" y="1101354"/>
                </a:lnTo>
                <a:lnTo>
                  <a:pt x="1245196" y="1166191"/>
                </a:lnTo>
                <a:lnTo>
                  <a:pt x="1259656" y="1227168"/>
                </a:lnTo>
                <a:lnTo>
                  <a:pt x="1274112" y="1283716"/>
                </a:lnTo>
                <a:lnTo>
                  <a:pt x="1288572" y="1335292"/>
                </a:lnTo>
                <a:lnTo>
                  <a:pt x="1303032" y="1381388"/>
                </a:lnTo>
                <a:lnTo>
                  <a:pt x="1317492" y="1421591"/>
                </a:lnTo>
                <a:lnTo>
                  <a:pt x="1339179" y="1469978"/>
                </a:lnTo>
                <a:lnTo>
                  <a:pt x="1360867" y="1503208"/>
                </a:lnTo>
                <a:lnTo>
                  <a:pt x="1397015" y="1523092"/>
                </a:lnTo>
                <a:lnTo>
                  <a:pt x="1404243" y="1521632"/>
                </a:lnTo>
                <a:lnTo>
                  <a:pt x="1440391" y="1487415"/>
                </a:lnTo>
                <a:lnTo>
                  <a:pt x="1462079" y="1445965"/>
                </a:lnTo>
                <a:lnTo>
                  <a:pt x="1476523" y="1410140"/>
                </a:lnTo>
                <a:lnTo>
                  <a:pt x="1490983" y="1368115"/>
                </a:lnTo>
                <a:lnTo>
                  <a:pt x="1505439" y="1320318"/>
                </a:lnTo>
                <a:lnTo>
                  <a:pt x="1519899" y="1267204"/>
                </a:lnTo>
                <a:lnTo>
                  <a:pt x="1534358" y="1209265"/>
                </a:lnTo>
                <a:lnTo>
                  <a:pt x="1548818" y="1147053"/>
                </a:lnTo>
                <a:lnTo>
                  <a:pt x="1563274" y="1081183"/>
                </a:lnTo>
                <a:lnTo>
                  <a:pt x="1577734" y="1012259"/>
                </a:lnTo>
                <a:lnTo>
                  <a:pt x="1592194" y="940938"/>
                </a:lnTo>
                <a:lnTo>
                  <a:pt x="1606654" y="867928"/>
                </a:lnTo>
                <a:lnTo>
                  <a:pt x="1621110" y="793889"/>
                </a:lnTo>
                <a:lnTo>
                  <a:pt x="1635570" y="719543"/>
                </a:lnTo>
                <a:lnTo>
                  <a:pt x="1642802" y="682486"/>
                </a:lnTo>
                <a:lnTo>
                  <a:pt x="1657258" y="609006"/>
                </a:lnTo>
                <a:lnTo>
                  <a:pt x="1671717" y="536986"/>
                </a:lnTo>
                <a:lnTo>
                  <a:pt x="1686177" y="467107"/>
                </a:lnTo>
                <a:lnTo>
                  <a:pt x="1700637" y="400021"/>
                </a:lnTo>
                <a:lnTo>
                  <a:pt x="1715078" y="336383"/>
                </a:lnTo>
                <a:lnTo>
                  <a:pt x="1729537" y="276817"/>
                </a:lnTo>
                <a:lnTo>
                  <a:pt x="1743997" y="221850"/>
                </a:lnTo>
                <a:lnTo>
                  <a:pt x="1758457" y="172033"/>
                </a:lnTo>
                <a:lnTo>
                  <a:pt x="1772913" y="127837"/>
                </a:lnTo>
                <a:lnTo>
                  <a:pt x="1787373" y="89670"/>
                </a:lnTo>
                <a:lnTo>
                  <a:pt x="1809061" y="44533"/>
                </a:lnTo>
                <a:lnTo>
                  <a:pt x="1837981" y="8370"/>
                </a:lnTo>
                <a:lnTo>
                  <a:pt x="1859668" y="0"/>
                </a:lnTo>
                <a:lnTo>
                  <a:pt x="1866896" y="835"/>
                </a:lnTo>
                <a:lnTo>
                  <a:pt x="1903044" y="32034"/>
                </a:lnTo>
                <a:lnTo>
                  <a:pt x="1924732" y="71747"/>
                </a:lnTo>
                <a:lnTo>
                  <a:pt x="1946420" y="126244"/>
                </a:lnTo>
                <a:lnTo>
                  <a:pt x="1960880" y="170211"/>
                </a:lnTo>
                <a:lnTo>
                  <a:pt x="1975340" y="219814"/>
                </a:lnTo>
                <a:lnTo>
                  <a:pt x="1989784" y="274584"/>
                </a:lnTo>
                <a:lnTo>
                  <a:pt x="2004240" y="333998"/>
                </a:lnTo>
                <a:lnTo>
                  <a:pt x="2018700" y="397484"/>
                </a:lnTo>
                <a:lnTo>
                  <a:pt x="2033160" y="464431"/>
                </a:lnTo>
                <a:lnTo>
                  <a:pt x="2047619" y="534221"/>
                </a:lnTo>
                <a:lnTo>
                  <a:pt x="2062075" y="606166"/>
                </a:lnTo>
                <a:lnTo>
                  <a:pt x="2076535" y="679600"/>
                </a:lnTo>
                <a:lnTo>
                  <a:pt x="2090995" y="753822"/>
                </a:lnTo>
                <a:lnTo>
                  <a:pt x="2098223" y="791003"/>
                </a:lnTo>
                <a:lnTo>
                  <a:pt x="2105455" y="828106"/>
                </a:lnTo>
                <a:lnTo>
                  <a:pt x="2119911" y="901753"/>
                </a:lnTo>
                <a:lnTo>
                  <a:pt x="2134371" y="974080"/>
                </a:lnTo>
                <a:lnTo>
                  <a:pt x="2148831" y="1044367"/>
                </a:lnTo>
                <a:lnTo>
                  <a:pt x="2163291" y="1111970"/>
                </a:lnTo>
                <a:lnTo>
                  <a:pt x="2177746" y="1176229"/>
                </a:lnTo>
                <a:lnTo>
                  <a:pt x="2192206" y="1236541"/>
                </a:lnTo>
                <a:lnTo>
                  <a:pt x="2206651" y="1292328"/>
                </a:lnTo>
                <a:lnTo>
                  <a:pt x="2221111" y="1343053"/>
                </a:lnTo>
                <a:lnTo>
                  <a:pt x="2235570" y="1388236"/>
                </a:lnTo>
                <a:lnTo>
                  <a:pt x="2250026" y="1427452"/>
                </a:lnTo>
                <a:lnTo>
                  <a:pt x="2271714" y="1474278"/>
                </a:lnTo>
                <a:lnTo>
                  <a:pt x="2293406" y="1505823"/>
                </a:lnTo>
                <a:lnTo>
                  <a:pt x="2322322" y="1523046"/>
                </a:lnTo>
                <a:lnTo>
                  <a:pt x="2329550" y="1522817"/>
                </a:lnTo>
                <a:lnTo>
                  <a:pt x="2332862" y="1521884"/>
                </a:lnTo>
              </a:path>
            </a:pathLst>
          </a:custGeom>
          <a:ln w="7780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96490" y="1456389"/>
            <a:ext cx="2332990" cy="1523365"/>
          </a:xfrm>
          <a:custGeom>
            <a:avLst/>
            <a:gdLst/>
            <a:ahLst/>
            <a:cxnLst/>
            <a:rect l="l" t="t" r="r" b="b"/>
            <a:pathLst>
              <a:path w="2332990" h="1523364">
                <a:moveTo>
                  <a:pt x="0" y="79"/>
                </a:moveTo>
                <a:lnTo>
                  <a:pt x="37955" y="25562"/>
                </a:lnTo>
                <a:lnTo>
                  <a:pt x="59643" y="61920"/>
                </a:lnTo>
                <a:lnTo>
                  <a:pt x="81331" y="113302"/>
                </a:lnTo>
                <a:lnTo>
                  <a:pt x="95791" y="155420"/>
                </a:lnTo>
                <a:lnTo>
                  <a:pt x="110247" y="203337"/>
                </a:lnTo>
                <a:lnTo>
                  <a:pt x="124707" y="256510"/>
                </a:lnTo>
                <a:lnTo>
                  <a:pt x="139166" y="314452"/>
                </a:lnTo>
                <a:lnTo>
                  <a:pt x="153611" y="376645"/>
                </a:lnTo>
                <a:lnTo>
                  <a:pt x="168071" y="442546"/>
                </a:lnTo>
                <a:lnTo>
                  <a:pt x="182527" y="511528"/>
                </a:lnTo>
                <a:lnTo>
                  <a:pt x="196986" y="582926"/>
                </a:lnTo>
                <a:lnTo>
                  <a:pt x="211446" y="655968"/>
                </a:lnTo>
                <a:lnTo>
                  <a:pt x="225906" y="729960"/>
                </a:lnTo>
                <a:lnTo>
                  <a:pt x="240362" y="804260"/>
                </a:lnTo>
                <a:lnTo>
                  <a:pt x="247594" y="841305"/>
                </a:lnTo>
                <a:lnTo>
                  <a:pt x="262050" y="914785"/>
                </a:lnTo>
                <a:lnTo>
                  <a:pt x="276510" y="986851"/>
                </a:lnTo>
                <a:lnTo>
                  <a:pt x="290970" y="1056746"/>
                </a:lnTo>
                <a:lnTo>
                  <a:pt x="305430" y="1123786"/>
                </a:lnTo>
                <a:lnTo>
                  <a:pt x="319886" y="1187314"/>
                </a:lnTo>
                <a:lnTo>
                  <a:pt x="334345" y="1246807"/>
                </a:lnTo>
                <a:lnTo>
                  <a:pt x="348805" y="1301739"/>
                </a:lnTo>
                <a:lnTo>
                  <a:pt x="363265" y="1351556"/>
                </a:lnTo>
                <a:lnTo>
                  <a:pt x="377721" y="1395740"/>
                </a:lnTo>
                <a:lnTo>
                  <a:pt x="392165" y="1433830"/>
                </a:lnTo>
                <a:lnTo>
                  <a:pt x="413853" y="1478788"/>
                </a:lnTo>
                <a:lnTo>
                  <a:pt x="442773" y="1514842"/>
                </a:lnTo>
                <a:lnTo>
                  <a:pt x="464461" y="1523182"/>
                </a:lnTo>
                <a:lnTo>
                  <a:pt x="471689" y="1522316"/>
                </a:lnTo>
                <a:lnTo>
                  <a:pt x="507837" y="1490829"/>
                </a:lnTo>
                <a:lnTo>
                  <a:pt x="529524" y="1451053"/>
                </a:lnTo>
                <a:lnTo>
                  <a:pt x="551216" y="1396544"/>
                </a:lnTo>
                <a:lnTo>
                  <a:pt x="565672" y="1352500"/>
                </a:lnTo>
                <a:lnTo>
                  <a:pt x="580132" y="1302788"/>
                </a:lnTo>
                <a:lnTo>
                  <a:pt x="594592" y="1247930"/>
                </a:lnTo>
                <a:lnTo>
                  <a:pt x="609052" y="1188484"/>
                </a:lnTo>
                <a:lnTo>
                  <a:pt x="623508" y="1125013"/>
                </a:lnTo>
                <a:lnTo>
                  <a:pt x="637968" y="1058082"/>
                </a:lnTo>
                <a:lnTo>
                  <a:pt x="652427" y="988261"/>
                </a:lnTo>
                <a:lnTo>
                  <a:pt x="666872" y="916226"/>
                </a:lnTo>
                <a:lnTo>
                  <a:pt x="681328" y="842746"/>
                </a:lnTo>
                <a:lnTo>
                  <a:pt x="695788" y="768540"/>
                </a:lnTo>
                <a:lnTo>
                  <a:pt x="703019" y="731374"/>
                </a:lnTo>
                <a:lnTo>
                  <a:pt x="717475" y="657378"/>
                </a:lnTo>
                <a:lnTo>
                  <a:pt x="731935" y="584340"/>
                </a:lnTo>
                <a:lnTo>
                  <a:pt x="746395" y="512927"/>
                </a:lnTo>
                <a:lnTo>
                  <a:pt x="760855" y="443867"/>
                </a:lnTo>
                <a:lnTo>
                  <a:pt x="775311" y="377876"/>
                </a:lnTo>
                <a:lnTo>
                  <a:pt x="789771" y="315591"/>
                </a:lnTo>
                <a:lnTo>
                  <a:pt x="804231" y="257570"/>
                </a:lnTo>
                <a:lnTo>
                  <a:pt x="818691" y="204339"/>
                </a:lnTo>
                <a:lnTo>
                  <a:pt x="833147" y="156329"/>
                </a:lnTo>
                <a:lnTo>
                  <a:pt x="847606" y="114090"/>
                </a:lnTo>
                <a:lnTo>
                  <a:pt x="862066" y="78051"/>
                </a:lnTo>
                <a:lnTo>
                  <a:pt x="883754" y="36376"/>
                </a:lnTo>
                <a:lnTo>
                  <a:pt x="912670" y="5041"/>
                </a:lnTo>
                <a:lnTo>
                  <a:pt x="927130" y="62"/>
                </a:lnTo>
                <a:lnTo>
                  <a:pt x="934362" y="287"/>
                </a:lnTo>
                <a:lnTo>
                  <a:pt x="970490" y="28658"/>
                </a:lnTo>
                <a:lnTo>
                  <a:pt x="992182" y="66795"/>
                </a:lnTo>
                <a:lnTo>
                  <a:pt x="1013870" y="119680"/>
                </a:lnTo>
                <a:lnTo>
                  <a:pt x="1028325" y="162664"/>
                </a:lnTo>
                <a:lnTo>
                  <a:pt x="1042785" y="211416"/>
                </a:lnTo>
                <a:lnTo>
                  <a:pt x="1057245" y="265440"/>
                </a:lnTo>
                <a:lnTo>
                  <a:pt x="1071705" y="324202"/>
                </a:lnTo>
                <a:lnTo>
                  <a:pt x="1086161" y="387062"/>
                </a:lnTo>
                <a:lnTo>
                  <a:pt x="1100621" y="453450"/>
                </a:lnTo>
                <a:lnTo>
                  <a:pt x="1115081" y="522770"/>
                </a:lnTo>
                <a:lnTo>
                  <a:pt x="1129541" y="594424"/>
                </a:lnTo>
                <a:lnTo>
                  <a:pt x="1143997" y="667737"/>
                </a:lnTo>
                <a:lnTo>
                  <a:pt x="1158456" y="741916"/>
                </a:lnTo>
                <a:lnTo>
                  <a:pt x="1165688" y="779093"/>
                </a:lnTo>
                <a:lnTo>
                  <a:pt x="1172916" y="816228"/>
                </a:lnTo>
                <a:lnTo>
                  <a:pt x="1187376" y="889980"/>
                </a:lnTo>
                <a:lnTo>
                  <a:pt x="1201820" y="962520"/>
                </a:lnTo>
                <a:lnTo>
                  <a:pt x="1216276" y="1033188"/>
                </a:lnTo>
                <a:lnTo>
                  <a:pt x="1230736" y="1101307"/>
                </a:lnTo>
                <a:lnTo>
                  <a:pt x="1245196" y="1166203"/>
                </a:lnTo>
                <a:lnTo>
                  <a:pt x="1259656" y="1227168"/>
                </a:lnTo>
                <a:lnTo>
                  <a:pt x="1274112" y="1283669"/>
                </a:lnTo>
                <a:lnTo>
                  <a:pt x="1288572" y="1335184"/>
                </a:lnTo>
                <a:lnTo>
                  <a:pt x="1303032" y="1381295"/>
                </a:lnTo>
                <a:lnTo>
                  <a:pt x="1317492" y="1421544"/>
                </a:lnTo>
                <a:lnTo>
                  <a:pt x="1339179" y="1469993"/>
                </a:lnTo>
                <a:lnTo>
                  <a:pt x="1360867" y="1503162"/>
                </a:lnTo>
                <a:lnTo>
                  <a:pt x="1397015" y="1523015"/>
                </a:lnTo>
                <a:lnTo>
                  <a:pt x="1404243" y="1521585"/>
                </a:lnTo>
                <a:lnTo>
                  <a:pt x="1440391" y="1487384"/>
                </a:lnTo>
                <a:lnTo>
                  <a:pt x="1462079" y="1445876"/>
                </a:lnTo>
                <a:lnTo>
                  <a:pt x="1476523" y="1410046"/>
                </a:lnTo>
                <a:lnTo>
                  <a:pt x="1490983" y="1368084"/>
                </a:lnTo>
                <a:lnTo>
                  <a:pt x="1505439" y="1320330"/>
                </a:lnTo>
                <a:lnTo>
                  <a:pt x="1519899" y="1267204"/>
                </a:lnTo>
                <a:lnTo>
                  <a:pt x="1534358" y="1209218"/>
                </a:lnTo>
                <a:lnTo>
                  <a:pt x="1548818" y="1146960"/>
                </a:lnTo>
                <a:lnTo>
                  <a:pt x="1563274" y="1081078"/>
                </a:lnTo>
                <a:lnTo>
                  <a:pt x="1577734" y="1012212"/>
                </a:lnTo>
                <a:lnTo>
                  <a:pt x="1592194" y="940954"/>
                </a:lnTo>
                <a:lnTo>
                  <a:pt x="1606654" y="867928"/>
                </a:lnTo>
                <a:lnTo>
                  <a:pt x="1621110" y="793842"/>
                </a:lnTo>
                <a:lnTo>
                  <a:pt x="1628342" y="756630"/>
                </a:lnTo>
                <a:lnTo>
                  <a:pt x="1635570" y="719453"/>
                </a:lnTo>
                <a:lnTo>
                  <a:pt x="1650030" y="645503"/>
                </a:lnTo>
                <a:lnTo>
                  <a:pt x="1664489" y="572722"/>
                </a:lnTo>
                <a:lnTo>
                  <a:pt x="1678945" y="501732"/>
                </a:lnTo>
                <a:lnTo>
                  <a:pt x="1693390" y="433173"/>
                </a:lnTo>
                <a:lnTo>
                  <a:pt x="1707850" y="367683"/>
                </a:lnTo>
                <a:lnTo>
                  <a:pt x="1722309" y="305961"/>
                </a:lnTo>
                <a:lnTo>
                  <a:pt x="1736769" y="248625"/>
                </a:lnTo>
                <a:lnTo>
                  <a:pt x="1751225" y="196229"/>
                </a:lnTo>
                <a:lnTo>
                  <a:pt x="1765685" y="149205"/>
                </a:lnTo>
                <a:lnTo>
                  <a:pt x="1780145" y="107984"/>
                </a:lnTo>
                <a:lnTo>
                  <a:pt x="1801833" y="57837"/>
                </a:lnTo>
                <a:lnTo>
                  <a:pt x="1823521" y="22828"/>
                </a:lnTo>
                <a:lnTo>
                  <a:pt x="1859668" y="15"/>
                </a:lnTo>
                <a:lnTo>
                  <a:pt x="1866896" y="835"/>
                </a:lnTo>
                <a:lnTo>
                  <a:pt x="1903044" y="31925"/>
                </a:lnTo>
                <a:lnTo>
                  <a:pt x="1924732" y="71701"/>
                </a:lnTo>
                <a:lnTo>
                  <a:pt x="1946420" y="126241"/>
                </a:lnTo>
                <a:lnTo>
                  <a:pt x="1960880" y="170196"/>
                </a:lnTo>
                <a:lnTo>
                  <a:pt x="1975340" y="219741"/>
                </a:lnTo>
                <a:lnTo>
                  <a:pt x="1989784" y="274475"/>
                </a:lnTo>
                <a:lnTo>
                  <a:pt x="2004240" y="333905"/>
                </a:lnTo>
                <a:lnTo>
                  <a:pt x="2018700" y="397453"/>
                </a:lnTo>
                <a:lnTo>
                  <a:pt x="2033160" y="464446"/>
                </a:lnTo>
                <a:lnTo>
                  <a:pt x="2047619" y="534205"/>
                </a:lnTo>
                <a:lnTo>
                  <a:pt x="2062075" y="606089"/>
                </a:lnTo>
                <a:lnTo>
                  <a:pt x="2076535" y="679491"/>
                </a:lnTo>
                <a:lnTo>
                  <a:pt x="2098223" y="790941"/>
                </a:lnTo>
                <a:lnTo>
                  <a:pt x="2105455" y="828091"/>
                </a:lnTo>
                <a:lnTo>
                  <a:pt x="2119911" y="901769"/>
                </a:lnTo>
                <a:lnTo>
                  <a:pt x="2134371" y="974060"/>
                </a:lnTo>
                <a:lnTo>
                  <a:pt x="2148831" y="1044305"/>
                </a:lnTo>
                <a:lnTo>
                  <a:pt x="2163291" y="1111861"/>
                </a:lnTo>
                <a:lnTo>
                  <a:pt x="2177746" y="1176151"/>
                </a:lnTo>
                <a:lnTo>
                  <a:pt x="2192206" y="1236525"/>
                </a:lnTo>
                <a:lnTo>
                  <a:pt x="2206651" y="1292339"/>
                </a:lnTo>
                <a:lnTo>
                  <a:pt x="2221111" y="1343038"/>
                </a:lnTo>
                <a:lnTo>
                  <a:pt x="2235570" y="1388162"/>
                </a:lnTo>
                <a:lnTo>
                  <a:pt x="2250026" y="1427343"/>
                </a:lnTo>
                <a:lnTo>
                  <a:pt x="2271714" y="1474216"/>
                </a:lnTo>
                <a:lnTo>
                  <a:pt x="2293406" y="1505838"/>
                </a:lnTo>
                <a:lnTo>
                  <a:pt x="2322322" y="1522968"/>
                </a:lnTo>
                <a:lnTo>
                  <a:pt x="2329550" y="1522727"/>
                </a:lnTo>
                <a:lnTo>
                  <a:pt x="2332862" y="1521788"/>
                </a:lnTo>
              </a:path>
            </a:pathLst>
          </a:custGeom>
          <a:ln w="778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71880">
              <a:lnSpc>
                <a:spcPct val="100000"/>
              </a:lnSpc>
            </a:pPr>
            <a:r>
              <a:rPr spc="-40" dirty="0"/>
              <a:t>Approximate</a:t>
            </a:r>
            <a:r>
              <a:rPr spc="-20" dirty="0"/>
              <a:t> </a:t>
            </a:r>
            <a:r>
              <a:rPr spc="-25" dirty="0"/>
              <a:t>Strang-Fix</a:t>
            </a:r>
          </a:p>
        </p:txBody>
      </p:sp>
      <p:sp>
        <p:nvSpPr>
          <p:cNvPr id="5" name="object 5"/>
          <p:cNvSpPr/>
          <p:nvPr/>
        </p:nvSpPr>
        <p:spPr>
          <a:xfrm>
            <a:off x="364450" y="1702742"/>
            <a:ext cx="1351915" cy="803910"/>
          </a:xfrm>
          <a:custGeom>
            <a:avLst/>
            <a:gdLst/>
            <a:ahLst/>
            <a:cxnLst/>
            <a:rect l="l" t="t" r="r" b="b"/>
            <a:pathLst>
              <a:path w="1351914" h="803910">
                <a:moveTo>
                  <a:pt x="0" y="803215"/>
                </a:moveTo>
                <a:lnTo>
                  <a:pt x="13515" y="803033"/>
                </a:lnTo>
                <a:lnTo>
                  <a:pt x="27028" y="803022"/>
                </a:lnTo>
                <a:lnTo>
                  <a:pt x="40542" y="803266"/>
                </a:lnTo>
                <a:lnTo>
                  <a:pt x="54055" y="803567"/>
                </a:lnTo>
                <a:lnTo>
                  <a:pt x="67569" y="803749"/>
                </a:lnTo>
                <a:lnTo>
                  <a:pt x="81082" y="803767"/>
                </a:lnTo>
                <a:lnTo>
                  <a:pt x="94597" y="803738"/>
                </a:lnTo>
                <a:lnTo>
                  <a:pt x="108111" y="803704"/>
                </a:lnTo>
                <a:lnTo>
                  <a:pt x="121625" y="803716"/>
                </a:lnTo>
                <a:lnTo>
                  <a:pt x="135138" y="803755"/>
                </a:lnTo>
                <a:lnTo>
                  <a:pt x="148652" y="803767"/>
                </a:lnTo>
                <a:lnTo>
                  <a:pt x="162165" y="803665"/>
                </a:lnTo>
                <a:lnTo>
                  <a:pt x="175679" y="803391"/>
                </a:lnTo>
                <a:lnTo>
                  <a:pt x="189200" y="802881"/>
                </a:lnTo>
                <a:lnTo>
                  <a:pt x="202713" y="802175"/>
                </a:lnTo>
                <a:lnTo>
                  <a:pt x="216227" y="801453"/>
                </a:lnTo>
                <a:lnTo>
                  <a:pt x="229740" y="800946"/>
                </a:lnTo>
                <a:lnTo>
                  <a:pt x="243254" y="800731"/>
                </a:lnTo>
                <a:lnTo>
                  <a:pt x="256768" y="800776"/>
                </a:lnTo>
                <a:lnTo>
                  <a:pt x="270281" y="800839"/>
                </a:lnTo>
                <a:lnTo>
                  <a:pt x="283796" y="800702"/>
                </a:lnTo>
                <a:lnTo>
                  <a:pt x="297310" y="800219"/>
                </a:lnTo>
                <a:lnTo>
                  <a:pt x="310823" y="799463"/>
                </a:lnTo>
                <a:lnTo>
                  <a:pt x="324337" y="798571"/>
                </a:lnTo>
                <a:lnTo>
                  <a:pt x="337851" y="797740"/>
                </a:lnTo>
                <a:lnTo>
                  <a:pt x="351364" y="797104"/>
                </a:lnTo>
                <a:lnTo>
                  <a:pt x="364879" y="796627"/>
                </a:lnTo>
                <a:lnTo>
                  <a:pt x="378393" y="795711"/>
                </a:lnTo>
                <a:lnTo>
                  <a:pt x="418933" y="789070"/>
                </a:lnTo>
                <a:lnTo>
                  <a:pt x="459481" y="778569"/>
                </a:lnTo>
                <a:lnTo>
                  <a:pt x="500022" y="736845"/>
                </a:lnTo>
                <a:lnTo>
                  <a:pt x="527049" y="663751"/>
                </a:lnTo>
                <a:lnTo>
                  <a:pt x="540563" y="609820"/>
                </a:lnTo>
                <a:lnTo>
                  <a:pt x="554078" y="545538"/>
                </a:lnTo>
                <a:lnTo>
                  <a:pt x="567591" y="472113"/>
                </a:lnTo>
                <a:lnTo>
                  <a:pt x="581105" y="392372"/>
                </a:lnTo>
                <a:lnTo>
                  <a:pt x="594619" y="308885"/>
                </a:lnTo>
                <a:lnTo>
                  <a:pt x="608132" y="226192"/>
                </a:lnTo>
                <a:lnTo>
                  <a:pt x="621646" y="150010"/>
                </a:lnTo>
                <a:lnTo>
                  <a:pt x="635161" y="86444"/>
                </a:lnTo>
                <a:lnTo>
                  <a:pt x="648674" y="38995"/>
                </a:lnTo>
                <a:lnTo>
                  <a:pt x="675702" y="0"/>
                </a:lnTo>
                <a:lnTo>
                  <a:pt x="689215" y="9317"/>
                </a:lnTo>
                <a:lnTo>
                  <a:pt x="716242" y="82561"/>
                </a:lnTo>
                <a:lnTo>
                  <a:pt x="729763" y="141148"/>
                </a:lnTo>
                <a:lnTo>
                  <a:pt x="743277" y="208881"/>
                </a:lnTo>
                <a:lnTo>
                  <a:pt x="756790" y="281743"/>
                </a:lnTo>
                <a:lnTo>
                  <a:pt x="770304" y="356732"/>
                </a:lnTo>
                <a:lnTo>
                  <a:pt x="783817" y="430395"/>
                </a:lnTo>
                <a:lnTo>
                  <a:pt x="797331" y="500425"/>
                </a:lnTo>
                <a:lnTo>
                  <a:pt x="810845" y="564133"/>
                </a:lnTo>
                <a:lnTo>
                  <a:pt x="824360" y="619997"/>
                </a:lnTo>
                <a:lnTo>
                  <a:pt x="837873" y="666116"/>
                </a:lnTo>
                <a:lnTo>
                  <a:pt x="851387" y="702160"/>
                </a:lnTo>
                <a:lnTo>
                  <a:pt x="878414" y="744050"/>
                </a:lnTo>
                <a:lnTo>
                  <a:pt x="918956" y="767990"/>
                </a:lnTo>
                <a:lnTo>
                  <a:pt x="932470" y="775466"/>
                </a:lnTo>
                <a:lnTo>
                  <a:pt x="973010" y="789657"/>
                </a:lnTo>
                <a:lnTo>
                  <a:pt x="1000039" y="792100"/>
                </a:lnTo>
                <a:lnTo>
                  <a:pt x="1013558" y="793238"/>
                </a:lnTo>
                <a:lnTo>
                  <a:pt x="1040586" y="795944"/>
                </a:lnTo>
                <a:lnTo>
                  <a:pt x="1054099" y="796871"/>
                </a:lnTo>
                <a:lnTo>
                  <a:pt x="1067613" y="797245"/>
                </a:lnTo>
                <a:lnTo>
                  <a:pt x="1081128" y="797308"/>
                </a:lnTo>
                <a:lnTo>
                  <a:pt x="1094641" y="797546"/>
                </a:lnTo>
                <a:lnTo>
                  <a:pt x="1108155" y="798065"/>
                </a:lnTo>
                <a:lnTo>
                  <a:pt x="1121668" y="798849"/>
                </a:lnTo>
                <a:lnTo>
                  <a:pt x="1135182" y="799872"/>
                </a:lnTo>
                <a:lnTo>
                  <a:pt x="1148696" y="800970"/>
                </a:lnTo>
                <a:lnTo>
                  <a:pt x="1162209" y="801623"/>
                </a:lnTo>
                <a:lnTo>
                  <a:pt x="1175730" y="801544"/>
                </a:lnTo>
                <a:lnTo>
                  <a:pt x="1189236" y="800924"/>
                </a:lnTo>
                <a:lnTo>
                  <a:pt x="1202757" y="800224"/>
                </a:lnTo>
                <a:lnTo>
                  <a:pt x="1216263" y="799792"/>
                </a:lnTo>
                <a:lnTo>
                  <a:pt x="1229784" y="799798"/>
                </a:lnTo>
                <a:lnTo>
                  <a:pt x="1243291" y="800009"/>
                </a:lnTo>
                <a:lnTo>
                  <a:pt x="1256811" y="800168"/>
                </a:lnTo>
                <a:lnTo>
                  <a:pt x="1270318" y="800338"/>
                </a:lnTo>
                <a:lnTo>
                  <a:pt x="1283839" y="800674"/>
                </a:lnTo>
                <a:lnTo>
                  <a:pt x="1297359" y="800958"/>
                </a:lnTo>
                <a:lnTo>
                  <a:pt x="1310866" y="801077"/>
                </a:lnTo>
                <a:lnTo>
                  <a:pt x="1324387" y="801288"/>
                </a:lnTo>
                <a:lnTo>
                  <a:pt x="1337893" y="801873"/>
                </a:lnTo>
                <a:lnTo>
                  <a:pt x="1351414" y="80271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39610" y="2539834"/>
            <a:ext cx="1202055" cy="155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i="1" spc="30" dirty="0">
                <a:latin typeface="Arial"/>
                <a:cs typeface="Arial"/>
              </a:rPr>
              <a:t>φ</a:t>
            </a:r>
            <a:r>
              <a:rPr sz="900" spc="30" dirty="0">
                <a:latin typeface="Tahoma"/>
                <a:cs typeface="Tahoma"/>
              </a:rPr>
              <a:t>(</a:t>
            </a:r>
            <a:r>
              <a:rPr sz="900" i="1" spc="30" dirty="0">
                <a:latin typeface="Arial"/>
                <a:cs typeface="Arial"/>
              </a:rPr>
              <a:t>t</a:t>
            </a:r>
            <a:r>
              <a:rPr sz="900" spc="30" dirty="0">
                <a:latin typeface="Tahoma"/>
                <a:cs typeface="Tahoma"/>
              </a:rPr>
              <a:t>) </a:t>
            </a:r>
            <a:r>
              <a:rPr sz="900" spc="-20" dirty="0">
                <a:latin typeface="Tahoma"/>
                <a:cs typeface="Tahoma"/>
              </a:rPr>
              <a:t>from </a:t>
            </a:r>
            <a:r>
              <a:rPr sz="900" spc="-35" dirty="0">
                <a:latin typeface="Tahoma"/>
                <a:cs typeface="Tahoma"/>
              </a:rPr>
              <a:t>a </a:t>
            </a:r>
            <a:r>
              <a:rPr sz="900" spc="-25" dirty="0">
                <a:latin typeface="Tahoma"/>
                <a:cs typeface="Tahoma"/>
              </a:rPr>
              <a:t>real</a:t>
            </a:r>
            <a:r>
              <a:rPr sz="900" spc="75" dirty="0">
                <a:latin typeface="Tahoma"/>
                <a:cs typeface="Tahoma"/>
              </a:rPr>
              <a:t> </a:t>
            </a:r>
            <a:r>
              <a:rPr sz="900" spc="-30" dirty="0">
                <a:latin typeface="Tahoma"/>
                <a:cs typeface="Tahoma"/>
              </a:rPr>
              <a:t>camera</a:t>
            </a:r>
            <a:endParaRPr sz="900" dirty="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93133" y="1292831"/>
            <a:ext cx="2337351" cy="1400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476250" y="434975"/>
            <a:ext cx="3749675" cy="215444"/>
          </a:xfrm>
        </p:spPr>
        <p:txBody>
          <a:bodyPr/>
          <a:lstStyle/>
          <a:p>
            <a:r>
              <a:rPr lang="en-US" dirty="0" err="1" smtClean="0">
                <a:ea typeface="ＭＳ Ｐゴシック" charset="0"/>
              </a:rPr>
              <a:t>Strang</a:t>
            </a:r>
            <a:r>
              <a:rPr lang="en-US" dirty="0" smtClean="0">
                <a:ea typeface="ＭＳ Ｐゴシック" charset="0"/>
              </a:rPr>
              <a:t>-Fix and the </a:t>
            </a:r>
            <a:r>
              <a:rPr lang="en-US" dirty="0">
                <a:ea typeface="ＭＳ Ｐゴシック" charset="0"/>
              </a:rPr>
              <a:t>A</a:t>
            </a:r>
            <a:r>
              <a:rPr lang="en-US" dirty="0" smtClean="0">
                <a:ea typeface="ＭＳ Ｐゴシック" charset="0"/>
              </a:rPr>
              <a:t>cquisition Devices </a:t>
            </a:r>
            <a:endParaRPr lang="en-US" dirty="0">
              <a:ea typeface="ＭＳ Ｐゴシック" charset="0"/>
            </a:endParaRPr>
          </a:p>
        </p:txBody>
      </p:sp>
      <p:graphicFrame>
        <p:nvGraphicFramePr>
          <p:cNvPr id="62466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908571"/>
              </p:ext>
            </p:extLst>
          </p:nvPr>
        </p:nvGraphicFramePr>
        <p:xfrm>
          <a:off x="1085850" y="1120775"/>
          <a:ext cx="1285875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" name="Equation" r:id="rId4" imgW="1549400" imgH="457200" progId="Equation.3">
                  <p:embed/>
                </p:oleObj>
              </mc:Choice>
              <mc:Fallback>
                <p:oleObj name="Equation" r:id="rId4" imgW="1549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5850" y="1120775"/>
                        <a:ext cx="1285875" cy="37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5250" y="1044575"/>
            <a:ext cx="4166572" cy="1688039"/>
          </a:xfrm>
          <a:prstGeom prst="rect">
            <a:avLst/>
          </a:prstGeom>
          <a:noFill/>
        </p:spPr>
        <p:txBody>
          <a:bodyPr wrap="square" lIns="46113" tIns="23057" rIns="46113" bIns="23057">
            <a:spAutoFit/>
          </a:bodyPr>
          <a:lstStyle/>
          <a:p>
            <a:pPr marL="144104" indent="-144104">
              <a:buFont typeface="Wingdings" charset="2"/>
              <a:buChar char="§"/>
              <a:defRPr/>
            </a:pPr>
            <a:r>
              <a:rPr lang="en-US" sz="1000" dirty="0">
                <a:latin typeface="Arial"/>
                <a:cs typeface="Arial"/>
              </a:rPr>
              <a:t>We want the </a:t>
            </a:r>
            <a:r>
              <a:rPr lang="en-US" sz="1000" dirty="0" smtClean="0">
                <a:latin typeface="Arial"/>
                <a:cs typeface="Arial"/>
              </a:rPr>
              <a:t>coefficients </a:t>
            </a:r>
            <a:r>
              <a:rPr lang="en-US" sz="1000" i="1" dirty="0" err="1">
                <a:latin typeface="Arial"/>
                <a:cs typeface="Arial"/>
              </a:rPr>
              <a:t>c</a:t>
            </a:r>
            <a:r>
              <a:rPr lang="en-US" sz="1000" i="1" baseline="-25000" dirty="0" err="1">
                <a:latin typeface="Arial"/>
                <a:cs typeface="Arial"/>
              </a:rPr>
              <a:t>m</a:t>
            </a:r>
            <a:r>
              <a:rPr lang="en-US" sz="1000" i="1" baseline="-25000" dirty="0" err="1" smtClean="0">
                <a:latin typeface="Arial"/>
                <a:cs typeface="Arial"/>
              </a:rPr>
              <a:t>,n</a:t>
            </a:r>
            <a:r>
              <a:rPr lang="en-US" sz="1000" dirty="0" smtClean="0">
                <a:latin typeface="Arial"/>
                <a:cs typeface="Arial"/>
              </a:rPr>
              <a:t> that give as a good approximation of exponentials:</a:t>
            </a:r>
            <a:endParaRPr lang="en-US" sz="1000" dirty="0">
              <a:latin typeface="Arial"/>
              <a:cs typeface="Arial"/>
            </a:endParaRPr>
          </a:p>
          <a:p>
            <a:pPr marL="144104" indent="-144104">
              <a:buFont typeface="Wingdings" charset="2"/>
              <a:buChar char="§"/>
              <a:defRPr/>
            </a:pPr>
            <a:endParaRPr lang="en-US" sz="1000" dirty="0">
              <a:latin typeface="Arial"/>
              <a:cs typeface="Arial"/>
            </a:endParaRPr>
          </a:p>
          <a:p>
            <a:pPr marL="144104" indent="-144104">
              <a:buFont typeface="Wingdings" charset="2"/>
              <a:buChar char="§"/>
              <a:defRPr/>
            </a:pPr>
            <a:r>
              <a:rPr lang="en-US" sz="1000" dirty="0">
                <a:latin typeface="Arial"/>
                <a:cs typeface="Arial"/>
              </a:rPr>
              <a:t>Some acquisition devices can do that exactly</a:t>
            </a:r>
          </a:p>
          <a:p>
            <a:pPr marL="144104" indent="-144104">
              <a:buFont typeface="Wingdings" charset="2"/>
              <a:buChar char="§"/>
              <a:defRPr/>
            </a:pPr>
            <a:endParaRPr lang="en-US" sz="1000" dirty="0">
              <a:latin typeface="Arial"/>
              <a:cs typeface="Arial"/>
            </a:endParaRPr>
          </a:p>
          <a:p>
            <a:pPr marL="144104" indent="-144104">
              <a:buFont typeface="Wingdings" charset="2"/>
              <a:buChar char="§"/>
              <a:defRPr/>
            </a:pPr>
            <a:r>
              <a:rPr lang="en-US" sz="1000" dirty="0">
                <a:latin typeface="Arial"/>
                <a:cs typeface="Arial"/>
              </a:rPr>
              <a:t>Others can do it only approximately</a:t>
            </a:r>
          </a:p>
          <a:p>
            <a:pPr marL="144104" indent="-144104">
              <a:buFont typeface="Wingdings" charset="2"/>
              <a:buChar char="§"/>
              <a:defRPr/>
            </a:pPr>
            <a:endParaRPr lang="en-US" sz="1000" dirty="0">
              <a:latin typeface="Arial"/>
              <a:cs typeface="Arial"/>
            </a:endParaRPr>
          </a:p>
          <a:p>
            <a:pPr marL="144104" indent="-144104">
              <a:buFont typeface="Wingdings" charset="2"/>
              <a:buChar char="§"/>
              <a:defRPr/>
            </a:pPr>
            <a:r>
              <a:rPr lang="en-US" sz="1000" dirty="0">
                <a:latin typeface="Arial"/>
                <a:cs typeface="Arial"/>
              </a:rPr>
              <a:t>Either cases we know how to find the best </a:t>
            </a:r>
            <a:r>
              <a:rPr lang="en-US" sz="1000" dirty="0" err="1">
                <a:latin typeface="Arial"/>
                <a:cs typeface="Arial"/>
              </a:rPr>
              <a:t>c</a:t>
            </a:r>
            <a:r>
              <a:rPr lang="en-US" sz="1000" baseline="-25000" dirty="0" err="1">
                <a:latin typeface="Arial"/>
                <a:cs typeface="Arial"/>
              </a:rPr>
              <a:t>m</a:t>
            </a:r>
            <a:r>
              <a:rPr lang="en-US" sz="1000" baseline="-25000" dirty="0" err="1" smtClean="0">
                <a:latin typeface="Arial"/>
                <a:cs typeface="Arial"/>
              </a:rPr>
              <a:t>,n</a:t>
            </a:r>
            <a:endParaRPr lang="en-US" sz="1000" baseline="-25000" dirty="0">
              <a:latin typeface="Arial"/>
              <a:cs typeface="Arial"/>
            </a:endParaRPr>
          </a:p>
          <a:p>
            <a:pPr marL="144104" indent="-144104">
              <a:buFont typeface="Wingdings" charset="2"/>
              <a:buChar char="§"/>
              <a:defRPr/>
            </a:pPr>
            <a:endParaRPr lang="en-US" sz="1000" baseline="-25000" dirty="0">
              <a:latin typeface="Arial"/>
              <a:cs typeface="Arial"/>
            </a:endParaRPr>
          </a:p>
          <a:p>
            <a:pPr marL="144104" indent="-144104">
              <a:buFont typeface="Wingdings" charset="2"/>
              <a:buChar char="§"/>
              <a:defRPr/>
            </a:pPr>
            <a:r>
              <a:rPr lang="en-US" sz="1000" dirty="0">
                <a:latin typeface="Arial"/>
                <a:cs typeface="Arial"/>
              </a:rPr>
              <a:t>If you can design your own device make sure it satisfies the above</a:t>
            </a:r>
          </a:p>
          <a:p>
            <a:pPr>
              <a:defRPr/>
            </a:pPr>
            <a:r>
              <a:rPr lang="en-US" sz="1000" dirty="0">
                <a:latin typeface="Arial"/>
                <a:cs typeface="Arial"/>
              </a:rPr>
              <a:t>    equation exactly</a:t>
            </a:r>
          </a:p>
        </p:txBody>
      </p:sp>
    </p:spTree>
    <p:extLst>
      <p:ext uri="{BB962C8B-B14F-4D97-AF65-F5344CB8AC3E}">
        <p14:creationId xmlns:p14="http://schemas.microsoft.com/office/powerpoint/2010/main" val="287124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-361950" y="481952"/>
            <a:ext cx="49720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>
              <a:lnSpc>
                <a:spcPct val="100000"/>
              </a:lnSpc>
            </a:pPr>
            <a:r>
              <a:rPr lang="en-GB" spc="-35" dirty="0" err="1" smtClean="0"/>
              <a:t>Strang</a:t>
            </a:r>
            <a:r>
              <a:rPr lang="en-GB" spc="-35" dirty="0" smtClean="0"/>
              <a:t>-Fix and Generalized </a:t>
            </a:r>
            <a:r>
              <a:rPr lang="en-GB" spc="-35" dirty="0" err="1" smtClean="0"/>
              <a:t>Strang</a:t>
            </a:r>
            <a:r>
              <a:rPr lang="en-GB" spc="-35" dirty="0" smtClean="0"/>
              <a:t>-Fix Conditions</a:t>
            </a:r>
            <a:endParaRPr spc="-40" dirty="0"/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0" y="1196975"/>
            <a:ext cx="974585" cy="1190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1273175"/>
            <a:ext cx="1416050" cy="1060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50" y="1196975"/>
            <a:ext cx="1538680" cy="1152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050" y="2416175"/>
            <a:ext cx="2279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G. </a:t>
            </a:r>
            <a:r>
              <a:rPr lang="en-US" sz="1400" dirty="0" err="1" smtClean="0">
                <a:latin typeface="Arial"/>
                <a:cs typeface="Arial"/>
              </a:rPr>
              <a:t>Strang</a:t>
            </a:r>
            <a:r>
              <a:rPr lang="en-US" sz="1400" dirty="0" smtClean="0">
                <a:latin typeface="Arial"/>
                <a:cs typeface="Arial"/>
              </a:rPr>
              <a:t>                 G. Fix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307129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-361950" y="481952"/>
            <a:ext cx="49720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34415">
              <a:lnSpc>
                <a:spcPct val="100000"/>
              </a:lnSpc>
            </a:pPr>
            <a:r>
              <a:rPr lang="en-GB" spc="-35" dirty="0" err="1" smtClean="0"/>
              <a:t>Strang</a:t>
            </a:r>
            <a:r>
              <a:rPr lang="en-GB" spc="-35" dirty="0" smtClean="0"/>
              <a:t>-Fix and Generalized </a:t>
            </a:r>
            <a:r>
              <a:rPr lang="en-GB" spc="-35" dirty="0" err="1" smtClean="0"/>
              <a:t>Strang</a:t>
            </a:r>
            <a:r>
              <a:rPr lang="en-GB" spc="-35" dirty="0" smtClean="0"/>
              <a:t>-Fix Conditions</a:t>
            </a:r>
            <a:endParaRPr spc="-40" dirty="0"/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476250" y="2263775"/>
            <a:ext cx="3836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Approximate </a:t>
            </a:r>
            <a:r>
              <a:rPr lang="en-US" sz="1400" dirty="0" err="1" smtClean="0">
                <a:latin typeface="Arial"/>
                <a:cs typeface="Arial"/>
              </a:rPr>
              <a:t>Strang</a:t>
            </a:r>
            <a:r>
              <a:rPr lang="en-US" sz="1400" dirty="0" smtClean="0">
                <a:latin typeface="Arial"/>
                <a:cs typeface="Arial"/>
              </a:rPr>
              <a:t>-Fix [</a:t>
            </a:r>
            <a:r>
              <a:rPr lang="en-US" sz="1400" dirty="0" smtClean="0">
                <a:latin typeface="Arial"/>
                <a:cs typeface="Arial"/>
                <a:hlinkClick r:id="rId3"/>
              </a:rPr>
              <a:t>UriguenBluD:TSP13</a:t>
            </a:r>
            <a:r>
              <a:rPr lang="en-US" sz="1400" dirty="0" smtClean="0">
                <a:latin typeface="Arial"/>
                <a:cs typeface="Arial"/>
              </a:rPr>
              <a:t>]               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850" y="1120775"/>
            <a:ext cx="776478" cy="9954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50" y="1273175"/>
            <a:ext cx="609600" cy="82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8403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71880">
              <a:lnSpc>
                <a:spcPct val="100000"/>
              </a:lnSpc>
            </a:pPr>
            <a:r>
              <a:rPr lang="en-GB" spc="-40" dirty="0" smtClean="0"/>
              <a:t>From Samples to Signals</a:t>
            </a:r>
            <a:endParaRPr spc="-25" dirty="0"/>
          </a:p>
        </p:txBody>
      </p:sp>
      <p:sp>
        <p:nvSpPr>
          <p:cNvPr id="115" name="object 115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SamplesSigna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775"/>
            <a:ext cx="4438650" cy="237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2688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object 115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</p:spPr>
        <p:txBody>
          <a:bodyPr/>
          <a:lstStyle/>
          <a:p>
            <a:r>
              <a:rPr lang="en-US" dirty="0" smtClean="0"/>
              <a:t>Signals with Finite Rate of Innovation</a:t>
            </a:r>
            <a:endParaRPr lang="en-US" dirty="0"/>
          </a:p>
        </p:txBody>
      </p:sp>
      <p:pic>
        <p:nvPicPr>
          <p:cNvPr id="4" name="Picture 3" descr="FRI_signa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704034"/>
            <a:ext cx="4449513" cy="239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8497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400050" y="434975"/>
            <a:ext cx="3803333" cy="215444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Sampling the ‘Starry Sky above me’ </a:t>
            </a:r>
          </a:p>
        </p:txBody>
      </p:sp>
      <p:pic>
        <p:nvPicPr>
          <p:cNvPr id="35842" name="Picture 2" descr="ind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196975"/>
            <a:ext cx="1882458" cy="11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1450" y="2492375"/>
            <a:ext cx="4282751" cy="357290"/>
          </a:xfrm>
          <a:prstGeom prst="rect">
            <a:avLst/>
          </a:prstGeom>
        </p:spPr>
        <p:txBody>
          <a:bodyPr lIns="46113" tIns="23057" rIns="46113" bIns="23057">
            <a:spAutoFit/>
          </a:bodyPr>
          <a:lstStyle/>
          <a:p>
            <a:pPr marL="144104" indent="-144104">
              <a:buFont typeface="Arial"/>
              <a:buChar char="•"/>
              <a:defRPr/>
            </a:pPr>
            <a:r>
              <a:rPr lang="en-US" sz="1000" dirty="0">
                <a:solidFill>
                  <a:srgbClr val="0000FF"/>
                </a:solidFill>
                <a:latin typeface="+mj-lt"/>
              </a:rPr>
              <a:t>Essential information in a starry sky</a:t>
            </a:r>
            <a:r>
              <a:rPr lang="en-US" sz="1000" dirty="0">
                <a:solidFill>
                  <a:srgbClr val="040404"/>
                </a:solidFill>
                <a:latin typeface="+mj-lt"/>
              </a:rPr>
              <a:t>: location and intensity of the stars</a:t>
            </a:r>
          </a:p>
          <a:p>
            <a:pPr marL="144104" indent="-144104">
              <a:buFont typeface="Arial"/>
              <a:buChar char="•"/>
              <a:defRPr/>
            </a:pPr>
            <a:r>
              <a:rPr lang="en-US" sz="1000" dirty="0">
                <a:solidFill>
                  <a:srgbClr val="0000FF"/>
                </a:solidFill>
                <a:latin typeface="+mj-lt"/>
              </a:rPr>
              <a:t>K </a:t>
            </a:r>
            <a:r>
              <a:rPr lang="en-US" sz="1000" dirty="0">
                <a:solidFill>
                  <a:srgbClr val="040404"/>
                </a:solidFill>
                <a:latin typeface="+mj-lt"/>
              </a:rPr>
              <a:t>stars </a:t>
            </a:r>
            <a:r>
              <a:rPr lang="en-US" sz="1000" dirty="0">
                <a:solidFill>
                  <a:srgbClr val="040404"/>
                </a:solidFill>
                <a:latin typeface="+mj-lt"/>
                <a:sym typeface="Wingdings"/>
              </a:rPr>
              <a:t>  </a:t>
            </a:r>
            <a:r>
              <a:rPr lang="en-US" sz="1000" dirty="0">
                <a:solidFill>
                  <a:srgbClr val="0000FF"/>
                </a:solidFill>
                <a:latin typeface="+mj-lt"/>
                <a:sym typeface="Wingdings"/>
              </a:rPr>
              <a:t>2K</a:t>
            </a:r>
            <a:r>
              <a:rPr lang="en-US" sz="1000" dirty="0">
                <a:solidFill>
                  <a:srgbClr val="040404"/>
                </a:solidFill>
                <a:latin typeface="+mj-lt"/>
                <a:sym typeface="Wingdings"/>
              </a:rPr>
              <a:t> parameters</a:t>
            </a:r>
            <a:endParaRPr lang="en-US" sz="1000" dirty="0">
              <a:solidFill>
                <a:srgbClr val="04040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390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nd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273175"/>
            <a:ext cx="1882458" cy="11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1050" y="1044575"/>
            <a:ext cx="325481" cy="185064"/>
          </a:xfrm>
          <a:prstGeom prst="rect">
            <a:avLst/>
          </a:prstGeom>
          <a:noFill/>
        </p:spPr>
        <p:txBody>
          <a:bodyPr wrap="none" lIns="46113" tIns="23057" rIns="46113" bIns="23057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40404"/>
                </a:solidFill>
                <a:latin typeface="+mj-lt"/>
              </a:rPr>
              <a:t>Stars </a:t>
            </a:r>
          </a:p>
        </p:txBody>
      </p:sp>
      <p:pic>
        <p:nvPicPr>
          <p:cNvPr id="39940" name="Picture 1" descr="BlackHo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273175"/>
            <a:ext cx="1471870" cy="110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5250" y="2568575"/>
            <a:ext cx="4414823" cy="462063"/>
          </a:xfrm>
          <a:prstGeom prst="rect">
            <a:avLst/>
          </a:prstGeom>
          <a:noFill/>
        </p:spPr>
        <p:txBody>
          <a:bodyPr wrap="none" lIns="46113" tIns="23057" rIns="46113" bIns="23057">
            <a:spAutoFit/>
          </a:bodyPr>
          <a:lstStyle/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rgbClr val="040404"/>
                </a:solidFill>
                <a:latin typeface="Arial"/>
                <a:cs typeface="Arial"/>
              </a:rPr>
              <a:t>Imagine using black holes to ‘switch off’ each star until the output is zero.</a:t>
            </a:r>
          </a:p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rgbClr val="040404"/>
                </a:solidFill>
                <a:latin typeface="Arial"/>
                <a:cs typeface="Arial"/>
              </a:rPr>
              <a:t>The location of the black holes corresponds to that of the </a:t>
            </a:r>
            <a:r>
              <a:rPr lang="en-US" sz="900" dirty="0" smtClean="0">
                <a:solidFill>
                  <a:srgbClr val="040404"/>
                </a:solidFill>
                <a:latin typeface="Arial"/>
                <a:cs typeface="Arial"/>
              </a:rPr>
              <a:t>stars.</a:t>
            </a:r>
          </a:p>
          <a:p>
            <a:pPr marL="144104" indent="-144104">
              <a:buFont typeface="Arial"/>
              <a:buChar char="•"/>
              <a:defRPr/>
            </a:pPr>
            <a:r>
              <a:rPr lang="en-US" sz="900" dirty="0" smtClean="0">
                <a:solidFill>
                  <a:srgbClr val="040404"/>
                </a:solidFill>
                <a:latin typeface="Arial"/>
                <a:cs typeface="Arial"/>
              </a:rPr>
              <a:t>This </a:t>
            </a:r>
            <a:r>
              <a:rPr lang="en-US" sz="900" dirty="0">
                <a:solidFill>
                  <a:srgbClr val="040404"/>
                </a:solidFill>
                <a:latin typeface="Arial"/>
                <a:cs typeface="Arial"/>
              </a:rPr>
              <a:t>second problem is easier than the first one if we operate in frequency </a:t>
            </a:r>
            <a:r>
              <a:rPr lang="en-US" sz="900" dirty="0" smtClean="0">
                <a:solidFill>
                  <a:srgbClr val="040404"/>
                </a:solidFill>
                <a:latin typeface="Arial"/>
                <a:cs typeface="Arial"/>
              </a:rPr>
              <a:t>domain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3250" y="1044575"/>
            <a:ext cx="570458" cy="185064"/>
          </a:xfrm>
          <a:prstGeom prst="rect">
            <a:avLst/>
          </a:prstGeom>
          <a:noFill/>
        </p:spPr>
        <p:txBody>
          <a:bodyPr wrap="none" lIns="46113" tIns="23057" rIns="46113" bIns="23057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40404"/>
                </a:solidFill>
                <a:latin typeface="+mj-lt"/>
              </a:rPr>
              <a:t>Black hole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0050" y="434975"/>
            <a:ext cx="380333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005296"/>
                </a:solidFill>
                <a:latin typeface="Tahoma"/>
                <a:ea typeface="+mj-ea"/>
                <a:cs typeface="Tahoma"/>
              </a:defRPr>
            </a:lvl1pPr>
          </a:lstStyle>
          <a:p>
            <a:pPr algn="ctr"/>
            <a:r>
              <a:rPr lang="en-US" smtClean="0">
                <a:ea typeface="ＭＳ Ｐゴシック" charset="0"/>
              </a:rPr>
              <a:t>Sampling the ‘Starry Sky above me’ 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15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/>
          <p:nvPr/>
        </p:nvSpPr>
        <p:spPr>
          <a:xfrm>
            <a:off x="4532315" y="3036696"/>
            <a:ext cx="30480" cy="12700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79" y="0"/>
                </a:moveTo>
                <a:lnTo>
                  <a:pt x="15239" y="12699"/>
                </a:lnTo>
                <a:lnTo>
                  <a:pt x="0" y="0"/>
                </a:lnTo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-438150" y="481952"/>
            <a:ext cx="495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0115" algn="l">
              <a:lnSpc>
                <a:spcPct val="100000"/>
              </a:lnSpc>
            </a:pPr>
            <a:r>
              <a:rPr lang="en-GB" spc="-20" dirty="0" smtClean="0"/>
              <a:t>A few Interesting Applications</a:t>
            </a:r>
            <a:r>
              <a:rPr spc="-20" dirty="0" smtClean="0"/>
              <a:t>: </a:t>
            </a:r>
            <a:r>
              <a:rPr spc="-5" dirty="0" smtClean="0"/>
              <a:t>Digital</a:t>
            </a:r>
            <a:r>
              <a:rPr lang="en-GB" spc="240" dirty="0"/>
              <a:t> </a:t>
            </a:r>
            <a:r>
              <a:rPr spc="-70" dirty="0" smtClean="0"/>
              <a:t>Imaging</a:t>
            </a:r>
            <a:endParaRPr spc="-70" dirty="0"/>
          </a:p>
        </p:txBody>
      </p:sp>
      <p:sp>
        <p:nvSpPr>
          <p:cNvPr id="26" name="object 26"/>
          <p:cNvSpPr/>
          <p:nvPr/>
        </p:nvSpPr>
        <p:spPr>
          <a:xfrm>
            <a:off x="1929332" y="1030813"/>
            <a:ext cx="751202" cy="7512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86456" y="1392000"/>
            <a:ext cx="197485" cy="69850"/>
          </a:xfrm>
          <a:custGeom>
            <a:avLst/>
            <a:gdLst/>
            <a:ahLst/>
            <a:cxnLst/>
            <a:rect l="l" t="t" r="r" b="b"/>
            <a:pathLst>
              <a:path w="197485" h="69850">
                <a:moveTo>
                  <a:pt x="162438" y="0"/>
                </a:moveTo>
                <a:lnTo>
                  <a:pt x="162438" y="17368"/>
                </a:lnTo>
                <a:lnTo>
                  <a:pt x="0" y="17368"/>
                </a:lnTo>
                <a:lnTo>
                  <a:pt x="0" y="52106"/>
                </a:lnTo>
                <a:lnTo>
                  <a:pt x="162438" y="52106"/>
                </a:lnTo>
                <a:lnTo>
                  <a:pt x="162438" y="69475"/>
                </a:lnTo>
                <a:lnTo>
                  <a:pt x="197260" y="34737"/>
                </a:lnTo>
                <a:lnTo>
                  <a:pt x="162438" y="0"/>
                </a:lnTo>
                <a:close/>
              </a:path>
            </a:pathLst>
          </a:custGeom>
          <a:solidFill>
            <a:srgbClr val="D22D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81904" y="1392000"/>
            <a:ext cx="197485" cy="69850"/>
          </a:xfrm>
          <a:custGeom>
            <a:avLst/>
            <a:gdLst/>
            <a:ahLst/>
            <a:cxnLst/>
            <a:rect l="l" t="t" r="r" b="b"/>
            <a:pathLst>
              <a:path w="197485" h="69850">
                <a:moveTo>
                  <a:pt x="162438" y="0"/>
                </a:moveTo>
                <a:lnTo>
                  <a:pt x="162438" y="17368"/>
                </a:lnTo>
                <a:lnTo>
                  <a:pt x="0" y="17368"/>
                </a:lnTo>
                <a:lnTo>
                  <a:pt x="0" y="52106"/>
                </a:lnTo>
                <a:lnTo>
                  <a:pt x="162438" y="52106"/>
                </a:lnTo>
                <a:lnTo>
                  <a:pt x="162438" y="69475"/>
                </a:lnTo>
                <a:lnTo>
                  <a:pt x="197260" y="34737"/>
                </a:lnTo>
                <a:lnTo>
                  <a:pt x="162438" y="0"/>
                </a:lnTo>
                <a:close/>
              </a:path>
            </a:pathLst>
          </a:custGeom>
          <a:solidFill>
            <a:srgbClr val="D22D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37939" y="997092"/>
            <a:ext cx="1197581" cy="8981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779165" y="997092"/>
            <a:ext cx="1193392" cy="8950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969311" y="2018379"/>
            <a:ext cx="464184" cy="102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5" dirty="0">
                <a:solidFill>
                  <a:srgbClr val="2E3030"/>
                </a:solidFill>
                <a:latin typeface="Verdana"/>
                <a:cs typeface="Verdana"/>
              </a:rPr>
              <a:t>Real</a:t>
            </a:r>
            <a:r>
              <a:rPr sz="600" spc="-80" dirty="0">
                <a:solidFill>
                  <a:srgbClr val="2E3030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2E3030"/>
                </a:solidFill>
                <a:latin typeface="Verdana"/>
                <a:cs typeface="Verdana"/>
              </a:rPr>
              <a:t>Scene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14978" y="2018379"/>
            <a:ext cx="563880" cy="102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10" dirty="0">
                <a:solidFill>
                  <a:srgbClr val="2E3030"/>
                </a:solidFill>
                <a:latin typeface="Verdana"/>
                <a:cs typeface="Verdana"/>
              </a:rPr>
              <a:t>Digital</a:t>
            </a:r>
            <a:r>
              <a:rPr sz="600" spc="-80" dirty="0">
                <a:solidFill>
                  <a:srgbClr val="2E3030"/>
                </a:solidFill>
                <a:latin typeface="Verdana"/>
                <a:cs typeface="Verdana"/>
              </a:rPr>
              <a:t> </a:t>
            </a:r>
            <a:r>
              <a:rPr sz="600" spc="15" dirty="0">
                <a:solidFill>
                  <a:srgbClr val="2E3030"/>
                </a:solidFill>
                <a:latin typeface="Verdana"/>
                <a:cs typeface="Verdana"/>
              </a:rPr>
              <a:t>Image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76250" y="2187575"/>
            <a:ext cx="36449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dirty="0" smtClean="0">
                <a:latin typeface="Arial"/>
                <a:cs typeface="Arial"/>
              </a:rPr>
              <a:t>The </a:t>
            </a:r>
            <a:r>
              <a:rPr sz="800" spc="-20" dirty="0">
                <a:latin typeface="Arial"/>
                <a:cs typeface="Arial"/>
              </a:rPr>
              <a:t>real </a:t>
            </a:r>
            <a:r>
              <a:rPr sz="800" spc="-50" dirty="0">
                <a:latin typeface="Arial"/>
                <a:cs typeface="Arial"/>
              </a:rPr>
              <a:t>scene  </a:t>
            </a:r>
            <a:r>
              <a:rPr sz="800" spc="-30" dirty="0">
                <a:latin typeface="Arial"/>
                <a:cs typeface="Arial"/>
              </a:rPr>
              <a:t>is </a:t>
            </a:r>
            <a:r>
              <a:rPr sz="800" b="1" spc="-40" dirty="0">
                <a:latin typeface="Arial"/>
                <a:cs typeface="Arial"/>
              </a:rPr>
              <a:t>analogue 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30" dirty="0">
                <a:latin typeface="Arial"/>
                <a:cs typeface="Arial"/>
              </a:rPr>
              <a:t>is </a:t>
            </a:r>
            <a:r>
              <a:rPr sz="800" dirty="0">
                <a:latin typeface="Arial"/>
                <a:cs typeface="Arial"/>
              </a:rPr>
              <a:t>turned </a:t>
            </a:r>
            <a:r>
              <a:rPr sz="800" spc="15" dirty="0">
                <a:latin typeface="Arial"/>
                <a:cs typeface="Arial"/>
              </a:rPr>
              <a:t>into </a:t>
            </a:r>
            <a:r>
              <a:rPr sz="800" spc="-40" dirty="0">
                <a:latin typeface="Arial"/>
                <a:cs typeface="Arial"/>
              </a:rPr>
              <a:t>a  </a:t>
            </a:r>
            <a:r>
              <a:rPr sz="800" b="1" spc="-20" dirty="0">
                <a:latin typeface="Arial"/>
                <a:cs typeface="Arial"/>
              </a:rPr>
              <a:t>digital </a:t>
            </a:r>
            <a:r>
              <a:rPr sz="800" spc="-20" dirty="0">
                <a:latin typeface="Arial"/>
                <a:cs typeface="Arial"/>
              </a:rPr>
              <a:t>image </a:t>
            </a:r>
            <a:r>
              <a:rPr sz="800" spc="-25" dirty="0">
                <a:latin typeface="Arial"/>
                <a:cs typeface="Arial"/>
              </a:rPr>
              <a:t>by </a:t>
            </a:r>
            <a:r>
              <a:rPr sz="800" dirty="0">
                <a:latin typeface="Arial"/>
                <a:cs typeface="Arial"/>
              </a:rPr>
              <a:t>the  </a:t>
            </a:r>
            <a:r>
              <a:rPr sz="800" spc="110" dirty="0">
                <a:latin typeface="Arial"/>
                <a:cs typeface="Arial"/>
              </a:rPr>
              <a:t> </a:t>
            </a:r>
            <a:r>
              <a:rPr sz="800" spc="-25" dirty="0" smtClean="0">
                <a:latin typeface="Arial"/>
                <a:cs typeface="Arial"/>
              </a:rPr>
              <a:t>camera</a:t>
            </a:r>
            <a:r>
              <a:rPr lang="en-GB" sz="1050" spc="577" baseline="7936" dirty="0" smtClean="0">
                <a:solidFill>
                  <a:srgbClr val="005296"/>
                </a:solidFill>
                <a:latin typeface="Arial"/>
                <a:cs typeface="Arial"/>
              </a:rPr>
              <a:t> </a:t>
            </a: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-35" dirty="0" smtClean="0">
                <a:latin typeface="Arial"/>
                <a:cs typeface="Arial"/>
              </a:rPr>
              <a:t>Can </a:t>
            </a:r>
            <a:r>
              <a:rPr sz="800" spc="-50" dirty="0">
                <a:latin typeface="Arial"/>
                <a:cs typeface="Arial"/>
              </a:rPr>
              <a:t>we </a:t>
            </a:r>
            <a:r>
              <a:rPr sz="800" spc="-25" dirty="0">
                <a:latin typeface="Arial"/>
                <a:cs typeface="Arial"/>
              </a:rPr>
              <a:t>overcome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15" dirty="0">
                <a:latin typeface="Arial"/>
                <a:cs typeface="Arial"/>
              </a:rPr>
              <a:t>limitation </a:t>
            </a:r>
            <a:r>
              <a:rPr sz="800" spc="5" dirty="0">
                <a:latin typeface="Arial"/>
                <a:cs typeface="Arial"/>
              </a:rPr>
              <a:t>of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-25" dirty="0">
                <a:latin typeface="Arial"/>
                <a:cs typeface="Arial"/>
              </a:rPr>
              <a:t>camera </a:t>
            </a:r>
            <a:r>
              <a:rPr sz="800" spc="-15" dirty="0">
                <a:latin typeface="Arial"/>
                <a:cs typeface="Arial"/>
              </a:rPr>
              <a:t>and, </a:t>
            </a:r>
            <a:r>
              <a:rPr sz="800" spc="-20" dirty="0">
                <a:latin typeface="Arial"/>
                <a:cs typeface="Arial"/>
              </a:rPr>
              <a:t>given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-15" dirty="0">
                <a:latin typeface="Arial"/>
                <a:cs typeface="Arial"/>
              </a:rPr>
              <a:t>pixels, </a:t>
            </a:r>
            <a:r>
              <a:rPr sz="800" spc="5" dirty="0">
                <a:latin typeface="Arial"/>
                <a:cs typeface="Arial"/>
              </a:rPr>
              <a:t>obtain </a:t>
            </a:r>
            <a:r>
              <a:rPr sz="800" spc="-40" dirty="0">
                <a:latin typeface="Arial"/>
                <a:cs typeface="Arial"/>
              </a:rPr>
              <a:t>a  </a:t>
            </a:r>
            <a:r>
              <a:rPr sz="800" spc="-25" dirty="0">
                <a:latin typeface="Arial"/>
                <a:cs typeface="Arial"/>
              </a:rPr>
              <a:t>sharper </a:t>
            </a:r>
            <a:r>
              <a:rPr sz="800" spc="-20" dirty="0">
                <a:latin typeface="Arial"/>
                <a:cs typeface="Arial"/>
              </a:rPr>
              <a:t>image </a:t>
            </a:r>
            <a:r>
              <a:rPr sz="800" spc="20" dirty="0">
                <a:latin typeface="Arial"/>
                <a:cs typeface="Arial"/>
              </a:rPr>
              <a:t>with </a:t>
            </a:r>
            <a:r>
              <a:rPr sz="800" dirty="0">
                <a:latin typeface="Arial"/>
                <a:cs typeface="Arial"/>
              </a:rPr>
              <a:t>arbitrary 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resolution</a:t>
            </a:r>
            <a:r>
              <a:rPr sz="800" spc="-10" dirty="0" smtClean="0">
                <a:latin typeface="Arial"/>
                <a:cs typeface="Arial"/>
              </a:rPr>
              <a:t>?</a:t>
            </a:r>
            <a:endParaRPr lang="en-GB" sz="800" spc="-1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-15" dirty="0" smtClean="0">
                <a:solidFill>
                  <a:srgbClr val="FF0000"/>
                </a:solidFill>
                <a:latin typeface="Arial"/>
                <a:cs typeface="Arial"/>
              </a:rPr>
              <a:t>Sparsity</a:t>
            </a:r>
            <a:r>
              <a:rPr sz="800" spc="-15" dirty="0">
                <a:latin typeface="Arial"/>
                <a:cs typeface="Arial"/>
              </a:rPr>
              <a:t>: </a:t>
            </a:r>
            <a:r>
              <a:rPr sz="800" spc="-40" dirty="0">
                <a:latin typeface="Arial"/>
                <a:cs typeface="Arial"/>
              </a:rPr>
              <a:t>Edges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10" dirty="0">
                <a:latin typeface="Arial"/>
                <a:cs typeface="Arial"/>
              </a:rPr>
              <a:t>contours </a:t>
            </a:r>
            <a:r>
              <a:rPr sz="800" spc="-25" dirty="0">
                <a:latin typeface="Arial"/>
                <a:cs typeface="Arial"/>
              </a:rPr>
              <a:t>can </a:t>
            </a:r>
            <a:r>
              <a:rPr sz="800" spc="-30" dirty="0">
                <a:latin typeface="Arial"/>
                <a:cs typeface="Arial"/>
              </a:rPr>
              <a:t>be </a:t>
            </a:r>
            <a:r>
              <a:rPr sz="800" spc="-15" dirty="0">
                <a:latin typeface="Arial"/>
                <a:cs typeface="Arial"/>
              </a:rPr>
              <a:t>modelled </a:t>
            </a:r>
            <a:r>
              <a:rPr sz="800" spc="-20" dirty="0">
                <a:latin typeface="Arial"/>
                <a:cs typeface="Arial"/>
              </a:rPr>
              <a:t>using </a:t>
            </a:r>
            <a:r>
              <a:rPr sz="800" spc="-40" dirty="0">
                <a:latin typeface="Arial"/>
                <a:cs typeface="Arial"/>
              </a:rPr>
              <a:t>a </a:t>
            </a:r>
            <a:r>
              <a:rPr sz="800" spc="-15" dirty="0">
                <a:latin typeface="Arial"/>
                <a:cs typeface="Arial"/>
              </a:rPr>
              <a:t>small </a:t>
            </a:r>
            <a:r>
              <a:rPr sz="800" spc="-10" dirty="0">
                <a:latin typeface="Arial"/>
                <a:cs typeface="Arial"/>
              </a:rPr>
              <a:t>number </a:t>
            </a:r>
            <a:r>
              <a:rPr sz="800" spc="5" dirty="0">
                <a:latin typeface="Arial"/>
                <a:cs typeface="Arial"/>
              </a:rPr>
              <a:t>of  </a:t>
            </a:r>
            <a:r>
              <a:rPr sz="800" spc="-20" dirty="0">
                <a:latin typeface="Arial"/>
                <a:cs typeface="Arial"/>
              </a:rPr>
              <a:t>parameters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400050" y="434975"/>
            <a:ext cx="3803333" cy="215444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Sampling the ‘Starry Sky above me’ </a:t>
            </a:r>
          </a:p>
        </p:txBody>
      </p:sp>
      <p:pic>
        <p:nvPicPr>
          <p:cNvPr id="41986" name="Picture 2" descr="inde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273175"/>
            <a:ext cx="1882458" cy="11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1" descr="BlackHo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273175"/>
            <a:ext cx="1471870" cy="110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98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6243049"/>
              </p:ext>
            </p:extLst>
          </p:nvPr>
        </p:nvGraphicFramePr>
        <p:xfrm>
          <a:off x="704850" y="2644775"/>
          <a:ext cx="804366" cy="201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89" name="Equation" r:id="rId6" imgW="812800" imgH="203200" progId="Equation.3">
                  <p:embed/>
                </p:oleObj>
              </mc:Choice>
              <mc:Fallback>
                <p:oleObj name="Equation" r:id="rId6" imgW="812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2644775"/>
                        <a:ext cx="804366" cy="201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1332285"/>
              </p:ext>
            </p:extLst>
          </p:nvPr>
        </p:nvGraphicFramePr>
        <p:xfrm>
          <a:off x="3067050" y="2644775"/>
          <a:ext cx="817172" cy="201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0" name="Equation" r:id="rId8" imgW="825500" imgH="203200" progId="Equation.3">
                  <p:embed/>
                </p:oleObj>
              </mc:Choice>
              <mc:Fallback>
                <p:oleObj name="Equation" r:id="rId8" imgW="825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7050" y="2644775"/>
                        <a:ext cx="817172" cy="201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585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400050" y="434975"/>
            <a:ext cx="3803333" cy="215444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Annihilation of the Starry Sky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2593" y="1119937"/>
            <a:ext cx="3860159" cy="326048"/>
          </a:xfrm>
          <a:prstGeom prst="rect">
            <a:avLst/>
          </a:prstGeom>
          <a:noFill/>
        </p:spPr>
        <p:txBody>
          <a:bodyPr lIns="46113" tIns="23057" rIns="46113" bIns="23057">
            <a:spAutoFit/>
          </a:bodyPr>
          <a:lstStyle/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We want:</a:t>
            </a:r>
          </a:p>
          <a:p>
            <a:pPr marL="144104" indent="-144104">
              <a:buFont typeface="Arial"/>
              <a:buChar char="•"/>
              <a:defRPr/>
            </a:pPr>
            <a:endParaRPr lang="en-US" sz="900" dirty="0">
              <a:solidFill>
                <a:schemeClr val="tx1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44035" name="Object 1"/>
          <p:cNvGraphicFramePr>
            <a:graphicFrameLocks noChangeAspect="1"/>
          </p:cNvGraphicFramePr>
          <p:nvPr/>
        </p:nvGraphicFramePr>
        <p:xfrm>
          <a:off x="1130916" y="1119937"/>
          <a:ext cx="721128" cy="198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2" name="Equation" r:id="rId4" imgW="736600" imgH="203200" progId="Equation.3">
                  <p:embed/>
                </p:oleObj>
              </mc:Choice>
              <mc:Fallback>
                <p:oleObj name="Equation" r:id="rId4" imgW="736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916" y="1119937"/>
                        <a:ext cx="721128" cy="1986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6" name="Picture 5" descr="mask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858" y="1318610"/>
            <a:ext cx="1749597" cy="131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7" descr="Stars1D.t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" y="1445985"/>
            <a:ext cx="1579120" cy="118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1450" y="2720975"/>
            <a:ext cx="3884196" cy="462063"/>
          </a:xfrm>
          <a:prstGeom prst="rect">
            <a:avLst/>
          </a:prstGeom>
        </p:spPr>
        <p:txBody>
          <a:bodyPr wrap="square" lIns="46113" tIns="23057" rIns="46113" bIns="23057">
            <a:spAutoFit/>
          </a:bodyPr>
          <a:lstStyle/>
          <a:p>
            <a:pPr marL="144104" indent="-144104">
              <a:buFont typeface="Arial"/>
              <a:buChar char="•"/>
              <a:defRPr/>
            </a:pPr>
            <a:r>
              <a:rPr lang="en-US" sz="900" i="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It is sufficient to have                 where      are the </a:t>
            </a:r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K</a:t>
            </a:r>
            <a:r>
              <a:rPr lang="en-US" sz="900" i="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locations of the stars</a:t>
            </a:r>
          </a:p>
          <a:p>
            <a:pPr marL="144104" indent="-144104">
              <a:buFont typeface="Arial"/>
              <a:buChar char="•"/>
              <a:defRPr/>
            </a:pPr>
            <a:endParaRPr lang="en-US" i="0" dirty="0">
              <a:solidFill>
                <a:schemeClr val="tx1">
                  <a:lumMod val="50000"/>
                </a:schemeClr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2135309"/>
              </p:ext>
            </p:extLst>
          </p:nvPr>
        </p:nvGraphicFramePr>
        <p:xfrm>
          <a:off x="1466850" y="2720975"/>
          <a:ext cx="491424" cy="189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3" name="Equation" r:id="rId8" imgW="558800" imgH="215900" progId="Equation.3">
                  <p:embed/>
                </p:oleObj>
              </mc:Choice>
              <mc:Fallback>
                <p:oleObj name="Equation" r:id="rId8" imgW="5588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850" y="2720975"/>
                        <a:ext cx="491424" cy="1898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5566"/>
              </p:ext>
            </p:extLst>
          </p:nvPr>
        </p:nvGraphicFramePr>
        <p:xfrm>
          <a:off x="2305050" y="2720975"/>
          <a:ext cx="136062" cy="20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4" name="Equation" r:id="rId10" imgW="139700" imgH="215900" progId="Equation.3">
                  <p:embed/>
                </p:oleObj>
              </mc:Choice>
              <mc:Fallback>
                <p:oleObj name="Equation" r:id="rId10" imgW="1397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050" y="2720975"/>
                        <a:ext cx="136062" cy="20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043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400050" y="434975"/>
            <a:ext cx="3803333" cy="215444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Annihilation of the Starry Sky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2593" y="1119937"/>
            <a:ext cx="3860159" cy="1847057"/>
          </a:xfrm>
          <a:prstGeom prst="rect">
            <a:avLst/>
          </a:prstGeom>
          <a:noFill/>
        </p:spPr>
        <p:txBody>
          <a:bodyPr lIns="46113" tIns="23057" rIns="46113" bIns="23057">
            <a:spAutoFit/>
          </a:bodyPr>
          <a:lstStyle/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We want:</a:t>
            </a:r>
          </a:p>
          <a:p>
            <a:pPr marL="144104" indent="-144104">
              <a:buFont typeface="Arial"/>
              <a:buChar char="•"/>
              <a:defRPr/>
            </a:pPr>
            <a:endParaRPr lang="en-US" sz="9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It is sufficient to have                 where      are the K locations of the stars</a:t>
            </a:r>
          </a:p>
          <a:p>
            <a:pPr marL="144104" indent="-144104">
              <a:buFont typeface="Arial"/>
              <a:buChar char="•"/>
              <a:defRPr/>
            </a:pPr>
            <a:endParaRPr lang="en-US" sz="9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Assume                                                                                with </a:t>
            </a:r>
          </a:p>
          <a:p>
            <a:pPr marL="144104" indent="-144104">
              <a:buFont typeface="Arial"/>
              <a:buChar char="•"/>
              <a:defRPr/>
            </a:pPr>
            <a:endParaRPr lang="en-US" sz="9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If h(t) is a polynomial its coefficients are found in frequency domain by solving </a:t>
            </a:r>
          </a:p>
          <a:p>
            <a:pPr marL="144104" indent="-144104">
              <a:buFont typeface="Arial"/>
              <a:buChar char="•"/>
              <a:defRPr/>
            </a:pPr>
            <a:endParaRPr lang="en-US" sz="9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This is a linear problem when           is known at 2K evenly spaced frequencies </a:t>
            </a:r>
          </a:p>
          <a:p>
            <a:pPr marL="144104" indent="-144104">
              <a:buFont typeface="Arial"/>
              <a:buChar char="•"/>
              <a:defRPr/>
            </a:pPr>
            <a:endParaRPr lang="en-US" sz="9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46083" name="Object 1"/>
          <p:cNvGraphicFramePr>
            <a:graphicFrameLocks noChangeAspect="1"/>
          </p:cNvGraphicFramePr>
          <p:nvPr/>
        </p:nvGraphicFramePr>
        <p:xfrm>
          <a:off x="1130916" y="1119937"/>
          <a:ext cx="721128" cy="198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5" name="Equation" r:id="rId4" imgW="736600" imgH="203200" progId="Equation.3">
                  <p:embed/>
                </p:oleObj>
              </mc:Choice>
              <mc:Fallback>
                <p:oleObj name="Equation" r:id="rId4" imgW="736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916" y="1119937"/>
                        <a:ext cx="721128" cy="1986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4" name="Object 2"/>
          <p:cNvGraphicFramePr>
            <a:graphicFrameLocks noChangeAspect="1"/>
          </p:cNvGraphicFramePr>
          <p:nvPr/>
        </p:nvGraphicFramePr>
        <p:xfrm>
          <a:off x="1691171" y="1409935"/>
          <a:ext cx="492224" cy="189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6" name="Equation" r:id="rId6" imgW="558800" imgH="215900" progId="Equation.3">
                  <p:embed/>
                </p:oleObj>
              </mc:Choice>
              <mc:Fallback>
                <p:oleObj name="Equation" r:id="rId6" imgW="5588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171" y="1409935"/>
                        <a:ext cx="492224" cy="1898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3402923"/>
              </p:ext>
            </p:extLst>
          </p:nvPr>
        </p:nvGraphicFramePr>
        <p:xfrm>
          <a:off x="2580376" y="1349375"/>
          <a:ext cx="136062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7" name="Equation" r:id="rId8" imgW="139700" imgH="215900" progId="Equation.3">
                  <p:embed/>
                </p:oleObj>
              </mc:Choice>
              <mc:Fallback>
                <p:oleObj name="Equation" r:id="rId8" imgW="1397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0376" y="1349375"/>
                        <a:ext cx="136062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6" name="Object 4"/>
          <p:cNvGraphicFramePr>
            <a:graphicFrameLocks noChangeAspect="1"/>
          </p:cNvGraphicFramePr>
          <p:nvPr/>
        </p:nvGraphicFramePr>
        <p:xfrm>
          <a:off x="1042075" y="2224654"/>
          <a:ext cx="920419" cy="179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8" name="Equation" r:id="rId10" imgW="1041400" imgH="203200" progId="Equation.3">
                  <p:embed/>
                </p:oleObj>
              </mc:Choice>
              <mc:Fallback>
                <p:oleObj name="Equation" r:id="rId10" imgW="10414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075" y="2224654"/>
                        <a:ext cx="920419" cy="179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7" name="Object 8"/>
          <p:cNvGraphicFramePr>
            <a:graphicFrameLocks noChangeAspect="1"/>
          </p:cNvGraphicFramePr>
          <p:nvPr/>
        </p:nvGraphicFramePr>
        <p:xfrm>
          <a:off x="2120966" y="2510646"/>
          <a:ext cx="325749" cy="179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99" name="Equation" r:id="rId12" imgW="368300" imgH="203200" progId="Equation.3">
                  <p:embed/>
                </p:oleObj>
              </mc:Choice>
              <mc:Fallback>
                <p:oleObj name="Equation" r:id="rId12" imgW="368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966" y="2510646"/>
                        <a:ext cx="325749" cy="179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8" name="Object 9"/>
          <p:cNvGraphicFramePr>
            <a:graphicFrameLocks noChangeAspect="1"/>
          </p:cNvGraphicFramePr>
          <p:nvPr/>
        </p:nvGraphicFramePr>
        <p:xfrm>
          <a:off x="1266177" y="2690092"/>
          <a:ext cx="2077746" cy="19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00" name="Equation" r:id="rId14" imgW="2349500" imgH="215900" progId="Equation.3">
                  <p:embed/>
                </p:oleObj>
              </mc:Choice>
              <mc:Fallback>
                <p:oleObj name="Equation" r:id="rId14" imgW="23495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6177" y="2690092"/>
                        <a:ext cx="2077746" cy="190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245341"/>
              </p:ext>
            </p:extLst>
          </p:nvPr>
        </p:nvGraphicFramePr>
        <p:xfrm>
          <a:off x="1009650" y="1806575"/>
          <a:ext cx="2523550" cy="204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01" name="Equation" r:id="rId16" imgW="2984500" imgH="241300" progId="Equation.3">
                  <p:embed/>
                </p:oleObj>
              </mc:Choice>
              <mc:Fallback>
                <p:oleObj name="Equation" r:id="rId16" imgW="2984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9650" y="1806575"/>
                        <a:ext cx="2523550" cy="2042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144998"/>
              </p:ext>
            </p:extLst>
          </p:nvPr>
        </p:nvGraphicFramePr>
        <p:xfrm>
          <a:off x="3829050" y="1806575"/>
          <a:ext cx="510633" cy="204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02" name="Equation" r:id="rId18" imgW="571500" imgH="228600" progId="Equation.3">
                  <p:embed/>
                </p:oleObj>
              </mc:Choice>
              <mc:Fallback>
                <p:oleObj name="Equation" r:id="rId18" imgW="5715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9050" y="1806575"/>
                        <a:ext cx="510633" cy="2042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963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3290">
              <a:lnSpc>
                <a:spcPct val="100000"/>
              </a:lnSpc>
            </a:pPr>
            <a:r>
              <a:rPr spc="-40" dirty="0"/>
              <a:t>Sampling </a:t>
            </a:r>
            <a:r>
              <a:rPr spc="-50" dirty="0"/>
              <a:t>Streams </a:t>
            </a:r>
            <a:r>
              <a:rPr spc="-40" dirty="0"/>
              <a:t>of</a:t>
            </a:r>
            <a:r>
              <a:rPr spc="145" dirty="0"/>
              <a:t> </a:t>
            </a:r>
            <a:r>
              <a:rPr spc="-25" dirty="0"/>
              <a:t>Diracs</a:t>
            </a:r>
          </a:p>
        </p:txBody>
      </p:sp>
      <p:sp>
        <p:nvSpPr>
          <p:cNvPr id="63" name="object 63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Picture 64" descr="FRI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5" y="725380"/>
            <a:ext cx="4114800" cy="22225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61440">
              <a:lnSpc>
                <a:spcPct val="100000"/>
              </a:lnSpc>
            </a:pPr>
            <a:r>
              <a:rPr spc="-15" dirty="0"/>
              <a:t>Prony’s</a:t>
            </a:r>
            <a:r>
              <a:rPr spc="-20" dirty="0"/>
              <a:t> </a:t>
            </a:r>
            <a:r>
              <a:rPr spc="-15" dirty="0"/>
              <a:t>Method</a:t>
            </a:r>
          </a:p>
        </p:txBody>
      </p:sp>
      <p:sp>
        <p:nvSpPr>
          <p:cNvPr id="39" name="object 39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Picture 40" descr="Prony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739775"/>
            <a:ext cx="4292600" cy="1981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050" y="583087"/>
            <a:ext cx="902821" cy="852013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1540">
              <a:lnSpc>
                <a:spcPct val="100000"/>
              </a:lnSpc>
            </a:pPr>
            <a:r>
              <a:rPr spc="-50" dirty="0"/>
              <a:t>Overview </a:t>
            </a:r>
            <a:r>
              <a:rPr spc="-40" dirty="0"/>
              <a:t>of </a:t>
            </a:r>
            <a:r>
              <a:rPr spc="-15" dirty="0"/>
              <a:t>Prony’s</a:t>
            </a:r>
            <a:r>
              <a:rPr spc="130" dirty="0"/>
              <a:t> </a:t>
            </a:r>
            <a:r>
              <a:rPr spc="-15" dirty="0"/>
              <a:t>Method</a:t>
            </a:r>
          </a:p>
        </p:txBody>
      </p:sp>
      <p:sp>
        <p:nvSpPr>
          <p:cNvPr id="86" name="object 86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8" name="Picture 87" descr="Prony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739775"/>
            <a:ext cx="4326279" cy="2362201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1540">
              <a:lnSpc>
                <a:spcPct val="100000"/>
              </a:lnSpc>
            </a:pPr>
            <a:r>
              <a:rPr spc="-50" dirty="0"/>
              <a:t>Overview </a:t>
            </a:r>
            <a:r>
              <a:rPr spc="-40" dirty="0"/>
              <a:t>of </a:t>
            </a:r>
            <a:r>
              <a:rPr spc="-15" dirty="0"/>
              <a:t>Prony’s</a:t>
            </a:r>
            <a:r>
              <a:rPr spc="130" dirty="0"/>
              <a:t> </a:t>
            </a:r>
            <a:r>
              <a:rPr spc="-15" dirty="0"/>
              <a:t>Method</a:t>
            </a:r>
          </a:p>
        </p:txBody>
      </p:sp>
      <p:sp>
        <p:nvSpPr>
          <p:cNvPr id="45" name="object 45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Picture 46" descr="Prony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175"/>
            <a:ext cx="4610100" cy="2112962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171450" y="434975"/>
            <a:ext cx="4381996" cy="215444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Sparse Sampling Overview </a:t>
            </a:r>
          </a:p>
        </p:txBody>
      </p:sp>
      <p:grpSp>
        <p:nvGrpSpPr>
          <p:cNvPr id="66562" name="Group 2"/>
          <p:cNvGrpSpPr>
            <a:grpSpLocks/>
          </p:cNvGrpSpPr>
          <p:nvPr/>
        </p:nvGrpSpPr>
        <p:grpSpPr bwMode="auto">
          <a:xfrm>
            <a:off x="-1601" y="1609409"/>
            <a:ext cx="2168188" cy="400550"/>
            <a:chOff x="0" y="4927217"/>
            <a:chExt cx="8658865" cy="1067752"/>
          </a:xfrm>
        </p:grpSpPr>
        <p:pic>
          <p:nvPicPr>
            <p:cNvPr id="66564" name="Picture 1" descr="signal.t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927217"/>
              <a:ext cx="3378199" cy="106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65" name="Picture 18" descr="AnalogueDigitalSampling.tif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4483" y="4971687"/>
              <a:ext cx="3422650" cy="946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6566" name="Group 26"/>
            <p:cNvGrpSpPr>
              <a:grpSpLocks/>
            </p:cNvGrpSpPr>
            <p:nvPr/>
          </p:nvGrpSpPr>
          <p:grpSpPr bwMode="auto">
            <a:xfrm>
              <a:off x="6892684" y="5062140"/>
              <a:ext cx="1766181" cy="660366"/>
              <a:chOff x="1562100" y="5285581"/>
              <a:chExt cx="6400800" cy="886619"/>
            </a:xfrm>
          </p:grpSpPr>
          <p:cxnSp>
            <p:nvCxnSpPr>
              <p:cNvPr id="66567" name="Straight Connector 27"/>
              <p:cNvCxnSpPr>
                <a:cxnSpLocks noChangeShapeType="1"/>
              </p:cNvCxnSpPr>
              <p:nvPr/>
            </p:nvCxnSpPr>
            <p:spPr bwMode="auto">
              <a:xfrm flipV="1">
                <a:off x="2311400" y="5407025"/>
                <a:ext cx="0" cy="482600"/>
              </a:xfrm>
              <a:prstGeom prst="line">
                <a:avLst/>
              </a:prstGeom>
              <a:noFill/>
              <a:ln w="571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568" name="Straight Connector 28"/>
              <p:cNvCxnSpPr>
                <a:cxnSpLocks noChangeShapeType="1"/>
              </p:cNvCxnSpPr>
              <p:nvPr/>
            </p:nvCxnSpPr>
            <p:spPr bwMode="auto">
              <a:xfrm>
                <a:off x="3860800" y="5889625"/>
                <a:ext cx="0" cy="282575"/>
              </a:xfrm>
              <a:prstGeom prst="line">
                <a:avLst/>
              </a:prstGeom>
              <a:noFill/>
              <a:ln w="571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569" name="Straight Connector 29"/>
              <p:cNvCxnSpPr>
                <a:cxnSpLocks noChangeShapeType="1"/>
              </p:cNvCxnSpPr>
              <p:nvPr/>
            </p:nvCxnSpPr>
            <p:spPr bwMode="auto">
              <a:xfrm>
                <a:off x="7289800" y="5607050"/>
                <a:ext cx="0" cy="282575"/>
              </a:xfrm>
              <a:prstGeom prst="line">
                <a:avLst/>
              </a:prstGeom>
              <a:noFill/>
              <a:ln w="571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1557058" y="5887165"/>
                <a:ext cx="6405842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571" name="Straight Connector 31"/>
              <p:cNvCxnSpPr>
                <a:cxnSpLocks noChangeShapeType="1"/>
              </p:cNvCxnSpPr>
              <p:nvPr/>
            </p:nvCxnSpPr>
            <p:spPr bwMode="auto">
              <a:xfrm flipV="1">
                <a:off x="5511800" y="5285581"/>
                <a:ext cx="0" cy="604044"/>
              </a:xfrm>
              <a:prstGeom prst="line">
                <a:avLst/>
              </a:prstGeom>
              <a:noFill/>
              <a:ln w="5715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66563" name="Picture 11" descr="Reconstruction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587" y="1526896"/>
            <a:ext cx="2443513" cy="107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33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2240">
              <a:lnSpc>
                <a:spcPct val="100000"/>
              </a:lnSpc>
            </a:pPr>
            <a:r>
              <a:rPr spc="-40" dirty="0"/>
              <a:t>Sampling </a:t>
            </a:r>
            <a:r>
              <a:rPr spc="-50" dirty="0"/>
              <a:t>Streams </a:t>
            </a:r>
            <a:r>
              <a:rPr spc="-40" dirty="0"/>
              <a:t>of </a:t>
            </a:r>
            <a:r>
              <a:rPr spc="-35" dirty="0"/>
              <a:t>Diracs:  Numerical</a:t>
            </a:r>
            <a:r>
              <a:rPr spc="85" dirty="0"/>
              <a:t> </a:t>
            </a:r>
            <a:r>
              <a:rPr spc="-45" dirty="0"/>
              <a:t>Example</a:t>
            </a:r>
          </a:p>
        </p:txBody>
      </p:sp>
      <p:sp>
        <p:nvSpPr>
          <p:cNvPr id="359" name="object 359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1" name="Picture 360" descr="DiracsSampRe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715440"/>
            <a:ext cx="4495800" cy="2448023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25805">
              <a:lnSpc>
                <a:spcPct val="100000"/>
              </a:lnSpc>
            </a:pPr>
            <a:r>
              <a:rPr spc="-40" dirty="0"/>
              <a:t>Stream of </a:t>
            </a:r>
            <a:r>
              <a:rPr spc="-45" dirty="0"/>
              <a:t>Decaying</a:t>
            </a:r>
            <a:r>
              <a:rPr spc="100" dirty="0"/>
              <a:t> </a:t>
            </a:r>
            <a:r>
              <a:rPr spc="-35" dirty="0"/>
              <a:t>Exponentials</a:t>
            </a:r>
          </a:p>
        </p:txBody>
      </p:sp>
      <p:sp>
        <p:nvSpPr>
          <p:cNvPr id="26" name="object 26"/>
          <p:cNvSpPr/>
          <p:nvPr/>
        </p:nvSpPr>
        <p:spPr>
          <a:xfrm>
            <a:off x="680031" y="1916538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0031" y="1170840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0031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709319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80031" y="1916538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80031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0031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80031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47569" y="1924091"/>
            <a:ext cx="6540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194509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94509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709319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09319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676856" y="1924091"/>
            <a:ext cx="6540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1</a:t>
            </a:r>
            <a:endParaRPr sz="55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80031" y="1848688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698781" y="1848688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80031" y="1712985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98781" y="1712985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80031" y="1577284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98781" y="1577284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80031" y="14419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98781" y="14419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80031" y="13062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698781" y="13062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80031" y="1170840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698781" y="1170840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616278" y="1127337"/>
            <a:ext cx="65405" cy="762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5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4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3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2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1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80031" y="1916538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80031" y="1170840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80031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709319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08603" y="1819702"/>
            <a:ext cx="300990" cy="27940"/>
          </a:xfrm>
          <a:custGeom>
            <a:avLst/>
            <a:gdLst/>
            <a:ahLst/>
            <a:cxnLst/>
            <a:rect l="l" t="t" r="r" b="b"/>
            <a:pathLst>
              <a:path w="300989" h="27939">
                <a:moveTo>
                  <a:pt x="0" y="0"/>
                </a:moveTo>
                <a:lnTo>
                  <a:pt x="988" y="330"/>
                </a:lnTo>
                <a:lnTo>
                  <a:pt x="1976" y="659"/>
                </a:lnTo>
                <a:lnTo>
                  <a:pt x="2964" y="988"/>
                </a:lnTo>
                <a:lnTo>
                  <a:pt x="3952" y="1318"/>
                </a:lnTo>
                <a:lnTo>
                  <a:pt x="4940" y="1318"/>
                </a:lnTo>
                <a:lnTo>
                  <a:pt x="5928" y="1647"/>
                </a:lnTo>
                <a:lnTo>
                  <a:pt x="6916" y="1976"/>
                </a:lnTo>
                <a:lnTo>
                  <a:pt x="7904" y="2306"/>
                </a:lnTo>
                <a:lnTo>
                  <a:pt x="8893" y="2635"/>
                </a:lnTo>
                <a:lnTo>
                  <a:pt x="10209" y="2635"/>
                </a:lnTo>
                <a:lnTo>
                  <a:pt x="11197" y="2964"/>
                </a:lnTo>
                <a:lnTo>
                  <a:pt x="12185" y="3294"/>
                </a:lnTo>
                <a:lnTo>
                  <a:pt x="13173" y="3623"/>
                </a:lnTo>
                <a:lnTo>
                  <a:pt x="14161" y="3623"/>
                </a:lnTo>
                <a:lnTo>
                  <a:pt x="15149" y="3952"/>
                </a:lnTo>
                <a:lnTo>
                  <a:pt x="16137" y="4282"/>
                </a:lnTo>
                <a:lnTo>
                  <a:pt x="17126" y="4611"/>
                </a:lnTo>
                <a:lnTo>
                  <a:pt x="18114" y="4611"/>
                </a:lnTo>
                <a:lnTo>
                  <a:pt x="19102" y="4940"/>
                </a:lnTo>
                <a:lnTo>
                  <a:pt x="20090" y="5271"/>
                </a:lnTo>
                <a:lnTo>
                  <a:pt x="21078" y="5599"/>
                </a:lnTo>
                <a:lnTo>
                  <a:pt x="22066" y="5599"/>
                </a:lnTo>
                <a:lnTo>
                  <a:pt x="23054" y="5928"/>
                </a:lnTo>
                <a:lnTo>
                  <a:pt x="24042" y="6259"/>
                </a:lnTo>
                <a:lnTo>
                  <a:pt x="25030" y="6259"/>
                </a:lnTo>
                <a:lnTo>
                  <a:pt x="26019" y="6587"/>
                </a:lnTo>
                <a:lnTo>
                  <a:pt x="27007" y="6916"/>
                </a:lnTo>
                <a:lnTo>
                  <a:pt x="27995" y="6916"/>
                </a:lnTo>
                <a:lnTo>
                  <a:pt x="29315" y="7247"/>
                </a:lnTo>
                <a:lnTo>
                  <a:pt x="30303" y="7576"/>
                </a:lnTo>
                <a:lnTo>
                  <a:pt x="31291" y="7576"/>
                </a:lnTo>
                <a:lnTo>
                  <a:pt x="32279" y="7904"/>
                </a:lnTo>
                <a:lnTo>
                  <a:pt x="33267" y="7904"/>
                </a:lnTo>
                <a:lnTo>
                  <a:pt x="34256" y="8235"/>
                </a:lnTo>
                <a:lnTo>
                  <a:pt x="35244" y="8564"/>
                </a:lnTo>
                <a:lnTo>
                  <a:pt x="36232" y="8564"/>
                </a:lnTo>
                <a:lnTo>
                  <a:pt x="37220" y="8893"/>
                </a:lnTo>
                <a:lnTo>
                  <a:pt x="38208" y="8893"/>
                </a:lnTo>
                <a:lnTo>
                  <a:pt x="39196" y="9223"/>
                </a:lnTo>
                <a:lnTo>
                  <a:pt x="40184" y="9552"/>
                </a:lnTo>
                <a:lnTo>
                  <a:pt x="41172" y="9552"/>
                </a:lnTo>
                <a:lnTo>
                  <a:pt x="42161" y="9881"/>
                </a:lnTo>
                <a:lnTo>
                  <a:pt x="43149" y="9881"/>
                </a:lnTo>
                <a:lnTo>
                  <a:pt x="44137" y="10211"/>
                </a:lnTo>
                <a:lnTo>
                  <a:pt x="45125" y="10211"/>
                </a:lnTo>
                <a:lnTo>
                  <a:pt x="46113" y="10540"/>
                </a:lnTo>
                <a:lnTo>
                  <a:pt x="47101" y="10540"/>
                </a:lnTo>
                <a:lnTo>
                  <a:pt x="48417" y="10869"/>
                </a:lnTo>
                <a:lnTo>
                  <a:pt x="49405" y="11199"/>
                </a:lnTo>
                <a:lnTo>
                  <a:pt x="50394" y="11199"/>
                </a:lnTo>
                <a:lnTo>
                  <a:pt x="51382" y="11528"/>
                </a:lnTo>
                <a:lnTo>
                  <a:pt x="52370" y="11528"/>
                </a:lnTo>
                <a:lnTo>
                  <a:pt x="53358" y="11857"/>
                </a:lnTo>
                <a:lnTo>
                  <a:pt x="54346" y="11857"/>
                </a:lnTo>
                <a:lnTo>
                  <a:pt x="55334" y="12187"/>
                </a:lnTo>
                <a:lnTo>
                  <a:pt x="56322" y="12187"/>
                </a:lnTo>
                <a:lnTo>
                  <a:pt x="57310" y="12516"/>
                </a:lnTo>
                <a:lnTo>
                  <a:pt x="58298" y="12516"/>
                </a:lnTo>
                <a:lnTo>
                  <a:pt x="59287" y="12845"/>
                </a:lnTo>
                <a:lnTo>
                  <a:pt x="60275" y="12845"/>
                </a:lnTo>
                <a:lnTo>
                  <a:pt x="61263" y="13175"/>
                </a:lnTo>
                <a:lnTo>
                  <a:pt x="63239" y="13175"/>
                </a:lnTo>
                <a:lnTo>
                  <a:pt x="64227" y="13504"/>
                </a:lnTo>
                <a:lnTo>
                  <a:pt x="65215" y="13504"/>
                </a:lnTo>
                <a:lnTo>
                  <a:pt x="66203" y="13833"/>
                </a:lnTo>
                <a:lnTo>
                  <a:pt x="67192" y="13833"/>
                </a:lnTo>
                <a:lnTo>
                  <a:pt x="68508" y="14164"/>
                </a:lnTo>
                <a:lnTo>
                  <a:pt x="69496" y="14164"/>
                </a:lnTo>
                <a:lnTo>
                  <a:pt x="70484" y="14492"/>
                </a:lnTo>
                <a:lnTo>
                  <a:pt x="72460" y="14492"/>
                </a:lnTo>
                <a:lnTo>
                  <a:pt x="73448" y="14821"/>
                </a:lnTo>
                <a:lnTo>
                  <a:pt x="74436" y="14821"/>
                </a:lnTo>
                <a:lnTo>
                  <a:pt x="75425" y="15152"/>
                </a:lnTo>
                <a:lnTo>
                  <a:pt x="77401" y="15152"/>
                </a:lnTo>
                <a:lnTo>
                  <a:pt x="78389" y="15481"/>
                </a:lnTo>
                <a:lnTo>
                  <a:pt x="79377" y="15481"/>
                </a:lnTo>
                <a:lnTo>
                  <a:pt x="80365" y="15809"/>
                </a:lnTo>
                <a:lnTo>
                  <a:pt x="82341" y="15809"/>
                </a:lnTo>
                <a:lnTo>
                  <a:pt x="83329" y="16140"/>
                </a:lnTo>
                <a:lnTo>
                  <a:pt x="84318" y="16140"/>
                </a:lnTo>
                <a:lnTo>
                  <a:pt x="85306" y="16469"/>
                </a:lnTo>
                <a:lnTo>
                  <a:pt x="87614" y="16469"/>
                </a:lnTo>
                <a:lnTo>
                  <a:pt x="88602" y="16798"/>
                </a:lnTo>
                <a:lnTo>
                  <a:pt x="90578" y="16798"/>
                </a:lnTo>
                <a:lnTo>
                  <a:pt x="91566" y="17128"/>
                </a:lnTo>
                <a:lnTo>
                  <a:pt x="93543" y="17128"/>
                </a:lnTo>
                <a:lnTo>
                  <a:pt x="94531" y="17457"/>
                </a:lnTo>
                <a:lnTo>
                  <a:pt x="96507" y="17457"/>
                </a:lnTo>
                <a:lnTo>
                  <a:pt x="97495" y="17786"/>
                </a:lnTo>
                <a:lnTo>
                  <a:pt x="99471" y="17786"/>
                </a:lnTo>
                <a:lnTo>
                  <a:pt x="100459" y="18116"/>
                </a:lnTo>
                <a:lnTo>
                  <a:pt x="102436" y="18116"/>
                </a:lnTo>
                <a:lnTo>
                  <a:pt x="103424" y="18445"/>
                </a:lnTo>
                <a:lnTo>
                  <a:pt x="105400" y="18445"/>
                </a:lnTo>
                <a:lnTo>
                  <a:pt x="106716" y="18774"/>
                </a:lnTo>
                <a:lnTo>
                  <a:pt x="108692" y="18774"/>
                </a:lnTo>
                <a:lnTo>
                  <a:pt x="109681" y="19104"/>
                </a:lnTo>
                <a:lnTo>
                  <a:pt x="112645" y="19104"/>
                </a:lnTo>
                <a:lnTo>
                  <a:pt x="113633" y="19433"/>
                </a:lnTo>
                <a:lnTo>
                  <a:pt x="115609" y="19433"/>
                </a:lnTo>
                <a:lnTo>
                  <a:pt x="116597" y="19762"/>
                </a:lnTo>
                <a:lnTo>
                  <a:pt x="119562" y="19762"/>
                </a:lnTo>
                <a:lnTo>
                  <a:pt x="120550" y="20092"/>
                </a:lnTo>
                <a:lnTo>
                  <a:pt x="123514" y="20092"/>
                </a:lnTo>
                <a:lnTo>
                  <a:pt x="124502" y="20421"/>
                </a:lnTo>
                <a:lnTo>
                  <a:pt x="127795" y="20421"/>
                </a:lnTo>
                <a:lnTo>
                  <a:pt x="128783" y="20750"/>
                </a:lnTo>
                <a:lnTo>
                  <a:pt x="131747" y="20750"/>
                </a:lnTo>
                <a:lnTo>
                  <a:pt x="132735" y="21080"/>
                </a:lnTo>
                <a:lnTo>
                  <a:pt x="135700" y="21080"/>
                </a:lnTo>
                <a:lnTo>
                  <a:pt x="136688" y="21409"/>
                </a:lnTo>
                <a:lnTo>
                  <a:pt x="140640" y="21409"/>
                </a:lnTo>
                <a:lnTo>
                  <a:pt x="141628" y="21738"/>
                </a:lnTo>
                <a:lnTo>
                  <a:pt x="145913" y="21738"/>
                </a:lnTo>
                <a:lnTo>
                  <a:pt x="146901" y="22069"/>
                </a:lnTo>
                <a:lnTo>
                  <a:pt x="150853" y="22069"/>
                </a:lnTo>
                <a:lnTo>
                  <a:pt x="151842" y="22397"/>
                </a:lnTo>
                <a:lnTo>
                  <a:pt x="155794" y="22397"/>
                </a:lnTo>
                <a:lnTo>
                  <a:pt x="156782" y="22726"/>
                </a:lnTo>
                <a:lnTo>
                  <a:pt x="160735" y="22726"/>
                </a:lnTo>
                <a:lnTo>
                  <a:pt x="161723" y="23057"/>
                </a:lnTo>
                <a:lnTo>
                  <a:pt x="166991" y="23057"/>
                </a:lnTo>
                <a:lnTo>
                  <a:pt x="167980" y="23385"/>
                </a:lnTo>
                <a:lnTo>
                  <a:pt x="172920" y="23385"/>
                </a:lnTo>
                <a:lnTo>
                  <a:pt x="173908" y="23714"/>
                </a:lnTo>
                <a:lnTo>
                  <a:pt x="179837" y="23714"/>
                </a:lnTo>
                <a:lnTo>
                  <a:pt x="180825" y="24045"/>
                </a:lnTo>
                <a:lnTo>
                  <a:pt x="187082" y="24045"/>
                </a:lnTo>
                <a:lnTo>
                  <a:pt x="188070" y="24374"/>
                </a:lnTo>
                <a:lnTo>
                  <a:pt x="193999" y="24374"/>
                </a:lnTo>
                <a:lnTo>
                  <a:pt x="194987" y="24702"/>
                </a:lnTo>
                <a:lnTo>
                  <a:pt x="201904" y="24702"/>
                </a:lnTo>
                <a:lnTo>
                  <a:pt x="202892" y="25033"/>
                </a:lnTo>
                <a:lnTo>
                  <a:pt x="211129" y="25033"/>
                </a:lnTo>
                <a:lnTo>
                  <a:pt x="212117" y="25362"/>
                </a:lnTo>
                <a:lnTo>
                  <a:pt x="221010" y="25362"/>
                </a:lnTo>
                <a:lnTo>
                  <a:pt x="221998" y="25691"/>
                </a:lnTo>
                <a:lnTo>
                  <a:pt x="231219" y="25691"/>
                </a:lnTo>
                <a:lnTo>
                  <a:pt x="232207" y="26021"/>
                </a:lnTo>
                <a:lnTo>
                  <a:pt x="243405" y="26021"/>
                </a:lnTo>
                <a:lnTo>
                  <a:pt x="244393" y="26350"/>
                </a:lnTo>
                <a:lnTo>
                  <a:pt x="256250" y="26350"/>
                </a:lnTo>
                <a:lnTo>
                  <a:pt x="257238" y="26679"/>
                </a:lnTo>
                <a:lnTo>
                  <a:pt x="272392" y="26679"/>
                </a:lnTo>
                <a:lnTo>
                  <a:pt x="273380" y="27009"/>
                </a:lnTo>
                <a:lnTo>
                  <a:pt x="290506" y="27009"/>
                </a:lnTo>
                <a:lnTo>
                  <a:pt x="291494" y="27338"/>
                </a:lnTo>
                <a:lnTo>
                  <a:pt x="300715" y="27338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08215" y="1315105"/>
            <a:ext cx="300990" cy="504825"/>
          </a:xfrm>
          <a:custGeom>
            <a:avLst/>
            <a:gdLst/>
            <a:ahLst/>
            <a:cxnLst/>
            <a:rect l="l" t="t" r="r" b="b"/>
            <a:pathLst>
              <a:path w="300990" h="504825">
                <a:moveTo>
                  <a:pt x="0" y="0"/>
                </a:moveTo>
                <a:lnTo>
                  <a:pt x="988" y="5268"/>
                </a:lnTo>
                <a:lnTo>
                  <a:pt x="1976" y="10209"/>
                </a:lnTo>
                <a:lnTo>
                  <a:pt x="2964" y="15477"/>
                </a:lnTo>
                <a:lnTo>
                  <a:pt x="7904" y="40180"/>
                </a:lnTo>
                <a:lnTo>
                  <a:pt x="8893" y="44793"/>
                </a:lnTo>
                <a:lnTo>
                  <a:pt x="9881" y="49733"/>
                </a:lnTo>
                <a:lnTo>
                  <a:pt x="10869" y="54346"/>
                </a:lnTo>
                <a:lnTo>
                  <a:pt x="11857" y="58955"/>
                </a:lnTo>
                <a:lnTo>
                  <a:pt x="12845" y="63567"/>
                </a:lnTo>
                <a:lnTo>
                  <a:pt x="13833" y="68180"/>
                </a:lnTo>
                <a:lnTo>
                  <a:pt x="14821" y="72788"/>
                </a:lnTo>
                <a:lnTo>
                  <a:pt x="15809" y="77073"/>
                </a:lnTo>
                <a:lnTo>
                  <a:pt x="16798" y="81681"/>
                </a:lnTo>
                <a:lnTo>
                  <a:pt x="17786" y="85966"/>
                </a:lnTo>
                <a:lnTo>
                  <a:pt x="19102" y="90246"/>
                </a:lnTo>
                <a:lnTo>
                  <a:pt x="20090" y="94527"/>
                </a:lnTo>
                <a:lnTo>
                  <a:pt x="21078" y="98811"/>
                </a:lnTo>
                <a:lnTo>
                  <a:pt x="22066" y="103092"/>
                </a:lnTo>
                <a:lnTo>
                  <a:pt x="23054" y="107372"/>
                </a:lnTo>
                <a:lnTo>
                  <a:pt x="24042" y="111325"/>
                </a:lnTo>
                <a:lnTo>
                  <a:pt x="25030" y="115609"/>
                </a:lnTo>
                <a:lnTo>
                  <a:pt x="26019" y="119562"/>
                </a:lnTo>
                <a:lnTo>
                  <a:pt x="27007" y="123514"/>
                </a:lnTo>
                <a:lnTo>
                  <a:pt x="27995" y="127795"/>
                </a:lnTo>
                <a:lnTo>
                  <a:pt x="28983" y="131747"/>
                </a:lnTo>
                <a:lnTo>
                  <a:pt x="29971" y="135372"/>
                </a:lnTo>
                <a:lnTo>
                  <a:pt x="30959" y="139324"/>
                </a:lnTo>
                <a:lnTo>
                  <a:pt x="31947" y="143277"/>
                </a:lnTo>
                <a:lnTo>
                  <a:pt x="32935" y="146897"/>
                </a:lnTo>
                <a:lnTo>
                  <a:pt x="33924" y="150850"/>
                </a:lnTo>
                <a:lnTo>
                  <a:pt x="34912" y="154474"/>
                </a:lnTo>
                <a:lnTo>
                  <a:pt x="35900" y="158098"/>
                </a:lnTo>
                <a:lnTo>
                  <a:pt x="36888" y="161719"/>
                </a:lnTo>
                <a:lnTo>
                  <a:pt x="38208" y="165343"/>
                </a:lnTo>
                <a:lnTo>
                  <a:pt x="39196" y="168968"/>
                </a:lnTo>
                <a:lnTo>
                  <a:pt x="40184" y="172588"/>
                </a:lnTo>
                <a:lnTo>
                  <a:pt x="41172" y="175884"/>
                </a:lnTo>
                <a:lnTo>
                  <a:pt x="42161" y="179505"/>
                </a:lnTo>
                <a:lnTo>
                  <a:pt x="43149" y="182801"/>
                </a:lnTo>
                <a:lnTo>
                  <a:pt x="44137" y="186422"/>
                </a:lnTo>
                <a:lnTo>
                  <a:pt x="45125" y="189718"/>
                </a:lnTo>
                <a:lnTo>
                  <a:pt x="46113" y="193011"/>
                </a:lnTo>
                <a:lnTo>
                  <a:pt x="47101" y="196303"/>
                </a:lnTo>
                <a:lnTo>
                  <a:pt x="48089" y="199599"/>
                </a:lnTo>
                <a:lnTo>
                  <a:pt x="49077" y="202892"/>
                </a:lnTo>
                <a:lnTo>
                  <a:pt x="50065" y="206184"/>
                </a:lnTo>
                <a:lnTo>
                  <a:pt x="51054" y="209148"/>
                </a:lnTo>
                <a:lnTo>
                  <a:pt x="52042" y="212445"/>
                </a:lnTo>
                <a:lnTo>
                  <a:pt x="53030" y="215409"/>
                </a:lnTo>
                <a:lnTo>
                  <a:pt x="54018" y="218702"/>
                </a:lnTo>
                <a:lnTo>
                  <a:pt x="55006" y="221666"/>
                </a:lnTo>
                <a:lnTo>
                  <a:pt x="55994" y="224630"/>
                </a:lnTo>
                <a:lnTo>
                  <a:pt x="56982" y="227595"/>
                </a:lnTo>
                <a:lnTo>
                  <a:pt x="58298" y="230559"/>
                </a:lnTo>
                <a:lnTo>
                  <a:pt x="59287" y="233523"/>
                </a:lnTo>
                <a:lnTo>
                  <a:pt x="60275" y="236488"/>
                </a:lnTo>
                <a:lnTo>
                  <a:pt x="61263" y="239452"/>
                </a:lnTo>
                <a:lnTo>
                  <a:pt x="62251" y="242416"/>
                </a:lnTo>
                <a:lnTo>
                  <a:pt x="63239" y="245053"/>
                </a:lnTo>
                <a:lnTo>
                  <a:pt x="64227" y="248017"/>
                </a:lnTo>
                <a:lnTo>
                  <a:pt x="65215" y="250649"/>
                </a:lnTo>
                <a:lnTo>
                  <a:pt x="66203" y="253614"/>
                </a:lnTo>
                <a:lnTo>
                  <a:pt x="67192" y="256250"/>
                </a:lnTo>
                <a:lnTo>
                  <a:pt x="68180" y="258886"/>
                </a:lnTo>
                <a:lnTo>
                  <a:pt x="69168" y="261519"/>
                </a:lnTo>
                <a:lnTo>
                  <a:pt x="70156" y="264155"/>
                </a:lnTo>
                <a:lnTo>
                  <a:pt x="71144" y="266791"/>
                </a:lnTo>
                <a:lnTo>
                  <a:pt x="72132" y="269424"/>
                </a:lnTo>
                <a:lnTo>
                  <a:pt x="73120" y="272060"/>
                </a:lnTo>
                <a:lnTo>
                  <a:pt x="74108" y="274364"/>
                </a:lnTo>
                <a:lnTo>
                  <a:pt x="75096" y="277001"/>
                </a:lnTo>
                <a:lnTo>
                  <a:pt x="76085" y="279637"/>
                </a:lnTo>
                <a:lnTo>
                  <a:pt x="77401" y="281941"/>
                </a:lnTo>
                <a:lnTo>
                  <a:pt x="78389" y="284577"/>
                </a:lnTo>
                <a:lnTo>
                  <a:pt x="79377" y="286882"/>
                </a:lnTo>
                <a:lnTo>
                  <a:pt x="80365" y="289186"/>
                </a:lnTo>
                <a:lnTo>
                  <a:pt x="81353" y="291494"/>
                </a:lnTo>
                <a:lnTo>
                  <a:pt x="82341" y="294127"/>
                </a:lnTo>
                <a:lnTo>
                  <a:pt x="83329" y="296435"/>
                </a:lnTo>
                <a:lnTo>
                  <a:pt x="84318" y="298739"/>
                </a:lnTo>
                <a:lnTo>
                  <a:pt x="85306" y="301043"/>
                </a:lnTo>
                <a:lnTo>
                  <a:pt x="86294" y="303020"/>
                </a:lnTo>
                <a:lnTo>
                  <a:pt x="87282" y="305328"/>
                </a:lnTo>
                <a:lnTo>
                  <a:pt x="88270" y="307632"/>
                </a:lnTo>
                <a:lnTo>
                  <a:pt x="89258" y="309936"/>
                </a:lnTo>
                <a:lnTo>
                  <a:pt x="90246" y="311913"/>
                </a:lnTo>
                <a:lnTo>
                  <a:pt x="91234" y="314221"/>
                </a:lnTo>
                <a:lnTo>
                  <a:pt x="92223" y="316197"/>
                </a:lnTo>
                <a:lnTo>
                  <a:pt x="93211" y="318501"/>
                </a:lnTo>
                <a:lnTo>
                  <a:pt x="94199" y="320478"/>
                </a:lnTo>
                <a:lnTo>
                  <a:pt x="95187" y="322454"/>
                </a:lnTo>
                <a:lnTo>
                  <a:pt x="96507" y="324430"/>
                </a:lnTo>
                <a:lnTo>
                  <a:pt x="97495" y="326734"/>
                </a:lnTo>
                <a:lnTo>
                  <a:pt x="102436" y="336616"/>
                </a:lnTo>
                <a:lnTo>
                  <a:pt x="103424" y="338264"/>
                </a:lnTo>
                <a:lnTo>
                  <a:pt x="104412" y="340240"/>
                </a:lnTo>
                <a:lnTo>
                  <a:pt x="105400" y="342216"/>
                </a:lnTo>
                <a:lnTo>
                  <a:pt x="106388" y="343864"/>
                </a:lnTo>
                <a:lnTo>
                  <a:pt x="107376" y="345841"/>
                </a:lnTo>
                <a:lnTo>
                  <a:pt x="108364" y="347817"/>
                </a:lnTo>
                <a:lnTo>
                  <a:pt x="109353" y="349461"/>
                </a:lnTo>
                <a:lnTo>
                  <a:pt x="110341" y="351109"/>
                </a:lnTo>
                <a:lnTo>
                  <a:pt x="111329" y="353086"/>
                </a:lnTo>
                <a:lnTo>
                  <a:pt x="112317" y="354734"/>
                </a:lnTo>
                <a:lnTo>
                  <a:pt x="113305" y="356378"/>
                </a:lnTo>
                <a:lnTo>
                  <a:pt x="114293" y="358354"/>
                </a:lnTo>
                <a:lnTo>
                  <a:pt x="115609" y="360002"/>
                </a:lnTo>
                <a:lnTo>
                  <a:pt x="116597" y="361651"/>
                </a:lnTo>
                <a:lnTo>
                  <a:pt x="117586" y="363295"/>
                </a:lnTo>
                <a:lnTo>
                  <a:pt x="118574" y="364943"/>
                </a:lnTo>
                <a:lnTo>
                  <a:pt x="119562" y="366591"/>
                </a:lnTo>
                <a:lnTo>
                  <a:pt x="120550" y="368235"/>
                </a:lnTo>
                <a:lnTo>
                  <a:pt x="121538" y="369884"/>
                </a:lnTo>
                <a:lnTo>
                  <a:pt x="122526" y="371532"/>
                </a:lnTo>
                <a:lnTo>
                  <a:pt x="123514" y="372848"/>
                </a:lnTo>
                <a:lnTo>
                  <a:pt x="124502" y="374496"/>
                </a:lnTo>
                <a:lnTo>
                  <a:pt x="125490" y="376140"/>
                </a:lnTo>
                <a:lnTo>
                  <a:pt x="126479" y="377789"/>
                </a:lnTo>
                <a:lnTo>
                  <a:pt x="127467" y="379105"/>
                </a:lnTo>
                <a:lnTo>
                  <a:pt x="128455" y="380753"/>
                </a:lnTo>
                <a:lnTo>
                  <a:pt x="129443" y="382069"/>
                </a:lnTo>
                <a:lnTo>
                  <a:pt x="130431" y="383717"/>
                </a:lnTo>
                <a:lnTo>
                  <a:pt x="131419" y="385033"/>
                </a:lnTo>
                <a:lnTo>
                  <a:pt x="132407" y="386353"/>
                </a:lnTo>
                <a:lnTo>
                  <a:pt x="133395" y="387999"/>
                </a:lnTo>
                <a:lnTo>
                  <a:pt x="134384" y="389317"/>
                </a:lnTo>
                <a:lnTo>
                  <a:pt x="135700" y="390634"/>
                </a:lnTo>
                <a:lnTo>
                  <a:pt x="136688" y="392281"/>
                </a:lnTo>
                <a:lnTo>
                  <a:pt x="137676" y="393598"/>
                </a:lnTo>
                <a:lnTo>
                  <a:pt x="138664" y="394915"/>
                </a:lnTo>
                <a:lnTo>
                  <a:pt x="139652" y="396234"/>
                </a:lnTo>
                <a:lnTo>
                  <a:pt x="140640" y="397551"/>
                </a:lnTo>
                <a:lnTo>
                  <a:pt x="141628" y="398868"/>
                </a:lnTo>
                <a:lnTo>
                  <a:pt x="142617" y="400186"/>
                </a:lnTo>
                <a:lnTo>
                  <a:pt x="143605" y="401503"/>
                </a:lnTo>
                <a:lnTo>
                  <a:pt x="144593" y="402820"/>
                </a:lnTo>
                <a:lnTo>
                  <a:pt x="145581" y="404139"/>
                </a:lnTo>
                <a:lnTo>
                  <a:pt x="146569" y="405127"/>
                </a:lnTo>
                <a:lnTo>
                  <a:pt x="147557" y="406444"/>
                </a:lnTo>
                <a:lnTo>
                  <a:pt x="148545" y="407761"/>
                </a:lnTo>
                <a:lnTo>
                  <a:pt x="149533" y="409079"/>
                </a:lnTo>
                <a:lnTo>
                  <a:pt x="150521" y="410068"/>
                </a:lnTo>
                <a:lnTo>
                  <a:pt x="151510" y="411385"/>
                </a:lnTo>
                <a:lnTo>
                  <a:pt x="152498" y="412701"/>
                </a:lnTo>
                <a:lnTo>
                  <a:pt x="153486" y="413690"/>
                </a:lnTo>
                <a:lnTo>
                  <a:pt x="154806" y="415008"/>
                </a:lnTo>
                <a:lnTo>
                  <a:pt x="155794" y="415996"/>
                </a:lnTo>
                <a:lnTo>
                  <a:pt x="156782" y="417313"/>
                </a:lnTo>
                <a:lnTo>
                  <a:pt x="157770" y="418301"/>
                </a:lnTo>
                <a:lnTo>
                  <a:pt x="158758" y="419289"/>
                </a:lnTo>
                <a:lnTo>
                  <a:pt x="159747" y="420606"/>
                </a:lnTo>
                <a:lnTo>
                  <a:pt x="160735" y="421595"/>
                </a:lnTo>
                <a:lnTo>
                  <a:pt x="161723" y="422583"/>
                </a:lnTo>
                <a:lnTo>
                  <a:pt x="162711" y="423901"/>
                </a:lnTo>
                <a:lnTo>
                  <a:pt x="163699" y="424889"/>
                </a:lnTo>
                <a:lnTo>
                  <a:pt x="164687" y="425877"/>
                </a:lnTo>
                <a:lnTo>
                  <a:pt x="165675" y="426866"/>
                </a:lnTo>
                <a:lnTo>
                  <a:pt x="166663" y="428183"/>
                </a:lnTo>
                <a:lnTo>
                  <a:pt x="172592" y="434111"/>
                </a:lnTo>
                <a:lnTo>
                  <a:pt x="173908" y="435099"/>
                </a:lnTo>
                <a:lnTo>
                  <a:pt x="174896" y="436087"/>
                </a:lnTo>
                <a:lnTo>
                  <a:pt x="175884" y="436747"/>
                </a:lnTo>
                <a:lnTo>
                  <a:pt x="176873" y="437735"/>
                </a:lnTo>
                <a:lnTo>
                  <a:pt x="177861" y="438723"/>
                </a:lnTo>
                <a:lnTo>
                  <a:pt x="178849" y="439711"/>
                </a:lnTo>
                <a:lnTo>
                  <a:pt x="179837" y="440699"/>
                </a:lnTo>
                <a:lnTo>
                  <a:pt x="180825" y="441357"/>
                </a:lnTo>
                <a:lnTo>
                  <a:pt x="181813" y="442345"/>
                </a:lnTo>
                <a:lnTo>
                  <a:pt x="182801" y="443333"/>
                </a:lnTo>
                <a:lnTo>
                  <a:pt x="183789" y="443992"/>
                </a:lnTo>
                <a:lnTo>
                  <a:pt x="184778" y="444981"/>
                </a:lnTo>
                <a:lnTo>
                  <a:pt x="185766" y="445969"/>
                </a:lnTo>
                <a:lnTo>
                  <a:pt x="186754" y="446628"/>
                </a:lnTo>
                <a:lnTo>
                  <a:pt x="187742" y="447616"/>
                </a:lnTo>
                <a:lnTo>
                  <a:pt x="188730" y="448274"/>
                </a:lnTo>
                <a:lnTo>
                  <a:pt x="189718" y="449262"/>
                </a:lnTo>
                <a:lnTo>
                  <a:pt x="190706" y="449921"/>
                </a:lnTo>
                <a:lnTo>
                  <a:pt x="191694" y="450909"/>
                </a:lnTo>
                <a:lnTo>
                  <a:pt x="192682" y="451569"/>
                </a:lnTo>
                <a:lnTo>
                  <a:pt x="193999" y="452557"/>
                </a:lnTo>
                <a:lnTo>
                  <a:pt x="194987" y="453214"/>
                </a:lnTo>
                <a:lnTo>
                  <a:pt x="195975" y="453874"/>
                </a:lnTo>
                <a:lnTo>
                  <a:pt x="196963" y="454862"/>
                </a:lnTo>
                <a:lnTo>
                  <a:pt x="197951" y="455521"/>
                </a:lnTo>
                <a:lnTo>
                  <a:pt x="198939" y="456179"/>
                </a:lnTo>
                <a:lnTo>
                  <a:pt x="199927" y="457167"/>
                </a:lnTo>
                <a:lnTo>
                  <a:pt x="200915" y="457826"/>
                </a:lnTo>
                <a:lnTo>
                  <a:pt x="201904" y="458485"/>
                </a:lnTo>
                <a:lnTo>
                  <a:pt x="202892" y="459143"/>
                </a:lnTo>
                <a:lnTo>
                  <a:pt x="203880" y="460131"/>
                </a:lnTo>
                <a:lnTo>
                  <a:pt x="204868" y="460790"/>
                </a:lnTo>
                <a:lnTo>
                  <a:pt x="205856" y="461450"/>
                </a:lnTo>
                <a:lnTo>
                  <a:pt x="206844" y="462107"/>
                </a:lnTo>
                <a:lnTo>
                  <a:pt x="207832" y="462767"/>
                </a:lnTo>
                <a:lnTo>
                  <a:pt x="208820" y="463426"/>
                </a:lnTo>
                <a:lnTo>
                  <a:pt x="209809" y="464084"/>
                </a:lnTo>
                <a:lnTo>
                  <a:pt x="210797" y="464743"/>
                </a:lnTo>
                <a:lnTo>
                  <a:pt x="211785" y="465402"/>
                </a:lnTo>
                <a:lnTo>
                  <a:pt x="213105" y="466060"/>
                </a:lnTo>
                <a:lnTo>
                  <a:pt x="214093" y="466719"/>
                </a:lnTo>
                <a:lnTo>
                  <a:pt x="215081" y="467378"/>
                </a:lnTo>
                <a:lnTo>
                  <a:pt x="216069" y="468036"/>
                </a:lnTo>
                <a:lnTo>
                  <a:pt x="217057" y="468695"/>
                </a:lnTo>
                <a:lnTo>
                  <a:pt x="218045" y="469355"/>
                </a:lnTo>
                <a:lnTo>
                  <a:pt x="219034" y="470012"/>
                </a:lnTo>
                <a:lnTo>
                  <a:pt x="220022" y="470672"/>
                </a:lnTo>
                <a:lnTo>
                  <a:pt x="221010" y="471331"/>
                </a:lnTo>
                <a:lnTo>
                  <a:pt x="221998" y="471989"/>
                </a:lnTo>
                <a:lnTo>
                  <a:pt x="222986" y="472319"/>
                </a:lnTo>
                <a:lnTo>
                  <a:pt x="223974" y="472977"/>
                </a:lnTo>
                <a:lnTo>
                  <a:pt x="224962" y="473636"/>
                </a:lnTo>
                <a:lnTo>
                  <a:pt x="225950" y="474295"/>
                </a:lnTo>
                <a:lnTo>
                  <a:pt x="226939" y="474624"/>
                </a:lnTo>
                <a:lnTo>
                  <a:pt x="227927" y="475283"/>
                </a:lnTo>
                <a:lnTo>
                  <a:pt x="228915" y="475941"/>
                </a:lnTo>
                <a:lnTo>
                  <a:pt x="229903" y="476600"/>
                </a:lnTo>
                <a:lnTo>
                  <a:pt x="230891" y="476929"/>
                </a:lnTo>
                <a:lnTo>
                  <a:pt x="232207" y="477588"/>
                </a:lnTo>
                <a:lnTo>
                  <a:pt x="233195" y="478248"/>
                </a:lnTo>
                <a:lnTo>
                  <a:pt x="234183" y="478577"/>
                </a:lnTo>
                <a:lnTo>
                  <a:pt x="235172" y="479236"/>
                </a:lnTo>
                <a:lnTo>
                  <a:pt x="236160" y="479565"/>
                </a:lnTo>
                <a:lnTo>
                  <a:pt x="237148" y="480224"/>
                </a:lnTo>
                <a:lnTo>
                  <a:pt x="238136" y="480882"/>
                </a:lnTo>
                <a:lnTo>
                  <a:pt x="239124" y="481212"/>
                </a:lnTo>
                <a:lnTo>
                  <a:pt x="240112" y="481870"/>
                </a:lnTo>
                <a:lnTo>
                  <a:pt x="241100" y="482200"/>
                </a:lnTo>
                <a:lnTo>
                  <a:pt x="242088" y="482858"/>
                </a:lnTo>
                <a:lnTo>
                  <a:pt x="243076" y="483188"/>
                </a:lnTo>
                <a:lnTo>
                  <a:pt x="244065" y="483846"/>
                </a:lnTo>
                <a:lnTo>
                  <a:pt x="245053" y="484176"/>
                </a:lnTo>
                <a:lnTo>
                  <a:pt x="246041" y="484834"/>
                </a:lnTo>
                <a:lnTo>
                  <a:pt x="247029" y="485165"/>
                </a:lnTo>
                <a:lnTo>
                  <a:pt x="248017" y="485822"/>
                </a:lnTo>
                <a:lnTo>
                  <a:pt x="249005" y="486153"/>
                </a:lnTo>
                <a:lnTo>
                  <a:pt x="249993" y="486481"/>
                </a:lnTo>
                <a:lnTo>
                  <a:pt x="250981" y="487141"/>
                </a:lnTo>
                <a:lnTo>
                  <a:pt x="252298" y="487470"/>
                </a:lnTo>
                <a:lnTo>
                  <a:pt x="253286" y="487798"/>
                </a:lnTo>
                <a:lnTo>
                  <a:pt x="254274" y="488458"/>
                </a:lnTo>
                <a:lnTo>
                  <a:pt x="255262" y="488787"/>
                </a:lnTo>
                <a:lnTo>
                  <a:pt x="256250" y="489117"/>
                </a:lnTo>
                <a:lnTo>
                  <a:pt x="257238" y="489775"/>
                </a:lnTo>
                <a:lnTo>
                  <a:pt x="258226" y="490105"/>
                </a:lnTo>
                <a:lnTo>
                  <a:pt x="259214" y="490434"/>
                </a:lnTo>
                <a:lnTo>
                  <a:pt x="260203" y="491093"/>
                </a:lnTo>
                <a:lnTo>
                  <a:pt x="261191" y="491422"/>
                </a:lnTo>
                <a:lnTo>
                  <a:pt x="262179" y="491751"/>
                </a:lnTo>
                <a:lnTo>
                  <a:pt x="263167" y="492081"/>
                </a:lnTo>
                <a:lnTo>
                  <a:pt x="264155" y="492739"/>
                </a:lnTo>
                <a:lnTo>
                  <a:pt x="265143" y="493069"/>
                </a:lnTo>
                <a:lnTo>
                  <a:pt x="266131" y="493398"/>
                </a:lnTo>
                <a:lnTo>
                  <a:pt x="267119" y="493727"/>
                </a:lnTo>
                <a:lnTo>
                  <a:pt x="268107" y="494058"/>
                </a:lnTo>
                <a:lnTo>
                  <a:pt x="269096" y="494386"/>
                </a:lnTo>
                <a:lnTo>
                  <a:pt x="270084" y="495046"/>
                </a:lnTo>
                <a:lnTo>
                  <a:pt x="271404" y="495375"/>
                </a:lnTo>
                <a:lnTo>
                  <a:pt x="272392" y="495703"/>
                </a:lnTo>
                <a:lnTo>
                  <a:pt x="273380" y="496034"/>
                </a:lnTo>
                <a:lnTo>
                  <a:pt x="274368" y="496363"/>
                </a:lnTo>
                <a:lnTo>
                  <a:pt x="275356" y="496692"/>
                </a:lnTo>
                <a:lnTo>
                  <a:pt x="276344" y="497022"/>
                </a:lnTo>
                <a:lnTo>
                  <a:pt x="277333" y="497351"/>
                </a:lnTo>
                <a:lnTo>
                  <a:pt x="278321" y="497680"/>
                </a:lnTo>
                <a:lnTo>
                  <a:pt x="279309" y="498010"/>
                </a:lnTo>
                <a:lnTo>
                  <a:pt x="280297" y="498339"/>
                </a:lnTo>
                <a:lnTo>
                  <a:pt x="281285" y="498998"/>
                </a:lnTo>
                <a:lnTo>
                  <a:pt x="282273" y="499327"/>
                </a:lnTo>
                <a:lnTo>
                  <a:pt x="283261" y="499656"/>
                </a:lnTo>
                <a:lnTo>
                  <a:pt x="284249" y="499986"/>
                </a:lnTo>
                <a:lnTo>
                  <a:pt x="285237" y="500315"/>
                </a:lnTo>
                <a:lnTo>
                  <a:pt x="286226" y="500644"/>
                </a:lnTo>
                <a:lnTo>
                  <a:pt x="287214" y="500644"/>
                </a:lnTo>
                <a:lnTo>
                  <a:pt x="288202" y="500974"/>
                </a:lnTo>
                <a:lnTo>
                  <a:pt x="289190" y="501303"/>
                </a:lnTo>
                <a:lnTo>
                  <a:pt x="290506" y="501632"/>
                </a:lnTo>
                <a:lnTo>
                  <a:pt x="291494" y="501963"/>
                </a:lnTo>
                <a:lnTo>
                  <a:pt x="292482" y="502291"/>
                </a:lnTo>
                <a:lnTo>
                  <a:pt x="293470" y="502620"/>
                </a:lnTo>
                <a:lnTo>
                  <a:pt x="294459" y="502951"/>
                </a:lnTo>
                <a:lnTo>
                  <a:pt x="295447" y="503279"/>
                </a:lnTo>
                <a:lnTo>
                  <a:pt x="296435" y="503608"/>
                </a:lnTo>
                <a:lnTo>
                  <a:pt x="297423" y="503939"/>
                </a:lnTo>
                <a:lnTo>
                  <a:pt x="298411" y="504268"/>
                </a:lnTo>
                <a:lnTo>
                  <a:pt x="299399" y="504268"/>
                </a:lnTo>
                <a:lnTo>
                  <a:pt x="300387" y="504596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07498" y="1277225"/>
            <a:ext cx="300990" cy="571500"/>
          </a:xfrm>
          <a:custGeom>
            <a:avLst/>
            <a:gdLst/>
            <a:ahLst/>
            <a:cxnLst/>
            <a:rect l="l" t="t" r="r" b="b"/>
            <a:pathLst>
              <a:path w="300990" h="571500">
                <a:moveTo>
                  <a:pt x="0" y="571463"/>
                </a:moveTo>
                <a:lnTo>
                  <a:pt x="21079" y="571463"/>
                </a:lnTo>
                <a:lnTo>
                  <a:pt x="22067" y="367911"/>
                </a:lnTo>
                <a:lnTo>
                  <a:pt x="23055" y="369888"/>
                </a:lnTo>
                <a:lnTo>
                  <a:pt x="24043" y="371864"/>
                </a:lnTo>
                <a:lnTo>
                  <a:pt x="25031" y="373840"/>
                </a:lnTo>
                <a:lnTo>
                  <a:pt x="26019" y="375816"/>
                </a:lnTo>
                <a:lnTo>
                  <a:pt x="27008" y="377792"/>
                </a:lnTo>
                <a:lnTo>
                  <a:pt x="28324" y="379437"/>
                </a:lnTo>
                <a:lnTo>
                  <a:pt x="29313" y="381413"/>
                </a:lnTo>
                <a:lnTo>
                  <a:pt x="30301" y="383389"/>
                </a:lnTo>
                <a:lnTo>
                  <a:pt x="31289" y="385037"/>
                </a:lnTo>
                <a:lnTo>
                  <a:pt x="32277" y="387014"/>
                </a:lnTo>
                <a:lnTo>
                  <a:pt x="33265" y="388662"/>
                </a:lnTo>
                <a:lnTo>
                  <a:pt x="34253" y="390638"/>
                </a:lnTo>
                <a:lnTo>
                  <a:pt x="35241" y="392282"/>
                </a:lnTo>
                <a:lnTo>
                  <a:pt x="36229" y="393930"/>
                </a:lnTo>
                <a:lnTo>
                  <a:pt x="37218" y="395579"/>
                </a:lnTo>
                <a:lnTo>
                  <a:pt x="38206" y="397555"/>
                </a:lnTo>
                <a:lnTo>
                  <a:pt x="39194" y="399199"/>
                </a:lnTo>
                <a:lnTo>
                  <a:pt x="40182" y="400847"/>
                </a:lnTo>
                <a:lnTo>
                  <a:pt x="41170" y="402495"/>
                </a:lnTo>
                <a:lnTo>
                  <a:pt x="42158" y="404140"/>
                </a:lnTo>
                <a:lnTo>
                  <a:pt x="43146" y="405788"/>
                </a:lnTo>
                <a:lnTo>
                  <a:pt x="44134" y="407436"/>
                </a:lnTo>
                <a:lnTo>
                  <a:pt x="45122" y="408752"/>
                </a:lnTo>
                <a:lnTo>
                  <a:pt x="46111" y="410400"/>
                </a:lnTo>
                <a:lnTo>
                  <a:pt x="47429" y="412045"/>
                </a:lnTo>
                <a:lnTo>
                  <a:pt x="48417" y="413693"/>
                </a:lnTo>
                <a:lnTo>
                  <a:pt x="49405" y="415009"/>
                </a:lnTo>
                <a:lnTo>
                  <a:pt x="50394" y="416657"/>
                </a:lnTo>
                <a:lnTo>
                  <a:pt x="51382" y="418305"/>
                </a:lnTo>
                <a:lnTo>
                  <a:pt x="52370" y="283921"/>
                </a:lnTo>
                <a:lnTo>
                  <a:pt x="53358" y="286886"/>
                </a:lnTo>
                <a:lnTo>
                  <a:pt x="54346" y="289518"/>
                </a:lnTo>
                <a:lnTo>
                  <a:pt x="55334" y="292482"/>
                </a:lnTo>
                <a:lnTo>
                  <a:pt x="56322" y="295119"/>
                </a:lnTo>
                <a:lnTo>
                  <a:pt x="57310" y="297755"/>
                </a:lnTo>
                <a:lnTo>
                  <a:pt x="58298" y="300387"/>
                </a:lnTo>
                <a:lnTo>
                  <a:pt x="59287" y="303024"/>
                </a:lnTo>
                <a:lnTo>
                  <a:pt x="60275" y="305660"/>
                </a:lnTo>
                <a:lnTo>
                  <a:pt x="61263" y="308292"/>
                </a:lnTo>
                <a:lnTo>
                  <a:pt x="62251" y="310929"/>
                </a:lnTo>
                <a:lnTo>
                  <a:pt x="63239" y="313233"/>
                </a:lnTo>
                <a:lnTo>
                  <a:pt x="64227" y="315869"/>
                </a:lnTo>
                <a:lnTo>
                  <a:pt x="65215" y="318173"/>
                </a:lnTo>
                <a:lnTo>
                  <a:pt x="66203" y="320810"/>
                </a:lnTo>
                <a:lnTo>
                  <a:pt x="67520" y="323114"/>
                </a:lnTo>
                <a:lnTo>
                  <a:pt x="68508" y="325750"/>
                </a:lnTo>
                <a:lnTo>
                  <a:pt x="69497" y="328055"/>
                </a:lnTo>
                <a:lnTo>
                  <a:pt x="70485" y="330363"/>
                </a:lnTo>
                <a:lnTo>
                  <a:pt x="71473" y="332667"/>
                </a:lnTo>
                <a:lnTo>
                  <a:pt x="72461" y="334971"/>
                </a:lnTo>
                <a:lnTo>
                  <a:pt x="73449" y="337280"/>
                </a:lnTo>
                <a:lnTo>
                  <a:pt x="74437" y="339584"/>
                </a:lnTo>
                <a:lnTo>
                  <a:pt x="75425" y="341888"/>
                </a:lnTo>
                <a:lnTo>
                  <a:pt x="76413" y="344196"/>
                </a:lnTo>
                <a:lnTo>
                  <a:pt x="77402" y="346173"/>
                </a:lnTo>
                <a:lnTo>
                  <a:pt x="78390" y="348477"/>
                </a:lnTo>
                <a:lnTo>
                  <a:pt x="79378" y="350781"/>
                </a:lnTo>
                <a:lnTo>
                  <a:pt x="80366" y="352758"/>
                </a:lnTo>
                <a:lnTo>
                  <a:pt x="81354" y="355066"/>
                </a:lnTo>
                <a:lnTo>
                  <a:pt x="82342" y="357042"/>
                </a:lnTo>
                <a:lnTo>
                  <a:pt x="83330" y="359018"/>
                </a:lnTo>
                <a:lnTo>
                  <a:pt x="84318" y="361323"/>
                </a:lnTo>
                <a:lnTo>
                  <a:pt x="85306" y="363299"/>
                </a:lnTo>
                <a:lnTo>
                  <a:pt x="86623" y="365275"/>
                </a:lnTo>
                <a:lnTo>
                  <a:pt x="87612" y="367251"/>
                </a:lnTo>
                <a:lnTo>
                  <a:pt x="88600" y="369227"/>
                </a:lnTo>
                <a:lnTo>
                  <a:pt x="89588" y="371204"/>
                </a:lnTo>
                <a:lnTo>
                  <a:pt x="90576" y="373180"/>
                </a:lnTo>
                <a:lnTo>
                  <a:pt x="91564" y="375156"/>
                </a:lnTo>
                <a:lnTo>
                  <a:pt x="92552" y="376804"/>
                </a:lnTo>
                <a:lnTo>
                  <a:pt x="93540" y="378781"/>
                </a:lnTo>
                <a:lnTo>
                  <a:pt x="94528" y="380757"/>
                </a:lnTo>
                <a:lnTo>
                  <a:pt x="95516" y="382733"/>
                </a:lnTo>
                <a:lnTo>
                  <a:pt x="96504" y="384377"/>
                </a:lnTo>
                <a:lnTo>
                  <a:pt x="97492" y="386354"/>
                </a:lnTo>
                <a:lnTo>
                  <a:pt x="98480" y="388002"/>
                </a:lnTo>
                <a:lnTo>
                  <a:pt x="99468" y="389650"/>
                </a:lnTo>
                <a:lnTo>
                  <a:pt x="100456" y="391626"/>
                </a:lnTo>
                <a:lnTo>
                  <a:pt x="101444" y="393270"/>
                </a:lnTo>
                <a:lnTo>
                  <a:pt x="102433" y="394919"/>
                </a:lnTo>
                <a:lnTo>
                  <a:pt x="103421" y="396895"/>
                </a:lnTo>
                <a:lnTo>
                  <a:pt x="104409" y="398543"/>
                </a:lnTo>
                <a:lnTo>
                  <a:pt x="105729" y="400187"/>
                </a:lnTo>
                <a:lnTo>
                  <a:pt x="106717" y="401835"/>
                </a:lnTo>
                <a:lnTo>
                  <a:pt x="107705" y="403484"/>
                </a:lnTo>
                <a:lnTo>
                  <a:pt x="108693" y="405128"/>
                </a:lnTo>
                <a:lnTo>
                  <a:pt x="109681" y="406776"/>
                </a:lnTo>
                <a:lnTo>
                  <a:pt x="110669" y="408424"/>
                </a:lnTo>
                <a:lnTo>
                  <a:pt x="111658" y="409740"/>
                </a:lnTo>
                <a:lnTo>
                  <a:pt x="112646" y="411388"/>
                </a:lnTo>
                <a:lnTo>
                  <a:pt x="113634" y="413033"/>
                </a:lnTo>
                <a:lnTo>
                  <a:pt x="114622" y="414681"/>
                </a:lnTo>
                <a:lnTo>
                  <a:pt x="115610" y="415997"/>
                </a:lnTo>
                <a:lnTo>
                  <a:pt x="116598" y="417645"/>
                </a:lnTo>
                <a:lnTo>
                  <a:pt x="117586" y="418961"/>
                </a:lnTo>
                <a:lnTo>
                  <a:pt x="118574" y="420610"/>
                </a:lnTo>
                <a:lnTo>
                  <a:pt x="119563" y="421926"/>
                </a:lnTo>
                <a:lnTo>
                  <a:pt x="120551" y="423574"/>
                </a:lnTo>
                <a:lnTo>
                  <a:pt x="121539" y="424891"/>
                </a:lnTo>
                <a:lnTo>
                  <a:pt x="122527" y="426209"/>
                </a:lnTo>
                <a:lnTo>
                  <a:pt x="123515" y="427855"/>
                </a:lnTo>
                <a:lnTo>
                  <a:pt x="124503" y="429174"/>
                </a:lnTo>
                <a:lnTo>
                  <a:pt x="125819" y="430491"/>
                </a:lnTo>
                <a:lnTo>
                  <a:pt x="126807" y="431808"/>
                </a:lnTo>
                <a:lnTo>
                  <a:pt x="127796" y="433126"/>
                </a:lnTo>
                <a:lnTo>
                  <a:pt x="128784" y="434443"/>
                </a:lnTo>
                <a:lnTo>
                  <a:pt x="129772" y="435760"/>
                </a:lnTo>
                <a:lnTo>
                  <a:pt x="130760" y="437079"/>
                </a:lnTo>
                <a:lnTo>
                  <a:pt x="131748" y="438396"/>
                </a:lnTo>
                <a:lnTo>
                  <a:pt x="132736" y="439713"/>
                </a:lnTo>
                <a:lnTo>
                  <a:pt x="133724" y="441031"/>
                </a:lnTo>
                <a:lnTo>
                  <a:pt x="134712" y="442348"/>
                </a:lnTo>
                <a:lnTo>
                  <a:pt x="135700" y="443665"/>
                </a:lnTo>
                <a:lnTo>
                  <a:pt x="136689" y="444984"/>
                </a:lnTo>
                <a:lnTo>
                  <a:pt x="137677" y="445972"/>
                </a:lnTo>
                <a:lnTo>
                  <a:pt x="138665" y="447289"/>
                </a:lnTo>
                <a:lnTo>
                  <a:pt x="139653" y="448606"/>
                </a:lnTo>
                <a:lnTo>
                  <a:pt x="140641" y="449594"/>
                </a:lnTo>
                <a:lnTo>
                  <a:pt x="141629" y="450912"/>
                </a:lnTo>
                <a:lnTo>
                  <a:pt x="142617" y="451901"/>
                </a:lnTo>
                <a:lnTo>
                  <a:pt x="143605" y="453217"/>
                </a:lnTo>
                <a:lnTo>
                  <a:pt x="144922" y="454206"/>
                </a:lnTo>
                <a:lnTo>
                  <a:pt x="145910" y="455523"/>
                </a:lnTo>
                <a:lnTo>
                  <a:pt x="146898" y="456511"/>
                </a:lnTo>
                <a:lnTo>
                  <a:pt x="147886" y="457829"/>
                </a:lnTo>
                <a:lnTo>
                  <a:pt x="148874" y="458817"/>
                </a:lnTo>
                <a:lnTo>
                  <a:pt x="149862" y="459805"/>
                </a:lnTo>
                <a:lnTo>
                  <a:pt x="150850" y="461122"/>
                </a:lnTo>
                <a:lnTo>
                  <a:pt x="151838" y="462111"/>
                </a:lnTo>
                <a:lnTo>
                  <a:pt x="152827" y="463099"/>
                </a:lnTo>
                <a:lnTo>
                  <a:pt x="153815" y="464087"/>
                </a:lnTo>
                <a:lnTo>
                  <a:pt x="154803" y="465404"/>
                </a:lnTo>
                <a:lnTo>
                  <a:pt x="162708" y="473309"/>
                </a:lnTo>
                <a:lnTo>
                  <a:pt x="164028" y="474297"/>
                </a:lnTo>
                <a:lnTo>
                  <a:pt x="165016" y="475285"/>
                </a:lnTo>
                <a:lnTo>
                  <a:pt x="166004" y="475944"/>
                </a:lnTo>
                <a:lnTo>
                  <a:pt x="166992" y="476932"/>
                </a:lnTo>
                <a:lnTo>
                  <a:pt x="167980" y="477920"/>
                </a:lnTo>
                <a:lnTo>
                  <a:pt x="168968" y="478909"/>
                </a:lnTo>
                <a:lnTo>
                  <a:pt x="169957" y="479568"/>
                </a:lnTo>
                <a:lnTo>
                  <a:pt x="170945" y="480556"/>
                </a:lnTo>
                <a:lnTo>
                  <a:pt x="171933" y="481544"/>
                </a:lnTo>
                <a:lnTo>
                  <a:pt x="172921" y="482202"/>
                </a:lnTo>
                <a:lnTo>
                  <a:pt x="173909" y="483190"/>
                </a:lnTo>
                <a:lnTo>
                  <a:pt x="174897" y="484178"/>
                </a:lnTo>
                <a:lnTo>
                  <a:pt x="175885" y="484837"/>
                </a:lnTo>
                <a:lnTo>
                  <a:pt x="176873" y="485825"/>
                </a:lnTo>
                <a:lnTo>
                  <a:pt x="177861" y="486485"/>
                </a:lnTo>
                <a:lnTo>
                  <a:pt x="178850" y="487473"/>
                </a:lnTo>
                <a:lnTo>
                  <a:pt x="179838" y="488130"/>
                </a:lnTo>
                <a:lnTo>
                  <a:pt x="180826" y="489119"/>
                </a:lnTo>
                <a:lnTo>
                  <a:pt x="181814" y="489778"/>
                </a:lnTo>
                <a:lnTo>
                  <a:pt x="182802" y="490766"/>
                </a:lnTo>
                <a:lnTo>
                  <a:pt x="184118" y="491425"/>
                </a:lnTo>
                <a:lnTo>
                  <a:pt x="185106" y="492083"/>
                </a:lnTo>
                <a:lnTo>
                  <a:pt x="186094" y="493071"/>
                </a:lnTo>
                <a:lnTo>
                  <a:pt x="187083" y="493730"/>
                </a:lnTo>
                <a:lnTo>
                  <a:pt x="188071" y="494390"/>
                </a:lnTo>
                <a:lnTo>
                  <a:pt x="189059" y="495378"/>
                </a:lnTo>
                <a:lnTo>
                  <a:pt x="190047" y="496035"/>
                </a:lnTo>
                <a:lnTo>
                  <a:pt x="191035" y="496695"/>
                </a:lnTo>
                <a:lnTo>
                  <a:pt x="192023" y="497354"/>
                </a:lnTo>
                <a:lnTo>
                  <a:pt x="193011" y="498012"/>
                </a:lnTo>
                <a:lnTo>
                  <a:pt x="193999" y="499000"/>
                </a:lnTo>
                <a:lnTo>
                  <a:pt x="194988" y="499659"/>
                </a:lnTo>
                <a:lnTo>
                  <a:pt x="195976" y="500318"/>
                </a:lnTo>
                <a:lnTo>
                  <a:pt x="196964" y="500976"/>
                </a:lnTo>
                <a:lnTo>
                  <a:pt x="197952" y="501635"/>
                </a:lnTo>
                <a:lnTo>
                  <a:pt x="198940" y="502295"/>
                </a:lnTo>
                <a:lnTo>
                  <a:pt x="199928" y="502952"/>
                </a:lnTo>
                <a:lnTo>
                  <a:pt x="200916" y="503611"/>
                </a:lnTo>
                <a:lnTo>
                  <a:pt x="201904" y="504271"/>
                </a:lnTo>
                <a:lnTo>
                  <a:pt x="203221" y="504928"/>
                </a:lnTo>
                <a:lnTo>
                  <a:pt x="204209" y="505588"/>
                </a:lnTo>
                <a:lnTo>
                  <a:pt x="205197" y="506247"/>
                </a:lnTo>
                <a:lnTo>
                  <a:pt x="206185" y="506905"/>
                </a:lnTo>
                <a:lnTo>
                  <a:pt x="207173" y="507564"/>
                </a:lnTo>
                <a:lnTo>
                  <a:pt x="208161" y="508223"/>
                </a:lnTo>
                <a:lnTo>
                  <a:pt x="209149" y="508881"/>
                </a:lnTo>
                <a:lnTo>
                  <a:pt x="210137" y="509211"/>
                </a:lnTo>
                <a:lnTo>
                  <a:pt x="211125" y="509869"/>
                </a:lnTo>
                <a:lnTo>
                  <a:pt x="212114" y="510528"/>
                </a:lnTo>
                <a:lnTo>
                  <a:pt x="213102" y="511188"/>
                </a:lnTo>
                <a:lnTo>
                  <a:pt x="214090" y="511845"/>
                </a:lnTo>
                <a:lnTo>
                  <a:pt x="215078" y="512176"/>
                </a:lnTo>
                <a:lnTo>
                  <a:pt x="216066" y="512833"/>
                </a:lnTo>
                <a:lnTo>
                  <a:pt x="217054" y="513493"/>
                </a:lnTo>
                <a:lnTo>
                  <a:pt x="218042" y="514152"/>
                </a:lnTo>
                <a:lnTo>
                  <a:pt x="219030" y="514481"/>
                </a:lnTo>
                <a:lnTo>
                  <a:pt x="220019" y="515140"/>
                </a:lnTo>
                <a:lnTo>
                  <a:pt x="221007" y="515798"/>
                </a:lnTo>
                <a:lnTo>
                  <a:pt x="222327" y="516128"/>
                </a:lnTo>
                <a:lnTo>
                  <a:pt x="223315" y="245713"/>
                </a:lnTo>
                <a:lnTo>
                  <a:pt x="224303" y="248677"/>
                </a:lnTo>
                <a:lnTo>
                  <a:pt x="225291" y="251970"/>
                </a:lnTo>
                <a:lnTo>
                  <a:pt x="226279" y="254934"/>
                </a:lnTo>
                <a:lnTo>
                  <a:pt x="227267" y="257898"/>
                </a:lnTo>
                <a:lnTo>
                  <a:pt x="228255" y="261195"/>
                </a:lnTo>
                <a:lnTo>
                  <a:pt x="229244" y="264159"/>
                </a:lnTo>
                <a:lnTo>
                  <a:pt x="230232" y="267123"/>
                </a:lnTo>
                <a:lnTo>
                  <a:pt x="231220" y="270088"/>
                </a:lnTo>
                <a:lnTo>
                  <a:pt x="232208" y="273052"/>
                </a:lnTo>
                <a:lnTo>
                  <a:pt x="233196" y="276016"/>
                </a:lnTo>
                <a:lnTo>
                  <a:pt x="234184" y="278649"/>
                </a:lnTo>
                <a:lnTo>
                  <a:pt x="235172" y="281613"/>
                </a:lnTo>
                <a:lnTo>
                  <a:pt x="236160" y="284577"/>
                </a:lnTo>
                <a:lnTo>
                  <a:pt x="237149" y="287214"/>
                </a:lnTo>
                <a:lnTo>
                  <a:pt x="238137" y="289850"/>
                </a:lnTo>
                <a:lnTo>
                  <a:pt x="239125" y="292814"/>
                </a:lnTo>
                <a:lnTo>
                  <a:pt x="240113" y="295447"/>
                </a:lnTo>
                <a:lnTo>
                  <a:pt x="241101" y="298083"/>
                </a:lnTo>
                <a:lnTo>
                  <a:pt x="242417" y="300719"/>
                </a:lnTo>
                <a:lnTo>
                  <a:pt x="243405" y="303352"/>
                </a:lnTo>
                <a:lnTo>
                  <a:pt x="244393" y="305988"/>
                </a:lnTo>
                <a:lnTo>
                  <a:pt x="245382" y="308624"/>
                </a:lnTo>
                <a:lnTo>
                  <a:pt x="246370" y="311257"/>
                </a:lnTo>
                <a:lnTo>
                  <a:pt x="247358" y="313565"/>
                </a:lnTo>
                <a:lnTo>
                  <a:pt x="248346" y="316197"/>
                </a:lnTo>
                <a:lnTo>
                  <a:pt x="249334" y="318505"/>
                </a:lnTo>
                <a:lnTo>
                  <a:pt x="250322" y="321138"/>
                </a:lnTo>
                <a:lnTo>
                  <a:pt x="251310" y="323446"/>
                </a:lnTo>
                <a:lnTo>
                  <a:pt x="252298" y="326078"/>
                </a:lnTo>
                <a:lnTo>
                  <a:pt x="253286" y="328387"/>
                </a:lnTo>
                <a:lnTo>
                  <a:pt x="254275" y="330691"/>
                </a:lnTo>
                <a:lnTo>
                  <a:pt x="255263" y="332995"/>
                </a:lnTo>
                <a:lnTo>
                  <a:pt x="256251" y="335303"/>
                </a:lnTo>
                <a:lnTo>
                  <a:pt x="257239" y="337608"/>
                </a:lnTo>
                <a:lnTo>
                  <a:pt x="258227" y="339912"/>
                </a:lnTo>
                <a:lnTo>
                  <a:pt x="259215" y="342220"/>
                </a:lnTo>
                <a:lnTo>
                  <a:pt x="260203" y="344525"/>
                </a:lnTo>
                <a:lnTo>
                  <a:pt x="261519" y="346501"/>
                </a:lnTo>
                <a:lnTo>
                  <a:pt x="262508" y="348805"/>
                </a:lnTo>
                <a:lnTo>
                  <a:pt x="263496" y="350781"/>
                </a:lnTo>
                <a:lnTo>
                  <a:pt x="264484" y="353090"/>
                </a:lnTo>
                <a:lnTo>
                  <a:pt x="265472" y="355066"/>
                </a:lnTo>
                <a:lnTo>
                  <a:pt x="266460" y="357370"/>
                </a:lnTo>
                <a:lnTo>
                  <a:pt x="267448" y="359346"/>
                </a:lnTo>
                <a:lnTo>
                  <a:pt x="268436" y="361323"/>
                </a:lnTo>
                <a:lnTo>
                  <a:pt x="269424" y="363627"/>
                </a:lnTo>
                <a:lnTo>
                  <a:pt x="270413" y="365603"/>
                </a:lnTo>
                <a:lnTo>
                  <a:pt x="271401" y="367579"/>
                </a:lnTo>
                <a:lnTo>
                  <a:pt x="272389" y="369556"/>
                </a:lnTo>
                <a:lnTo>
                  <a:pt x="273377" y="371532"/>
                </a:lnTo>
                <a:lnTo>
                  <a:pt x="274365" y="373508"/>
                </a:lnTo>
                <a:lnTo>
                  <a:pt x="275353" y="375156"/>
                </a:lnTo>
                <a:lnTo>
                  <a:pt x="276341" y="377132"/>
                </a:lnTo>
                <a:lnTo>
                  <a:pt x="277329" y="379109"/>
                </a:lnTo>
                <a:lnTo>
                  <a:pt x="278317" y="381085"/>
                </a:lnTo>
                <a:lnTo>
                  <a:pt x="279306" y="382733"/>
                </a:lnTo>
                <a:lnTo>
                  <a:pt x="280626" y="384709"/>
                </a:lnTo>
                <a:lnTo>
                  <a:pt x="281614" y="386354"/>
                </a:lnTo>
                <a:lnTo>
                  <a:pt x="282602" y="388330"/>
                </a:lnTo>
                <a:lnTo>
                  <a:pt x="283590" y="389978"/>
                </a:lnTo>
                <a:lnTo>
                  <a:pt x="284578" y="391954"/>
                </a:lnTo>
                <a:lnTo>
                  <a:pt x="285566" y="393602"/>
                </a:lnTo>
                <a:lnTo>
                  <a:pt x="286554" y="395247"/>
                </a:lnTo>
                <a:lnTo>
                  <a:pt x="287543" y="396895"/>
                </a:lnTo>
                <a:lnTo>
                  <a:pt x="288531" y="398543"/>
                </a:lnTo>
                <a:lnTo>
                  <a:pt x="289519" y="400187"/>
                </a:lnTo>
                <a:lnTo>
                  <a:pt x="290507" y="402163"/>
                </a:lnTo>
                <a:lnTo>
                  <a:pt x="291495" y="403812"/>
                </a:lnTo>
                <a:lnTo>
                  <a:pt x="292483" y="405128"/>
                </a:lnTo>
                <a:lnTo>
                  <a:pt x="293471" y="0"/>
                </a:lnTo>
                <a:lnTo>
                  <a:pt x="294459" y="5600"/>
                </a:lnTo>
                <a:lnTo>
                  <a:pt x="295447" y="11201"/>
                </a:lnTo>
                <a:lnTo>
                  <a:pt x="296436" y="16798"/>
                </a:lnTo>
                <a:lnTo>
                  <a:pt x="297424" y="22070"/>
                </a:lnTo>
                <a:lnTo>
                  <a:pt x="298412" y="27339"/>
                </a:lnTo>
                <a:lnTo>
                  <a:pt x="299400" y="32607"/>
                </a:lnTo>
                <a:lnTo>
                  <a:pt x="300716" y="3788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80031" y="1848688"/>
            <a:ext cx="127635" cy="0"/>
          </a:xfrm>
          <a:custGeom>
            <a:avLst/>
            <a:gdLst/>
            <a:ahLst/>
            <a:cxnLst/>
            <a:rect l="l" t="t" r="r" b="b"/>
            <a:pathLst>
              <a:path w="127634">
                <a:moveTo>
                  <a:pt x="0" y="0"/>
                </a:moveTo>
                <a:lnTo>
                  <a:pt x="127467" y="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785358" y="1924091"/>
            <a:ext cx="772795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" algn="ctr">
              <a:lnSpc>
                <a:spcPts val="610"/>
              </a:lnSpc>
            </a:pPr>
            <a:r>
              <a:rPr sz="550" dirty="0">
                <a:latin typeface="Arial"/>
                <a:cs typeface="Arial"/>
              </a:rPr>
              <a:t>0.5</a:t>
            </a:r>
            <a:endParaRPr sz="550">
              <a:latin typeface="Arial"/>
              <a:cs typeface="Arial"/>
            </a:endParaRPr>
          </a:p>
          <a:p>
            <a:pPr marL="45085" algn="ctr">
              <a:lnSpc>
                <a:spcPts val="670"/>
              </a:lnSpc>
            </a:pPr>
            <a:r>
              <a:rPr sz="600" dirty="0">
                <a:latin typeface="Lucida Sans Unicode"/>
                <a:cs typeface="Lucida Sans Unicode"/>
              </a:rPr>
              <a:t>t</a:t>
            </a:r>
            <a:r>
              <a:rPr sz="600" spc="-85" dirty="0">
                <a:latin typeface="Lucida Sans Unicode"/>
                <a:cs typeface="Lucida Sans Unicode"/>
              </a:rPr>
              <a:t> </a:t>
            </a:r>
            <a:r>
              <a:rPr sz="600" spc="-5" dirty="0">
                <a:latin typeface="Calibri"/>
                <a:cs typeface="Calibri"/>
              </a:rPr>
              <a:t>[s]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550" b="1" spc="10" dirty="0">
                <a:latin typeface="Tahoma"/>
                <a:cs typeface="Tahoma"/>
              </a:rPr>
              <a:t>(a) </a:t>
            </a:r>
            <a:r>
              <a:rPr sz="600" spc="-5" dirty="0">
                <a:latin typeface="Century"/>
                <a:cs typeface="Century"/>
              </a:rPr>
              <a:t>Input </a:t>
            </a:r>
            <a:r>
              <a:rPr sz="600" spc="-15" dirty="0">
                <a:latin typeface="Century"/>
                <a:cs typeface="Century"/>
              </a:rPr>
              <a:t>signal,</a:t>
            </a:r>
            <a:r>
              <a:rPr sz="600" spc="95" dirty="0">
                <a:latin typeface="Century"/>
                <a:cs typeface="Century"/>
              </a:rPr>
              <a:t> </a:t>
            </a:r>
            <a:r>
              <a:rPr sz="550" i="1" spc="25" dirty="0">
                <a:latin typeface="Verdana"/>
                <a:cs typeface="Verdana"/>
              </a:rPr>
              <a:t>x</a:t>
            </a:r>
            <a:r>
              <a:rPr sz="600" spc="25" dirty="0">
                <a:latin typeface="Century"/>
                <a:cs typeface="Century"/>
              </a:rPr>
              <a:t>(</a:t>
            </a:r>
            <a:r>
              <a:rPr sz="550" i="1" spc="25" dirty="0">
                <a:latin typeface="Verdana"/>
                <a:cs typeface="Verdana"/>
              </a:rPr>
              <a:t>t</a:t>
            </a:r>
            <a:r>
              <a:rPr sz="600" spc="25" dirty="0">
                <a:latin typeface="Century"/>
                <a:cs typeface="Century"/>
              </a:rPr>
              <a:t>)</a:t>
            </a:r>
            <a:endParaRPr sz="600">
              <a:latin typeface="Century"/>
              <a:cs typeface="Century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037537" y="1916538"/>
            <a:ext cx="1029969" cy="0"/>
          </a:xfrm>
          <a:custGeom>
            <a:avLst/>
            <a:gdLst/>
            <a:ahLst/>
            <a:cxnLst/>
            <a:rect l="l" t="t" r="r" b="b"/>
            <a:pathLst>
              <a:path w="1029969">
                <a:moveTo>
                  <a:pt x="0" y="0"/>
                </a:moveTo>
                <a:lnTo>
                  <a:pt x="102961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037537" y="1170840"/>
            <a:ext cx="1029969" cy="0"/>
          </a:xfrm>
          <a:custGeom>
            <a:avLst/>
            <a:gdLst/>
            <a:ahLst/>
            <a:cxnLst/>
            <a:rect l="l" t="t" r="r" b="b"/>
            <a:pathLst>
              <a:path w="1029969">
                <a:moveTo>
                  <a:pt x="0" y="0"/>
                </a:moveTo>
                <a:lnTo>
                  <a:pt x="102961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037537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067155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037537" y="1916538"/>
            <a:ext cx="1029969" cy="0"/>
          </a:xfrm>
          <a:custGeom>
            <a:avLst/>
            <a:gdLst/>
            <a:ahLst/>
            <a:cxnLst/>
            <a:rect l="l" t="t" r="r" b="b"/>
            <a:pathLst>
              <a:path w="1029969">
                <a:moveTo>
                  <a:pt x="0" y="0"/>
                </a:moveTo>
                <a:lnTo>
                  <a:pt x="102961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037537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037537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037537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380745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380745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723950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723950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067155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067155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2005074" y="1924091"/>
            <a:ext cx="112458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25755" algn="l"/>
                <a:tab pos="698500" algn="l"/>
                <a:tab pos="1012190" algn="l"/>
              </a:tabLst>
            </a:pPr>
            <a:r>
              <a:rPr sz="550" spc="5" dirty="0">
                <a:latin typeface="Arial"/>
                <a:cs typeface="Arial"/>
              </a:rPr>
              <a:t>0	</a:t>
            </a:r>
            <a:r>
              <a:rPr sz="550" dirty="0">
                <a:latin typeface="Arial"/>
                <a:cs typeface="Arial"/>
              </a:rPr>
              <a:t>0.5	</a:t>
            </a:r>
            <a:r>
              <a:rPr sz="550" spc="5" dirty="0">
                <a:latin typeface="Arial"/>
                <a:cs typeface="Arial"/>
              </a:rPr>
              <a:t>1	</a:t>
            </a:r>
            <a:r>
              <a:rPr sz="550" dirty="0">
                <a:latin typeface="Arial"/>
                <a:cs typeface="Arial"/>
              </a:rPr>
              <a:t>1.5</a:t>
            </a:r>
            <a:endParaRPr sz="550">
              <a:latin typeface="Arial"/>
              <a:cs typeface="Arial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037537" y="1916538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0"/>
                </a:moveTo>
                <a:lnTo>
                  <a:pt x="105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056617" y="1916538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1974114" y="1873038"/>
            <a:ext cx="6540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2037537" y="1692894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0"/>
                </a:moveTo>
                <a:lnTo>
                  <a:pt x="105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056617" y="1692894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1875302" y="1649394"/>
            <a:ext cx="16446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0.02</a:t>
            </a:r>
            <a:endParaRPr sz="550">
              <a:latin typeface="Arial"/>
              <a:cs typeface="Arial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2037537" y="1469251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0"/>
                </a:moveTo>
                <a:lnTo>
                  <a:pt x="105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056617" y="1469251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1875302" y="1425749"/>
            <a:ext cx="16446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0.04</a:t>
            </a:r>
            <a:endParaRPr sz="550">
              <a:latin typeface="Arial"/>
              <a:cs typeface="Arial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2037537" y="1245937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0" y="0"/>
                </a:moveTo>
                <a:lnTo>
                  <a:pt x="105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056617" y="1245937"/>
            <a:ext cx="10795" cy="0"/>
          </a:xfrm>
          <a:custGeom>
            <a:avLst/>
            <a:gdLst/>
            <a:ahLst/>
            <a:cxnLst/>
            <a:rect l="l" t="t" r="r" b="b"/>
            <a:pathLst>
              <a:path w="10794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1875302" y="1202434"/>
            <a:ext cx="16446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0.06</a:t>
            </a:r>
            <a:endParaRPr sz="550">
              <a:latin typeface="Arial"/>
              <a:cs typeface="Arial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2037537" y="1916538"/>
            <a:ext cx="1029969" cy="0"/>
          </a:xfrm>
          <a:custGeom>
            <a:avLst/>
            <a:gdLst/>
            <a:ahLst/>
            <a:cxnLst/>
            <a:rect l="l" t="t" r="r" b="b"/>
            <a:pathLst>
              <a:path w="1029969">
                <a:moveTo>
                  <a:pt x="0" y="0"/>
                </a:moveTo>
                <a:lnTo>
                  <a:pt x="102961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037537" y="1170840"/>
            <a:ext cx="1029969" cy="0"/>
          </a:xfrm>
          <a:custGeom>
            <a:avLst/>
            <a:gdLst/>
            <a:ahLst/>
            <a:cxnLst/>
            <a:rect l="l" t="t" r="r" b="b"/>
            <a:pathLst>
              <a:path w="1029969">
                <a:moveTo>
                  <a:pt x="0" y="0"/>
                </a:moveTo>
                <a:lnTo>
                  <a:pt x="102961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037537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067155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866567" y="1912256"/>
            <a:ext cx="200660" cy="4445"/>
          </a:xfrm>
          <a:custGeom>
            <a:avLst/>
            <a:gdLst/>
            <a:ahLst/>
            <a:cxnLst/>
            <a:rect l="l" t="t" r="r" b="b"/>
            <a:pathLst>
              <a:path w="200660" h="4444">
                <a:moveTo>
                  <a:pt x="0" y="0"/>
                </a:moveTo>
                <a:lnTo>
                  <a:pt x="660" y="328"/>
                </a:lnTo>
                <a:lnTo>
                  <a:pt x="3952" y="328"/>
                </a:lnTo>
                <a:lnTo>
                  <a:pt x="4612" y="659"/>
                </a:lnTo>
                <a:lnTo>
                  <a:pt x="8893" y="659"/>
                </a:lnTo>
                <a:lnTo>
                  <a:pt x="9553" y="988"/>
                </a:lnTo>
                <a:lnTo>
                  <a:pt x="13505" y="988"/>
                </a:lnTo>
                <a:lnTo>
                  <a:pt x="14165" y="1316"/>
                </a:lnTo>
                <a:lnTo>
                  <a:pt x="18118" y="1316"/>
                </a:lnTo>
                <a:lnTo>
                  <a:pt x="18774" y="1647"/>
                </a:lnTo>
                <a:lnTo>
                  <a:pt x="24046" y="1647"/>
                </a:lnTo>
                <a:lnTo>
                  <a:pt x="24702" y="1976"/>
                </a:lnTo>
                <a:lnTo>
                  <a:pt x="29643" y="1976"/>
                </a:lnTo>
                <a:lnTo>
                  <a:pt x="30303" y="2305"/>
                </a:lnTo>
                <a:lnTo>
                  <a:pt x="36232" y="2305"/>
                </a:lnTo>
                <a:lnTo>
                  <a:pt x="36892" y="2635"/>
                </a:lnTo>
                <a:lnTo>
                  <a:pt x="42821" y="2635"/>
                </a:lnTo>
                <a:lnTo>
                  <a:pt x="43477" y="2964"/>
                </a:lnTo>
                <a:lnTo>
                  <a:pt x="51714" y="2964"/>
                </a:lnTo>
                <a:lnTo>
                  <a:pt x="52370" y="3293"/>
                </a:lnTo>
                <a:lnTo>
                  <a:pt x="62251" y="3293"/>
                </a:lnTo>
                <a:lnTo>
                  <a:pt x="62911" y="3623"/>
                </a:lnTo>
                <a:lnTo>
                  <a:pt x="77073" y="3623"/>
                </a:lnTo>
                <a:lnTo>
                  <a:pt x="77733" y="3952"/>
                </a:lnTo>
                <a:lnTo>
                  <a:pt x="194991" y="3952"/>
                </a:lnTo>
                <a:lnTo>
                  <a:pt x="195647" y="4281"/>
                </a:lnTo>
                <a:lnTo>
                  <a:pt x="200587" y="4281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666311" y="1834195"/>
            <a:ext cx="200660" cy="78105"/>
          </a:xfrm>
          <a:custGeom>
            <a:avLst/>
            <a:gdLst/>
            <a:ahLst/>
            <a:cxnLst/>
            <a:rect l="l" t="t" r="r" b="b"/>
            <a:pathLst>
              <a:path w="200660" h="78105">
                <a:moveTo>
                  <a:pt x="0" y="0"/>
                </a:moveTo>
                <a:lnTo>
                  <a:pt x="656" y="659"/>
                </a:lnTo>
                <a:lnTo>
                  <a:pt x="1316" y="1647"/>
                </a:lnTo>
                <a:lnTo>
                  <a:pt x="1976" y="2305"/>
                </a:lnTo>
                <a:lnTo>
                  <a:pt x="2632" y="3293"/>
                </a:lnTo>
                <a:lnTo>
                  <a:pt x="3292" y="3952"/>
                </a:lnTo>
                <a:lnTo>
                  <a:pt x="3952" y="4611"/>
                </a:lnTo>
                <a:lnTo>
                  <a:pt x="4608" y="5269"/>
                </a:lnTo>
                <a:lnTo>
                  <a:pt x="5268" y="6257"/>
                </a:lnTo>
                <a:lnTo>
                  <a:pt x="5928" y="6916"/>
                </a:lnTo>
                <a:lnTo>
                  <a:pt x="6584" y="7576"/>
                </a:lnTo>
                <a:lnTo>
                  <a:pt x="7244" y="8233"/>
                </a:lnTo>
                <a:lnTo>
                  <a:pt x="7904" y="9221"/>
                </a:lnTo>
                <a:lnTo>
                  <a:pt x="8561" y="9881"/>
                </a:lnTo>
                <a:lnTo>
                  <a:pt x="9221" y="10540"/>
                </a:lnTo>
                <a:lnTo>
                  <a:pt x="9881" y="11198"/>
                </a:lnTo>
                <a:lnTo>
                  <a:pt x="10537" y="11857"/>
                </a:lnTo>
                <a:lnTo>
                  <a:pt x="11197" y="12516"/>
                </a:lnTo>
                <a:lnTo>
                  <a:pt x="11857" y="13174"/>
                </a:lnTo>
                <a:lnTo>
                  <a:pt x="12845" y="13833"/>
                </a:lnTo>
                <a:lnTo>
                  <a:pt x="13501" y="14492"/>
                </a:lnTo>
                <a:lnTo>
                  <a:pt x="14161" y="15150"/>
                </a:lnTo>
                <a:lnTo>
                  <a:pt x="14821" y="15809"/>
                </a:lnTo>
                <a:lnTo>
                  <a:pt x="15477" y="16469"/>
                </a:lnTo>
                <a:lnTo>
                  <a:pt x="16137" y="17126"/>
                </a:lnTo>
                <a:lnTo>
                  <a:pt x="16798" y="17786"/>
                </a:lnTo>
                <a:lnTo>
                  <a:pt x="17454" y="18445"/>
                </a:lnTo>
                <a:lnTo>
                  <a:pt x="18114" y="19103"/>
                </a:lnTo>
                <a:lnTo>
                  <a:pt x="18774" y="19762"/>
                </a:lnTo>
                <a:lnTo>
                  <a:pt x="19430" y="20421"/>
                </a:lnTo>
                <a:lnTo>
                  <a:pt x="20090" y="20750"/>
                </a:lnTo>
                <a:lnTo>
                  <a:pt x="20750" y="21409"/>
                </a:lnTo>
                <a:lnTo>
                  <a:pt x="21406" y="22067"/>
                </a:lnTo>
                <a:lnTo>
                  <a:pt x="22066" y="22726"/>
                </a:lnTo>
                <a:lnTo>
                  <a:pt x="22726" y="23055"/>
                </a:lnTo>
                <a:lnTo>
                  <a:pt x="23382" y="23714"/>
                </a:lnTo>
                <a:lnTo>
                  <a:pt x="24042" y="24374"/>
                </a:lnTo>
                <a:lnTo>
                  <a:pt x="24702" y="25031"/>
                </a:lnTo>
                <a:lnTo>
                  <a:pt x="25359" y="25362"/>
                </a:lnTo>
                <a:lnTo>
                  <a:pt x="26019" y="26019"/>
                </a:lnTo>
                <a:lnTo>
                  <a:pt x="26679" y="26679"/>
                </a:lnTo>
                <a:lnTo>
                  <a:pt x="27335" y="27008"/>
                </a:lnTo>
                <a:lnTo>
                  <a:pt x="27995" y="27667"/>
                </a:lnTo>
                <a:lnTo>
                  <a:pt x="28655" y="28326"/>
                </a:lnTo>
                <a:lnTo>
                  <a:pt x="29311" y="28655"/>
                </a:lnTo>
                <a:lnTo>
                  <a:pt x="29971" y="29314"/>
                </a:lnTo>
                <a:lnTo>
                  <a:pt x="30631" y="29643"/>
                </a:lnTo>
                <a:lnTo>
                  <a:pt x="31287" y="30302"/>
                </a:lnTo>
                <a:lnTo>
                  <a:pt x="32275" y="30631"/>
                </a:lnTo>
                <a:lnTo>
                  <a:pt x="32935" y="31290"/>
                </a:lnTo>
                <a:lnTo>
                  <a:pt x="33596" y="31619"/>
                </a:lnTo>
                <a:lnTo>
                  <a:pt x="34252" y="32279"/>
                </a:lnTo>
                <a:lnTo>
                  <a:pt x="34912" y="32607"/>
                </a:lnTo>
                <a:lnTo>
                  <a:pt x="35572" y="33267"/>
                </a:lnTo>
                <a:lnTo>
                  <a:pt x="36228" y="33596"/>
                </a:lnTo>
                <a:lnTo>
                  <a:pt x="36888" y="34255"/>
                </a:lnTo>
                <a:lnTo>
                  <a:pt x="37548" y="34584"/>
                </a:lnTo>
                <a:lnTo>
                  <a:pt x="38204" y="34912"/>
                </a:lnTo>
                <a:lnTo>
                  <a:pt x="38864" y="35572"/>
                </a:lnTo>
                <a:lnTo>
                  <a:pt x="39524" y="35901"/>
                </a:lnTo>
                <a:lnTo>
                  <a:pt x="40180" y="36560"/>
                </a:lnTo>
                <a:lnTo>
                  <a:pt x="40840" y="36889"/>
                </a:lnTo>
                <a:lnTo>
                  <a:pt x="41500" y="37219"/>
                </a:lnTo>
                <a:lnTo>
                  <a:pt x="42157" y="37877"/>
                </a:lnTo>
                <a:lnTo>
                  <a:pt x="42817" y="38207"/>
                </a:lnTo>
                <a:lnTo>
                  <a:pt x="43477" y="38536"/>
                </a:lnTo>
                <a:lnTo>
                  <a:pt x="44133" y="39195"/>
                </a:lnTo>
                <a:lnTo>
                  <a:pt x="44793" y="39524"/>
                </a:lnTo>
                <a:lnTo>
                  <a:pt x="45453" y="39853"/>
                </a:lnTo>
                <a:lnTo>
                  <a:pt x="46109" y="40183"/>
                </a:lnTo>
                <a:lnTo>
                  <a:pt x="46769" y="40841"/>
                </a:lnTo>
                <a:lnTo>
                  <a:pt x="47429" y="41172"/>
                </a:lnTo>
                <a:lnTo>
                  <a:pt x="48085" y="41500"/>
                </a:lnTo>
                <a:lnTo>
                  <a:pt x="48745" y="41829"/>
                </a:lnTo>
                <a:lnTo>
                  <a:pt x="49405" y="42160"/>
                </a:lnTo>
                <a:lnTo>
                  <a:pt x="50061" y="42817"/>
                </a:lnTo>
                <a:lnTo>
                  <a:pt x="50722" y="43148"/>
                </a:lnTo>
                <a:lnTo>
                  <a:pt x="51710" y="43477"/>
                </a:lnTo>
                <a:lnTo>
                  <a:pt x="52370" y="43806"/>
                </a:lnTo>
                <a:lnTo>
                  <a:pt x="53026" y="44136"/>
                </a:lnTo>
                <a:lnTo>
                  <a:pt x="53686" y="44465"/>
                </a:lnTo>
                <a:lnTo>
                  <a:pt x="54346" y="44794"/>
                </a:lnTo>
                <a:lnTo>
                  <a:pt x="55002" y="45124"/>
                </a:lnTo>
                <a:lnTo>
                  <a:pt x="55662" y="45782"/>
                </a:lnTo>
                <a:lnTo>
                  <a:pt x="56322" y="46112"/>
                </a:lnTo>
                <a:lnTo>
                  <a:pt x="56978" y="46441"/>
                </a:lnTo>
                <a:lnTo>
                  <a:pt x="57638" y="46770"/>
                </a:lnTo>
                <a:lnTo>
                  <a:pt x="58298" y="47100"/>
                </a:lnTo>
                <a:lnTo>
                  <a:pt x="58955" y="47429"/>
                </a:lnTo>
                <a:lnTo>
                  <a:pt x="59615" y="47758"/>
                </a:lnTo>
                <a:lnTo>
                  <a:pt x="60275" y="48088"/>
                </a:lnTo>
                <a:lnTo>
                  <a:pt x="60931" y="48417"/>
                </a:lnTo>
                <a:lnTo>
                  <a:pt x="61591" y="48746"/>
                </a:lnTo>
                <a:lnTo>
                  <a:pt x="62251" y="49077"/>
                </a:lnTo>
                <a:lnTo>
                  <a:pt x="62907" y="49405"/>
                </a:lnTo>
                <a:lnTo>
                  <a:pt x="63567" y="49734"/>
                </a:lnTo>
                <a:lnTo>
                  <a:pt x="64227" y="50065"/>
                </a:lnTo>
                <a:lnTo>
                  <a:pt x="64883" y="50394"/>
                </a:lnTo>
                <a:lnTo>
                  <a:pt x="65543" y="50722"/>
                </a:lnTo>
                <a:lnTo>
                  <a:pt x="66203" y="51053"/>
                </a:lnTo>
                <a:lnTo>
                  <a:pt x="66859" y="51382"/>
                </a:lnTo>
                <a:lnTo>
                  <a:pt x="67520" y="51382"/>
                </a:lnTo>
                <a:lnTo>
                  <a:pt x="68180" y="51710"/>
                </a:lnTo>
                <a:lnTo>
                  <a:pt x="68836" y="52041"/>
                </a:lnTo>
                <a:lnTo>
                  <a:pt x="69496" y="52370"/>
                </a:lnTo>
                <a:lnTo>
                  <a:pt x="70156" y="52699"/>
                </a:lnTo>
                <a:lnTo>
                  <a:pt x="71144" y="53029"/>
                </a:lnTo>
                <a:lnTo>
                  <a:pt x="71800" y="53358"/>
                </a:lnTo>
                <a:lnTo>
                  <a:pt x="72460" y="53687"/>
                </a:lnTo>
                <a:lnTo>
                  <a:pt x="73120" y="53687"/>
                </a:lnTo>
                <a:lnTo>
                  <a:pt x="73776" y="54017"/>
                </a:lnTo>
                <a:lnTo>
                  <a:pt x="74436" y="54346"/>
                </a:lnTo>
                <a:lnTo>
                  <a:pt x="75096" y="54675"/>
                </a:lnTo>
                <a:lnTo>
                  <a:pt x="75753" y="55005"/>
                </a:lnTo>
                <a:lnTo>
                  <a:pt x="76413" y="55334"/>
                </a:lnTo>
                <a:lnTo>
                  <a:pt x="77073" y="55334"/>
                </a:lnTo>
                <a:lnTo>
                  <a:pt x="77729" y="55663"/>
                </a:lnTo>
                <a:lnTo>
                  <a:pt x="78389" y="55993"/>
                </a:lnTo>
                <a:lnTo>
                  <a:pt x="79049" y="56322"/>
                </a:lnTo>
                <a:lnTo>
                  <a:pt x="79705" y="56322"/>
                </a:lnTo>
                <a:lnTo>
                  <a:pt x="80365" y="56651"/>
                </a:lnTo>
                <a:lnTo>
                  <a:pt x="81025" y="56981"/>
                </a:lnTo>
                <a:lnTo>
                  <a:pt x="81681" y="57310"/>
                </a:lnTo>
                <a:lnTo>
                  <a:pt x="82341" y="57310"/>
                </a:lnTo>
                <a:lnTo>
                  <a:pt x="83001" y="57639"/>
                </a:lnTo>
                <a:lnTo>
                  <a:pt x="83657" y="57970"/>
                </a:lnTo>
                <a:lnTo>
                  <a:pt x="84318" y="58298"/>
                </a:lnTo>
                <a:lnTo>
                  <a:pt x="84978" y="58298"/>
                </a:lnTo>
                <a:lnTo>
                  <a:pt x="85634" y="58627"/>
                </a:lnTo>
                <a:lnTo>
                  <a:pt x="86294" y="58958"/>
                </a:lnTo>
                <a:lnTo>
                  <a:pt x="86954" y="58958"/>
                </a:lnTo>
                <a:lnTo>
                  <a:pt x="87610" y="59287"/>
                </a:lnTo>
                <a:lnTo>
                  <a:pt x="88270" y="59615"/>
                </a:lnTo>
                <a:lnTo>
                  <a:pt x="88930" y="59615"/>
                </a:lnTo>
                <a:lnTo>
                  <a:pt x="89586" y="59946"/>
                </a:lnTo>
                <a:lnTo>
                  <a:pt x="90574" y="60275"/>
                </a:lnTo>
                <a:lnTo>
                  <a:pt x="91234" y="60275"/>
                </a:lnTo>
                <a:lnTo>
                  <a:pt x="91894" y="60604"/>
                </a:lnTo>
                <a:lnTo>
                  <a:pt x="92551" y="60934"/>
                </a:lnTo>
                <a:lnTo>
                  <a:pt x="93211" y="60934"/>
                </a:lnTo>
                <a:lnTo>
                  <a:pt x="93871" y="61263"/>
                </a:lnTo>
                <a:lnTo>
                  <a:pt x="94527" y="61592"/>
                </a:lnTo>
                <a:lnTo>
                  <a:pt x="95187" y="61592"/>
                </a:lnTo>
                <a:lnTo>
                  <a:pt x="95847" y="61922"/>
                </a:lnTo>
                <a:lnTo>
                  <a:pt x="96503" y="61922"/>
                </a:lnTo>
                <a:lnTo>
                  <a:pt x="97163" y="62251"/>
                </a:lnTo>
                <a:lnTo>
                  <a:pt x="97823" y="62580"/>
                </a:lnTo>
                <a:lnTo>
                  <a:pt x="98479" y="62580"/>
                </a:lnTo>
                <a:lnTo>
                  <a:pt x="99139" y="62910"/>
                </a:lnTo>
                <a:lnTo>
                  <a:pt x="99799" y="62910"/>
                </a:lnTo>
                <a:lnTo>
                  <a:pt x="100456" y="63239"/>
                </a:lnTo>
                <a:lnTo>
                  <a:pt x="101116" y="63239"/>
                </a:lnTo>
                <a:lnTo>
                  <a:pt x="101776" y="63568"/>
                </a:lnTo>
                <a:lnTo>
                  <a:pt x="102432" y="63568"/>
                </a:lnTo>
                <a:lnTo>
                  <a:pt x="103092" y="63898"/>
                </a:lnTo>
                <a:lnTo>
                  <a:pt x="103752" y="64227"/>
                </a:lnTo>
                <a:lnTo>
                  <a:pt x="104408" y="64227"/>
                </a:lnTo>
                <a:lnTo>
                  <a:pt x="105068" y="64556"/>
                </a:lnTo>
                <a:lnTo>
                  <a:pt x="105728" y="64556"/>
                </a:lnTo>
                <a:lnTo>
                  <a:pt x="106384" y="64886"/>
                </a:lnTo>
                <a:lnTo>
                  <a:pt x="107044" y="64886"/>
                </a:lnTo>
                <a:lnTo>
                  <a:pt x="107704" y="65215"/>
                </a:lnTo>
                <a:lnTo>
                  <a:pt x="108360" y="65215"/>
                </a:lnTo>
                <a:lnTo>
                  <a:pt x="109021" y="65544"/>
                </a:lnTo>
                <a:lnTo>
                  <a:pt x="110009" y="65544"/>
                </a:lnTo>
                <a:lnTo>
                  <a:pt x="110669" y="65875"/>
                </a:lnTo>
                <a:lnTo>
                  <a:pt x="111325" y="65875"/>
                </a:lnTo>
                <a:lnTo>
                  <a:pt x="111985" y="66203"/>
                </a:lnTo>
                <a:lnTo>
                  <a:pt x="112645" y="66203"/>
                </a:lnTo>
                <a:lnTo>
                  <a:pt x="113301" y="66532"/>
                </a:lnTo>
                <a:lnTo>
                  <a:pt x="113961" y="66532"/>
                </a:lnTo>
                <a:lnTo>
                  <a:pt x="114621" y="66863"/>
                </a:lnTo>
                <a:lnTo>
                  <a:pt x="115937" y="66863"/>
                </a:lnTo>
                <a:lnTo>
                  <a:pt x="116597" y="67192"/>
                </a:lnTo>
                <a:lnTo>
                  <a:pt x="117254" y="67192"/>
                </a:lnTo>
                <a:lnTo>
                  <a:pt x="117914" y="67520"/>
                </a:lnTo>
                <a:lnTo>
                  <a:pt x="118574" y="67520"/>
                </a:lnTo>
                <a:lnTo>
                  <a:pt x="119230" y="67851"/>
                </a:lnTo>
                <a:lnTo>
                  <a:pt x="120550" y="67851"/>
                </a:lnTo>
                <a:lnTo>
                  <a:pt x="121206" y="68180"/>
                </a:lnTo>
                <a:lnTo>
                  <a:pt x="121866" y="68180"/>
                </a:lnTo>
                <a:lnTo>
                  <a:pt x="122526" y="68508"/>
                </a:lnTo>
                <a:lnTo>
                  <a:pt x="123182" y="68508"/>
                </a:lnTo>
                <a:lnTo>
                  <a:pt x="123842" y="68839"/>
                </a:lnTo>
                <a:lnTo>
                  <a:pt x="125158" y="68839"/>
                </a:lnTo>
                <a:lnTo>
                  <a:pt x="125819" y="69168"/>
                </a:lnTo>
                <a:lnTo>
                  <a:pt x="127135" y="69168"/>
                </a:lnTo>
                <a:lnTo>
                  <a:pt x="127795" y="69497"/>
                </a:lnTo>
                <a:lnTo>
                  <a:pt x="128455" y="69497"/>
                </a:lnTo>
                <a:lnTo>
                  <a:pt x="129443" y="69827"/>
                </a:lnTo>
                <a:lnTo>
                  <a:pt x="130759" y="69827"/>
                </a:lnTo>
                <a:lnTo>
                  <a:pt x="131419" y="70156"/>
                </a:lnTo>
                <a:lnTo>
                  <a:pt x="132735" y="70156"/>
                </a:lnTo>
                <a:lnTo>
                  <a:pt x="133395" y="70485"/>
                </a:lnTo>
                <a:lnTo>
                  <a:pt x="134712" y="70485"/>
                </a:lnTo>
                <a:lnTo>
                  <a:pt x="135372" y="70815"/>
                </a:lnTo>
                <a:lnTo>
                  <a:pt x="136028" y="70815"/>
                </a:lnTo>
                <a:lnTo>
                  <a:pt x="136688" y="71144"/>
                </a:lnTo>
                <a:lnTo>
                  <a:pt x="138004" y="71144"/>
                </a:lnTo>
                <a:lnTo>
                  <a:pt x="138664" y="71473"/>
                </a:lnTo>
                <a:lnTo>
                  <a:pt x="140640" y="71473"/>
                </a:lnTo>
                <a:lnTo>
                  <a:pt x="141300" y="71803"/>
                </a:lnTo>
                <a:lnTo>
                  <a:pt x="142617" y="71803"/>
                </a:lnTo>
                <a:lnTo>
                  <a:pt x="143277" y="72132"/>
                </a:lnTo>
                <a:lnTo>
                  <a:pt x="144593" y="72132"/>
                </a:lnTo>
                <a:lnTo>
                  <a:pt x="145253" y="72461"/>
                </a:lnTo>
                <a:lnTo>
                  <a:pt x="146569" y="72461"/>
                </a:lnTo>
                <a:lnTo>
                  <a:pt x="147229" y="72791"/>
                </a:lnTo>
                <a:lnTo>
                  <a:pt x="149533" y="72791"/>
                </a:lnTo>
                <a:lnTo>
                  <a:pt x="150193" y="73120"/>
                </a:lnTo>
                <a:lnTo>
                  <a:pt x="152170" y="73120"/>
                </a:lnTo>
                <a:lnTo>
                  <a:pt x="152826" y="73449"/>
                </a:lnTo>
                <a:lnTo>
                  <a:pt x="154146" y="73449"/>
                </a:lnTo>
                <a:lnTo>
                  <a:pt x="154802" y="73779"/>
                </a:lnTo>
                <a:lnTo>
                  <a:pt x="156778" y="73779"/>
                </a:lnTo>
                <a:lnTo>
                  <a:pt x="157438" y="74108"/>
                </a:lnTo>
                <a:lnTo>
                  <a:pt x="159415" y="74108"/>
                </a:lnTo>
                <a:lnTo>
                  <a:pt x="160075" y="74437"/>
                </a:lnTo>
                <a:lnTo>
                  <a:pt x="162051" y="74437"/>
                </a:lnTo>
                <a:lnTo>
                  <a:pt x="162707" y="74768"/>
                </a:lnTo>
                <a:lnTo>
                  <a:pt x="165343" y="74768"/>
                </a:lnTo>
                <a:lnTo>
                  <a:pt x="166003" y="75096"/>
                </a:lnTo>
                <a:lnTo>
                  <a:pt x="168308" y="75096"/>
                </a:lnTo>
                <a:lnTo>
                  <a:pt x="168968" y="75425"/>
                </a:lnTo>
                <a:lnTo>
                  <a:pt x="171600" y="75425"/>
                </a:lnTo>
                <a:lnTo>
                  <a:pt x="172260" y="75756"/>
                </a:lnTo>
                <a:lnTo>
                  <a:pt x="174236" y="75756"/>
                </a:lnTo>
                <a:lnTo>
                  <a:pt x="174896" y="76085"/>
                </a:lnTo>
                <a:lnTo>
                  <a:pt x="177529" y="76085"/>
                </a:lnTo>
                <a:lnTo>
                  <a:pt x="178189" y="76413"/>
                </a:lnTo>
                <a:lnTo>
                  <a:pt x="180825" y="76413"/>
                </a:lnTo>
                <a:lnTo>
                  <a:pt x="181481" y="76744"/>
                </a:lnTo>
                <a:lnTo>
                  <a:pt x="184778" y="76744"/>
                </a:lnTo>
                <a:lnTo>
                  <a:pt x="185434" y="77073"/>
                </a:lnTo>
                <a:lnTo>
                  <a:pt x="188398" y="77073"/>
                </a:lnTo>
                <a:lnTo>
                  <a:pt x="189058" y="77402"/>
                </a:lnTo>
                <a:lnTo>
                  <a:pt x="192350" y="77402"/>
                </a:lnTo>
                <a:lnTo>
                  <a:pt x="193011" y="77732"/>
                </a:lnTo>
                <a:lnTo>
                  <a:pt x="196303" y="77732"/>
                </a:lnTo>
                <a:lnTo>
                  <a:pt x="196963" y="78061"/>
                </a:lnTo>
                <a:lnTo>
                  <a:pt x="200255" y="78061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466051" y="1419185"/>
            <a:ext cx="200660" cy="415290"/>
          </a:xfrm>
          <a:custGeom>
            <a:avLst/>
            <a:gdLst/>
            <a:ahLst/>
            <a:cxnLst/>
            <a:rect l="l" t="t" r="r" b="b"/>
            <a:pathLst>
              <a:path w="200660" h="415289">
                <a:moveTo>
                  <a:pt x="0" y="86626"/>
                </a:moveTo>
                <a:lnTo>
                  <a:pt x="660" y="83990"/>
                </a:lnTo>
                <a:lnTo>
                  <a:pt x="1316" y="81685"/>
                </a:lnTo>
                <a:lnTo>
                  <a:pt x="1976" y="79377"/>
                </a:lnTo>
                <a:lnTo>
                  <a:pt x="2636" y="77073"/>
                </a:lnTo>
                <a:lnTo>
                  <a:pt x="3292" y="74436"/>
                </a:lnTo>
                <a:lnTo>
                  <a:pt x="3952" y="72132"/>
                </a:lnTo>
                <a:lnTo>
                  <a:pt x="4612" y="69828"/>
                </a:lnTo>
                <a:lnTo>
                  <a:pt x="5268" y="67520"/>
                </a:lnTo>
                <a:lnTo>
                  <a:pt x="5928" y="65215"/>
                </a:lnTo>
                <a:lnTo>
                  <a:pt x="6588" y="63239"/>
                </a:lnTo>
                <a:lnTo>
                  <a:pt x="7244" y="60935"/>
                </a:lnTo>
                <a:lnTo>
                  <a:pt x="7904" y="58627"/>
                </a:lnTo>
                <a:lnTo>
                  <a:pt x="8565" y="56650"/>
                </a:lnTo>
                <a:lnTo>
                  <a:pt x="9221" y="54346"/>
                </a:lnTo>
                <a:lnTo>
                  <a:pt x="9881" y="52370"/>
                </a:lnTo>
                <a:lnTo>
                  <a:pt x="10541" y="50065"/>
                </a:lnTo>
                <a:lnTo>
                  <a:pt x="11197" y="48089"/>
                </a:lnTo>
                <a:lnTo>
                  <a:pt x="11857" y="46113"/>
                </a:lnTo>
                <a:lnTo>
                  <a:pt x="12517" y="44137"/>
                </a:lnTo>
                <a:lnTo>
                  <a:pt x="13173" y="42161"/>
                </a:lnTo>
                <a:lnTo>
                  <a:pt x="13833" y="40184"/>
                </a:lnTo>
                <a:lnTo>
                  <a:pt x="14493" y="38208"/>
                </a:lnTo>
                <a:lnTo>
                  <a:pt x="15149" y="36560"/>
                </a:lnTo>
                <a:lnTo>
                  <a:pt x="15809" y="34584"/>
                </a:lnTo>
                <a:lnTo>
                  <a:pt x="16469" y="32935"/>
                </a:lnTo>
                <a:lnTo>
                  <a:pt x="17126" y="31291"/>
                </a:lnTo>
                <a:lnTo>
                  <a:pt x="17786" y="29643"/>
                </a:lnTo>
                <a:lnTo>
                  <a:pt x="18774" y="27995"/>
                </a:lnTo>
                <a:lnTo>
                  <a:pt x="19434" y="26351"/>
                </a:lnTo>
                <a:lnTo>
                  <a:pt x="20090" y="24702"/>
                </a:lnTo>
                <a:lnTo>
                  <a:pt x="20750" y="23054"/>
                </a:lnTo>
                <a:lnTo>
                  <a:pt x="21410" y="21738"/>
                </a:lnTo>
                <a:lnTo>
                  <a:pt x="22066" y="20422"/>
                </a:lnTo>
                <a:lnTo>
                  <a:pt x="22726" y="18774"/>
                </a:lnTo>
                <a:lnTo>
                  <a:pt x="23386" y="17458"/>
                </a:lnTo>
                <a:lnTo>
                  <a:pt x="24042" y="16137"/>
                </a:lnTo>
                <a:lnTo>
                  <a:pt x="24702" y="14821"/>
                </a:lnTo>
                <a:lnTo>
                  <a:pt x="25363" y="13833"/>
                </a:lnTo>
                <a:lnTo>
                  <a:pt x="26019" y="12517"/>
                </a:lnTo>
                <a:lnTo>
                  <a:pt x="26679" y="11529"/>
                </a:lnTo>
                <a:lnTo>
                  <a:pt x="27339" y="10541"/>
                </a:lnTo>
                <a:lnTo>
                  <a:pt x="27995" y="9553"/>
                </a:lnTo>
                <a:lnTo>
                  <a:pt x="28655" y="8565"/>
                </a:lnTo>
                <a:lnTo>
                  <a:pt x="29315" y="7576"/>
                </a:lnTo>
                <a:lnTo>
                  <a:pt x="29971" y="6588"/>
                </a:lnTo>
                <a:lnTo>
                  <a:pt x="30631" y="5928"/>
                </a:lnTo>
                <a:lnTo>
                  <a:pt x="31291" y="5268"/>
                </a:lnTo>
                <a:lnTo>
                  <a:pt x="31947" y="4280"/>
                </a:lnTo>
                <a:lnTo>
                  <a:pt x="32607" y="3624"/>
                </a:lnTo>
                <a:lnTo>
                  <a:pt x="33267" y="3292"/>
                </a:lnTo>
                <a:lnTo>
                  <a:pt x="33924" y="2636"/>
                </a:lnTo>
                <a:lnTo>
                  <a:pt x="34584" y="1976"/>
                </a:lnTo>
                <a:lnTo>
                  <a:pt x="35244" y="1648"/>
                </a:lnTo>
                <a:lnTo>
                  <a:pt x="35900" y="1316"/>
                </a:lnTo>
                <a:lnTo>
                  <a:pt x="36560" y="988"/>
                </a:lnTo>
                <a:lnTo>
                  <a:pt x="37220" y="660"/>
                </a:lnTo>
                <a:lnTo>
                  <a:pt x="38208" y="328"/>
                </a:lnTo>
                <a:lnTo>
                  <a:pt x="38864" y="328"/>
                </a:lnTo>
                <a:lnTo>
                  <a:pt x="39524" y="0"/>
                </a:lnTo>
                <a:lnTo>
                  <a:pt x="41500" y="0"/>
                </a:lnTo>
                <a:lnTo>
                  <a:pt x="42161" y="328"/>
                </a:lnTo>
                <a:lnTo>
                  <a:pt x="42817" y="328"/>
                </a:lnTo>
                <a:lnTo>
                  <a:pt x="43477" y="660"/>
                </a:lnTo>
                <a:lnTo>
                  <a:pt x="44137" y="660"/>
                </a:lnTo>
                <a:lnTo>
                  <a:pt x="44793" y="988"/>
                </a:lnTo>
                <a:lnTo>
                  <a:pt x="45453" y="1316"/>
                </a:lnTo>
                <a:lnTo>
                  <a:pt x="46113" y="1976"/>
                </a:lnTo>
                <a:lnTo>
                  <a:pt x="46769" y="2304"/>
                </a:lnTo>
                <a:lnTo>
                  <a:pt x="47429" y="2964"/>
                </a:lnTo>
                <a:lnTo>
                  <a:pt x="48089" y="3292"/>
                </a:lnTo>
                <a:lnTo>
                  <a:pt x="48745" y="3952"/>
                </a:lnTo>
                <a:lnTo>
                  <a:pt x="49405" y="4612"/>
                </a:lnTo>
                <a:lnTo>
                  <a:pt x="50065" y="5268"/>
                </a:lnTo>
                <a:lnTo>
                  <a:pt x="50722" y="6256"/>
                </a:lnTo>
                <a:lnTo>
                  <a:pt x="51382" y="6916"/>
                </a:lnTo>
                <a:lnTo>
                  <a:pt x="52042" y="7904"/>
                </a:lnTo>
                <a:lnTo>
                  <a:pt x="52698" y="8893"/>
                </a:lnTo>
                <a:lnTo>
                  <a:pt x="53358" y="9881"/>
                </a:lnTo>
                <a:lnTo>
                  <a:pt x="54018" y="10869"/>
                </a:lnTo>
                <a:lnTo>
                  <a:pt x="54674" y="11857"/>
                </a:lnTo>
                <a:lnTo>
                  <a:pt x="55334" y="12845"/>
                </a:lnTo>
                <a:lnTo>
                  <a:pt x="55994" y="14161"/>
                </a:lnTo>
                <a:lnTo>
                  <a:pt x="56650" y="15481"/>
                </a:lnTo>
                <a:lnTo>
                  <a:pt x="57638" y="16798"/>
                </a:lnTo>
                <a:lnTo>
                  <a:pt x="58298" y="18114"/>
                </a:lnTo>
                <a:lnTo>
                  <a:pt x="58959" y="19434"/>
                </a:lnTo>
                <a:lnTo>
                  <a:pt x="59615" y="20750"/>
                </a:lnTo>
                <a:lnTo>
                  <a:pt x="60275" y="22066"/>
                </a:lnTo>
                <a:lnTo>
                  <a:pt x="60935" y="23714"/>
                </a:lnTo>
                <a:lnTo>
                  <a:pt x="61591" y="25030"/>
                </a:lnTo>
                <a:lnTo>
                  <a:pt x="62251" y="26679"/>
                </a:lnTo>
                <a:lnTo>
                  <a:pt x="62911" y="28327"/>
                </a:lnTo>
                <a:lnTo>
                  <a:pt x="63567" y="29971"/>
                </a:lnTo>
                <a:lnTo>
                  <a:pt x="64227" y="31619"/>
                </a:lnTo>
                <a:lnTo>
                  <a:pt x="64887" y="33267"/>
                </a:lnTo>
                <a:lnTo>
                  <a:pt x="65543" y="35244"/>
                </a:lnTo>
                <a:lnTo>
                  <a:pt x="66203" y="36888"/>
                </a:lnTo>
                <a:lnTo>
                  <a:pt x="66863" y="38864"/>
                </a:lnTo>
                <a:lnTo>
                  <a:pt x="67520" y="40840"/>
                </a:lnTo>
                <a:lnTo>
                  <a:pt x="68180" y="42489"/>
                </a:lnTo>
                <a:lnTo>
                  <a:pt x="68840" y="44465"/>
                </a:lnTo>
                <a:lnTo>
                  <a:pt x="69496" y="46441"/>
                </a:lnTo>
                <a:lnTo>
                  <a:pt x="70156" y="48417"/>
                </a:lnTo>
                <a:lnTo>
                  <a:pt x="70816" y="50722"/>
                </a:lnTo>
                <a:lnTo>
                  <a:pt x="71472" y="52698"/>
                </a:lnTo>
                <a:lnTo>
                  <a:pt x="72132" y="54674"/>
                </a:lnTo>
                <a:lnTo>
                  <a:pt x="72792" y="56982"/>
                </a:lnTo>
                <a:lnTo>
                  <a:pt x="73448" y="58959"/>
                </a:lnTo>
                <a:lnTo>
                  <a:pt x="74108" y="61263"/>
                </a:lnTo>
                <a:lnTo>
                  <a:pt x="74768" y="63567"/>
                </a:lnTo>
                <a:lnTo>
                  <a:pt x="75425" y="65875"/>
                </a:lnTo>
                <a:lnTo>
                  <a:pt x="76085" y="68180"/>
                </a:lnTo>
                <a:lnTo>
                  <a:pt x="77073" y="70484"/>
                </a:lnTo>
                <a:lnTo>
                  <a:pt x="77733" y="72792"/>
                </a:lnTo>
                <a:lnTo>
                  <a:pt x="78389" y="75096"/>
                </a:lnTo>
                <a:lnTo>
                  <a:pt x="79049" y="77401"/>
                </a:lnTo>
                <a:lnTo>
                  <a:pt x="79709" y="79709"/>
                </a:lnTo>
                <a:lnTo>
                  <a:pt x="80365" y="82341"/>
                </a:lnTo>
                <a:lnTo>
                  <a:pt x="81025" y="84650"/>
                </a:lnTo>
                <a:lnTo>
                  <a:pt x="81685" y="86954"/>
                </a:lnTo>
                <a:lnTo>
                  <a:pt x="82341" y="89590"/>
                </a:lnTo>
                <a:lnTo>
                  <a:pt x="83001" y="92223"/>
                </a:lnTo>
                <a:lnTo>
                  <a:pt x="83661" y="94531"/>
                </a:lnTo>
                <a:lnTo>
                  <a:pt x="84318" y="97163"/>
                </a:lnTo>
                <a:lnTo>
                  <a:pt x="84978" y="99799"/>
                </a:lnTo>
                <a:lnTo>
                  <a:pt x="85638" y="102104"/>
                </a:lnTo>
                <a:lnTo>
                  <a:pt x="86294" y="104740"/>
                </a:lnTo>
                <a:lnTo>
                  <a:pt x="86954" y="107376"/>
                </a:lnTo>
                <a:lnTo>
                  <a:pt x="87614" y="110009"/>
                </a:lnTo>
                <a:lnTo>
                  <a:pt x="88270" y="112645"/>
                </a:lnTo>
                <a:lnTo>
                  <a:pt x="88930" y="115281"/>
                </a:lnTo>
                <a:lnTo>
                  <a:pt x="89590" y="117914"/>
                </a:lnTo>
                <a:lnTo>
                  <a:pt x="90246" y="120550"/>
                </a:lnTo>
                <a:lnTo>
                  <a:pt x="90906" y="123186"/>
                </a:lnTo>
                <a:lnTo>
                  <a:pt x="91566" y="125819"/>
                </a:lnTo>
                <a:lnTo>
                  <a:pt x="92223" y="128455"/>
                </a:lnTo>
                <a:lnTo>
                  <a:pt x="92883" y="131091"/>
                </a:lnTo>
                <a:lnTo>
                  <a:pt x="93543" y="133723"/>
                </a:lnTo>
                <a:lnTo>
                  <a:pt x="94199" y="136360"/>
                </a:lnTo>
                <a:lnTo>
                  <a:pt x="94859" y="138996"/>
                </a:lnTo>
                <a:lnTo>
                  <a:pt x="95519" y="141628"/>
                </a:lnTo>
                <a:lnTo>
                  <a:pt x="96507" y="144265"/>
                </a:lnTo>
                <a:lnTo>
                  <a:pt x="97163" y="146901"/>
                </a:lnTo>
                <a:lnTo>
                  <a:pt x="97823" y="149533"/>
                </a:lnTo>
                <a:lnTo>
                  <a:pt x="98483" y="152498"/>
                </a:lnTo>
                <a:lnTo>
                  <a:pt x="99139" y="155134"/>
                </a:lnTo>
                <a:lnTo>
                  <a:pt x="99799" y="157770"/>
                </a:lnTo>
                <a:lnTo>
                  <a:pt x="100459" y="160403"/>
                </a:lnTo>
                <a:lnTo>
                  <a:pt x="101116" y="163039"/>
                </a:lnTo>
                <a:lnTo>
                  <a:pt x="101776" y="165675"/>
                </a:lnTo>
                <a:lnTo>
                  <a:pt x="102436" y="168308"/>
                </a:lnTo>
                <a:lnTo>
                  <a:pt x="103092" y="170944"/>
                </a:lnTo>
                <a:lnTo>
                  <a:pt x="103752" y="173580"/>
                </a:lnTo>
                <a:lnTo>
                  <a:pt x="104412" y="176213"/>
                </a:lnTo>
                <a:lnTo>
                  <a:pt x="105068" y="178849"/>
                </a:lnTo>
                <a:lnTo>
                  <a:pt x="105728" y="181485"/>
                </a:lnTo>
                <a:lnTo>
                  <a:pt x="106388" y="184117"/>
                </a:lnTo>
                <a:lnTo>
                  <a:pt x="107044" y="186754"/>
                </a:lnTo>
                <a:lnTo>
                  <a:pt x="107704" y="189390"/>
                </a:lnTo>
                <a:lnTo>
                  <a:pt x="108364" y="192022"/>
                </a:lnTo>
                <a:lnTo>
                  <a:pt x="109021" y="194659"/>
                </a:lnTo>
                <a:lnTo>
                  <a:pt x="109681" y="197295"/>
                </a:lnTo>
                <a:lnTo>
                  <a:pt x="110341" y="199927"/>
                </a:lnTo>
                <a:lnTo>
                  <a:pt x="110997" y="202564"/>
                </a:lnTo>
                <a:lnTo>
                  <a:pt x="111657" y="204868"/>
                </a:lnTo>
                <a:lnTo>
                  <a:pt x="112317" y="207504"/>
                </a:lnTo>
                <a:lnTo>
                  <a:pt x="112973" y="210141"/>
                </a:lnTo>
                <a:lnTo>
                  <a:pt x="113633" y="212773"/>
                </a:lnTo>
                <a:lnTo>
                  <a:pt x="114293" y="215081"/>
                </a:lnTo>
                <a:lnTo>
                  <a:pt x="114949" y="217713"/>
                </a:lnTo>
                <a:lnTo>
                  <a:pt x="115937" y="220022"/>
                </a:lnTo>
                <a:lnTo>
                  <a:pt x="116597" y="222654"/>
                </a:lnTo>
                <a:lnTo>
                  <a:pt x="117257" y="224962"/>
                </a:lnTo>
                <a:lnTo>
                  <a:pt x="117914" y="227595"/>
                </a:lnTo>
                <a:lnTo>
                  <a:pt x="118574" y="229903"/>
                </a:lnTo>
                <a:lnTo>
                  <a:pt x="119234" y="232207"/>
                </a:lnTo>
                <a:lnTo>
                  <a:pt x="119890" y="234843"/>
                </a:lnTo>
                <a:lnTo>
                  <a:pt x="120550" y="237148"/>
                </a:lnTo>
                <a:lnTo>
                  <a:pt x="121210" y="239452"/>
                </a:lnTo>
                <a:lnTo>
                  <a:pt x="121866" y="241760"/>
                </a:lnTo>
                <a:lnTo>
                  <a:pt x="122526" y="244393"/>
                </a:lnTo>
                <a:lnTo>
                  <a:pt x="123186" y="246701"/>
                </a:lnTo>
                <a:lnTo>
                  <a:pt x="123842" y="249005"/>
                </a:lnTo>
                <a:lnTo>
                  <a:pt x="124502" y="251309"/>
                </a:lnTo>
                <a:lnTo>
                  <a:pt x="125162" y="253618"/>
                </a:lnTo>
                <a:lnTo>
                  <a:pt x="125819" y="255594"/>
                </a:lnTo>
                <a:lnTo>
                  <a:pt x="126479" y="257898"/>
                </a:lnTo>
                <a:lnTo>
                  <a:pt x="127139" y="260203"/>
                </a:lnTo>
                <a:lnTo>
                  <a:pt x="127795" y="262511"/>
                </a:lnTo>
                <a:lnTo>
                  <a:pt x="128455" y="264487"/>
                </a:lnTo>
                <a:lnTo>
                  <a:pt x="129115" y="266791"/>
                </a:lnTo>
                <a:lnTo>
                  <a:pt x="129771" y="269096"/>
                </a:lnTo>
                <a:lnTo>
                  <a:pt x="130431" y="271072"/>
                </a:lnTo>
                <a:lnTo>
                  <a:pt x="131091" y="273380"/>
                </a:lnTo>
                <a:lnTo>
                  <a:pt x="131747" y="275356"/>
                </a:lnTo>
                <a:lnTo>
                  <a:pt x="132407" y="277661"/>
                </a:lnTo>
                <a:lnTo>
                  <a:pt x="133067" y="279637"/>
                </a:lnTo>
                <a:lnTo>
                  <a:pt x="133723" y="281613"/>
                </a:lnTo>
                <a:lnTo>
                  <a:pt x="134384" y="283589"/>
                </a:lnTo>
                <a:lnTo>
                  <a:pt x="135372" y="285894"/>
                </a:lnTo>
                <a:lnTo>
                  <a:pt x="136032" y="287871"/>
                </a:lnTo>
                <a:lnTo>
                  <a:pt x="136688" y="289847"/>
                </a:lnTo>
                <a:lnTo>
                  <a:pt x="137348" y="291823"/>
                </a:lnTo>
                <a:lnTo>
                  <a:pt x="138008" y="293799"/>
                </a:lnTo>
                <a:lnTo>
                  <a:pt x="138664" y="295776"/>
                </a:lnTo>
                <a:lnTo>
                  <a:pt x="139324" y="297752"/>
                </a:lnTo>
                <a:lnTo>
                  <a:pt x="139984" y="299399"/>
                </a:lnTo>
                <a:lnTo>
                  <a:pt x="140640" y="301375"/>
                </a:lnTo>
                <a:lnTo>
                  <a:pt x="141300" y="303352"/>
                </a:lnTo>
                <a:lnTo>
                  <a:pt x="141960" y="305328"/>
                </a:lnTo>
                <a:lnTo>
                  <a:pt x="142617" y="306975"/>
                </a:lnTo>
                <a:lnTo>
                  <a:pt x="143277" y="308952"/>
                </a:lnTo>
                <a:lnTo>
                  <a:pt x="143937" y="310597"/>
                </a:lnTo>
                <a:lnTo>
                  <a:pt x="144593" y="312574"/>
                </a:lnTo>
                <a:lnTo>
                  <a:pt x="145253" y="314221"/>
                </a:lnTo>
                <a:lnTo>
                  <a:pt x="145913" y="315868"/>
                </a:lnTo>
                <a:lnTo>
                  <a:pt x="146569" y="317845"/>
                </a:lnTo>
                <a:lnTo>
                  <a:pt x="147229" y="319490"/>
                </a:lnTo>
                <a:lnTo>
                  <a:pt x="147889" y="321138"/>
                </a:lnTo>
                <a:lnTo>
                  <a:pt x="148545" y="322785"/>
                </a:lnTo>
                <a:lnTo>
                  <a:pt x="149205" y="324761"/>
                </a:lnTo>
                <a:lnTo>
                  <a:pt x="149865" y="326407"/>
                </a:lnTo>
                <a:lnTo>
                  <a:pt x="150521" y="328055"/>
                </a:lnTo>
                <a:lnTo>
                  <a:pt x="151182" y="329702"/>
                </a:lnTo>
                <a:lnTo>
                  <a:pt x="151842" y="331348"/>
                </a:lnTo>
                <a:lnTo>
                  <a:pt x="152498" y="332666"/>
                </a:lnTo>
                <a:lnTo>
                  <a:pt x="153158" y="334312"/>
                </a:lnTo>
                <a:lnTo>
                  <a:pt x="153818" y="335960"/>
                </a:lnTo>
                <a:lnTo>
                  <a:pt x="154806" y="337607"/>
                </a:lnTo>
                <a:lnTo>
                  <a:pt x="155462" y="339253"/>
                </a:lnTo>
                <a:lnTo>
                  <a:pt x="156122" y="340571"/>
                </a:lnTo>
                <a:lnTo>
                  <a:pt x="156782" y="342217"/>
                </a:lnTo>
                <a:lnTo>
                  <a:pt x="157438" y="343536"/>
                </a:lnTo>
                <a:lnTo>
                  <a:pt x="158098" y="345181"/>
                </a:lnTo>
                <a:lnTo>
                  <a:pt x="158758" y="346500"/>
                </a:lnTo>
                <a:lnTo>
                  <a:pt x="159415" y="348146"/>
                </a:lnTo>
                <a:lnTo>
                  <a:pt x="160075" y="349464"/>
                </a:lnTo>
                <a:lnTo>
                  <a:pt x="160735" y="351110"/>
                </a:lnTo>
                <a:lnTo>
                  <a:pt x="161391" y="352429"/>
                </a:lnTo>
                <a:lnTo>
                  <a:pt x="162051" y="353746"/>
                </a:lnTo>
                <a:lnTo>
                  <a:pt x="162711" y="355063"/>
                </a:lnTo>
                <a:lnTo>
                  <a:pt x="163367" y="356710"/>
                </a:lnTo>
                <a:lnTo>
                  <a:pt x="164027" y="358027"/>
                </a:lnTo>
                <a:lnTo>
                  <a:pt x="164687" y="359346"/>
                </a:lnTo>
                <a:lnTo>
                  <a:pt x="165343" y="360662"/>
                </a:lnTo>
                <a:lnTo>
                  <a:pt x="166003" y="361979"/>
                </a:lnTo>
                <a:lnTo>
                  <a:pt x="166663" y="363298"/>
                </a:lnTo>
                <a:lnTo>
                  <a:pt x="167319" y="364615"/>
                </a:lnTo>
                <a:lnTo>
                  <a:pt x="167980" y="365932"/>
                </a:lnTo>
                <a:lnTo>
                  <a:pt x="168640" y="367250"/>
                </a:lnTo>
                <a:lnTo>
                  <a:pt x="169296" y="368239"/>
                </a:lnTo>
                <a:lnTo>
                  <a:pt x="169956" y="369556"/>
                </a:lnTo>
                <a:lnTo>
                  <a:pt x="170616" y="370872"/>
                </a:lnTo>
                <a:lnTo>
                  <a:pt x="171272" y="372191"/>
                </a:lnTo>
                <a:lnTo>
                  <a:pt x="171932" y="373179"/>
                </a:lnTo>
                <a:lnTo>
                  <a:pt x="172592" y="374496"/>
                </a:lnTo>
                <a:lnTo>
                  <a:pt x="173248" y="375813"/>
                </a:lnTo>
                <a:lnTo>
                  <a:pt x="174236" y="376801"/>
                </a:lnTo>
                <a:lnTo>
                  <a:pt x="174896" y="378120"/>
                </a:lnTo>
                <a:lnTo>
                  <a:pt x="175556" y="379108"/>
                </a:lnTo>
                <a:lnTo>
                  <a:pt x="176213" y="380425"/>
                </a:lnTo>
                <a:lnTo>
                  <a:pt x="176873" y="381413"/>
                </a:lnTo>
                <a:lnTo>
                  <a:pt x="177533" y="382730"/>
                </a:lnTo>
                <a:lnTo>
                  <a:pt x="178189" y="383718"/>
                </a:lnTo>
                <a:lnTo>
                  <a:pt x="178849" y="384706"/>
                </a:lnTo>
                <a:lnTo>
                  <a:pt x="179509" y="386025"/>
                </a:lnTo>
                <a:lnTo>
                  <a:pt x="180165" y="387013"/>
                </a:lnTo>
                <a:lnTo>
                  <a:pt x="180825" y="388001"/>
                </a:lnTo>
                <a:lnTo>
                  <a:pt x="181485" y="389318"/>
                </a:lnTo>
                <a:lnTo>
                  <a:pt x="182141" y="390306"/>
                </a:lnTo>
                <a:lnTo>
                  <a:pt x="182801" y="391294"/>
                </a:lnTo>
                <a:lnTo>
                  <a:pt x="183461" y="392282"/>
                </a:lnTo>
                <a:lnTo>
                  <a:pt x="184117" y="393270"/>
                </a:lnTo>
                <a:lnTo>
                  <a:pt x="184778" y="394258"/>
                </a:lnTo>
                <a:lnTo>
                  <a:pt x="185438" y="395247"/>
                </a:lnTo>
                <a:lnTo>
                  <a:pt x="186094" y="396235"/>
                </a:lnTo>
                <a:lnTo>
                  <a:pt x="186754" y="397223"/>
                </a:lnTo>
                <a:lnTo>
                  <a:pt x="187414" y="398211"/>
                </a:lnTo>
                <a:lnTo>
                  <a:pt x="188070" y="399199"/>
                </a:lnTo>
                <a:lnTo>
                  <a:pt x="188730" y="400187"/>
                </a:lnTo>
                <a:lnTo>
                  <a:pt x="189390" y="401175"/>
                </a:lnTo>
                <a:lnTo>
                  <a:pt x="190046" y="402163"/>
                </a:lnTo>
                <a:lnTo>
                  <a:pt x="190706" y="402823"/>
                </a:lnTo>
                <a:lnTo>
                  <a:pt x="191366" y="403811"/>
                </a:lnTo>
                <a:lnTo>
                  <a:pt x="192022" y="404799"/>
                </a:lnTo>
                <a:lnTo>
                  <a:pt x="192682" y="405787"/>
                </a:lnTo>
                <a:lnTo>
                  <a:pt x="193671" y="406445"/>
                </a:lnTo>
                <a:lnTo>
                  <a:pt x="194331" y="407433"/>
                </a:lnTo>
                <a:lnTo>
                  <a:pt x="194987" y="408421"/>
                </a:lnTo>
                <a:lnTo>
                  <a:pt x="195647" y="409080"/>
                </a:lnTo>
                <a:lnTo>
                  <a:pt x="196307" y="410068"/>
                </a:lnTo>
                <a:lnTo>
                  <a:pt x="196963" y="410728"/>
                </a:lnTo>
                <a:lnTo>
                  <a:pt x="197623" y="411716"/>
                </a:lnTo>
                <a:lnTo>
                  <a:pt x="198283" y="412704"/>
                </a:lnTo>
                <a:lnTo>
                  <a:pt x="198939" y="413362"/>
                </a:lnTo>
                <a:lnTo>
                  <a:pt x="199599" y="414350"/>
                </a:lnTo>
                <a:lnTo>
                  <a:pt x="200259" y="415009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265463" y="1505812"/>
            <a:ext cx="200660" cy="361315"/>
          </a:xfrm>
          <a:custGeom>
            <a:avLst/>
            <a:gdLst/>
            <a:ahLst/>
            <a:cxnLst/>
            <a:rect l="l" t="t" r="r" b="b"/>
            <a:pathLst>
              <a:path w="200660" h="361314">
                <a:moveTo>
                  <a:pt x="0" y="361319"/>
                </a:moveTo>
                <a:lnTo>
                  <a:pt x="660" y="360002"/>
                </a:lnTo>
                <a:lnTo>
                  <a:pt x="1316" y="358685"/>
                </a:lnTo>
                <a:lnTo>
                  <a:pt x="1976" y="357367"/>
                </a:lnTo>
                <a:lnTo>
                  <a:pt x="2636" y="355721"/>
                </a:lnTo>
                <a:lnTo>
                  <a:pt x="3292" y="354403"/>
                </a:lnTo>
                <a:lnTo>
                  <a:pt x="3952" y="353086"/>
                </a:lnTo>
                <a:lnTo>
                  <a:pt x="4612" y="351438"/>
                </a:lnTo>
                <a:lnTo>
                  <a:pt x="8232" y="343533"/>
                </a:lnTo>
                <a:lnTo>
                  <a:pt x="8893" y="341887"/>
                </a:lnTo>
                <a:lnTo>
                  <a:pt x="9553" y="340240"/>
                </a:lnTo>
                <a:lnTo>
                  <a:pt x="10209" y="338593"/>
                </a:lnTo>
                <a:lnTo>
                  <a:pt x="10869" y="336947"/>
                </a:lnTo>
                <a:lnTo>
                  <a:pt x="11529" y="335299"/>
                </a:lnTo>
                <a:lnTo>
                  <a:pt x="12185" y="333652"/>
                </a:lnTo>
                <a:lnTo>
                  <a:pt x="12845" y="332006"/>
                </a:lnTo>
                <a:lnTo>
                  <a:pt x="13505" y="330030"/>
                </a:lnTo>
                <a:lnTo>
                  <a:pt x="14161" y="328383"/>
                </a:lnTo>
                <a:lnTo>
                  <a:pt x="14821" y="326406"/>
                </a:lnTo>
                <a:lnTo>
                  <a:pt x="15481" y="324759"/>
                </a:lnTo>
                <a:lnTo>
                  <a:pt x="16137" y="322783"/>
                </a:lnTo>
                <a:lnTo>
                  <a:pt x="16798" y="321137"/>
                </a:lnTo>
                <a:lnTo>
                  <a:pt x="17458" y="319161"/>
                </a:lnTo>
                <a:lnTo>
                  <a:pt x="18114" y="317185"/>
                </a:lnTo>
                <a:lnTo>
                  <a:pt x="18774" y="315537"/>
                </a:lnTo>
                <a:lnTo>
                  <a:pt x="19434" y="313561"/>
                </a:lnTo>
                <a:lnTo>
                  <a:pt x="20090" y="311585"/>
                </a:lnTo>
                <a:lnTo>
                  <a:pt x="20750" y="309608"/>
                </a:lnTo>
                <a:lnTo>
                  <a:pt x="21410" y="307632"/>
                </a:lnTo>
                <a:lnTo>
                  <a:pt x="22066" y="305656"/>
                </a:lnTo>
                <a:lnTo>
                  <a:pt x="22726" y="303680"/>
                </a:lnTo>
                <a:lnTo>
                  <a:pt x="23386" y="301703"/>
                </a:lnTo>
                <a:lnTo>
                  <a:pt x="24042" y="299727"/>
                </a:lnTo>
                <a:lnTo>
                  <a:pt x="25030" y="297751"/>
                </a:lnTo>
                <a:lnTo>
                  <a:pt x="25691" y="295775"/>
                </a:lnTo>
                <a:lnTo>
                  <a:pt x="26351" y="293799"/>
                </a:lnTo>
                <a:lnTo>
                  <a:pt x="27007" y="291822"/>
                </a:lnTo>
                <a:lnTo>
                  <a:pt x="27667" y="289846"/>
                </a:lnTo>
                <a:lnTo>
                  <a:pt x="28327" y="287541"/>
                </a:lnTo>
                <a:lnTo>
                  <a:pt x="28983" y="285565"/>
                </a:lnTo>
                <a:lnTo>
                  <a:pt x="29643" y="283588"/>
                </a:lnTo>
                <a:lnTo>
                  <a:pt x="30303" y="281612"/>
                </a:lnTo>
                <a:lnTo>
                  <a:pt x="30959" y="279306"/>
                </a:lnTo>
                <a:lnTo>
                  <a:pt x="31619" y="277329"/>
                </a:lnTo>
                <a:lnTo>
                  <a:pt x="32279" y="275353"/>
                </a:lnTo>
                <a:lnTo>
                  <a:pt x="32935" y="273377"/>
                </a:lnTo>
                <a:lnTo>
                  <a:pt x="33596" y="271072"/>
                </a:lnTo>
                <a:lnTo>
                  <a:pt x="34256" y="269096"/>
                </a:lnTo>
                <a:lnTo>
                  <a:pt x="34912" y="267119"/>
                </a:lnTo>
                <a:lnTo>
                  <a:pt x="35572" y="264814"/>
                </a:lnTo>
                <a:lnTo>
                  <a:pt x="36232" y="262838"/>
                </a:lnTo>
                <a:lnTo>
                  <a:pt x="36888" y="260862"/>
                </a:lnTo>
                <a:lnTo>
                  <a:pt x="37548" y="258886"/>
                </a:lnTo>
                <a:lnTo>
                  <a:pt x="38208" y="256579"/>
                </a:lnTo>
                <a:lnTo>
                  <a:pt x="38864" y="254603"/>
                </a:lnTo>
                <a:lnTo>
                  <a:pt x="39524" y="252626"/>
                </a:lnTo>
                <a:lnTo>
                  <a:pt x="40184" y="250650"/>
                </a:lnTo>
                <a:lnTo>
                  <a:pt x="40840" y="248674"/>
                </a:lnTo>
                <a:lnTo>
                  <a:pt x="41500" y="246698"/>
                </a:lnTo>
                <a:lnTo>
                  <a:pt x="42161" y="244393"/>
                </a:lnTo>
                <a:lnTo>
                  <a:pt x="42817" y="242416"/>
                </a:lnTo>
                <a:lnTo>
                  <a:pt x="43477" y="240440"/>
                </a:lnTo>
                <a:lnTo>
                  <a:pt x="44465" y="238464"/>
                </a:lnTo>
                <a:lnTo>
                  <a:pt x="45125" y="236488"/>
                </a:lnTo>
                <a:lnTo>
                  <a:pt x="45781" y="234511"/>
                </a:lnTo>
                <a:lnTo>
                  <a:pt x="46441" y="232864"/>
                </a:lnTo>
                <a:lnTo>
                  <a:pt x="47101" y="230888"/>
                </a:lnTo>
                <a:lnTo>
                  <a:pt x="47757" y="228912"/>
                </a:lnTo>
                <a:lnTo>
                  <a:pt x="48417" y="226935"/>
                </a:lnTo>
                <a:lnTo>
                  <a:pt x="49077" y="225290"/>
                </a:lnTo>
                <a:lnTo>
                  <a:pt x="49733" y="223313"/>
                </a:lnTo>
                <a:lnTo>
                  <a:pt x="50394" y="221337"/>
                </a:lnTo>
                <a:lnTo>
                  <a:pt x="51054" y="219690"/>
                </a:lnTo>
                <a:lnTo>
                  <a:pt x="51710" y="217713"/>
                </a:lnTo>
                <a:lnTo>
                  <a:pt x="52370" y="216066"/>
                </a:lnTo>
                <a:lnTo>
                  <a:pt x="53030" y="214420"/>
                </a:lnTo>
                <a:lnTo>
                  <a:pt x="53686" y="212444"/>
                </a:lnTo>
                <a:lnTo>
                  <a:pt x="54346" y="210797"/>
                </a:lnTo>
                <a:lnTo>
                  <a:pt x="55006" y="209149"/>
                </a:lnTo>
                <a:lnTo>
                  <a:pt x="55662" y="207503"/>
                </a:lnTo>
                <a:lnTo>
                  <a:pt x="56322" y="205856"/>
                </a:lnTo>
                <a:lnTo>
                  <a:pt x="56982" y="204209"/>
                </a:lnTo>
                <a:lnTo>
                  <a:pt x="57638" y="202563"/>
                </a:lnTo>
                <a:lnTo>
                  <a:pt x="58298" y="200915"/>
                </a:lnTo>
                <a:lnTo>
                  <a:pt x="58959" y="199598"/>
                </a:lnTo>
                <a:lnTo>
                  <a:pt x="59615" y="197951"/>
                </a:lnTo>
                <a:lnTo>
                  <a:pt x="60275" y="196304"/>
                </a:lnTo>
                <a:lnTo>
                  <a:pt x="60935" y="194987"/>
                </a:lnTo>
                <a:lnTo>
                  <a:pt x="61591" y="193671"/>
                </a:lnTo>
                <a:lnTo>
                  <a:pt x="62251" y="192022"/>
                </a:lnTo>
                <a:lnTo>
                  <a:pt x="62911" y="190706"/>
                </a:lnTo>
                <a:lnTo>
                  <a:pt x="63899" y="189386"/>
                </a:lnTo>
                <a:lnTo>
                  <a:pt x="64555" y="188070"/>
                </a:lnTo>
                <a:lnTo>
                  <a:pt x="65215" y="186754"/>
                </a:lnTo>
                <a:lnTo>
                  <a:pt x="65875" y="185434"/>
                </a:lnTo>
                <a:lnTo>
                  <a:pt x="66531" y="184446"/>
                </a:lnTo>
                <a:lnTo>
                  <a:pt x="67192" y="183129"/>
                </a:lnTo>
                <a:lnTo>
                  <a:pt x="67852" y="181813"/>
                </a:lnTo>
                <a:lnTo>
                  <a:pt x="68508" y="180825"/>
                </a:lnTo>
                <a:lnTo>
                  <a:pt x="69168" y="179837"/>
                </a:lnTo>
                <a:lnTo>
                  <a:pt x="69828" y="178517"/>
                </a:lnTo>
                <a:lnTo>
                  <a:pt x="70484" y="177529"/>
                </a:lnTo>
                <a:lnTo>
                  <a:pt x="71144" y="176541"/>
                </a:lnTo>
                <a:lnTo>
                  <a:pt x="71804" y="175552"/>
                </a:lnTo>
                <a:lnTo>
                  <a:pt x="72460" y="174564"/>
                </a:lnTo>
                <a:lnTo>
                  <a:pt x="73120" y="173908"/>
                </a:lnTo>
                <a:lnTo>
                  <a:pt x="73780" y="172920"/>
                </a:lnTo>
                <a:lnTo>
                  <a:pt x="74436" y="171932"/>
                </a:lnTo>
                <a:lnTo>
                  <a:pt x="75096" y="171272"/>
                </a:lnTo>
                <a:lnTo>
                  <a:pt x="75757" y="170612"/>
                </a:lnTo>
                <a:lnTo>
                  <a:pt x="76413" y="169624"/>
                </a:lnTo>
                <a:lnTo>
                  <a:pt x="77073" y="168968"/>
                </a:lnTo>
                <a:lnTo>
                  <a:pt x="77733" y="168308"/>
                </a:lnTo>
                <a:lnTo>
                  <a:pt x="78389" y="167648"/>
                </a:lnTo>
                <a:lnTo>
                  <a:pt x="79049" y="166991"/>
                </a:lnTo>
                <a:lnTo>
                  <a:pt x="79709" y="166331"/>
                </a:lnTo>
                <a:lnTo>
                  <a:pt x="80365" y="166003"/>
                </a:lnTo>
                <a:lnTo>
                  <a:pt x="81025" y="165343"/>
                </a:lnTo>
                <a:lnTo>
                  <a:pt x="81685" y="165015"/>
                </a:lnTo>
                <a:lnTo>
                  <a:pt x="82341" y="164355"/>
                </a:lnTo>
                <a:lnTo>
                  <a:pt x="83329" y="164027"/>
                </a:lnTo>
                <a:lnTo>
                  <a:pt x="83990" y="163695"/>
                </a:lnTo>
                <a:lnTo>
                  <a:pt x="84650" y="163367"/>
                </a:lnTo>
                <a:lnTo>
                  <a:pt x="85306" y="162707"/>
                </a:lnTo>
                <a:lnTo>
                  <a:pt x="85966" y="162707"/>
                </a:lnTo>
                <a:lnTo>
                  <a:pt x="86626" y="162379"/>
                </a:lnTo>
                <a:lnTo>
                  <a:pt x="87282" y="162051"/>
                </a:lnTo>
                <a:lnTo>
                  <a:pt x="87942" y="161719"/>
                </a:lnTo>
                <a:lnTo>
                  <a:pt x="88602" y="161719"/>
                </a:lnTo>
                <a:lnTo>
                  <a:pt x="89258" y="161391"/>
                </a:lnTo>
                <a:lnTo>
                  <a:pt x="89918" y="161391"/>
                </a:lnTo>
                <a:lnTo>
                  <a:pt x="90578" y="161063"/>
                </a:lnTo>
                <a:lnTo>
                  <a:pt x="92555" y="161063"/>
                </a:lnTo>
                <a:lnTo>
                  <a:pt x="93211" y="160731"/>
                </a:lnTo>
                <a:lnTo>
                  <a:pt x="93871" y="160731"/>
                </a:lnTo>
                <a:lnTo>
                  <a:pt x="94531" y="161063"/>
                </a:lnTo>
                <a:lnTo>
                  <a:pt x="97163" y="161063"/>
                </a:lnTo>
                <a:lnTo>
                  <a:pt x="97823" y="161391"/>
                </a:lnTo>
                <a:lnTo>
                  <a:pt x="98483" y="161391"/>
                </a:lnTo>
                <a:lnTo>
                  <a:pt x="99139" y="161719"/>
                </a:lnTo>
                <a:lnTo>
                  <a:pt x="99799" y="161719"/>
                </a:lnTo>
                <a:lnTo>
                  <a:pt x="100459" y="162051"/>
                </a:lnTo>
                <a:lnTo>
                  <a:pt x="101116" y="162051"/>
                </a:lnTo>
                <a:lnTo>
                  <a:pt x="101776" y="162379"/>
                </a:lnTo>
                <a:lnTo>
                  <a:pt x="102764" y="162707"/>
                </a:lnTo>
                <a:lnTo>
                  <a:pt x="103424" y="162707"/>
                </a:lnTo>
                <a:lnTo>
                  <a:pt x="104080" y="163039"/>
                </a:lnTo>
                <a:lnTo>
                  <a:pt x="104740" y="163367"/>
                </a:lnTo>
                <a:lnTo>
                  <a:pt x="105400" y="163695"/>
                </a:lnTo>
                <a:lnTo>
                  <a:pt x="106056" y="163695"/>
                </a:lnTo>
                <a:lnTo>
                  <a:pt x="106716" y="164027"/>
                </a:lnTo>
                <a:lnTo>
                  <a:pt x="107376" y="164355"/>
                </a:lnTo>
                <a:lnTo>
                  <a:pt x="108032" y="164683"/>
                </a:lnTo>
                <a:lnTo>
                  <a:pt x="108692" y="165015"/>
                </a:lnTo>
                <a:lnTo>
                  <a:pt x="109353" y="165343"/>
                </a:lnTo>
                <a:lnTo>
                  <a:pt x="110009" y="165671"/>
                </a:lnTo>
                <a:lnTo>
                  <a:pt x="110669" y="166003"/>
                </a:lnTo>
                <a:lnTo>
                  <a:pt x="111329" y="166331"/>
                </a:lnTo>
                <a:lnTo>
                  <a:pt x="111985" y="166331"/>
                </a:lnTo>
                <a:lnTo>
                  <a:pt x="112645" y="166659"/>
                </a:lnTo>
                <a:lnTo>
                  <a:pt x="113305" y="166991"/>
                </a:lnTo>
                <a:lnTo>
                  <a:pt x="113961" y="167319"/>
                </a:lnTo>
                <a:lnTo>
                  <a:pt x="114621" y="167648"/>
                </a:lnTo>
                <a:lnTo>
                  <a:pt x="115281" y="167980"/>
                </a:lnTo>
                <a:lnTo>
                  <a:pt x="115937" y="168308"/>
                </a:lnTo>
                <a:lnTo>
                  <a:pt x="116597" y="168636"/>
                </a:lnTo>
                <a:lnTo>
                  <a:pt x="117257" y="168636"/>
                </a:lnTo>
                <a:lnTo>
                  <a:pt x="117914" y="168968"/>
                </a:lnTo>
                <a:lnTo>
                  <a:pt x="118574" y="169296"/>
                </a:lnTo>
                <a:lnTo>
                  <a:pt x="119234" y="169624"/>
                </a:lnTo>
                <a:lnTo>
                  <a:pt x="119890" y="169624"/>
                </a:lnTo>
                <a:lnTo>
                  <a:pt x="120550" y="169956"/>
                </a:lnTo>
                <a:lnTo>
                  <a:pt x="121210" y="170284"/>
                </a:lnTo>
                <a:lnTo>
                  <a:pt x="122198" y="170284"/>
                </a:lnTo>
                <a:lnTo>
                  <a:pt x="122854" y="170612"/>
                </a:lnTo>
                <a:lnTo>
                  <a:pt x="123514" y="170612"/>
                </a:lnTo>
                <a:lnTo>
                  <a:pt x="124174" y="170944"/>
                </a:lnTo>
                <a:lnTo>
                  <a:pt x="125490" y="170944"/>
                </a:lnTo>
                <a:lnTo>
                  <a:pt x="126151" y="171272"/>
                </a:lnTo>
                <a:lnTo>
                  <a:pt x="130759" y="171272"/>
                </a:lnTo>
                <a:lnTo>
                  <a:pt x="131419" y="170944"/>
                </a:lnTo>
                <a:lnTo>
                  <a:pt x="132735" y="170944"/>
                </a:lnTo>
                <a:lnTo>
                  <a:pt x="133395" y="170612"/>
                </a:lnTo>
                <a:lnTo>
                  <a:pt x="134055" y="170284"/>
                </a:lnTo>
                <a:lnTo>
                  <a:pt x="134712" y="170284"/>
                </a:lnTo>
                <a:lnTo>
                  <a:pt x="135372" y="169956"/>
                </a:lnTo>
                <a:lnTo>
                  <a:pt x="136032" y="169624"/>
                </a:lnTo>
                <a:lnTo>
                  <a:pt x="136688" y="169296"/>
                </a:lnTo>
                <a:lnTo>
                  <a:pt x="137348" y="168968"/>
                </a:lnTo>
                <a:lnTo>
                  <a:pt x="138008" y="168636"/>
                </a:lnTo>
                <a:lnTo>
                  <a:pt x="138664" y="168308"/>
                </a:lnTo>
                <a:lnTo>
                  <a:pt x="139324" y="167648"/>
                </a:lnTo>
                <a:lnTo>
                  <a:pt x="139984" y="167319"/>
                </a:lnTo>
                <a:lnTo>
                  <a:pt x="140640" y="166659"/>
                </a:lnTo>
                <a:lnTo>
                  <a:pt x="141628" y="166331"/>
                </a:lnTo>
                <a:lnTo>
                  <a:pt x="142288" y="165671"/>
                </a:lnTo>
                <a:lnTo>
                  <a:pt x="142949" y="165015"/>
                </a:lnTo>
                <a:lnTo>
                  <a:pt x="143605" y="164355"/>
                </a:lnTo>
                <a:lnTo>
                  <a:pt x="144265" y="163695"/>
                </a:lnTo>
                <a:lnTo>
                  <a:pt x="144925" y="163039"/>
                </a:lnTo>
                <a:lnTo>
                  <a:pt x="145581" y="162051"/>
                </a:lnTo>
                <a:lnTo>
                  <a:pt x="146241" y="161391"/>
                </a:lnTo>
                <a:lnTo>
                  <a:pt x="146901" y="160403"/>
                </a:lnTo>
                <a:lnTo>
                  <a:pt x="147557" y="159743"/>
                </a:lnTo>
                <a:lnTo>
                  <a:pt x="148217" y="158754"/>
                </a:lnTo>
                <a:lnTo>
                  <a:pt x="148877" y="157766"/>
                </a:lnTo>
                <a:lnTo>
                  <a:pt x="149533" y="156778"/>
                </a:lnTo>
                <a:lnTo>
                  <a:pt x="150193" y="155790"/>
                </a:lnTo>
                <a:lnTo>
                  <a:pt x="150853" y="154802"/>
                </a:lnTo>
                <a:lnTo>
                  <a:pt x="151510" y="153814"/>
                </a:lnTo>
                <a:lnTo>
                  <a:pt x="152170" y="152498"/>
                </a:lnTo>
                <a:lnTo>
                  <a:pt x="152830" y="151510"/>
                </a:lnTo>
                <a:lnTo>
                  <a:pt x="153486" y="150193"/>
                </a:lnTo>
                <a:lnTo>
                  <a:pt x="154146" y="148873"/>
                </a:lnTo>
                <a:lnTo>
                  <a:pt x="154806" y="147557"/>
                </a:lnTo>
                <a:lnTo>
                  <a:pt x="155462" y="146241"/>
                </a:lnTo>
                <a:lnTo>
                  <a:pt x="156122" y="144921"/>
                </a:lnTo>
                <a:lnTo>
                  <a:pt x="156782" y="143605"/>
                </a:lnTo>
                <a:lnTo>
                  <a:pt x="157438" y="142288"/>
                </a:lnTo>
                <a:lnTo>
                  <a:pt x="158098" y="140640"/>
                </a:lnTo>
                <a:lnTo>
                  <a:pt x="158758" y="139324"/>
                </a:lnTo>
                <a:lnTo>
                  <a:pt x="159415" y="137676"/>
                </a:lnTo>
                <a:lnTo>
                  <a:pt x="160075" y="136360"/>
                </a:lnTo>
                <a:lnTo>
                  <a:pt x="161063" y="134712"/>
                </a:lnTo>
                <a:lnTo>
                  <a:pt x="161723" y="133063"/>
                </a:lnTo>
                <a:lnTo>
                  <a:pt x="162379" y="131419"/>
                </a:lnTo>
                <a:lnTo>
                  <a:pt x="163039" y="129443"/>
                </a:lnTo>
                <a:lnTo>
                  <a:pt x="163699" y="127795"/>
                </a:lnTo>
                <a:lnTo>
                  <a:pt x="164355" y="126147"/>
                </a:lnTo>
                <a:lnTo>
                  <a:pt x="165015" y="124170"/>
                </a:lnTo>
                <a:lnTo>
                  <a:pt x="165675" y="122526"/>
                </a:lnTo>
                <a:lnTo>
                  <a:pt x="166331" y="120550"/>
                </a:lnTo>
                <a:lnTo>
                  <a:pt x="166991" y="118574"/>
                </a:lnTo>
                <a:lnTo>
                  <a:pt x="167651" y="116597"/>
                </a:lnTo>
                <a:lnTo>
                  <a:pt x="168308" y="114621"/>
                </a:lnTo>
                <a:lnTo>
                  <a:pt x="168968" y="112645"/>
                </a:lnTo>
                <a:lnTo>
                  <a:pt x="169628" y="110669"/>
                </a:lnTo>
                <a:lnTo>
                  <a:pt x="170284" y="108692"/>
                </a:lnTo>
                <a:lnTo>
                  <a:pt x="170944" y="106716"/>
                </a:lnTo>
                <a:lnTo>
                  <a:pt x="171604" y="104408"/>
                </a:lnTo>
                <a:lnTo>
                  <a:pt x="172260" y="102432"/>
                </a:lnTo>
                <a:lnTo>
                  <a:pt x="172920" y="100127"/>
                </a:lnTo>
                <a:lnTo>
                  <a:pt x="173580" y="98151"/>
                </a:lnTo>
                <a:lnTo>
                  <a:pt x="174236" y="95847"/>
                </a:lnTo>
                <a:lnTo>
                  <a:pt x="174896" y="93539"/>
                </a:lnTo>
                <a:lnTo>
                  <a:pt x="175556" y="91234"/>
                </a:lnTo>
                <a:lnTo>
                  <a:pt x="176213" y="88930"/>
                </a:lnTo>
                <a:lnTo>
                  <a:pt x="176873" y="86622"/>
                </a:lnTo>
                <a:lnTo>
                  <a:pt x="177533" y="84318"/>
                </a:lnTo>
                <a:lnTo>
                  <a:pt x="178189" y="82013"/>
                </a:lnTo>
                <a:lnTo>
                  <a:pt x="178849" y="79705"/>
                </a:lnTo>
                <a:lnTo>
                  <a:pt x="179509" y="77401"/>
                </a:lnTo>
                <a:lnTo>
                  <a:pt x="180497" y="75096"/>
                </a:lnTo>
                <a:lnTo>
                  <a:pt x="181153" y="72460"/>
                </a:lnTo>
                <a:lnTo>
                  <a:pt x="181813" y="70156"/>
                </a:lnTo>
                <a:lnTo>
                  <a:pt x="182473" y="67520"/>
                </a:lnTo>
                <a:lnTo>
                  <a:pt x="183129" y="65215"/>
                </a:lnTo>
                <a:lnTo>
                  <a:pt x="183789" y="62579"/>
                </a:lnTo>
                <a:lnTo>
                  <a:pt x="184449" y="60275"/>
                </a:lnTo>
                <a:lnTo>
                  <a:pt x="185106" y="57638"/>
                </a:lnTo>
                <a:lnTo>
                  <a:pt x="185766" y="55334"/>
                </a:lnTo>
                <a:lnTo>
                  <a:pt x="186426" y="52698"/>
                </a:lnTo>
                <a:lnTo>
                  <a:pt x="187082" y="50394"/>
                </a:lnTo>
                <a:lnTo>
                  <a:pt x="187742" y="47757"/>
                </a:lnTo>
                <a:lnTo>
                  <a:pt x="188402" y="45121"/>
                </a:lnTo>
                <a:lnTo>
                  <a:pt x="189058" y="42817"/>
                </a:lnTo>
                <a:lnTo>
                  <a:pt x="189718" y="40180"/>
                </a:lnTo>
                <a:lnTo>
                  <a:pt x="190378" y="37548"/>
                </a:lnTo>
                <a:lnTo>
                  <a:pt x="191034" y="34912"/>
                </a:lnTo>
                <a:lnTo>
                  <a:pt x="191694" y="32607"/>
                </a:lnTo>
                <a:lnTo>
                  <a:pt x="192354" y="29971"/>
                </a:lnTo>
                <a:lnTo>
                  <a:pt x="193011" y="27335"/>
                </a:lnTo>
                <a:lnTo>
                  <a:pt x="193671" y="25030"/>
                </a:lnTo>
                <a:lnTo>
                  <a:pt x="194331" y="22394"/>
                </a:lnTo>
                <a:lnTo>
                  <a:pt x="194987" y="19762"/>
                </a:lnTo>
                <a:lnTo>
                  <a:pt x="195647" y="17454"/>
                </a:lnTo>
                <a:lnTo>
                  <a:pt x="196307" y="14821"/>
                </a:lnTo>
                <a:lnTo>
                  <a:pt x="196963" y="12185"/>
                </a:lnTo>
                <a:lnTo>
                  <a:pt x="197623" y="9881"/>
                </a:lnTo>
                <a:lnTo>
                  <a:pt x="198283" y="7244"/>
                </a:lnTo>
                <a:lnTo>
                  <a:pt x="198939" y="4940"/>
                </a:lnTo>
                <a:lnTo>
                  <a:pt x="199927" y="2304"/>
                </a:lnTo>
                <a:lnTo>
                  <a:pt x="200587" y="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065204" y="1867132"/>
            <a:ext cx="200660" cy="49530"/>
          </a:xfrm>
          <a:custGeom>
            <a:avLst/>
            <a:gdLst/>
            <a:ahLst/>
            <a:cxnLst/>
            <a:rect l="l" t="t" r="r" b="b"/>
            <a:pathLst>
              <a:path w="200660" h="49530">
                <a:moveTo>
                  <a:pt x="0" y="49405"/>
                </a:moveTo>
                <a:lnTo>
                  <a:pt x="72463" y="49405"/>
                </a:lnTo>
                <a:lnTo>
                  <a:pt x="73120" y="49077"/>
                </a:lnTo>
                <a:lnTo>
                  <a:pt x="131419" y="49077"/>
                </a:lnTo>
                <a:lnTo>
                  <a:pt x="132078" y="48748"/>
                </a:lnTo>
                <a:lnTo>
                  <a:pt x="137348" y="48748"/>
                </a:lnTo>
                <a:lnTo>
                  <a:pt x="138007" y="48417"/>
                </a:lnTo>
                <a:lnTo>
                  <a:pt x="141300" y="48417"/>
                </a:lnTo>
                <a:lnTo>
                  <a:pt x="141960" y="48088"/>
                </a:lnTo>
                <a:lnTo>
                  <a:pt x="143936" y="48088"/>
                </a:lnTo>
                <a:lnTo>
                  <a:pt x="144595" y="47760"/>
                </a:lnTo>
                <a:lnTo>
                  <a:pt x="146571" y="47760"/>
                </a:lnTo>
                <a:lnTo>
                  <a:pt x="147559" y="47429"/>
                </a:lnTo>
                <a:lnTo>
                  <a:pt x="148876" y="47429"/>
                </a:lnTo>
                <a:lnTo>
                  <a:pt x="149536" y="47100"/>
                </a:lnTo>
                <a:lnTo>
                  <a:pt x="150193" y="47100"/>
                </a:lnTo>
                <a:lnTo>
                  <a:pt x="150853" y="46771"/>
                </a:lnTo>
                <a:lnTo>
                  <a:pt x="152170" y="46771"/>
                </a:lnTo>
                <a:lnTo>
                  <a:pt x="152829" y="46441"/>
                </a:lnTo>
                <a:lnTo>
                  <a:pt x="153488" y="46441"/>
                </a:lnTo>
                <a:lnTo>
                  <a:pt x="154146" y="46112"/>
                </a:lnTo>
                <a:lnTo>
                  <a:pt x="154805" y="46112"/>
                </a:lnTo>
                <a:lnTo>
                  <a:pt x="155464" y="45783"/>
                </a:lnTo>
                <a:lnTo>
                  <a:pt x="156122" y="45453"/>
                </a:lnTo>
                <a:lnTo>
                  <a:pt x="156781" y="45453"/>
                </a:lnTo>
                <a:lnTo>
                  <a:pt x="157441" y="45124"/>
                </a:lnTo>
                <a:lnTo>
                  <a:pt x="158098" y="44795"/>
                </a:lnTo>
                <a:lnTo>
                  <a:pt x="158758" y="44795"/>
                </a:lnTo>
                <a:lnTo>
                  <a:pt x="159417" y="44465"/>
                </a:lnTo>
                <a:lnTo>
                  <a:pt x="160075" y="44136"/>
                </a:lnTo>
                <a:lnTo>
                  <a:pt x="160734" y="43807"/>
                </a:lnTo>
                <a:lnTo>
                  <a:pt x="161393" y="43807"/>
                </a:lnTo>
                <a:lnTo>
                  <a:pt x="162051" y="43477"/>
                </a:lnTo>
                <a:lnTo>
                  <a:pt x="162710" y="43148"/>
                </a:lnTo>
                <a:lnTo>
                  <a:pt x="163369" y="42819"/>
                </a:lnTo>
                <a:lnTo>
                  <a:pt x="164027" y="42489"/>
                </a:lnTo>
                <a:lnTo>
                  <a:pt x="164686" y="42160"/>
                </a:lnTo>
                <a:lnTo>
                  <a:pt x="165346" y="41831"/>
                </a:lnTo>
                <a:lnTo>
                  <a:pt x="166003" y="41500"/>
                </a:lnTo>
                <a:lnTo>
                  <a:pt x="166991" y="41172"/>
                </a:lnTo>
                <a:lnTo>
                  <a:pt x="167651" y="40843"/>
                </a:lnTo>
                <a:lnTo>
                  <a:pt x="168310" y="40183"/>
                </a:lnTo>
                <a:lnTo>
                  <a:pt x="168968" y="39855"/>
                </a:lnTo>
                <a:lnTo>
                  <a:pt x="169627" y="39524"/>
                </a:lnTo>
                <a:lnTo>
                  <a:pt x="170286" y="39195"/>
                </a:lnTo>
                <a:lnTo>
                  <a:pt x="170944" y="38536"/>
                </a:lnTo>
                <a:lnTo>
                  <a:pt x="171603" y="38207"/>
                </a:lnTo>
                <a:lnTo>
                  <a:pt x="172262" y="37548"/>
                </a:lnTo>
                <a:lnTo>
                  <a:pt x="172920" y="37219"/>
                </a:lnTo>
                <a:lnTo>
                  <a:pt x="173579" y="36560"/>
                </a:lnTo>
                <a:lnTo>
                  <a:pt x="174239" y="36231"/>
                </a:lnTo>
                <a:lnTo>
                  <a:pt x="174896" y="35572"/>
                </a:lnTo>
                <a:lnTo>
                  <a:pt x="175556" y="34914"/>
                </a:lnTo>
                <a:lnTo>
                  <a:pt x="176215" y="34584"/>
                </a:lnTo>
                <a:lnTo>
                  <a:pt x="176873" y="33926"/>
                </a:lnTo>
                <a:lnTo>
                  <a:pt x="177532" y="33267"/>
                </a:lnTo>
                <a:lnTo>
                  <a:pt x="178191" y="32607"/>
                </a:lnTo>
                <a:lnTo>
                  <a:pt x="178849" y="31950"/>
                </a:lnTo>
                <a:lnTo>
                  <a:pt x="179508" y="31290"/>
                </a:lnTo>
                <a:lnTo>
                  <a:pt x="180167" y="30631"/>
                </a:lnTo>
                <a:lnTo>
                  <a:pt x="180825" y="29973"/>
                </a:lnTo>
                <a:lnTo>
                  <a:pt x="181484" y="29314"/>
                </a:lnTo>
                <a:lnTo>
                  <a:pt x="182144" y="28326"/>
                </a:lnTo>
                <a:lnTo>
                  <a:pt x="182801" y="27667"/>
                </a:lnTo>
                <a:lnTo>
                  <a:pt x="183461" y="27009"/>
                </a:lnTo>
                <a:lnTo>
                  <a:pt x="184120" y="26021"/>
                </a:lnTo>
                <a:lnTo>
                  <a:pt x="184778" y="25362"/>
                </a:lnTo>
                <a:lnTo>
                  <a:pt x="185437" y="24374"/>
                </a:lnTo>
                <a:lnTo>
                  <a:pt x="186425" y="23385"/>
                </a:lnTo>
                <a:lnTo>
                  <a:pt x="187084" y="22726"/>
                </a:lnTo>
                <a:lnTo>
                  <a:pt x="187742" y="21738"/>
                </a:lnTo>
                <a:lnTo>
                  <a:pt x="188401" y="20750"/>
                </a:lnTo>
                <a:lnTo>
                  <a:pt x="189060" y="19762"/>
                </a:lnTo>
                <a:lnTo>
                  <a:pt x="189718" y="18774"/>
                </a:lnTo>
                <a:lnTo>
                  <a:pt x="190377" y="17786"/>
                </a:lnTo>
                <a:lnTo>
                  <a:pt x="191037" y="16798"/>
                </a:lnTo>
                <a:lnTo>
                  <a:pt x="191694" y="15809"/>
                </a:lnTo>
                <a:lnTo>
                  <a:pt x="192354" y="14821"/>
                </a:lnTo>
                <a:lnTo>
                  <a:pt x="193013" y="13504"/>
                </a:lnTo>
                <a:lnTo>
                  <a:pt x="193671" y="12516"/>
                </a:lnTo>
                <a:lnTo>
                  <a:pt x="194330" y="11528"/>
                </a:lnTo>
                <a:lnTo>
                  <a:pt x="194989" y="10211"/>
                </a:lnTo>
                <a:lnTo>
                  <a:pt x="195646" y="8893"/>
                </a:lnTo>
                <a:lnTo>
                  <a:pt x="196306" y="7904"/>
                </a:lnTo>
                <a:lnTo>
                  <a:pt x="196966" y="6587"/>
                </a:lnTo>
                <a:lnTo>
                  <a:pt x="197622" y="5271"/>
                </a:lnTo>
                <a:lnTo>
                  <a:pt x="198282" y="3952"/>
                </a:lnTo>
                <a:lnTo>
                  <a:pt x="198942" y="2635"/>
                </a:lnTo>
                <a:lnTo>
                  <a:pt x="199598" y="1318"/>
                </a:lnTo>
                <a:lnTo>
                  <a:pt x="200259" y="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037867" y="1916538"/>
            <a:ext cx="27940" cy="0"/>
          </a:xfrm>
          <a:custGeom>
            <a:avLst/>
            <a:gdLst/>
            <a:ahLst/>
            <a:cxnLst/>
            <a:rect l="l" t="t" r="r" b="b"/>
            <a:pathLst>
              <a:path w="27939">
                <a:moveTo>
                  <a:pt x="0" y="0"/>
                </a:moveTo>
                <a:lnTo>
                  <a:pt x="27336" y="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067511" y="190336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49" y="0"/>
                </a:moveTo>
                <a:lnTo>
                  <a:pt x="5899" y="0"/>
                </a:lnTo>
                <a:lnTo>
                  <a:pt x="0" y="5899"/>
                </a:lnTo>
                <a:lnTo>
                  <a:pt x="0" y="20449"/>
                </a:lnTo>
                <a:lnTo>
                  <a:pt x="5899" y="26350"/>
                </a:lnTo>
                <a:lnTo>
                  <a:pt x="20449" y="26350"/>
                </a:lnTo>
                <a:lnTo>
                  <a:pt x="26348" y="20449"/>
                </a:lnTo>
                <a:lnTo>
                  <a:pt x="26348" y="5899"/>
                </a:lnTo>
                <a:lnTo>
                  <a:pt x="204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110329" y="190336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49" y="0"/>
                </a:moveTo>
                <a:lnTo>
                  <a:pt x="5899" y="0"/>
                </a:lnTo>
                <a:lnTo>
                  <a:pt x="0" y="5899"/>
                </a:lnTo>
                <a:lnTo>
                  <a:pt x="0" y="20449"/>
                </a:lnTo>
                <a:lnTo>
                  <a:pt x="5899" y="26350"/>
                </a:lnTo>
                <a:lnTo>
                  <a:pt x="20449" y="26350"/>
                </a:lnTo>
                <a:lnTo>
                  <a:pt x="26350" y="20449"/>
                </a:lnTo>
                <a:lnTo>
                  <a:pt x="26350" y="5899"/>
                </a:lnTo>
                <a:lnTo>
                  <a:pt x="204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153147" y="190303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48"/>
                </a:lnTo>
                <a:lnTo>
                  <a:pt x="20450" y="26348"/>
                </a:lnTo>
                <a:lnTo>
                  <a:pt x="26350" y="20449"/>
                </a:lnTo>
                <a:lnTo>
                  <a:pt x="26350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195966" y="1902046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49" y="0"/>
                </a:moveTo>
                <a:lnTo>
                  <a:pt x="5899" y="0"/>
                </a:lnTo>
                <a:lnTo>
                  <a:pt x="0" y="5899"/>
                </a:lnTo>
                <a:lnTo>
                  <a:pt x="0" y="20449"/>
                </a:lnTo>
                <a:lnTo>
                  <a:pt x="5899" y="26348"/>
                </a:lnTo>
                <a:lnTo>
                  <a:pt x="20449" y="26348"/>
                </a:lnTo>
                <a:lnTo>
                  <a:pt x="26348" y="20449"/>
                </a:lnTo>
                <a:lnTo>
                  <a:pt x="26348" y="5899"/>
                </a:lnTo>
                <a:lnTo>
                  <a:pt x="204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239113" y="187668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50"/>
                </a:lnTo>
                <a:lnTo>
                  <a:pt x="20450" y="26350"/>
                </a:lnTo>
                <a:lnTo>
                  <a:pt x="26350" y="20449"/>
                </a:lnTo>
                <a:lnTo>
                  <a:pt x="26350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281933" y="1776225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901"/>
                </a:lnTo>
                <a:lnTo>
                  <a:pt x="0" y="20450"/>
                </a:lnTo>
                <a:lnTo>
                  <a:pt x="5897" y="26350"/>
                </a:lnTo>
                <a:lnTo>
                  <a:pt x="20450" y="26350"/>
                </a:lnTo>
                <a:lnTo>
                  <a:pt x="26347" y="20450"/>
                </a:lnTo>
                <a:lnTo>
                  <a:pt x="26347" y="5901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324750" y="166720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901"/>
                </a:lnTo>
                <a:lnTo>
                  <a:pt x="0" y="20450"/>
                </a:lnTo>
                <a:lnTo>
                  <a:pt x="5901" y="26351"/>
                </a:lnTo>
                <a:lnTo>
                  <a:pt x="20450" y="26351"/>
                </a:lnTo>
                <a:lnTo>
                  <a:pt x="26351" y="20450"/>
                </a:lnTo>
                <a:lnTo>
                  <a:pt x="26351" y="5901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367567" y="166061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901"/>
                </a:lnTo>
                <a:lnTo>
                  <a:pt x="0" y="20450"/>
                </a:lnTo>
                <a:lnTo>
                  <a:pt x="5901" y="26351"/>
                </a:lnTo>
                <a:lnTo>
                  <a:pt x="20450" y="26351"/>
                </a:lnTo>
                <a:lnTo>
                  <a:pt x="26351" y="20450"/>
                </a:lnTo>
                <a:lnTo>
                  <a:pt x="26351" y="5901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410388" y="163327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897"/>
                </a:lnTo>
                <a:lnTo>
                  <a:pt x="0" y="20450"/>
                </a:lnTo>
                <a:lnTo>
                  <a:pt x="5897" y="26347"/>
                </a:lnTo>
                <a:lnTo>
                  <a:pt x="20450" y="26347"/>
                </a:lnTo>
                <a:lnTo>
                  <a:pt x="26347" y="20450"/>
                </a:lnTo>
                <a:lnTo>
                  <a:pt x="26347" y="5897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453533" y="149000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7"/>
                </a:lnTo>
                <a:lnTo>
                  <a:pt x="0" y="20450"/>
                </a:lnTo>
                <a:lnTo>
                  <a:pt x="5901" y="26347"/>
                </a:lnTo>
                <a:lnTo>
                  <a:pt x="20450" y="26347"/>
                </a:lnTo>
                <a:lnTo>
                  <a:pt x="26351" y="20450"/>
                </a:lnTo>
                <a:lnTo>
                  <a:pt x="26351" y="5897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496355" y="140666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901"/>
                </a:lnTo>
                <a:lnTo>
                  <a:pt x="0" y="20450"/>
                </a:lnTo>
                <a:lnTo>
                  <a:pt x="5897" y="26351"/>
                </a:lnTo>
                <a:lnTo>
                  <a:pt x="20450" y="26351"/>
                </a:lnTo>
                <a:lnTo>
                  <a:pt x="26347" y="20450"/>
                </a:lnTo>
                <a:lnTo>
                  <a:pt x="26347" y="5901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539172" y="151075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7"/>
                </a:lnTo>
                <a:lnTo>
                  <a:pt x="0" y="20450"/>
                </a:lnTo>
                <a:lnTo>
                  <a:pt x="5901" y="26347"/>
                </a:lnTo>
                <a:lnTo>
                  <a:pt x="20450" y="26347"/>
                </a:lnTo>
                <a:lnTo>
                  <a:pt x="26351" y="20450"/>
                </a:lnTo>
                <a:lnTo>
                  <a:pt x="26351" y="5897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581989" y="167280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7"/>
                </a:lnTo>
                <a:lnTo>
                  <a:pt x="0" y="20450"/>
                </a:lnTo>
                <a:lnTo>
                  <a:pt x="5901" y="26347"/>
                </a:lnTo>
                <a:lnTo>
                  <a:pt x="20450" y="26347"/>
                </a:lnTo>
                <a:lnTo>
                  <a:pt x="26351" y="20450"/>
                </a:lnTo>
                <a:lnTo>
                  <a:pt x="26351" y="5897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624810" y="1779189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901"/>
                </a:lnTo>
                <a:lnTo>
                  <a:pt x="0" y="20450"/>
                </a:lnTo>
                <a:lnTo>
                  <a:pt x="5897" y="26350"/>
                </a:lnTo>
                <a:lnTo>
                  <a:pt x="20450" y="26350"/>
                </a:lnTo>
                <a:lnTo>
                  <a:pt x="26347" y="20450"/>
                </a:lnTo>
                <a:lnTo>
                  <a:pt x="26347" y="5901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667955" y="183683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48"/>
                </a:lnTo>
                <a:lnTo>
                  <a:pt x="20450" y="26348"/>
                </a:lnTo>
                <a:lnTo>
                  <a:pt x="26351" y="20449"/>
                </a:lnTo>
                <a:lnTo>
                  <a:pt x="26351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710776" y="1867791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899"/>
                </a:lnTo>
                <a:lnTo>
                  <a:pt x="0" y="20449"/>
                </a:lnTo>
                <a:lnTo>
                  <a:pt x="5897" y="26350"/>
                </a:lnTo>
                <a:lnTo>
                  <a:pt x="20450" y="26350"/>
                </a:lnTo>
                <a:lnTo>
                  <a:pt x="26347" y="20449"/>
                </a:lnTo>
                <a:lnTo>
                  <a:pt x="26347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753593" y="1884260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48"/>
                </a:lnTo>
                <a:lnTo>
                  <a:pt x="20450" y="26348"/>
                </a:lnTo>
                <a:lnTo>
                  <a:pt x="26351" y="20449"/>
                </a:lnTo>
                <a:lnTo>
                  <a:pt x="26351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796410" y="1893153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48"/>
                </a:lnTo>
                <a:lnTo>
                  <a:pt x="20450" y="26348"/>
                </a:lnTo>
                <a:lnTo>
                  <a:pt x="26351" y="20449"/>
                </a:lnTo>
                <a:lnTo>
                  <a:pt x="26351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839231" y="189809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899"/>
                </a:lnTo>
                <a:lnTo>
                  <a:pt x="0" y="20449"/>
                </a:lnTo>
                <a:lnTo>
                  <a:pt x="5897" y="26348"/>
                </a:lnTo>
                <a:lnTo>
                  <a:pt x="20450" y="26348"/>
                </a:lnTo>
                <a:lnTo>
                  <a:pt x="26347" y="20449"/>
                </a:lnTo>
                <a:lnTo>
                  <a:pt x="26347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882377" y="1901058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48"/>
                </a:lnTo>
                <a:lnTo>
                  <a:pt x="20450" y="26348"/>
                </a:lnTo>
                <a:lnTo>
                  <a:pt x="26351" y="20449"/>
                </a:lnTo>
                <a:lnTo>
                  <a:pt x="26351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925198" y="190270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901"/>
                </a:lnTo>
                <a:lnTo>
                  <a:pt x="0" y="20450"/>
                </a:lnTo>
                <a:lnTo>
                  <a:pt x="5897" y="26350"/>
                </a:lnTo>
                <a:lnTo>
                  <a:pt x="20450" y="26350"/>
                </a:lnTo>
                <a:lnTo>
                  <a:pt x="26347" y="20450"/>
                </a:lnTo>
                <a:lnTo>
                  <a:pt x="26347" y="5901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968015" y="190303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48"/>
                </a:lnTo>
                <a:lnTo>
                  <a:pt x="20450" y="26348"/>
                </a:lnTo>
                <a:lnTo>
                  <a:pt x="26351" y="20449"/>
                </a:lnTo>
                <a:lnTo>
                  <a:pt x="26351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010832" y="190303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901" y="0"/>
                </a:lnTo>
                <a:lnTo>
                  <a:pt x="0" y="5899"/>
                </a:lnTo>
                <a:lnTo>
                  <a:pt x="0" y="20449"/>
                </a:lnTo>
                <a:lnTo>
                  <a:pt x="5901" y="26348"/>
                </a:lnTo>
                <a:lnTo>
                  <a:pt x="20450" y="26348"/>
                </a:lnTo>
                <a:lnTo>
                  <a:pt x="26351" y="20449"/>
                </a:lnTo>
                <a:lnTo>
                  <a:pt x="26351" y="5899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079697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3" y="0"/>
                </a:lnTo>
                <a:lnTo>
                  <a:pt x="0" y="443"/>
                </a:lnTo>
                <a:lnTo>
                  <a:pt x="0" y="1533"/>
                </a:lnTo>
                <a:lnTo>
                  <a:pt x="443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122515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3" y="0"/>
                </a:lnTo>
                <a:lnTo>
                  <a:pt x="0" y="443"/>
                </a:lnTo>
                <a:lnTo>
                  <a:pt x="0" y="1533"/>
                </a:lnTo>
                <a:lnTo>
                  <a:pt x="443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166323" y="1916209"/>
            <a:ext cx="0" cy="635"/>
          </a:xfrm>
          <a:custGeom>
            <a:avLst/>
            <a:gdLst/>
            <a:ahLst/>
            <a:cxnLst/>
            <a:rect l="l" t="t" r="r" b="b"/>
            <a:pathLst>
              <a:path h="635">
                <a:moveTo>
                  <a:pt x="-988" y="164"/>
                </a:moveTo>
                <a:lnTo>
                  <a:pt x="988" y="1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209140" y="1915221"/>
            <a:ext cx="0" cy="1905"/>
          </a:xfrm>
          <a:custGeom>
            <a:avLst/>
            <a:gdLst/>
            <a:ahLst/>
            <a:cxnLst/>
            <a:rect l="l" t="t" r="r" b="b"/>
            <a:pathLst>
              <a:path h="1905">
                <a:moveTo>
                  <a:pt x="-988" y="658"/>
                </a:moveTo>
                <a:lnTo>
                  <a:pt x="988" y="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252289" y="1889858"/>
            <a:ext cx="0" cy="26670"/>
          </a:xfrm>
          <a:custGeom>
            <a:avLst/>
            <a:gdLst/>
            <a:ahLst/>
            <a:cxnLst/>
            <a:rect l="l" t="t" r="r" b="b"/>
            <a:pathLst>
              <a:path h="26669">
                <a:moveTo>
                  <a:pt x="0" y="2667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295107" y="1789401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5">
                <a:moveTo>
                  <a:pt x="0" y="127136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337924" y="1680377"/>
            <a:ext cx="0" cy="236220"/>
          </a:xfrm>
          <a:custGeom>
            <a:avLst/>
            <a:gdLst/>
            <a:ahLst/>
            <a:cxnLst/>
            <a:rect l="l" t="t" r="r" b="b"/>
            <a:pathLst>
              <a:path h="236219">
                <a:moveTo>
                  <a:pt x="0" y="23616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380745" y="1673792"/>
            <a:ext cx="0" cy="243204"/>
          </a:xfrm>
          <a:custGeom>
            <a:avLst/>
            <a:gdLst/>
            <a:ahLst/>
            <a:cxnLst/>
            <a:rect l="l" t="t" r="r" b="b"/>
            <a:pathLst>
              <a:path h="243205">
                <a:moveTo>
                  <a:pt x="0" y="24274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423562" y="1646452"/>
            <a:ext cx="0" cy="270510"/>
          </a:xfrm>
          <a:custGeom>
            <a:avLst/>
            <a:gdLst/>
            <a:ahLst/>
            <a:cxnLst/>
            <a:rect l="l" t="t" r="r" b="b"/>
            <a:pathLst>
              <a:path h="270510">
                <a:moveTo>
                  <a:pt x="0" y="27008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466711" y="1503175"/>
            <a:ext cx="0" cy="413384"/>
          </a:xfrm>
          <a:custGeom>
            <a:avLst/>
            <a:gdLst/>
            <a:ahLst/>
            <a:cxnLst/>
            <a:rect l="l" t="t" r="r" b="b"/>
            <a:pathLst>
              <a:path h="413385">
                <a:moveTo>
                  <a:pt x="0" y="41336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509528" y="1419845"/>
            <a:ext cx="0" cy="497205"/>
          </a:xfrm>
          <a:custGeom>
            <a:avLst/>
            <a:gdLst/>
            <a:ahLst/>
            <a:cxnLst/>
            <a:rect l="l" t="t" r="r" b="b"/>
            <a:pathLst>
              <a:path h="497205">
                <a:moveTo>
                  <a:pt x="0" y="49669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552345" y="1523926"/>
            <a:ext cx="0" cy="393065"/>
          </a:xfrm>
          <a:custGeom>
            <a:avLst/>
            <a:gdLst/>
            <a:ahLst/>
            <a:cxnLst/>
            <a:rect l="l" t="t" r="r" b="b"/>
            <a:pathLst>
              <a:path h="393064">
                <a:moveTo>
                  <a:pt x="0" y="3926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595166" y="1685977"/>
            <a:ext cx="0" cy="231140"/>
          </a:xfrm>
          <a:custGeom>
            <a:avLst/>
            <a:gdLst/>
            <a:ahLst/>
            <a:cxnLst/>
            <a:rect l="l" t="t" r="r" b="b"/>
            <a:pathLst>
              <a:path h="231139">
                <a:moveTo>
                  <a:pt x="0" y="23056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637984" y="1792365"/>
            <a:ext cx="0" cy="124460"/>
          </a:xfrm>
          <a:custGeom>
            <a:avLst/>
            <a:gdLst/>
            <a:ahLst/>
            <a:cxnLst/>
            <a:rect l="l" t="t" r="r" b="b"/>
            <a:pathLst>
              <a:path h="124460">
                <a:moveTo>
                  <a:pt x="0" y="0"/>
                </a:moveTo>
                <a:lnTo>
                  <a:pt x="0" y="12417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681133" y="1850005"/>
            <a:ext cx="0" cy="66675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0"/>
                </a:moveTo>
                <a:lnTo>
                  <a:pt x="0" y="6653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723950" y="1880965"/>
            <a:ext cx="0" cy="35560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3557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766767" y="1897434"/>
            <a:ext cx="0" cy="19685"/>
          </a:xfrm>
          <a:custGeom>
            <a:avLst/>
            <a:gdLst/>
            <a:ahLst/>
            <a:cxnLst/>
            <a:rect l="l" t="t" r="r" b="b"/>
            <a:pathLst>
              <a:path h="19685">
                <a:moveTo>
                  <a:pt x="0" y="1910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809588" y="1906328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21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852405" y="1911268"/>
            <a:ext cx="0" cy="5715"/>
          </a:xfrm>
          <a:custGeom>
            <a:avLst/>
            <a:gdLst/>
            <a:ahLst/>
            <a:cxnLst/>
            <a:rect l="l" t="t" r="r" b="b"/>
            <a:pathLst>
              <a:path h="5714">
                <a:moveTo>
                  <a:pt x="0" y="526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895554" y="1914232"/>
            <a:ext cx="0" cy="2540"/>
          </a:xfrm>
          <a:custGeom>
            <a:avLst/>
            <a:gdLst/>
            <a:ahLst/>
            <a:cxnLst/>
            <a:rect l="l" t="t" r="r" b="b"/>
            <a:pathLst>
              <a:path h="2539">
                <a:moveTo>
                  <a:pt x="-988" y="1152"/>
                </a:moveTo>
                <a:lnTo>
                  <a:pt x="988" y="115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938371" y="1915880"/>
            <a:ext cx="0" cy="1270"/>
          </a:xfrm>
          <a:custGeom>
            <a:avLst/>
            <a:gdLst/>
            <a:ahLst/>
            <a:cxnLst/>
            <a:rect l="l" t="t" r="r" b="b"/>
            <a:pathLst>
              <a:path h="1269">
                <a:moveTo>
                  <a:pt x="-988" y="328"/>
                </a:moveTo>
                <a:lnTo>
                  <a:pt x="988" y="32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981188" y="1916209"/>
            <a:ext cx="0" cy="635"/>
          </a:xfrm>
          <a:custGeom>
            <a:avLst/>
            <a:gdLst/>
            <a:ahLst/>
            <a:cxnLst/>
            <a:rect l="l" t="t" r="r" b="b"/>
            <a:pathLst>
              <a:path h="635">
                <a:moveTo>
                  <a:pt x="-988" y="164"/>
                </a:moveTo>
                <a:lnTo>
                  <a:pt x="988" y="1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024009" y="1916209"/>
            <a:ext cx="0" cy="635"/>
          </a:xfrm>
          <a:custGeom>
            <a:avLst/>
            <a:gdLst/>
            <a:ahLst/>
            <a:cxnLst/>
            <a:rect l="l" t="t" r="r" b="b"/>
            <a:pathLst>
              <a:path h="635">
                <a:moveTo>
                  <a:pt x="-988" y="164"/>
                </a:moveTo>
                <a:lnTo>
                  <a:pt x="988" y="1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037867" y="1916538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111646" y="190468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5" y="23714"/>
                </a:lnTo>
                <a:lnTo>
                  <a:pt x="11857" y="23714"/>
                </a:lnTo>
                <a:lnTo>
                  <a:pt x="5309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9" y="0"/>
                </a:lnTo>
                <a:lnTo>
                  <a:pt x="11857" y="0"/>
                </a:lnTo>
                <a:lnTo>
                  <a:pt x="18405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154465" y="190435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5" y="23714"/>
                </a:lnTo>
                <a:lnTo>
                  <a:pt x="11857" y="23714"/>
                </a:lnTo>
                <a:lnTo>
                  <a:pt x="5309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9" y="0"/>
                </a:lnTo>
                <a:lnTo>
                  <a:pt x="11857" y="0"/>
                </a:lnTo>
                <a:lnTo>
                  <a:pt x="18405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197283" y="190336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5" y="23714"/>
                </a:lnTo>
                <a:lnTo>
                  <a:pt x="11857" y="23714"/>
                </a:lnTo>
                <a:lnTo>
                  <a:pt x="5309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9" y="0"/>
                </a:lnTo>
                <a:lnTo>
                  <a:pt x="11857" y="0"/>
                </a:lnTo>
                <a:lnTo>
                  <a:pt x="18405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240431" y="187866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5" y="11857"/>
                </a:moveTo>
                <a:lnTo>
                  <a:pt x="23715" y="18405"/>
                </a:lnTo>
                <a:lnTo>
                  <a:pt x="18405" y="23714"/>
                </a:lnTo>
                <a:lnTo>
                  <a:pt x="11857" y="23714"/>
                </a:lnTo>
                <a:lnTo>
                  <a:pt x="5309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9" y="0"/>
                </a:lnTo>
                <a:lnTo>
                  <a:pt x="11857" y="0"/>
                </a:lnTo>
                <a:lnTo>
                  <a:pt x="18405" y="0"/>
                </a:lnTo>
                <a:lnTo>
                  <a:pt x="23715" y="5309"/>
                </a:lnTo>
                <a:lnTo>
                  <a:pt x="23715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283249" y="1791706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326066" y="173670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12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12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368887" y="178808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2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2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411704" y="1764698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454854" y="163591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6"/>
                </a:lnTo>
                <a:lnTo>
                  <a:pt x="18402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6"/>
                </a:lnTo>
                <a:lnTo>
                  <a:pt x="0" y="11857"/>
                </a:lnTo>
                <a:lnTo>
                  <a:pt x="0" y="5312"/>
                </a:lnTo>
                <a:lnTo>
                  <a:pt x="5308" y="0"/>
                </a:lnTo>
                <a:lnTo>
                  <a:pt x="11857" y="0"/>
                </a:lnTo>
                <a:lnTo>
                  <a:pt x="18402" y="0"/>
                </a:lnTo>
                <a:lnTo>
                  <a:pt x="23714" y="5312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497671" y="162899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6"/>
                </a:lnTo>
                <a:lnTo>
                  <a:pt x="18406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6"/>
                </a:lnTo>
                <a:lnTo>
                  <a:pt x="0" y="11857"/>
                </a:lnTo>
                <a:lnTo>
                  <a:pt x="0" y="5312"/>
                </a:lnTo>
                <a:lnTo>
                  <a:pt x="5308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12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540488" y="177787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12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12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583309" y="188426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2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2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626126" y="1904022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2669275" y="190435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2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2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712092" y="190468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754909" y="190468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12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12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797730" y="190468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2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2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840548" y="190468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969331" y="190468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6" y="23714"/>
                </a:lnTo>
                <a:lnTo>
                  <a:pt x="11857" y="23714"/>
                </a:lnTo>
                <a:lnTo>
                  <a:pt x="5312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12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012152" y="1904680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5"/>
                </a:lnTo>
                <a:lnTo>
                  <a:pt x="18402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5"/>
                </a:lnTo>
                <a:lnTo>
                  <a:pt x="0" y="11857"/>
                </a:lnTo>
                <a:lnTo>
                  <a:pt x="0" y="5309"/>
                </a:lnTo>
                <a:lnTo>
                  <a:pt x="5308" y="0"/>
                </a:lnTo>
                <a:lnTo>
                  <a:pt x="11857" y="0"/>
                </a:lnTo>
                <a:lnTo>
                  <a:pt x="18402" y="0"/>
                </a:lnTo>
                <a:lnTo>
                  <a:pt x="23714" y="5309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122515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3" y="0"/>
                </a:lnTo>
                <a:lnTo>
                  <a:pt x="0" y="443"/>
                </a:lnTo>
                <a:lnTo>
                  <a:pt x="0" y="1533"/>
                </a:lnTo>
                <a:lnTo>
                  <a:pt x="443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166323" y="1916209"/>
            <a:ext cx="0" cy="635"/>
          </a:xfrm>
          <a:custGeom>
            <a:avLst/>
            <a:gdLst/>
            <a:ahLst/>
            <a:cxnLst/>
            <a:rect l="l" t="t" r="r" b="b"/>
            <a:pathLst>
              <a:path h="635">
                <a:moveTo>
                  <a:pt x="-988" y="164"/>
                </a:moveTo>
                <a:lnTo>
                  <a:pt x="988" y="16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209140" y="1915221"/>
            <a:ext cx="0" cy="1905"/>
          </a:xfrm>
          <a:custGeom>
            <a:avLst/>
            <a:gdLst/>
            <a:ahLst/>
            <a:cxnLst/>
            <a:rect l="l" t="t" r="r" b="b"/>
            <a:pathLst>
              <a:path h="1905">
                <a:moveTo>
                  <a:pt x="-988" y="658"/>
                </a:moveTo>
                <a:lnTo>
                  <a:pt x="988" y="65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252289" y="1890518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2601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295107" y="1803563"/>
            <a:ext cx="0" cy="113030"/>
          </a:xfrm>
          <a:custGeom>
            <a:avLst/>
            <a:gdLst/>
            <a:ahLst/>
            <a:cxnLst/>
            <a:rect l="l" t="t" r="r" b="b"/>
            <a:pathLst>
              <a:path h="113030">
                <a:moveTo>
                  <a:pt x="0" y="11297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337924" y="1748557"/>
            <a:ext cx="0" cy="168275"/>
          </a:xfrm>
          <a:custGeom>
            <a:avLst/>
            <a:gdLst/>
            <a:ahLst/>
            <a:cxnLst/>
            <a:rect l="l" t="t" r="r" b="b"/>
            <a:pathLst>
              <a:path h="168275">
                <a:moveTo>
                  <a:pt x="0" y="16798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380745" y="1799940"/>
            <a:ext cx="0" cy="116839"/>
          </a:xfrm>
          <a:custGeom>
            <a:avLst/>
            <a:gdLst/>
            <a:ahLst/>
            <a:cxnLst/>
            <a:rect l="l" t="t" r="r" b="b"/>
            <a:pathLst>
              <a:path h="116839">
                <a:moveTo>
                  <a:pt x="0" y="1165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423562" y="1776555"/>
            <a:ext cx="0" cy="140335"/>
          </a:xfrm>
          <a:custGeom>
            <a:avLst/>
            <a:gdLst/>
            <a:ahLst/>
            <a:cxnLst/>
            <a:rect l="l" t="t" r="r" b="b"/>
            <a:pathLst>
              <a:path h="140335">
                <a:moveTo>
                  <a:pt x="0" y="13998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466711" y="1647769"/>
            <a:ext cx="0" cy="269240"/>
          </a:xfrm>
          <a:custGeom>
            <a:avLst/>
            <a:gdLst/>
            <a:ahLst/>
            <a:cxnLst/>
            <a:rect l="l" t="t" r="r" b="b"/>
            <a:pathLst>
              <a:path h="269239">
                <a:moveTo>
                  <a:pt x="0" y="26876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509528" y="1640852"/>
            <a:ext cx="0" cy="276225"/>
          </a:xfrm>
          <a:custGeom>
            <a:avLst/>
            <a:gdLst/>
            <a:ahLst/>
            <a:cxnLst/>
            <a:rect l="l" t="t" r="r" b="b"/>
            <a:pathLst>
              <a:path h="276225">
                <a:moveTo>
                  <a:pt x="0" y="275685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552345" y="1789730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12680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595166" y="1896117"/>
            <a:ext cx="0" cy="20955"/>
          </a:xfrm>
          <a:custGeom>
            <a:avLst/>
            <a:gdLst/>
            <a:ahLst/>
            <a:cxnLst/>
            <a:rect l="l" t="t" r="r" b="b"/>
            <a:pathLst>
              <a:path h="20955">
                <a:moveTo>
                  <a:pt x="0" y="2042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722962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2" y="0"/>
                </a:lnTo>
                <a:lnTo>
                  <a:pt x="0" y="443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765779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2" y="0"/>
                </a:lnTo>
                <a:lnTo>
                  <a:pt x="0" y="443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808600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2" y="0"/>
                </a:lnTo>
                <a:lnTo>
                  <a:pt x="0" y="443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851417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2" y="0"/>
                </a:lnTo>
                <a:lnTo>
                  <a:pt x="0" y="443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895554" y="1916538"/>
            <a:ext cx="0" cy="635"/>
          </a:xfrm>
          <a:custGeom>
            <a:avLst/>
            <a:gdLst/>
            <a:ahLst/>
            <a:cxnLst/>
            <a:rect l="l" t="t" r="r" b="b"/>
            <a:pathLst>
              <a:path h="635">
                <a:moveTo>
                  <a:pt x="-988" y="165"/>
                </a:moveTo>
                <a:lnTo>
                  <a:pt x="988" y="1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938371" y="1916538"/>
            <a:ext cx="0" cy="635"/>
          </a:xfrm>
          <a:custGeom>
            <a:avLst/>
            <a:gdLst/>
            <a:ahLst/>
            <a:cxnLst/>
            <a:rect l="l" t="t" r="r" b="b"/>
            <a:pathLst>
              <a:path h="635">
                <a:moveTo>
                  <a:pt x="-988" y="165"/>
                </a:moveTo>
                <a:lnTo>
                  <a:pt x="988" y="16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980200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2" y="0"/>
                </a:lnTo>
                <a:lnTo>
                  <a:pt x="0" y="443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3023021" y="1915549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39">
                <a:moveTo>
                  <a:pt x="1533" y="0"/>
                </a:moveTo>
                <a:lnTo>
                  <a:pt x="442" y="0"/>
                </a:lnTo>
                <a:lnTo>
                  <a:pt x="0" y="443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3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721645" y="1390202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07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721645" y="1190602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07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721645" y="1190602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1995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047724" y="1190602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1995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721645" y="1390202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07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721645" y="1190602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1995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721645" y="1390202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07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721645" y="1190602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07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721645" y="1190602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1995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047724" y="1190602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19959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 txBox="1"/>
          <p:nvPr/>
        </p:nvSpPr>
        <p:spPr>
          <a:xfrm>
            <a:off x="2881534" y="1178958"/>
            <a:ext cx="157480" cy="109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i="1" spc="20" dirty="0">
                <a:latin typeface="Palatino Linotype"/>
                <a:cs typeface="Palatino Linotype"/>
              </a:rPr>
              <a:t>y</a:t>
            </a:r>
            <a:r>
              <a:rPr sz="600" spc="50" dirty="0">
                <a:latin typeface="Gill Sans MT"/>
                <a:cs typeface="Gill Sans MT"/>
              </a:rPr>
              <a:t>(</a:t>
            </a:r>
            <a:r>
              <a:rPr sz="600" i="1" spc="15" dirty="0">
                <a:latin typeface="Palatino Linotype"/>
                <a:cs typeface="Palatino Linotype"/>
              </a:rPr>
              <a:t>t</a:t>
            </a:r>
            <a:r>
              <a:rPr sz="600" spc="45" dirty="0">
                <a:latin typeface="Gill Sans MT"/>
                <a:cs typeface="Gill Sans MT"/>
              </a:rPr>
              <a:t>)</a:t>
            </a:r>
            <a:endParaRPr sz="600">
              <a:latin typeface="Gill Sans MT"/>
              <a:cs typeface="Gill Sans MT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2744040" y="1235068"/>
            <a:ext cx="113030" cy="0"/>
          </a:xfrm>
          <a:custGeom>
            <a:avLst/>
            <a:gdLst/>
            <a:ahLst/>
            <a:cxnLst/>
            <a:rect l="l" t="t" r="r" b="b"/>
            <a:pathLst>
              <a:path w="113030">
                <a:moveTo>
                  <a:pt x="0" y="0"/>
                </a:moveTo>
                <a:lnTo>
                  <a:pt x="112645" y="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 txBox="1"/>
          <p:nvPr/>
        </p:nvSpPr>
        <p:spPr>
          <a:xfrm>
            <a:off x="2731340" y="1248126"/>
            <a:ext cx="247015" cy="102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u="sng" spc="7" baseline="9259" dirty="0">
                <a:latin typeface="Times New Roman"/>
                <a:cs typeface="Times New Roman"/>
              </a:rPr>
              <a:t>    </a:t>
            </a:r>
            <a:r>
              <a:rPr sz="900" u="sng" spc="15" baseline="9259" dirty="0">
                <a:latin typeface="Times New Roman"/>
                <a:cs typeface="Times New Roman"/>
              </a:rPr>
              <a:t> </a:t>
            </a:r>
            <a:r>
              <a:rPr sz="900" baseline="9259" dirty="0">
                <a:latin typeface="Times New Roman"/>
                <a:cs typeface="Times New Roman"/>
              </a:rPr>
              <a:t>  </a:t>
            </a:r>
            <a:r>
              <a:rPr sz="900" spc="-52" baseline="9259" dirty="0">
                <a:latin typeface="Times New Roman"/>
                <a:cs typeface="Times New Roman"/>
              </a:rPr>
              <a:t> </a:t>
            </a:r>
            <a:r>
              <a:rPr sz="900" i="1" baseline="9259" dirty="0">
                <a:latin typeface="Palatino Linotype"/>
                <a:cs typeface="Palatino Linotype"/>
              </a:rPr>
              <a:t>y</a:t>
            </a:r>
            <a:r>
              <a:rPr sz="400" i="1" spc="35" dirty="0">
                <a:latin typeface="Palatino Linotype"/>
                <a:cs typeface="Palatino Linotype"/>
              </a:rPr>
              <a:t>n</a:t>
            </a:r>
            <a:endParaRPr sz="400">
              <a:latin typeface="Palatino Linotype"/>
              <a:cs typeface="Palatino Linotype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2821773" y="1301927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3" y="0"/>
                </a:moveTo>
                <a:lnTo>
                  <a:pt x="442" y="0"/>
                </a:lnTo>
                <a:lnTo>
                  <a:pt x="0" y="442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2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2809588" y="128974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69" h="26669">
                <a:moveTo>
                  <a:pt x="20450" y="0"/>
                </a:moveTo>
                <a:lnTo>
                  <a:pt x="5897" y="0"/>
                </a:lnTo>
                <a:lnTo>
                  <a:pt x="0" y="5901"/>
                </a:lnTo>
                <a:lnTo>
                  <a:pt x="0" y="20450"/>
                </a:lnTo>
                <a:lnTo>
                  <a:pt x="5897" y="26351"/>
                </a:lnTo>
                <a:lnTo>
                  <a:pt x="20450" y="26351"/>
                </a:lnTo>
                <a:lnTo>
                  <a:pt x="26347" y="20450"/>
                </a:lnTo>
                <a:lnTo>
                  <a:pt x="26347" y="5901"/>
                </a:lnTo>
                <a:lnTo>
                  <a:pt x="204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 txBox="1"/>
          <p:nvPr/>
        </p:nvSpPr>
        <p:spPr>
          <a:xfrm>
            <a:off x="2731340" y="1305437"/>
            <a:ext cx="247015" cy="102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u="sng" spc="7" baseline="9259" dirty="0">
                <a:latin typeface="Times New Roman"/>
                <a:cs typeface="Times New Roman"/>
              </a:rPr>
              <a:t>    </a:t>
            </a:r>
            <a:r>
              <a:rPr sz="900" u="sng" spc="15" baseline="9259" dirty="0">
                <a:latin typeface="Times New Roman"/>
                <a:cs typeface="Times New Roman"/>
              </a:rPr>
              <a:t> </a:t>
            </a:r>
            <a:r>
              <a:rPr sz="900" baseline="9259" dirty="0">
                <a:latin typeface="Times New Roman"/>
                <a:cs typeface="Times New Roman"/>
              </a:rPr>
              <a:t>  </a:t>
            </a:r>
            <a:r>
              <a:rPr sz="900" spc="-52" baseline="9259" dirty="0">
                <a:latin typeface="Times New Roman"/>
                <a:cs typeface="Times New Roman"/>
              </a:rPr>
              <a:t> </a:t>
            </a:r>
            <a:r>
              <a:rPr sz="900" i="1" spc="37" baseline="9259" dirty="0">
                <a:latin typeface="Palatino Linotype"/>
                <a:cs typeface="Palatino Linotype"/>
              </a:rPr>
              <a:t>z</a:t>
            </a:r>
            <a:r>
              <a:rPr sz="400" i="1" spc="35" dirty="0">
                <a:latin typeface="Palatino Linotype"/>
                <a:cs typeface="Palatino Linotype"/>
              </a:rPr>
              <a:t>n</a:t>
            </a:r>
            <a:endParaRPr sz="400">
              <a:latin typeface="Palatino Linotype"/>
              <a:cs typeface="Palatino Linotype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2821773" y="13572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533" y="0"/>
                </a:moveTo>
                <a:lnTo>
                  <a:pt x="442" y="0"/>
                </a:lnTo>
                <a:lnTo>
                  <a:pt x="0" y="442"/>
                </a:lnTo>
                <a:lnTo>
                  <a:pt x="0" y="1533"/>
                </a:lnTo>
                <a:lnTo>
                  <a:pt x="442" y="1976"/>
                </a:lnTo>
                <a:lnTo>
                  <a:pt x="1533" y="1976"/>
                </a:lnTo>
                <a:lnTo>
                  <a:pt x="1976" y="1533"/>
                </a:lnTo>
                <a:lnTo>
                  <a:pt x="1976" y="442"/>
                </a:lnTo>
                <a:lnTo>
                  <a:pt x="15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2810904" y="134639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30" h="24130">
                <a:moveTo>
                  <a:pt x="23714" y="11857"/>
                </a:moveTo>
                <a:lnTo>
                  <a:pt x="23714" y="18406"/>
                </a:lnTo>
                <a:lnTo>
                  <a:pt x="18406" y="23714"/>
                </a:lnTo>
                <a:lnTo>
                  <a:pt x="11857" y="23714"/>
                </a:lnTo>
                <a:lnTo>
                  <a:pt x="5308" y="23714"/>
                </a:lnTo>
                <a:lnTo>
                  <a:pt x="0" y="18406"/>
                </a:lnTo>
                <a:lnTo>
                  <a:pt x="0" y="11857"/>
                </a:lnTo>
                <a:lnTo>
                  <a:pt x="0" y="5312"/>
                </a:lnTo>
                <a:lnTo>
                  <a:pt x="5308" y="0"/>
                </a:lnTo>
                <a:lnTo>
                  <a:pt x="11857" y="0"/>
                </a:lnTo>
                <a:lnTo>
                  <a:pt x="18406" y="0"/>
                </a:lnTo>
                <a:lnTo>
                  <a:pt x="23714" y="5312"/>
                </a:lnTo>
                <a:lnTo>
                  <a:pt x="23714" y="1185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 txBox="1"/>
          <p:nvPr/>
        </p:nvSpPr>
        <p:spPr>
          <a:xfrm>
            <a:off x="1954574" y="1995143"/>
            <a:ext cx="1149985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085" algn="ctr">
              <a:lnSpc>
                <a:spcPct val="100000"/>
              </a:lnSpc>
            </a:pPr>
            <a:r>
              <a:rPr sz="600" i="1" spc="20" dirty="0">
                <a:latin typeface="Palatino Linotype"/>
                <a:cs typeface="Palatino Linotype"/>
              </a:rPr>
              <a:t>t</a:t>
            </a:r>
            <a:r>
              <a:rPr sz="600" i="1" spc="-40" dirty="0">
                <a:latin typeface="Palatino Linotype"/>
                <a:cs typeface="Palatino Linotype"/>
              </a:rPr>
              <a:t> </a:t>
            </a:r>
            <a:r>
              <a:rPr sz="600" spc="-15" dirty="0">
                <a:latin typeface="Gill Sans MT"/>
                <a:cs typeface="Gill Sans MT"/>
              </a:rPr>
              <a:t>[s]</a:t>
            </a:r>
            <a:endParaRPr sz="6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550" b="1" spc="20" dirty="0">
                <a:latin typeface="Tahoma"/>
                <a:cs typeface="Tahoma"/>
              </a:rPr>
              <a:t>(b) </a:t>
            </a:r>
            <a:r>
              <a:rPr sz="600" spc="-10" dirty="0">
                <a:latin typeface="Century"/>
                <a:cs typeface="Century"/>
              </a:rPr>
              <a:t>Filtered and sampled </a:t>
            </a:r>
            <a:r>
              <a:rPr sz="600" spc="15" dirty="0">
                <a:latin typeface="Century"/>
                <a:cs typeface="Century"/>
              </a:rPr>
              <a:t> </a:t>
            </a:r>
            <a:r>
              <a:rPr sz="600" spc="-15" dirty="0">
                <a:latin typeface="Century"/>
                <a:cs typeface="Century"/>
              </a:rPr>
              <a:t>signal</a:t>
            </a:r>
            <a:endParaRPr sz="600">
              <a:latin typeface="Century"/>
              <a:cs typeface="Century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3395703" y="1916538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3395703" y="1170840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3395703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24991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3395703" y="1916538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3395703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3395703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3395703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 txBox="1"/>
          <p:nvPr/>
        </p:nvSpPr>
        <p:spPr>
          <a:xfrm>
            <a:off x="3363241" y="1924091"/>
            <a:ext cx="6540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3910181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3910181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424991" y="1905999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1053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424991" y="117084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20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 txBox="1"/>
          <p:nvPr/>
        </p:nvSpPr>
        <p:spPr>
          <a:xfrm>
            <a:off x="4392528" y="1924091"/>
            <a:ext cx="65405" cy="8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1</a:t>
            </a:r>
            <a:endParaRPr sz="550">
              <a:latin typeface="Arial"/>
              <a:cs typeface="Arial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3395703" y="1848688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414453" y="1848688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3395703" y="1712985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414453" y="1712985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3395703" y="1577284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414453" y="1577284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3395703" y="14419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414453" y="14419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3395703" y="13062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4414453" y="1306212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3395703" y="1170840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0" y="0"/>
                </a:moveTo>
                <a:lnTo>
                  <a:pt x="102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414453" y="1170840"/>
            <a:ext cx="10795" cy="0"/>
          </a:xfrm>
          <a:custGeom>
            <a:avLst/>
            <a:gdLst/>
            <a:ahLst/>
            <a:cxnLst/>
            <a:rect l="l" t="t" r="r" b="b"/>
            <a:pathLst>
              <a:path w="10795">
                <a:moveTo>
                  <a:pt x="105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 txBox="1"/>
          <p:nvPr/>
        </p:nvSpPr>
        <p:spPr>
          <a:xfrm>
            <a:off x="3331950" y="1127337"/>
            <a:ext cx="65405" cy="762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5" dirty="0">
                <a:latin typeface="Arial"/>
                <a:cs typeface="Arial"/>
              </a:rPr>
              <a:t>5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4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3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2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1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550" spc="5" dirty="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3395703" y="1916538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3395703" y="1170840"/>
            <a:ext cx="1029335" cy="0"/>
          </a:xfrm>
          <a:custGeom>
            <a:avLst/>
            <a:gdLst/>
            <a:ahLst/>
            <a:cxnLst/>
            <a:rect l="l" t="t" r="r" b="b"/>
            <a:pathLst>
              <a:path w="1029335">
                <a:moveTo>
                  <a:pt x="0" y="0"/>
                </a:moveTo>
                <a:lnTo>
                  <a:pt x="102928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395703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424991" y="1170840"/>
            <a:ext cx="0" cy="746125"/>
          </a:xfrm>
          <a:custGeom>
            <a:avLst/>
            <a:gdLst/>
            <a:ahLst/>
            <a:cxnLst/>
            <a:rect l="l" t="t" r="r" b="b"/>
            <a:pathLst>
              <a:path h="746125">
                <a:moveTo>
                  <a:pt x="0" y="74569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124275" y="1819702"/>
            <a:ext cx="300990" cy="27940"/>
          </a:xfrm>
          <a:custGeom>
            <a:avLst/>
            <a:gdLst/>
            <a:ahLst/>
            <a:cxnLst/>
            <a:rect l="l" t="t" r="r" b="b"/>
            <a:pathLst>
              <a:path w="300989" h="27939">
                <a:moveTo>
                  <a:pt x="0" y="0"/>
                </a:moveTo>
                <a:lnTo>
                  <a:pt x="988" y="330"/>
                </a:lnTo>
                <a:lnTo>
                  <a:pt x="1976" y="659"/>
                </a:lnTo>
                <a:lnTo>
                  <a:pt x="2964" y="988"/>
                </a:lnTo>
                <a:lnTo>
                  <a:pt x="3952" y="1318"/>
                </a:lnTo>
                <a:lnTo>
                  <a:pt x="4940" y="1318"/>
                </a:lnTo>
                <a:lnTo>
                  <a:pt x="5928" y="1647"/>
                </a:lnTo>
                <a:lnTo>
                  <a:pt x="6916" y="1976"/>
                </a:lnTo>
                <a:lnTo>
                  <a:pt x="7904" y="2306"/>
                </a:lnTo>
                <a:lnTo>
                  <a:pt x="8893" y="2635"/>
                </a:lnTo>
                <a:lnTo>
                  <a:pt x="10209" y="2635"/>
                </a:lnTo>
                <a:lnTo>
                  <a:pt x="11197" y="2964"/>
                </a:lnTo>
                <a:lnTo>
                  <a:pt x="12185" y="3294"/>
                </a:lnTo>
                <a:lnTo>
                  <a:pt x="13173" y="3623"/>
                </a:lnTo>
                <a:lnTo>
                  <a:pt x="14161" y="3623"/>
                </a:lnTo>
                <a:lnTo>
                  <a:pt x="15149" y="3952"/>
                </a:lnTo>
                <a:lnTo>
                  <a:pt x="16137" y="4282"/>
                </a:lnTo>
                <a:lnTo>
                  <a:pt x="17126" y="4611"/>
                </a:lnTo>
                <a:lnTo>
                  <a:pt x="18114" y="4611"/>
                </a:lnTo>
                <a:lnTo>
                  <a:pt x="19102" y="4940"/>
                </a:lnTo>
                <a:lnTo>
                  <a:pt x="20090" y="5271"/>
                </a:lnTo>
                <a:lnTo>
                  <a:pt x="21078" y="5599"/>
                </a:lnTo>
                <a:lnTo>
                  <a:pt x="22066" y="5599"/>
                </a:lnTo>
                <a:lnTo>
                  <a:pt x="23054" y="5928"/>
                </a:lnTo>
                <a:lnTo>
                  <a:pt x="24042" y="6259"/>
                </a:lnTo>
                <a:lnTo>
                  <a:pt x="25030" y="6259"/>
                </a:lnTo>
                <a:lnTo>
                  <a:pt x="26019" y="6587"/>
                </a:lnTo>
                <a:lnTo>
                  <a:pt x="27007" y="6916"/>
                </a:lnTo>
                <a:lnTo>
                  <a:pt x="27995" y="6916"/>
                </a:lnTo>
                <a:lnTo>
                  <a:pt x="29315" y="7247"/>
                </a:lnTo>
                <a:lnTo>
                  <a:pt x="30303" y="7576"/>
                </a:lnTo>
                <a:lnTo>
                  <a:pt x="31291" y="7576"/>
                </a:lnTo>
                <a:lnTo>
                  <a:pt x="32279" y="7904"/>
                </a:lnTo>
                <a:lnTo>
                  <a:pt x="33267" y="7904"/>
                </a:lnTo>
                <a:lnTo>
                  <a:pt x="34256" y="8235"/>
                </a:lnTo>
                <a:lnTo>
                  <a:pt x="35244" y="8564"/>
                </a:lnTo>
                <a:lnTo>
                  <a:pt x="36232" y="8564"/>
                </a:lnTo>
                <a:lnTo>
                  <a:pt x="37220" y="8893"/>
                </a:lnTo>
                <a:lnTo>
                  <a:pt x="38208" y="8893"/>
                </a:lnTo>
                <a:lnTo>
                  <a:pt x="39196" y="9223"/>
                </a:lnTo>
                <a:lnTo>
                  <a:pt x="40184" y="9552"/>
                </a:lnTo>
                <a:lnTo>
                  <a:pt x="41172" y="9552"/>
                </a:lnTo>
                <a:lnTo>
                  <a:pt x="42161" y="9881"/>
                </a:lnTo>
                <a:lnTo>
                  <a:pt x="43149" y="9881"/>
                </a:lnTo>
                <a:lnTo>
                  <a:pt x="44137" y="10211"/>
                </a:lnTo>
                <a:lnTo>
                  <a:pt x="45125" y="10211"/>
                </a:lnTo>
                <a:lnTo>
                  <a:pt x="46113" y="10540"/>
                </a:lnTo>
                <a:lnTo>
                  <a:pt x="47101" y="10540"/>
                </a:lnTo>
                <a:lnTo>
                  <a:pt x="48417" y="10869"/>
                </a:lnTo>
                <a:lnTo>
                  <a:pt x="49405" y="11199"/>
                </a:lnTo>
                <a:lnTo>
                  <a:pt x="50394" y="11199"/>
                </a:lnTo>
                <a:lnTo>
                  <a:pt x="51382" y="11528"/>
                </a:lnTo>
                <a:lnTo>
                  <a:pt x="52370" y="11528"/>
                </a:lnTo>
                <a:lnTo>
                  <a:pt x="53358" y="11857"/>
                </a:lnTo>
                <a:lnTo>
                  <a:pt x="54346" y="11857"/>
                </a:lnTo>
                <a:lnTo>
                  <a:pt x="55334" y="12187"/>
                </a:lnTo>
                <a:lnTo>
                  <a:pt x="56322" y="12187"/>
                </a:lnTo>
                <a:lnTo>
                  <a:pt x="57310" y="12516"/>
                </a:lnTo>
                <a:lnTo>
                  <a:pt x="58298" y="12516"/>
                </a:lnTo>
                <a:lnTo>
                  <a:pt x="59287" y="12845"/>
                </a:lnTo>
                <a:lnTo>
                  <a:pt x="60275" y="12845"/>
                </a:lnTo>
                <a:lnTo>
                  <a:pt x="61263" y="13175"/>
                </a:lnTo>
                <a:lnTo>
                  <a:pt x="63239" y="13175"/>
                </a:lnTo>
                <a:lnTo>
                  <a:pt x="64227" y="13504"/>
                </a:lnTo>
                <a:lnTo>
                  <a:pt x="65215" y="13504"/>
                </a:lnTo>
                <a:lnTo>
                  <a:pt x="66203" y="13833"/>
                </a:lnTo>
                <a:lnTo>
                  <a:pt x="67192" y="13833"/>
                </a:lnTo>
                <a:lnTo>
                  <a:pt x="68508" y="14164"/>
                </a:lnTo>
                <a:lnTo>
                  <a:pt x="69496" y="14164"/>
                </a:lnTo>
                <a:lnTo>
                  <a:pt x="70484" y="14492"/>
                </a:lnTo>
                <a:lnTo>
                  <a:pt x="72460" y="14492"/>
                </a:lnTo>
                <a:lnTo>
                  <a:pt x="73448" y="14821"/>
                </a:lnTo>
                <a:lnTo>
                  <a:pt x="74436" y="14821"/>
                </a:lnTo>
                <a:lnTo>
                  <a:pt x="75425" y="15152"/>
                </a:lnTo>
                <a:lnTo>
                  <a:pt x="77401" y="15152"/>
                </a:lnTo>
                <a:lnTo>
                  <a:pt x="78389" y="15481"/>
                </a:lnTo>
                <a:lnTo>
                  <a:pt x="79377" y="15481"/>
                </a:lnTo>
                <a:lnTo>
                  <a:pt x="80365" y="15809"/>
                </a:lnTo>
                <a:lnTo>
                  <a:pt x="82341" y="15809"/>
                </a:lnTo>
                <a:lnTo>
                  <a:pt x="83329" y="16140"/>
                </a:lnTo>
                <a:lnTo>
                  <a:pt x="84318" y="16140"/>
                </a:lnTo>
                <a:lnTo>
                  <a:pt x="85306" y="16469"/>
                </a:lnTo>
                <a:lnTo>
                  <a:pt x="87614" y="16469"/>
                </a:lnTo>
                <a:lnTo>
                  <a:pt x="88602" y="16798"/>
                </a:lnTo>
                <a:lnTo>
                  <a:pt x="90578" y="16798"/>
                </a:lnTo>
                <a:lnTo>
                  <a:pt x="91566" y="17128"/>
                </a:lnTo>
                <a:lnTo>
                  <a:pt x="93543" y="17128"/>
                </a:lnTo>
                <a:lnTo>
                  <a:pt x="94531" y="17457"/>
                </a:lnTo>
                <a:lnTo>
                  <a:pt x="96507" y="17457"/>
                </a:lnTo>
                <a:lnTo>
                  <a:pt x="97495" y="17786"/>
                </a:lnTo>
                <a:lnTo>
                  <a:pt x="99471" y="17786"/>
                </a:lnTo>
                <a:lnTo>
                  <a:pt x="100459" y="18116"/>
                </a:lnTo>
                <a:lnTo>
                  <a:pt x="102436" y="18116"/>
                </a:lnTo>
                <a:lnTo>
                  <a:pt x="103424" y="18445"/>
                </a:lnTo>
                <a:lnTo>
                  <a:pt x="105400" y="18445"/>
                </a:lnTo>
                <a:lnTo>
                  <a:pt x="106716" y="18774"/>
                </a:lnTo>
                <a:lnTo>
                  <a:pt x="108692" y="18774"/>
                </a:lnTo>
                <a:lnTo>
                  <a:pt x="109681" y="19104"/>
                </a:lnTo>
                <a:lnTo>
                  <a:pt x="112645" y="19104"/>
                </a:lnTo>
                <a:lnTo>
                  <a:pt x="113633" y="19433"/>
                </a:lnTo>
                <a:lnTo>
                  <a:pt x="115609" y="19433"/>
                </a:lnTo>
                <a:lnTo>
                  <a:pt x="116597" y="19762"/>
                </a:lnTo>
                <a:lnTo>
                  <a:pt x="119562" y="19762"/>
                </a:lnTo>
                <a:lnTo>
                  <a:pt x="120550" y="20092"/>
                </a:lnTo>
                <a:lnTo>
                  <a:pt x="123514" y="20092"/>
                </a:lnTo>
                <a:lnTo>
                  <a:pt x="124502" y="20421"/>
                </a:lnTo>
                <a:lnTo>
                  <a:pt x="127795" y="20421"/>
                </a:lnTo>
                <a:lnTo>
                  <a:pt x="128783" y="20750"/>
                </a:lnTo>
                <a:lnTo>
                  <a:pt x="131747" y="20750"/>
                </a:lnTo>
                <a:lnTo>
                  <a:pt x="132735" y="21080"/>
                </a:lnTo>
                <a:lnTo>
                  <a:pt x="135700" y="21080"/>
                </a:lnTo>
                <a:lnTo>
                  <a:pt x="136688" y="21409"/>
                </a:lnTo>
                <a:lnTo>
                  <a:pt x="140640" y="21409"/>
                </a:lnTo>
                <a:lnTo>
                  <a:pt x="141628" y="21738"/>
                </a:lnTo>
                <a:lnTo>
                  <a:pt x="145913" y="21738"/>
                </a:lnTo>
                <a:lnTo>
                  <a:pt x="146901" y="22069"/>
                </a:lnTo>
                <a:lnTo>
                  <a:pt x="150853" y="22069"/>
                </a:lnTo>
                <a:lnTo>
                  <a:pt x="151842" y="22397"/>
                </a:lnTo>
                <a:lnTo>
                  <a:pt x="155794" y="22397"/>
                </a:lnTo>
                <a:lnTo>
                  <a:pt x="156782" y="22726"/>
                </a:lnTo>
                <a:lnTo>
                  <a:pt x="160735" y="22726"/>
                </a:lnTo>
                <a:lnTo>
                  <a:pt x="161723" y="23057"/>
                </a:lnTo>
                <a:lnTo>
                  <a:pt x="166991" y="23057"/>
                </a:lnTo>
                <a:lnTo>
                  <a:pt x="167980" y="23385"/>
                </a:lnTo>
                <a:lnTo>
                  <a:pt x="172920" y="23385"/>
                </a:lnTo>
                <a:lnTo>
                  <a:pt x="173908" y="23714"/>
                </a:lnTo>
                <a:lnTo>
                  <a:pt x="179837" y="23714"/>
                </a:lnTo>
                <a:lnTo>
                  <a:pt x="180825" y="24045"/>
                </a:lnTo>
                <a:lnTo>
                  <a:pt x="187082" y="24045"/>
                </a:lnTo>
                <a:lnTo>
                  <a:pt x="188070" y="24374"/>
                </a:lnTo>
                <a:lnTo>
                  <a:pt x="193999" y="24374"/>
                </a:lnTo>
                <a:lnTo>
                  <a:pt x="194987" y="24702"/>
                </a:lnTo>
                <a:lnTo>
                  <a:pt x="201904" y="24702"/>
                </a:lnTo>
                <a:lnTo>
                  <a:pt x="202892" y="25033"/>
                </a:lnTo>
                <a:lnTo>
                  <a:pt x="211129" y="25033"/>
                </a:lnTo>
                <a:lnTo>
                  <a:pt x="212117" y="25362"/>
                </a:lnTo>
                <a:lnTo>
                  <a:pt x="221010" y="25362"/>
                </a:lnTo>
                <a:lnTo>
                  <a:pt x="221998" y="25691"/>
                </a:lnTo>
                <a:lnTo>
                  <a:pt x="231219" y="25691"/>
                </a:lnTo>
                <a:lnTo>
                  <a:pt x="232207" y="26021"/>
                </a:lnTo>
                <a:lnTo>
                  <a:pt x="243405" y="26021"/>
                </a:lnTo>
                <a:lnTo>
                  <a:pt x="244393" y="26350"/>
                </a:lnTo>
                <a:lnTo>
                  <a:pt x="256250" y="26350"/>
                </a:lnTo>
                <a:lnTo>
                  <a:pt x="257238" y="26679"/>
                </a:lnTo>
                <a:lnTo>
                  <a:pt x="272392" y="26679"/>
                </a:lnTo>
                <a:lnTo>
                  <a:pt x="273380" y="27009"/>
                </a:lnTo>
                <a:lnTo>
                  <a:pt x="290506" y="27009"/>
                </a:lnTo>
                <a:lnTo>
                  <a:pt x="291494" y="27338"/>
                </a:lnTo>
                <a:lnTo>
                  <a:pt x="300715" y="27338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3823887" y="1315105"/>
            <a:ext cx="300990" cy="504825"/>
          </a:xfrm>
          <a:custGeom>
            <a:avLst/>
            <a:gdLst/>
            <a:ahLst/>
            <a:cxnLst/>
            <a:rect l="l" t="t" r="r" b="b"/>
            <a:pathLst>
              <a:path w="300989" h="504825">
                <a:moveTo>
                  <a:pt x="0" y="0"/>
                </a:moveTo>
                <a:lnTo>
                  <a:pt x="988" y="5268"/>
                </a:lnTo>
                <a:lnTo>
                  <a:pt x="1976" y="10209"/>
                </a:lnTo>
                <a:lnTo>
                  <a:pt x="2964" y="15477"/>
                </a:lnTo>
                <a:lnTo>
                  <a:pt x="7904" y="40180"/>
                </a:lnTo>
                <a:lnTo>
                  <a:pt x="8893" y="44793"/>
                </a:lnTo>
                <a:lnTo>
                  <a:pt x="9881" y="49733"/>
                </a:lnTo>
                <a:lnTo>
                  <a:pt x="10869" y="54346"/>
                </a:lnTo>
                <a:lnTo>
                  <a:pt x="11857" y="58955"/>
                </a:lnTo>
                <a:lnTo>
                  <a:pt x="12845" y="63567"/>
                </a:lnTo>
                <a:lnTo>
                  <a:pt x="13833" y="68180"/>
                </a:lnTo>
                <a:lnTo>
                  <a:pt x="14821" y="72788"/>
                </a:lnTo>
                <a:lnTo>
                  <a:pt x="15809" y="77073"/>
                </a:lnTo>
                <a:lnTo>
                  <a:pt x="16798" y="81681"/>
                </a:lnTo>
                <a:lnTo>
                  <a:pt x="17786" y="85966"/>
                </a:lnTo>
                <a:lnTo>
                  <a:pt x="19102" y="90246"/>
                </a:lnTo>
                <a:lnTo>
                  <a:pt x="20090" y="94527"/>
                </a:lnTo>
                <a:lnTo>
                  <a:pt x="21078" y="98811"/>
                </a:lnTo>
                <a:lnTo>
                  <a:pt x="22066" y="103092"/>
                </a:lnTo>
                <a:lnTo>
                  <a:pt x="23054" y="107372"/>
                </a:lnTo>
                <a:lnTo>
                  <a:pt x="24042" y="111325"/>
                </a:lnTo>
                <a:lnTo>
                  <a:pt x="25030" y="115609"/>
                </a:lnTo>
                <a:lnTo>
                  <a:pt x="26019" y="119562"/>
                </a:lnTo>
                <a:lnTo>
                  <a:pt x="27007" y="123514"/>
                </a:lnTo>
                <a:lnTo>
                  <a:pt x="27995" y="127795"/>
                </a:lnTo>
                <a:lnTo>
                  <a:pt x="28983" y="131747"/>
                </a:lnTo>
                <a:lnTo>
                  <a:pt x="29971" y="135372"/>
                </a:lnTo>
                <a:lnTo>
                  <a:pt x="30959" y="139324"/>
                </a:lnTo>
                <a:lnTo>
                  <a:pt x="31947" y="143277"/>
                </a:lnTo>
                <a:lnTo>
                  <a:pt x="32935" y="146897"/>
                </a:lnTo>
                <a:lnTo>
                  <a:pt x="33924" y="150850"/>
                </a:lnTo>
                <a:lnTo>
                  <a:pt x="34912" y="154474"/>
                </a:lnTo>
                <a:lnTo>
                  <a:pt x="35900" y="158098"/>
                </a:lnTo>
                <a:lnTo>
                  <a:pt x="36888" y="161719"/>
                </a:lnTo>
                <a:lnTo>
                  <a:pt x="38208" y="165343"/>
                </a:lnTo>
                <a:lnTo>
                  <a:pt x="39196" y="168968"/>
                </a:lnTo>
                <a:lnTo>
                  <a:pt x="40184" y="172588"/>
                </a:lnTo>
                <a:lnTo>
                  <a:pt x="41172" y="175884"/>
                </a:lnTo>
                <a:lnTo>
                  <a:pt x="42161" y="179505"/>
                </a:lnTo>
                <a:lnTo>
                  <a:pt x="43149" y="182801"/>
                </a:lnTo>
                <a:lnTo>
                  <a:pt x="44137" y="186422"/>
                </a:lnTo>
                <a:lnTo>
                  <a:pt x="45125" y="189718"/>
                </a:lnTo>
                <a:lnTo>
                  <a:pt x="46113" y="193011"/>
                </a:lnTo>
                <a:lnTo>
                  <a:pt x="47101" y="196303"/>
                </a:lnTo>
                <a:lnTo>
                  <a:pt x="48089" y="199599"/>
                </a:lnTo>
                <a:lnTo>
                  <a:pt x="49077" y="202892"/>
                </a:lnTo>
                <a:lnTo>
                  <a:pt x="50065" y="206184"/>
                </a:lnTo>
                <a:lnTo>
                  <a:pt x="51054" y="209148"/>
                </a:lnTo>
                <a:lnTo>
                  <a:pt x="52042" y="212445"/>
                </a:lnTo>
                <a:lnTo>
                  <a:pt x="53030" y="215409"/>
                </a:lnTo>
                <a:lnTo>
                  <a:pt x="54018" y="218702"/>
                </a:lnTo>
                <a:lnTo>
                  <a:pt x="55006" y="221666"/>
                </a:lnTo>
                <a:lnTo>
                  <a:pt x="55994" y="224630"/>
                </a:lnTo>
                <a:lnTo>
                  <a:pt x="56982" y="227595"/>
                </a:lnTo>
                <a:lnTo>
                  <a:pt x="58298" y="230559"/>
                </a:lnTo>
                <a:lnTo>
                  <a:pt x="59287" y="233523"/>
                </a:lnTo>
                <a:lnTo>
                  <a:pt x="60275" y="236488"/>
                </a:lnTo>
                <a:lnTo>
                  <a:pt x="61263" y="239452"/>
                </a:lnTo>
                <a:lnTo>
                  <a:pt x="62251" y="242416"/>
                </a:lnTo>
                <a:lnTo>
                  <a:pt x="63239" y="245053"/>
                </a:lnTo>
                <a:lnTo>
                  <a:pt x="64227" y="248017"/>
                </a:lnTo>
                <a:lnTo>
                  <a:pt x="65215" y="250649"/>
                </a:lnTo>
                <a:lnTo>
                  <a:pt x="66203" y="253614"/>
                </a:lnTo>
                <a:lnTo>
                  <a:pt x="67192" y="256250"/>
                </a:lnTo>
                <a:lnTo>
                  <a:pt x="68180" y="258886"/>
                </a:lnTo>
                <a:lnTo>
                  <a:pt x="69168" y="261519"/>
                </a:lnTo>
                <a:lnTo>
                  <a:pt x="70156" y="264155"/>
                </a:lnTo>
                <a:lnTo>
                  <a:pt x="71144" y="266791"/>
                </a:lnTo>
                <a:lnTo>
                  <a:pt x="72132" y="269424"/>
                </a:lnTo>
                <a:lnTo>
                  <a:pt x="73120" y="272060"/>
                </a:lnTo>
                <a:lnTo>
                  <a:pt x="74108" y="274364"/>
                </a:lnTo>
                <a:lnTo>
                  <a:pt x="75096" y="277001"/>
                </a:lnTo>
                <a:lnTo>
                  <a:pt x="76085" y="279637"/>
                </a:lnTo>
                <a:lnTo>
                  <a:pt x="77401" y="281941"/>
                </a:lnTo>
                <a:lnTo>
                  <a:pt x="78389" y="284577"/>
                </a:lnTo>
                <a:lnTo>
                  <a:pt x="79377" y="286882"/>
                </a:lnTo>
                <a:lnTo>
                  <a:pt x="80365" y="289186"/>
                </a:lnTo>
                <a:lnTo>
                  <a:pt x="81353" y="291494"/>
                </a:lnTo>
                <a:lnTo>
                  <a:pt x="82341" y="294127"/>
                </a:lnTo>
                <a:lnTo>
                  <a:pt x="83329" y="296435"/>
                </a:lnTo>
                <a:lnTo>
                  <a:pt x="84318" y="298739"/>
                </a:lnTo>
                <a:lnTo>
                  <a:pt x="85306" y="301043"/>
                </a:lnTo>
                <a:lnTo>
                  <a:pt x="86294" y="303020"/>
                </a:lnTo>
                <a:lnTo>
                  <a:pt x="87282" y="305328"/>
                </a:lnTo>
                <a:lnTo>
                  <a:pt x="88270" y="307632"/>
                </a:lnTo>
                <a:lnTo>
                  <a:pt x="89258" y="309936"/>
                </a:lnTo>
                <a:lnTo>
                  <a:pt x="90246" y="311913"/>
                </a:lnTo>
                <a:lnTo>
                  <a:pt x="91234" y="314221"/>
                </a:lnTo>
                <a:lnTo>
                  <a:pt x="92223" y="316197"/>
                </a:lnTo>
                <a:lnTo>
                  <a:pt x="93211" y="318501"/>
                </a:lnTo>
                <a:lnTo>
                  <a:pt x="94199" y="320478"/>
                </a:lnTo>
                <a:lnTo>
                  <a:pt x="95187" y="322454"/>
                </a:lnTo>
                <a:lnTo>
                  <a:pt x="96507" y="324430"/>
                </a:lnTo>
                <a:lnTo>
                  <a:pt x="97495" y="326734"/>
                </a:lnTo>
                <a:lnTo>
                  <a:pt x="102436" y="336616"/>
                </a:lnTo>
                <a:lnTo>
                  <a:pt x="103424" y="338264"/>
                </a:lnTo>
                <a:lnTo>
                  <a:pt x="104412" y="340240"/>
                </a:lnTo>
                <a:lnTo>
                  <a:pt x="105400" y="342216"/>
                </a:lnTo>
                <a:lnTo>
                  <a:pt x="106388" y="343864"/>
                </a:lnTo>
                <a:lnTo>
                  <a:pt x="107376" y="345841"/>
                </a:lnTo>
                <a:lnTo>
                  <a:pt x="108364" y="347817"/>
                </a:lnTo>
                <a:lnTo>
                  <a:pt x="109353" y="349461"/>
                </a:lnTo>
                <a:lnTo>
                  <a:pt x="110341" y="351109"/>
                </a:lnTo>
                <a:lnTo>
                  <a:pt x="111329" y="353086"/>
                </a:lnTo>
                <a:lnTo>
                  <a:pt x="112317" y="354734"/>
                </a:lnTo>
                <a:lnTo>
                  <a:pt x="113305" y="356378"/>
                </a:lnTo>
                <a:lnTo>
                  <a:pt x="114293" y="358354"/>
                </a:lnTo>
                <a:lnTo>
                  <a:pt x="115609" y="360002"/>
                </a:lnTo>
                <a:lnTo>
                  <a:pt x="116597" y="361651"/>
                </a:lnTo>
                <a:lnTo>
                  <a:pt x="117586" y="363295"/>
                </a:lnTo>
                <a:lnTo>
                  <a:pt x="118574" y="364943"/>
                </a:lnTo>
                <a:lnTo>
                  <a:pt x="119562" y="366591"/>
                </a:lnTo>
                <a:lnTo>
                  <a:pt x="120550" y="368235"/>
                </a:lnTo>
                <a:lnTo>
                  <a:pt x="121538" y="369884"/>
                </a:lnTo>
                <a:lnTo>
                  <a:pt x="122526" y="371532"/>
                </a:lnTo>
                <a:lnTo>
                  <a:pt x="123514" y="372848"/>
                </a:lnTo>
                <a:lnTo>
                  <a:pt x="124502" y="374496"/>
                </a:lnTo>
                <a:lnTo>
                  <a:pt x="125490" y="376140"/>
                </a:lnTo>
                <a:lnTo>
                  <a:pt x="126479" y="377789"/>
                </a:lnTo>
                <a:lnTo>
                  <a:pt x="127467" y="379105"/>
                </a:lnTo>
                <a:lnTo>
                  <a:pt x="128455" y="380753"/>
                </a:lnTo>
                <a:lnTo>
                  <a:pt x="129443" y="382069"/>
                </a:lnTo>
                <a:lnTo>
                  <a:pt x="130431" y="383717"/>
                </a:lnTo>
                <a:lnTo>
                  <a:pt x="131419" y="385033"/>
                </a:lnTo>
                <a:lnTo>
                  <a:pt x="132407" y="386353"/>
                </a:lnTo>
                <a:lnTo>
                  <a:pt x="133395" y="387999"/>
                </a:lnTo>
                <a:lnTo>
                  <a:pt x="134384" y="389317"/>
                </a:lnTo>
                <a:lnTo>
                  <a:pt x="135700" y="390634"/>
                </a:lnTo>
                <a:lnTo>
                  <a:pt x="136688" y="392281"/>
                </a:lnTo>
                <a:lnTo>
                  <a:pt x="137676" y="393598"/>
                </a:lnTo>
                <a:lnTo>
                  <a:pt x="138664" y="394915"/>
                </a:lnTo>
                <a:lnTo>
                  <a:pt x="139652" y="396234"/>
                </a:lnTo>
                <a:lnTo>
                  <a:pt x="140640" y="397551"/>
                </a:lnTo>
                <a:lnTo>
                  <a:pt x="141628" y="398868"/>
                </a:lnTo>
                <a:lnTo>
                  <a:pt x="142617" y="400186"/>
                </a:lnTo>
                <a:lnTo>
                  <a:pt x="143605" y="401503"/>
                </a:lnTo>
                <a:lnTo>
                  <a:pt x="144593" y="402820"/>
                </a:lnTo>
                <a:lnTo>
                  <a:pt x="145581" y="404139"/>
                </a:lnTo>
                <a:lnTo>
                  <a:pt x="146569" y="405127"/>
                </a:lnTo>
                <a:lnTo>
                  <a:pt x="147557" y="406444"/>
                </a:lnTo>
                <a:lnTo>
                  <a:pt x="148545" y="407761"/>
                </a:lnTo>
                <a:lnTo>
                  <a:pt x="149533" y="409079"/>
                </a:lnTo>
                <a:lnTo>
                  <a:pt x="150521" y="410068"/>
                </a:lnTo>
                <a:lnTo>
                  <a:pt x="151510" y="411385"/>
                </a:lnTo>
                <a:lnTo>
                  <a:pt x="152498" y="412701"/>
                </a:lnTo>
                <a:lnTo>
                  <a:pt x="153486" y="413690"/>
                </a:lnTo>
                <a:lnTo>
                  <a:pt x="154806" y="415008"/>
                </a:lnTo>
                <a:lnTo>
                  <a:pt x="155794" y="415996"/>
                </a:lnTo>
                <a:lnTo>
                  <a:pt x="156782" y="417313"/>
                </a:lnTo>
                <a:lnTo>
                  <a:pt x="157770" y="418301"/>
                </a:lnTo>
                <a:lnTo>
                  <a:pt x="158758" y="419289"/>
                </a:lnTo>
                <a:lnTo>
                  <a:pt x="159747" y="420606"/>
                </a:lnTo>
                <a:lnTo>
                  <a:pt x="160735" y="421595"/>
                </a:lnTo>
                <a:lnTo>
                  <a:pt x="161723" y="422583"/>
                </a:lnTo>
                <a:lnTo>
                  <a:pt x="162711" y="423901"/>
                </a:lnTo>
                <a:lnTo>
                  <a:pt x="163699" y="424889"/>
                </a:lnTo>
                <a:lnTo>
                  <a:pt x="164687" y="425877"/>
                </a:lnTo>
                <a:lnTo>
                  <a:pt x="165675" y="426866"/>
                </a:lnTo>
                <a:lnTo>
                  <a:pt x="166663" y="428183"/>
                </a:lnTo>
                <a:lnTo>
                  <a:pt x="172592" y="434111"/>
                </a:lnTo>
                <a:lnTo>
                  <a:pt x="173908" y="435099"/>
                </a:lnTo>
                <a:lnTo>
                  <a:pt x="174896" y="436087"/>
                </a:lnTo>
                <a:lnTo>
                  <a:pt x="175884" y="436747"/>
                </a:lnTo>
                <a:lnTo>
                  <a:pt x="176873" y="437735"/>
                </a:lnTo>
                <a:lnTo>
                  <a:pt x="177861" y="438723"/>
                </a:lnTo>
                <a:lnTo>
                  <a:pt x="178849" y="439711"/>
                </a:lnTo>
                <a:lnTo>
                  <a:pt x="179837" y="440699"/>
                </a:lnTo>
                <a:lnTo>
                  <a:pt x="180825" y="441357"/>
                </a:lnTo>
                <a:lnTo>
                  <a:pt x="181813" y="442345"/>
                </a:lnTo>
                <a:lnTo>
                  <a:pt x="182801" y="443333"/>
                </a:lnTo>
                <a:lnTo>
                  <a:pt x="183789" y="443992"/>
                </a:lnTo>
                <a:lnTo>
                  <a:pt x="184778" y="444981"/>
                </a:lnTo>
                <a:lnTo>
                  <a:pt x="185766" y="445969"/>
                </a:lnTo>
                <a:lnTo>
                  <a:pt x="186754" y="446628"/>
                </a:lnTo>
                <a:lnTo>
                  <a:pt x="187742" y="447616"/>
                </a:lnTo>
                <a:lnTo>
                  <a:pt x="188730" y="448274"/>
                </a:lnTo>
                <a:lnTo>
                  <a:pt x="189718" y="449262"/>
                </a:lnTo>
                <a:lnTo>
                  <a:pt x="190706" y="449921"/>
                </a:lnTo>
                <a:lnTo>
                  <a:pt x="191694" y="450909"/>
                </a:lnTo>
                <a:lnTo>
                  <a:pt x="192682" y="451569"/>
                </a:lnTo>
                <a:lnTo>
                  <a:pt x="193999" y="452557"/>
                </a:lnTo>
                <a:lnTo>
                  <a:pt x="194987" y="453214"/>
                </a:lnTo>
                <a:lnTo>
                  <a:pt x="195975" y="453874"/>
                </a:lnTo>
                <a:lnTo>
                  <a:pt x="196963" y="454862"/>
                </a:lnTo>
                <a:lnTo>
                  <a:pt x="197951" y="455521"/>
                </a:lnTo>
                <a:lnTo>
                  <a:pt x="198939" y="456179"/>
                </a:lnTo>
                <a:lnTo>
                  <a:pt x="199927" y="457167"/>
                </a:lnTo>
                <a:lnTo>
                  <a:pt x="200915" y="457826"/>
                </a:lnTo>
                <a:lnTo>
                  <a:pt x="201904" y="458485"/>
                </a:lnTo>
                <a:lnTo>
                  <a:pt x="202892" y="459143"/>
                </a:lnTo>
                <a:lnTo>
                  <a:pt x="203880" y="460131"/>
                </a:lnTo>
                <a:lnTo>
                  <a:pt x="204868" y="460790"/>
                </a:lnTo>
                <a:lnTo>
                  <a:pt x="205856" y="461450"/>
                </a:lnTo>
                <a:lnTo>
                  <a:pt x="206844" y="462107"/>
                </a:lnTo>
                <a:lnTo>
                  <a:pt x="207832" y="462767"/>
                </a:lnTo>
                <a:lnTo>
                  <a:pt x="208820" y="463426"/>
                </a:lnTo>
                <a:lnTo>
                  <a:pt x="209809" y="464084"/>
                </a:lnTo>
                <a:lnTo>
                  <a:pt x="210797" y="464743"/>
                </a:lnTo>
                <a:lnTo>
                  <a:pt x="211785" y="465402"/>
                </a:lnTo>
                <a:lnTo>
                  <a:pt x="213105" y="466060"/>
                </a:lnTo>
                <a:lnTo>
                  <a:pt x="214093" y="466719"/>
                </a:lnTo>
                <a:lnTo>
                  <a:pt x="215081" y="467378"/>
                </a:lnTo>
                <a:lnTo>
                  <a:pt x="216069" y="468036"/>
                </a:lnTo>
                <a:lnTo>
                  <a:pt x="217057" y="468695"/>
                </a:lnTo>
                <a:lnTo>
                  <a:pt x="218045" y="469355"/>
                </a:lnTo>
                <a:lnTo>
                  <a:pt x="219034" y="470012"/>
                </a:lnTo>
                <a:lnTo>
                  <a:pt x="220022" y="470672"/>
                </a:lnTo>
                <a:lnTo>
                  <a:pt x="221010" y="471331"/>
                </a:lnTo>
                <a:lnTo>
                  <a:pt x="221998" y="471989"/>
                </a:lnTo>
                <a:lnTo>
                  <a:pt x="222986" y="472319"/>
                </a:lnTo>
                <a:lnTo>
                  <a:pt x="223974" y="472977"/>
                </a:lnTo>
                <a:lnTo>
                  <a:pt x="224962" y="473636"/>
                </a:lnTo>
                <a:lnTo>
                  <a:pt x="225950" y="474295"/>
                </a:lnTo>
                <a:lnTo>
                  <a:pt x="226939" y="474624"/>
                </a:lnTo>
                <a:lnTo>
                  <a:pt x="227927" y="475283"/>
                </a:lnTo>
                <a:lnTo>
                  <a:pt x="228915" y="475941"/>
                </a:lnTo>
                <a:lnTo>
                  <a:pt x="229903" y="476600"/>
                </a:lnTo>
                <a:lnTo>
                  <a:pt x="230891" y="476929"/>
                </a:lnTo>
                <a:lnTo>
                  <a:pt x="232207" y="477588"/>
                </a:lnTo>
                <a:lnTo>
                  <a:pt x="233195" y="478248"/>
                </a:lnTo>
                <a:lnTo>
                  <a:pt x="234183" y="478577"/>
                </a:lnTo>
                <a:lnTo>
                  <a:pt x="235172" y="479236"/>
                </a:lnTo>
                <a:lnTo>
                  <a:pt x="236160" y="479565"/>
                </a:lnTo>
                <a:lnTo>
                  <a:pt x="237148" y="480224"/>
                </a:lnTo>
                <a:lnTo>
                  <a:pt x="238136" y="480882"/>
                </a:lnTo>
                <a:lnTo>
                  <a:pt x="239124" y="481212"/>
                </a:lnTo>
                <a:lnTo>
                  <a:pt x="240112" y="481870"/>
                </a:lnTo>
                <a:lnTo>
                  <a:pt x="241100" y="482200"/>
                </a:lnTo>
                <a:lnTo>
                  <a:pt x="242088" y="482858"/>
                </a:lnTo>
                <a:lnTo>
                  <a:pt x="243076" y="483188"/>
                </a:lnTo>
                <a:lnTo>
                  <a:pt x="244065" y="483846"/>
                </a:lnTo>
                <a:lnTo>
                  <a:pt x="245053" y="484176"/>
                </a:lnTo>
                <a:lnTo>
                  <a:pt x="246041" y="484834"/>
                </a:lnTo>
                <a:lnTo>
                  <a:pt x="247029" y="485165"/>
                </a:lnTo>
                <a:lnTo>
                  <a:pt x="248017" y="485822"/>
                </a:lnTo>
                <a:lnTo>
                  <a:pt x="249005" y="486153"/>
                </a:lnTo>
                <a:lnTo>
                  <a:pt x="249993" y="486481"/>
                </a:lnTo>
                <a:lnTo>
                  <a:pt x="250981" y="487141"/>
                </a:lnTo>
                <a:lnTo>
                  <a:pt x="252298" y="487470"/>
                </a:lnTo>
                <a:lnTo>
                  <a:pt x="253286" y="487798"/>
                </a:lnTo>
                <a:lnTo>
                  <a:pt x="254274" y="488458"/>
                </a:lnTo>
                <a:lnTo>
                  <a:pt x="255262" y="488787"/>
                </a:lnTo>
                <a:lnTo>
                  <a:pt x="256250" y="489117"/>
                </a:lnTo>
                <a:lnTo>
                  <a:pt x="257238" y="489775"/>
                </a:lnTo>
                <a:lnTo>
                  <a:pt x="258226" y="490105"/>
                </a:lnTo>
                <a:lnTo>
                  <a:pt x="259214" y="490434"/>
                </a:lnTo>
                <a:lnTo>
                  <a:pt x="260203" y="491093"/>
                </a:lnTo>
                <a:lnTo>
                  <a:pt x="261191" y="491422"/>
                </a:lnTo>
                <a:lnTo>
                  <a:pt x="262179" y="491751"/>
                </a:lnTo>
                <a:lnTo>
                  <a:pt x="263167" y="492081"/>
                </a:lnTo>
                <a:lnTo>
                  <a:pt x="264155" y="492739"/>
                </a:lnTo>
                <a:lnTo>
                  <a:pt x="265143" y="493069"/>
                </a:lnTo>
                <a:lnTo>
                  <a:pt x="266131" y="493398"/>
                </a:lnTo>
                <a:lnTo>
                  <a:pt x="267119" y="493727"/>
                </a:lnTo>
                <a:lnTo>
                  <a:pt x="268107" y="494058"/>
                </a:lnTo>
                <a:lnTo>
                  <a:pt x="269096" y="494386"/>
                </a:lnTo>
                <a:lnTo>
                  <a:pt x="270084" y="495046"/>
                </a:lnTo>
                <a:lnTo>
                  <a:pt x="271404" y="495375"/>
                </a:lnTo>
                <a:lnTo>
                  <a:pt x="272392" y="495703"/>
                </a:lnTo>
                <a:lnTo>
                  <a:pt x="273380" y="496034"/>
                </a:lnTo>
                <a:lnTo>
                  <a:pt x="274368" y="496363"/>
                </a:lnTo>
                <a:lnTo>
                  <a:pt x="275356" y="496692"/>
                </a:lnTo>
                <a:lnTo>
                  <a:pt x="276344" y="497022"/>
                </a:lnTo>
                <a:lnTo>
                  <a:pt x="277333" y="497351"/>
                </a:lnTo>
                <a:lnTo>
                  <a:pt x="278321" y="497680"/>
                </a:lnTo>
                <a:lnTo>
                  <a:pt x="279309" y="498010"/>
                </a:lnTo>
                <a:lnTo>
                  <a:pt x="280297" y="498339"/>
                </a:lnTo>
                <a:lnTo>
                  <a:pt x="281285" y="498998"/>
                </a:lnTo>
                <a:lnTo>
                  <a:pt x="282273" y="499327"/>
                </a:lnTo>
                <a:lnTo>
                  <a:pt x="283261" y="499656"/>
                </a:lnTo>
                <a:lnTo>
                  <a:pt x="284249" y="499986"/>
                </a:lnTo>
                <a:lnTo>
                  <a:pt x="285237" y="500315"/>
                </a:lnTo>
                <a:lnTo>
                  <a:pt x="286226" y="500644"/>
                </a:lnTo>
                <a:lnTo>
                  <a:pt x="287214" y="500644"/>
                </a:lnTo>
                <a:lnTo>
                  <a:pt x="288202" y="500974"/>
                </a:lnTo>
                <a:lnTo>
                  <a:pt x="289190" y="501303"/>
                </a:lnTo>
                <a:lnTo>
                  <a:pt x="290506" y="501632"/>
                </a:lnTo>
                <a:lnTo>
                  <a:pt x="291494" y="501963"/>
                </a:lnTo>
                <a:lnTo>
                  <a:pt x="292482" y="502291"/>
                </a:lnTo>
                <a:lnTo>
                  <a:pt x="293470" y="502620"/>
                </a:lnTo>
                <a:lnTo>
                  <a:pt x="294459" y="502951"/>
                </a:lnTo>
                <a:lnTo>
                  <a:pt x="295447" y="503279"/>
                </a:lnTo>
                <a:lnTo>
                  <a:pt x="296435" y="503608"/>
                </a:lnTo>
                <a:lnTo>
                  <a:pt x="297423" y="503939"/>
                </a:lnTo>
                <a:lnTo>
                  <a:pt x="298411" y="504268"/>
                </a:lnTo>
                <a:lnTo>
                  <a:pt x="299399" y="504268"/>
                </a:lnTo>
                <a:lnTo>
                  <a:pt x="300387" y="504596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3523170" y="1277225"/>
            <a:ext cx="300990" cy="571500"/>
          </a:xfrm>
          <a:custGeom>
            <a:avLst/>
            <a:gdLst/>
            <a:ahLst/>
            <a:cxnLst/>
            <a:rect l="l" t="t" r="r" b="b"/>
            <a:pathLst>
              <a:path w="300989" h="571500">
                <a:moveTo>
                  <a:pt x="0" y="571463"/>
                </a:moveTo>
                <a:lnTo>
                  <a:pt x="21079" y="571463"/>
                </a:lnTo>
                <a:lnTo>
                  <a:pt x="22067" y="367911"/>
                </a:lnTo>
                <a:lnTo>
                  <a:pt x="23055" y="369888"/>
                </a:lnTo>
                <a:lnTo>
                  <a:pt x="24043" y="371864"/>
                </a:lnTo>
                <a:lnTo>
                  <a:pt x="25031" y="373840"/>
                </a:lnTo>
                <a:lnTo>
                  <a:pt x="26019" y="375816"/>
                </a:lnTo>
                <a:lnTo>
                  <a:pt x="27008" y="377792"/>
                </a:lnTo>
                <a:lnTo>
                  <a:pt x="28324" y="379437"/>
                </a:lnTo>
                <a:lnTo>
                  <a:pt x="29313" y="381413"/>
                </a:lnTo>
                <a:lnTo>
                  <a:pt x="30301" y="383389"/>
                </a:lnTo>
                <a:lnTo>
                  <a:pt x="31289" y="385037"/>
                </a:lnTo>
                <a:lnTo>
                  <a:pt x="32277" y="387014"/>
                </a:lnTo>
                <a:lnTo>
                  <a:pt x="33265" y="388662"/>
                </a:lnTo>
                <a:lnTo>
                  <a:pt x="34253" y="390638"/>
                </a:lnTo>
                <a:lnTo>
                  <a:pt x="35241" y="392282"/>
                </a:lnTo>
                <a:lnTo>
                  <a:pt x="36229" y="393930"/>
                </a:lnTo>
                <a:lnTo>
                  <a:pt x="37218" y="395579"/>
                </a:lnTo>
                <a:lnTo>
                  <a:pt x="38206" y="397555"/>
                </a:lnTo>
                <a:lnTo>
                  <a:pt x="39194" y="399199"/>
                </a:lnTo>
                <a:lnTo>
                  <a:pt x="40182" y="400847"/>
                </a:lnTo>
                <a:lnTo>
                  <a:pt x="41170" y="402495"/>
                </a:lnTo>
                <a:lnTo>
                  <a:pt x="42158" y="404140"/>
                </a:lnTo>
                <a:lnTo>
                  <a:pt x="43146" y="405788"/>
                </a:lnTo>
                <a:lnTo>
                  <a:pt x="44134" y="407436"/>
                </a:lnTo>
                <a:lnTo>
                  <a:pt x="45122" y="408752"/>
                </a:lnTo>
                <a:lnTo>
                  <a:pt x="46111" y="410400"/>
                </a:lnTo>
                <a:lnTo>
                  <a:pt x="47429" y="412045"/>
                </a:lnTo>
                <a:lnTo>
                  <a:pt x="48417" y="413693"/>
                </a:lnTo>
                <a:lnTo>
                  <a:pt x="49405" y="415009"/>
                </a:lnTo>
                <a:lnTo>
                  <a:pt x="50394" y="416657"/>
                </a:lnTo>
                <a:lnTo>
                  <a:pt x="51382" y="418305"/>
                </a:lnTo>
                <a:lnTo>
                  <a:pt x="52370" y="283921"/>
                </a:lnTo>
                <a:lnTo>
                  <a:pt x="53358" y="286886"/>
                </a:lnTo>
                <a:lnTo>
                  <a:pt x="54346" y="289518"/>
                </a:lnTo>
                <a:lnTo>
                  <a:pt x="55334" y="292482"/>
                </a:lnTo>
                <a:lnTo>
                  <a:pt x="56322" y="295119"/>
                </a:lnTo>
                <a:lnTo>
                  <a:pt x="57310" y="297755"/>
                </a:lnTo>
                <a:lnTo>
                  <a:pt x="58298" y="300387"/>
                </a:lnTo>
                <a:lnTo>
                  <a:pt x="59287" y="303024"/>
                </a:lnTo>
                <a:lnTo>
                  <a:pt x="60275" y="305660"/>
                </a:lnTo>
                <a:lnTo>
                  <a:pt x="61263" y="308292"/>
                </a:lnTo>
                <a:lnTo>
                  <a:pt x="62251" y="310929"/>
                </a:lnTo>
                <a:lnTo>
                  <a:pt x="63239" y="313233"/>
                </a:lnTo>
                <a:lnTo>
                  <a:pt x="64227" y="315869"/>
                </a:lnTo>
                <a:lnTo>
                  <a:pt x="65215" y="318173"/>
                </a:lnTo>
                <a:lnTo>
                  <a:pt x="66203" y="320810"/>
                </a:lnTo>
                <a:lnTo>
                  <a:pt x="67520" y="323114"/>
                </a:lnTo>
                <a:lnTo>
                  <a:pt x="68508" y="325750"/>
                </a:lnTo>
                <a:lnTo>
                  <a:pt x="69497" y="328055"/>
                </a:lnTo>
                <a:lnTo>
                  <a:pt x="70485" y="330363"/>
                </a:lnTo>
                <a:lnTo>
                  <a:pt x="71473" y="332667"/>
                </a:lnTo>
                <a:lnTo>
                  <a:pt x="72461" y="334971"/>
                </a:lnTo>
                <a:lnTo>
                  <a:pt x="73449" y="337280"/>
                </a:lnTo>
                <a:lnTo>
                  <a:pt x="74437" y="339584"/>
                </a:lnTo>
                <a:lnTo>
                  <a:pt x="75425" y="341888"/>
                </a:lnTo>
                <a:lnTo>
                  <a:pt x="76413" y="344196"/>
                </a:lnTo>
                <a:lnTo>
                  <a:pt x="77402" y="346173"/>
                </a:lnTo>
                <a:lnTo>
                  <a:pt x="78390" y="348477"/>
                </a:lnTo>
                <a:lnTo>
                  <a:pt x="79378" y="350781"/>
                </a:lnTo>
                <a:lnTo>
                  <a:pt x="80366" y="352758"/>
                </a:lnTo>
                <a:lnTo>
                  <a:pt x="81354" y="355066"/>
                </a:lnTo>
                <a:lnTo>
                  <a:pt x="82342" y="357042"/>
                </a:lnTo>
                <a:lnTo>
                  <a:pt x="83330" y="359018"/>
                </a:lnTo>
                <a:lnTo>
                  <a:pt x="84318" y="361323"/>
                </a:lnTo>
                <a:lnTo>
                  <a:pt x="85306" y="363299"/>
                </a:lnTo>
                <a:lnTo>
                  <a:pt x="86623" y="365275"/>
                </a:lnTo>
                <a:lnTo>
                  <a:pt x="87612" y="367251"/>
                </a:lnTo>
                <a:lnTo>
                  <a:pt x="88600" y="369227"/>
                </a:lnTo>
                <a:lnTo>
                  <a:pt x="89588" y="371204"/>
                </a:lnTo>
                <a:lnTo>
                  <a:pt x="90576" y="373180"/>
                </a:lnTo>
                <a:lnTo>
                  <a:pt x="91564" y="375156"/>
                </a:lnTo>
                <a:lnTo>
                  <a:pt x="92552" y="376804"/>
                </a:lnTo>
                <a:lnTo>
                  <a:pt x="93540" y="378781"/>
                </a:lnTo>
                <a:lnTo>
                  <a:pt x="94528" y="380757"/>
                </a:lnTo>
                <a:lnTo>
                  <a:pt x="95516" y="382733"/>
                </a:lnTo>
                <a:lnTo>
                  <a:pt x="96504" y="384377"/>
                </a:lnTo>
                <a:lnTo>
                  <a:pt x="97492" y="386354"/>
                </a:lnTo>
                <a:lnTo>
                  <a:pt x="98480" y="388002"/>
                </a:lnTo>
                <a:lnTo>
                  <a:pt x="99468" y="389650"/>
                </a:lnTo>
                <a:lnTo>
                  <a:pt x="100456" y="391626"/>
                </a:lnTo>
                <a:lnTo>
                  <a:pt x="101444" y="393270"/>
                </a:lnTo>
                <a:lnTo>
                  <a:pt x="102433" y="394919"/>
                </a:lnTo>
                <a:lnTo>
                  <a:pt x="103421" y="396895"/>
                </a:lnTo>
                <a:lnTo>
                  <a:pt x="104409" y="398543"/>
                </a:lnTo>
                <a:lnTo>
                  <a:pt x="105729" y="400187"/>
                </a:lnTo>
                <a:lnTo>
                  <a:pt x="106717" y="401835"/>
                </a:lnTo>
                <a:lnTo>
                  <a:pt x="107705" y="403484"/>
                </a:lnTo>
                <a:lnTo>
                  <a:pt x="108693" y="405128"/>
                </a:lnTo>
                <a:lnTo>
                  <a:pt x="109681" y="406776"/>
                </a:lnTo>
                <a:lnTo>
                  <a:pt x="110669" y="408424"/>
                </a:lnTo>
                <a:lnTo>
                  <a:pt x="111658" y="409740"/>
                </a:lnTo>
                <a:lnTo>
                  <a:pt x="112646" y="411388"/>
                </a:lnTo>
                <a:lnTo>
                  <a:pt x="113634" y="413033"/>
                </a:lnTo>
                <a:lnTo>
                  <a:pt x="114622" y="414681"/>
                </a:lnTo>
                <a:lnTo>
                  <a:pt x="115610" y="415997"/>
                </a:lnTo>
                <a:lnTo>
                  <a:pt x="116598" y="417645"/>
                </a:lnTo>
                <a:lnTo>
                  <a:pt x="117586" y="418961"/>
                </a:lnTo>
                <a:lnTo>
                  <a:pt x="118574" y="420610"/>
                </a:lnTo>
                <a:lnTo>
                  <a:pt x="119563" y="421926"/>
                </a:lnTo>
                <a:lnTo>
                  <a:pt x="120551" y="423574"/>
                </a:lnTo>
                <a:lnTo>
                  <a:pt x="121539" y="424891"/>
                </a:lnTo>
                <a:lnTo>
                  <a:pt x="122527" y="426209"/>
                </a:lnTo>
                <a:lnTo>
                  <a:pt x="123515" y="427855"/>
                </a:lnTo>
                <a:lnTo>
                  <a:pt x="124503" y="429174"/>
                </a:lnTo>
                <a:lnTo>
                  <a:pt x="125819" y="430491"/>
                </a:lnTo>
                <a:lnTo>
                  <a:pt x="126807" y="431808"/>
                </a:lnTo>
                <a:lnTo>
                  <a:pt x="127796" y="433126"/>
                </a:lnTo>
                <a:lnTo>
                  <a:pt x="128784" y="434443"/>
                </a:lnTo>
                <a:lnTo>
                  <a:pt x="129772" y="435760"/>
                </a:lnTo>
                <a:lnTo>
                  <a:pt x="130760" y="437079"/>
                </a:lnTo>
                <a:lnTo>
                  <a:pt x="131748" y="438396"/>
                </a:lnTo>
                <a:lnTo>
                  <a:pt x="132736" y="439713"/>
                </a:lnTo>
                <a:lnTo>
                  <a:pt x="133724" y="441031"/>
                </a:lnTo>
                <a:lnTo>
                  <a:pt x="134712" y="442348"/>
                </a:lnTo>
                <a:lnTo>
                  <a:pt x="135700" y="443665"/>
                </a:lnTo>
                <a:lnTo>
                  <a:pt x="136689" y="444984"/>
                </a:lnTo>
                <a:lnTo>
                  <a:pt x="137677" y="445972"/>
                </a:lnTo>
                <a:lnTo>
                  <a:pt x="138665" y="447289"/>
                </a:lnTo>
                <a:lnTo>
                  <a:pt x="139653" y="448606"/>
                </a:lnTo>
                <a:lnTo>
                  <a:pt x="140641" y="449594"/>
                </a:lnTo>
                <a:lnTo>
                  <a:pt x="141629" y="450912"/>
                </a:lnTo>
                <a:lnTo>
                  <a:pt x="142617" y="451901"/>
                </a:lnTo>
                <a:lnTo>
                  <a:pt x="143605" y="453217"/>
                </a:lnTo>
                <a:lnTo>
                  <a:pt x="144922" y="454206"/>
                </a:lnTo>
                <a:lnTo>
                  <a:pt x="145910" y="455523"/>
                </a:lnTo>
                <a:lnTo>
                  <a:pt x="146898" y="456511"/>
                </a:lnTo>
                <a:lnTo>
                  <a:pt x="147886" y="457829"/>
                </a:lnTo>
                <a:lnTo>
                  <a:pt x="148874" y="458817"/>
                </a:lnTo>
                <a:lnTo>
                  <a:pt x="149862" y="459805"/>
                </a:lnTo>
                <a:lnTo>
                  <a:pt x="150850" y="461122"/>
                </a:lnTo>
                <a:lnTo>
                  <a:pt x="151838" y="462111"/>
                </a:lnTo>
                <a:lnTo>
                  <a:pt x="152827" y="463099"/>
                </a:lnTo>
                <a:lnTo>
                  <a:pt x="153815" y="464087"/>
                </a:lnTo>
                <a:lnTo>
                  <a:pt x="154803" y="465404"/>
                </a:lnTo>
                <a:lnTo>
                  <a:pt x="162708" y="473309"/>
                </a:lnTo>
                <a:lnTo>
                  <a:pt x="164028" y="474297"/>
                </a:lnTo>
                <a:lnTo>
                  <a:pt x="165016" y="475285"/>
                </a:lnTo>
                <a:lnTo>
                  <a:pt x="166004" y="475944"/>
                </a:lnTo>
                <a:lnTo>
                  <a:pt x="166992" y="476932"/>
                </a:lnTo>
                <a:lnTo>
                  <a:pt x="167980" y="477920"/>
                </a:lnTo>
                <a:lnTo>
                  <a:pt x="168968" y="478909"/>
                </a:lnTo>
                <a:lnTo>
                  <a:pt x="169957" y="479568"/>
                </a:lnTo>
                <a:lnTo>
                  <a:pt x="170945" y="480556"/>
                </a:lnTo>
                <a:lnTo>
                  <a:pt x="171933" y="481544"/>
                </a:lnTo>
                <a:lnTo>
                  <a:pt x="172921" y="482202"/>
                </a:lnTo>
                <a:lnTo>
                  <a:pt x="173909" y="483190"/>
                </a:lnTo>
                <a:lnTo>
                  <a:pt x="174897" y="484178"/>
                </a:lnTo>
                <a:lnTo>
                  <a:pt x="175885" y="484837"/>
                </a:lnTo>
                <a:lnTo>
                  <a:pt x="176873" y="485825"/>
                </a:lnTo>
                <a:lnTo>
                  <a:pt x="177861" y="486485"/>
                </a:lnTo>
                <a:lnTo>
                  <a:pt x="178850" y="487473"/>
                </a:lnTo>
                <a:lnTo>
                  <a:pt x="179838" y="488130"/>
                </a:lnTo>
                <a:lnTo>
                  <a:pt x="180826" y="489119"/>
                </a:lnTo>
                <a:lnTo>
                  <a:pt x="181814" y="489778"/>
                </a:lnTo>
                <a:lnTo>
                  <a:pt x="182802" y="490766"/>
                </a:lnTo>
                <a:lnTo>
                  <a:pt x="184118" y="491425"/>
                </a:lnTo>
                <a:lnTo>
                  <a:pt x="185106" y="492083"/>
                </a:lnTo>
                <a:lnTo>
                  <a:pt x="186094" y="493071"/>
                </a:lnTo>
                <a:lnTo>
                  <a:pt x="187083" y="493730"/>
                </a:lnTo>
                <a:lnTo>
                  <a:pt x="188071" y="494390"/>
                </a:lnTo>
                <a:lnTo>
                  <a:pt x="189059" y="495378"/>
                </a:lnTo>
                <a:lnTo>
                  <a:pt x="190047" y="496035"/>
                </a:lnTo>
                <a:lnTo>
                  <a:pt x="191035" y="496695"/>
                </a:lnTo>
                <a:lnTo>
                  <a:pt x="192023" y="497354"/>
                </a:lnTo>
                <a:lnTo>
                  <a:pt x="193011" y="498012"/>
                </a:lnTo>
                <a:lnTo>
                  <a:pt x="193999" y="499000"/>
                </a:lnTo>
                <a:lnTo>
                  <a:pt x="194988" y="499659"/>
                </a:lnTo>
                <a:lnTo>
                  <a:pt x="195976" y="500318"/>
                </a:lnTo>
                <a:lnTo>
                  <a:pt x="196964" y="500976"/>
                </a:lnTo>
                <a:lnTo>
                  <a:pt x="197952" y="501635"/>
                </a:lnTo>
                <a:lnTo>
                  <a:pt x="198940" y="502295"/>
                </a:lnTo>
                <a:lnTo>
                  <a:pt x="199928" y="502952"/>
                </a:lnTo>
                <a:lnTo>
                  <a:pt x="200916" y="503611"/>
                </a:lnTo>
                <a:lnTo>
                  <a:pt x="201904" y="504271"/>
                </a:lnTo>
                <a:lnTo>
                  <a:pt x="203221" y="504928"/>
                </a:lnTo>
                <a:lnTo>
                  <a:pt x="204209" y="505588"/>
                </a:lnTo>
                <a:lnTo>
                  <a:pt x="205197" y="506247"/>
                </a:lnTo>
                <a:lnTo>
                  <a:pt x="206185" y="506905"/>
                </a:lnTo>
                <a:lnTo>
                  <a:pt x="207173" y="507564"/>
                </a:lnTo>
                <a:lnTo>
                  <a:pt x="208161" y="508223"/>
                </a:lnTo>
                <a:lnTo>
                  <a:pt x="209149" y="508881"/>
                </a:lnTo>
                <a:lnTo>
                  <a:pt x="210137" y="509211"/>
                </a:lnTo>
                <a:lnTo>
                  <a:pt x="211125" y="509869"/>
                </a:lnTo>
                <a:lnTo>
                  <a:pt x="212114" y="510528"/>
                </a:lnTo>
                <a:lnTo>
                  <a:pt x="213102" y="511188"/>
                </a:lnTo>
                <a:lnTo>
                  <a:pt x="214090" y="511845"/>
                </a:lnTo>
                <a:lnTo>
                  <a:pt x="215078" y="512176"/>
                </a:lnTo>
                <a:lnTo>
                  <a:pt x="216066" y="512833"/>
                </a:lnTo>
                <a:lnTo>
                  <a:pt x="217054" y="513493"/>
                </a:lnTo>
                <a:lnTo>
                  <a:pt x="218042" y="514152"/>
                </a:lnTo>
                <a:lnTo>
                  <a:pt x="219030" y="514481"/>
                </a:lnTo>
                <a:lnTo>
                  <a:pt x="220019" y="515140"/>
                </a:lnTo>
                <a:lnTo>
                  <a:pt x="221007" y="515798"/>
                </a:lnTo>
                <a:lnTo>
                  <a:pt x="222327" y="516128"/>
                </a:lnTo>
                <a:lnTo>
                  <a:pt x="223315" y="245713"/>
                </a:lnTo>
                <a:lnTo>
                  <a:pt x="224303" y="248677"/>
                </a:lnTo>
                <a:lnTo>
                  <a:pt x="225291" y="251970"/>
                </a:lnTo>
                <a:lnTo>
                  <a:pt x="226279" y="254934"/>
                </a:lnTo>
                <a:lnTo>
                  <a:pt x="227267" y="257898"/>
                </a:lnTo>
                <a:lnTo>
                  <a:pt x="228255" y="261195"/>
                </a:lnTo>
                <a:lnTo>
                  <a:pt x="229244" y="264159"/>
                </a:lnTo>
                <a:lnTo>
                  <a:pt x="230232" y="267123"/>
                </a:lnTo>
                <a:lnTo>
                  <a:pt x="231220" y="270088"/>
                </a:lnTo>
                <a:lnTo>
                  <a:pt x="232208" y="273052"/>
                </a:lnTo>
                <a:lnTo>
                  <a:pt x="233196" y="276016"/>
                </a:lnTo>
                <a:lnTo>
                  <a:pt x="234184" y="278649"/>
                </a:lnTo>
                <a:lnTo>
                  <a:pt x="235172" y="281613"/>
                </a:lnTo>
                <a:lnTo>
                  <a:pt x="236160" y="284577"/>
                </a:lnTo>
                <a:lnTo>
                  <a:pt x="237149" y="287214"/>
                </a:lnTo>
                <a:lnTo>
                  <a:pt x="238137" y="289850"/>
                </a:lnTo>
                <a:lnTo>
                  <a:pt x="239125" y="292814"/>
                </a:lnTo>
                <a:lnTo>
                  <a:pt x="240113" y="295447"/>
                </a:lnTo>
                <a:lnTo>
                  <a:pt x="241101" y="298083"/>
                </a:lnTo>
                <a:lnTo>
                  <a:pt x="242417" y="300719"/>
                </a:lnTo>
                <a:lnTo>
                  <a:pt x="243405" y="303352"/>
                </a:lnTo>
                <a:lnTo>
                  <a:pt x="244393" y="305988"/>
                </a:lnTo>
                <a:lnTo>
                  <a:pt x="245382" y="308624"/>
                </a:lnTo>
                <a:lnTo>
                  <a:pt x="246370" y="311257"/>
                </a:lnTo>
                <a:lnTo>
                  <a:pt x="247358" y="313565"/>
                </a:lnTo>
                <a:lnTo>
                  <a:pt x="248346" y="316197"/>
                </a:lnTo>
                <a:lnTo>
                  <a:pt x="249334" y="318505"/>
                </a:lnTo>
                <a:lnTo>
                  <a:pt x="250322" y="321138"/>
                </a:lnTo>
                <a:lnTo>
                  <a:pt x="251310" y="323446"/>
                </a:lnTo>
                <a:lnTo>
                  <a:pt x="252298" y="326078"/>
                </a:lnTo>
                <a:lnTo>
                  <a:pt x="253286" y="328387"/>
                </a:lnTo>
                <a:lnTo>
                  <a:pt x="254275" y="330691"/>
                </a:lnTo>
                <a:lnTo>
                  <a:pt x="255263" y="332995"/>
                </a:lnTo>
                <a:lnTo>
                  <a:pt x="256251" y="335303"/>
                </a:lnTo>
                <a:lnTo>
                  <a:pt x="257239" y="337608"/>
                </a:lnTo>
                <a:lnTo>
                  <a:pt x="258227" y="339912"/>
                </a:lnTo>
                <a:lnTo>
                  <a:pt x="259215" y="342220"/>
                </a:lnTo>
                <a:lnTo>
                  <a:pt x="260203" y="344525"/>
                </a:lnTo>
                <a:lnTo>
                  <a:pt x="261519" y="346501"/>
                </a:lnTo>
                <a:lnTo>
                  <a:pt x="262508" y="348805"/>
                </a:lnTo>
                <a:lnTo>
                  <a:pt x="263496" y="350781"/>
                </a:lnTo>
                <a:lnTo>
                  <a:pt x="264484" y="353090"/>
                </a:lnTo>
                <a:lnTo>
                  <a:pt x="265472" y="355066"/>
                </a:lnTo>
                <a:lnTo>
                  <a:pt x="266460" y="357370"/>
                </a:lnTo>
                <a:lnTo>
                  <a:pt x="267448" y="359346"/>
                </a:lnTo>
                <a:lnTo>
                  <a:pt x="268436" y="361323"/>
                </a:lnTo>
                <a:lnTo>
                  <a:pt x="269424" y="363627"/>
                </a:lnTo>
                <a:lnTo>
                  <a:pt x="270413" y="365603"/>
                </a:lnTo>
                <a:lnTo>
                  <a:pt x="271401" y="367579"/>
                </a:lnTo>
                <a:lnTo>
                  <a:pt x="272389" y="369556"/>
                </a:lnTo>
                <a:lnTo>
                  <a:pt x="273377" y="371532"/>
                </a:lnTo>
                <a:lnTo>
                  <a:pt x="274365" y="373508"/>
                </a:lnTo>
                <a:lnTo>
                  <a:pt x="275353" y="375156"/>
                </a:lnTo>
                <a:lnTo>
                  <a:pt x="276341" y="377132"/>
                </a:lnTo>
                <a:lnTo>
                  <a:pt x="277329" y="379109"/>
                </a:lnTo>
                <a:lnTo>
                  <a:pt x="278317" y="381085"/>
                </a:lnTo>
                <a:lnTo>
                  <a:pt x="279306" y="382733"/>
                </a:lnTo>
                <a:lnTo>
                  <a:pt x="280626" y="384709"/>
                </a:lnTo>
                <a:lnTo>
                  <a:pt x="281614" y="386354"/>
                </a:lnTo>
                <a:lnTo>
                  <a:pt x="282602" y="388330"/>
                </a:lnTo>
                <a:lnTo>
                  <a:pt x="283590" y="389978"/>
                </a:lnTo>
                <a:lnTo>
                  <a:pt x="284578" y="391954"/>
                </a:lnTo>
                <a:lnTo>
                  <a:pt x="285566" y="393602"/>
                </a:lnTo>
                <a:lnTo>
                  <a:pt x="286554" y="395247"/>
                </a:lnTo>
                <a:lnTo>
                  <a:pt x="287543" y="396895"/>
                </a:lnTo>
                <a:lnTo>
                  <a:pt x="288531" y="398543"/>
                </a:lnTo>
                <a:lnTo>
                  <a:pt x="289519" y="400187"/>
                </a:lnTo>
                <a:lnTo>
                  <a:pt x="290507" y="402163"/>
                </a:lnTo>
                <a:lnTo>
                  <a:pt x="291495" y="403812"/>
                </a:lnTo>
                <a:lnTo>
                  <a:pt x="292483" y="405128"/>
                </a:lnTo>
                <a:lnTo>
                  <a:pt x="293471" y="0"/>
                </a:lnTo>
                <a:lnTo>
                  <a:pt x="294459" y="5600"/>
                </a:lnTo>
                <a:lnTo>
                  <a:pt x="295447" y="11201"/>
                </a:lnTo>
                <a:lnTo>
                  <a:pt x="296436" y="16798"/>
                </a:lnTo>
                <a:lnTo>
                  <a:pt x="297424" y="22070"/>
                </a:lnTo>
                <a:lnTo>
                  <a:pt x="298412" y="27339"/>
                </a:lnTo>
                <a:lnTo>
                  <a:pt x="299400" y="32607"/>
                </a:lnTo>
                <a:lnTo>
                  <a:pt x="300716" y="3788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3395703" y="1848688"/>
            <a:ext cx="127635" cy="0"/>
          </a:xfrm>
          <a:custGeom>
            <a:avLst/>
            <a:gdLst/>
            <a:ahLst/>
            <a:cxnLst/>
            <a:rect l="l" t="t" r="r" b="b"/>
            <a:pathLst>
              <a:path w="127635">
                <a:moveTo>
                  <a:pt x="0" y="0"/>
                </a:moveTo>
                <a:lnTo>
                  <a:pt x="127467" y="0"/>
                </a:lnTo>
              </a:path>
            </a:pathLst>
          </a:custGeom>
          <a:ln w="79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 txBox="1"/>
          <p:nvPr/>
        </p:nvSpPr>
        <p:spPr>
          <a:xfrm>
            <a:off x="3439542" y="1924091"/>
            <a:ext cx="895350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" algn="ctr">
              <a:lnSpc>
                <a:spcPts val="610"/>
              </a:lnSpc>
            </a:pPr>
            <a:r>
              <a:rPr sz="550" dirty="0">
                <a:latin typeface="Arial"/>
                <a:cs typeface="Arial"/>
              </a:rPr>
              <a:t>0.5</a:t>
            </a:r>
            <a:endParaRPr sz="550">
              <a:latin typeface="Arial"/>
              <a:cs typeface="Arial"/>
            </a:endParaRPr>
          </a:p>
          <a:p>
            <a:pPr marL="45085" algn="ctr">
              <a:lnSpc>
                <a:spcPts val="670"/>
              </a:lnSpc>
            </a:pPr>
            <a:r>
              <a:rPr sz="600" dirty="0">
                <a:latin typeface="Lucida Sans Unicode"/>
                <a:cs typeface="Lucida Sans Unicode"/>
              </a:rPr>
              <a:t>t</a:t>
            </a:r>
            <a:r>
              <a:rPr sz="600" spc="-85" dirty="0">
                <a:latin typeface="Lucida Sans Unicode"/>
                <a:cs typeface="Lucida Sans Unicode"/>
              </a:rPr>
              <a:t> </a:t>
            </a:r>
            <a:r>
              <a:rPr sz="600" spc="-5" dirty="0">
                <a:latin typeface="Calibri"/>
                <a:cs typeface="Calibri"/>
              </a:rPr>
              <a:t>[s]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550" b="1" spc="15" dirty="0">
                <a:latin typeface="Tahoma"/>
                <a:cs typeface="Tahoma"/>
              </a:rPr>
              <a:t>(c) </a:t>
            </a:r>
            <a:r>
              <a:rPr sz="600" dirty="0">
                <a:latin typeface="Century"/>
                <a:cs typeface="Century"/>
              </a:rPr>
              <a:t>Reconstructed</a:t>
            </a:r>
            <a:r>
              <a:rPr sz="600" spc="15" dirty="0">
                <a:latin typeface="Century"/>
                <a:cs typeface="Century"/>
              </a:rPr>
              <a:t> </a:t>
            </a:r>
            <a:r>
              <a:rPr sz="600" spc="-15" dirty="0">
                <a:latin typeface="Century"/>
                <a:cs typeface="Century"/>
              </a:rPr>
              <a:t>signal</a:t>
            </a:r>
            <a:endParaRPr sz="600">
              <a:latin typeface="Century"/>
              <a:cs typeface="Century"/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7110">
              <a:lnSpc>
                <a:spcPct val="100000"/>
              </a:lnSpc>
            </a:pPr>
            <a:r>
              <a:rPr lang="en-GB" spc="-20" dirty="0" smtClean="0"/>
              <a:t>Application</a:t>
            </a:r>
            <a:r>
              <a:rPr spc="-20" dirty="0" smtClean="0"/>
              <a:t>:</a:t>
            </a:r>
            <a:r>
              <a:rPr spc="175" dirty="0" smtClean="0"/>
              <a:t> </a:t>
            </a:r>
            <a:r>
              <a:rPr spc="-55" dirty="0"/>
              <a:t>Neuroscience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47294" y="781977"/>
            <a:ext cx="3350260" cy="12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-25" dirty="0">
                <a:latin typeface="Arial"/>
                <a:cs typeface="Arial"/>
              </a:rPr>
              <a:t>Goal</a:t>
            </a:r>
            <a:r>
              <a:rPr sz="800" spc="-25" dirty="0">
                <a:latin typeface="Arial"/>
                <a:cs typeface="Arial"/>
              </a:rPr>
              <a:t>:  </a:t>
            </a:r>
            <a:r>
              <a:rPr sz="800" spc="-10" dirty="0">
                <a:latin typeface="Arial"/>
                <a:cs typeface="Arial"/>
              </a:rPr>
              <a:t>Understanding </a:t>
            </a:r>
            <a:r>
              <a:rPr sz="800" spc="-20" dirty="0">
                <a:latin typeface="Arial"/>
                <a:cs typeface="Arial"/>
              </a:rPr>
              <a:t>how </a:t>
            </a:r>
            <a:r>
              <a:rPr sz="800" spc="5" dirty="0">
                <a:latin typeface="Arial"/>
                <a:cs typeface="Arial"/>
              </a:rPr>
              <a:t>information </a:t>
            </a:r>
            <a:r>
              <a:rPr sz="800" spc="-30" dirty="0">
                <a:latin typeface="Arial"/>
                <a:cs typeface="Arial"/>
              </a:rPr>
              <a:t>processing </a:t>
            </a:r>
            <a:r>
              <a:rPr sz="800" spc="-20" dirty="0">
                <a:latin typeface="Arial"/>
                <a:cs typeface="Arial"/>
              </a:rPr>
              <a:t>occurs </a:t>
            </a:r>
            <a:r>
              <a:rPr sz="800" spc="5" dirty="0">
                <a:latin typeface="Arial"/>
                <a:cs typeface="Arial"/>
              </a:rPr>
              <a:t>in </a:t>
            </a:r>
            <a:r>
              <a:rPr sz="800" spc="-15" dirty="0">
                <a:latin typeface="Arial"/>
                <a:cs typeface="Arial"/>
              </a:rPr>
              <a:t>neural  </a:t>
            </a:r>
            <a:r>
              <a:rPr sz="800" spc="9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circuits.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49456" y="1502579"/>
            <a:ext cx="800080" cy="8303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19606" y="1299857"/>
            <a:ext cx="875315" cy="8753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9456" y="1128401"/>
            <a:ext cx="800080" cy="3741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60478" y="2279571"/>
            <a:ext cx="1264920" cy="0"/>
          </a:xfrm>
          <a:custGeom>
            <a:avLst/>
            <a:gdLst/>
            <a:ahLst/>
            <a:cxnLst/>
            <a:rect l="l" t="t" r="r" b="b"/>
            <a:pathLst>
              <a:path w="1264920">
                <a:moveTo>
                  <a:pt x="0" y="0"/>
                </a:moveTo>
                <a:lnTo>
                  <a:pt x="1264737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60478" y="1810394"/>
            <a:ext cx="1264920" cy="0"/>
          </a:xfrm>
          <a:custGeom>
            <a:avLst/>
            <a:gdLst/>
            <a:ahLst/>
            <a:cxnLst/>
            <a:rect l="l" t="t" r="r" b="b"/>
            <a:pathLst>
              <a:path w="1264920">
                <a:moveTo>
                  <a:pt x="0" y="0"/>
                </a:moveTo>
                <a:lnTo>
                  <a:pt x="1264737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089257" y="226692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64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299845" y="226692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64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510433" y="226692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64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721020" y="226692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64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931608" y="226692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64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142195" y="226692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64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089257" y="181039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647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299845" y="181039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647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510433" y="181039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647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721020" y="181039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647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931608" y="181039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647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142195" y="1810394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647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059072" y="2289141"/>
            <a:ext cx="58419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5" dirty="0">
                <a:solidFill>
                  <a:srgbClr val="252525"/>
                </a:solidFill>
                <a:latin typeface="Arial"/>
                <a:cs typeface="Arial"/>
              </a:rPr>
              <a:t>35</a:t>
            </a:r>
            <a:endParaRPr sz="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269659" y="2289141"/>
            <a:ext cx="58419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5" dirty="0">
                <a:solidFill>
                  <a:srgbClr val="252525"/>
                </a:solidFill>
                <a:latin typeface="Arial"/>
                <a:cs typeface="Arial"/>
              </a:rPr>
              <a:t>40</a:t>
            </a:r>
            <a:endParaRPr sz="2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480247" y="2289141"/>
            <a:ext cx="210820" cy="98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5" dirty="0">
                <a:solidFill>
                  <a:srgbClr val="252525"/>
                </a:solidFill>
                <a:latin typeface="Arial"/>
                <a:cs typeface="Arial"/>
              </a:rPr>
              <a:t>45</a:t>
            </a:r>
            <a:endParaRPr sz="200">
              <a:latin typeface="Arial"/>
              <a:cs typeface="Arial"/>
            </a:endParaRPr>
          </a:p>
          <a:p>
            <a:pPr marL="26034">
              <a:lnSpc>
                <a:spcPct val="100000"/>
              </a:lnSpc>
            </a:pPr>
            <a:r>
              <a:rPr sz="350" spc="5" dirty="0">
                <a:solidFill>
                  <a:srgbClr val="252525"/>
                </a:solidFill>
                <a:latin typeface="Arial"/>
                <a:cs typeface="Arial"/>
              </a:rPr>
              <a:t>Time (s)</a:t>
            </a:r>
            <a:endParaRPr sz="3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690835" y="2289141"/>
            <a:ext cx="58419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5" dirty="0">
                <a:solidFill>
                  <a:srgbClr val="252525"/>
                </a:solidFill>
                <a:latin typeface="Arial"/>
                <a:cs typeface="Arial"/>
              </a:rPr>
              <a:t>50</a:t>
            </a:r>
            <a:endParaRPr sz="2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901423" y="2289141"/>
            <a:ext cx="58419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5" dirty="0">
                <a:solidFill>
                  <a:srgbClr val="252525"/>
                </a:solidFill>
                <a:latin typeface="Arial"/>
                <a:cs typeface="Arial"/>
              </a:rPr>
              <a:t>55</a:t>
            </a:r>
            <a:endParaRPr sz="2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112009" y="2289141"/>
            <a:ext cx="58419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5" dirty="0">
                <a:solidFill>
                  <a:srgbClr val="252525"/>
                </a:solidFill>
                <a:latin typeface="Arial"/>
                <a:cs typeface="Arial"/>
              </a:rPr>
              <a:t>60</a:t>
            </a:r>
            <a:endParaRPr sz="2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960478" y="1810394"/>
            <a:ext cx="0" cy="469265"/>
          </a:xfrm>
          <a:custGeom>
            <a:avLst/>
            <a:gdLst/>
            <a:ahLst/>
            <a:cxnLst/>
            <a:rect l="l" t="t" r="r" b="b"/>
            <a:pathLst>
              <a:path h="469264">
                <a:moveTo>
                  <a:pt x="0" y="46917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225216" y="1810394"/>
            <a:ext cx="0" cy="469265"/>
          </a:xfrm>
          <a:custGeom>
            <a:avLst/>
            <a:gdLst/>
            <a:ahLst/>
            <a:cxnLst/>
            <a:rect l="l" t="t" r="r" b="b"/>
            <a:pathLst>
              <a:path h="469264">
                <a:moveTo>
                  <a:pt x="0" y="469176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960478" y="227957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960478" y="222092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960478" y="216227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960478" y="210363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960478" y="204498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960478" y="19863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960478" y="192768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960478" y="18690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960478" y="181039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646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212569" y="227957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212569" y="222092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212569" y="216227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212569" y="210363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212569" y="204498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212569" y="198633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212569" y="192768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212569" y="186904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212569" y="1810394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6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2877839" y="1792280"/>
            <a:ext cx="83820" cy="514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">
              <a:lnSpc>
                <a:spcPct val="100000"/>
              </a:lnSpc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0.4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0.35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29845">
              <a:lnSpc>
                <a:spcPct val="100000"/>
              </a:lnSpc>
              <a:spcBef>
                <a:spcPts val="5"/>
              </a:spcBef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0.3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0.25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29845">
              <a:lnSpc>
                <a:spcPct val="100000"/>
              </a:lnSpc>
              <a:spcBef>
                <a:spcPts val="5"/>
              </a:spcBef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0.2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0.15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29845">
              <a:lnSpc>
                <a:spcPct val="100000"/>
              </a:lnSpc>
              <a:spcBef>
                <a:spcPts val="5"/>
              </a:spcBef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0.1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" spc="10" dirty="0">
                <a:solidFill>
                  <a:srgbClr val="252525"/>
                </a:solidFill>
                <a:latin typeface="Arial"/>
                <a:cs typeface="Arial"/>
              </a:rPr>
              <a:t>0.05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">
              <a:latin typeface="Times New Roman"/>
              <a:cs typeface="Times New Roman"/>
            </a:endParaRPr>
          </a:p>
          <a:p>
            <a:pPr marL="53340">
              <a:lnSpc>
                <a:spcPct val="100000"/>
              </a:lnSpc>
              <a:spcBef>
                <a:spcPts val="5"/>
              </a:spcBef>
            </a:pPr>
            <a:r>
              <a:rPr sz="200" spc="15" dirty="0">
                <a:solidFill>
                  <a:srgbClr val="252525"/>
                </a:solidFill>
                <a:latin typeface="Arial"/>
                <a:cs typeface="Arial"/>
              </a:rPr>
              <a:t>0</a:t>
            </a:r>
            <a:endParaRPr sz="200"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2960478" y="2115397"/>
            <a:ext cx="304165" cy="149860"/>
          </a:xfrm>
          <a:custGeom>
            <a:avLst/>
            <a:gdLst/>
            <a:ahLst/>
            <a:cxnLst/>
            <a:rect l="l" t="t" r="r" b="b"/>
            <a:pathLst>
              <a:path w="304164" h="149860">
                <a:moveTo>
                  <a:pt x="0" y="130405"/>
                </a:moveTo>
                <a:lnTo>
                  <a:pt x="6198" y="116722"/>
                </a:lnTo>
                <a:lnTo>
                  <a:pt x="12399" y="123594"/>
                </a:lnTo>
                <a:lnTo>
                  <a:pt x="18598" y="95884"/>
                </a:lnTo>
                <a:lnTo>
                  <a:pt x="24799" y="133896"/>
                </a:lnTo>
                <a:lnTo>
                  <a:pt x="30998" y="92850"/>
                </a:lnTo>
                <a:lnTo>
                  <a:pt x="37198" y="59437"/>
                </a:lnTo>
                <a:lnTo>
                  <a:pt x="43397" y="89813"/>
                </a:lnTo>
                <a:lnTo>
                  <a:pt x="49598" y="0"/>
                </a:lnTo>
                <a:lnTo>
                  <a:pt x="55796" y="29146"/>
                </a:lnTo>
                <a:lnTo>
                  <a:pt x="61994" y="92527"/>
                </a:lnTo>
                <a:lnTo>
                  <a:pt x="68196" y="108601"/>
                </a:lnTo>
                <a:lnTo>
                  <a:pt x="74394" y="124160"/>
                </a:lnTo>
                <a:lnTo>
                  <a:pt x="80596" y="110434"/>
                </a:lnTo>
                <a:lnTo>
                  <a:pt x="86794" y="108269"/>
                </a:lnTo>
                <a:lnTo>
                  <a:pt x="92996" y="137743"/>
                </a:lnTo>
                <a:lnTo>
                  <a:pt x="99194" y="113147"/>
                </a:lnTo>
                <a:lnTo>
                  <a:pt x="105395" y="109347"/>
                </a:lnTo>
                <a:lnTo>
                  <a:pt x="111594" y="113182"/>
                </a:lnTo>
                <a:lnTo>
                  <a:pt x="117795" y="141449"/>
                </a:lnTo>
                <a:lnTo>
                  <a:pt x="123993" y="105926"/>
                </a:lnTo>
                <a:lnTo>
                  <a:pt x="130192" y="122324"/>
                </a:lnTo>
                <a:lnTo>
                  <a:pt x="136393" y="149696"/>
                </a:lnTo>
                <a:lnTo>
                  <a:pt x="142591" y="122770"/>
                </a:lnTo>
                <a:lnTo>
                  <a:pt x="148793" y="15521"/>
                </a:lnTo>
                <a:lnTo>
                  <a:pt x="154991" y="33213"/>
                </a:lnTo>
                <a:lnTo>
                  <a:pt x="161192" y="59545"/>
                </a:lnTo>
                <a:lnTo>
                  <a:pt x="167391" y="93919"/>
                </a:lnTo>
                <a:lnTo>
                  <a:pt x="173592" y="94059"/>
                </a:lnTo>
                <a:lnTo>
                  <a:pt x="179790" y="114456"/>
                </a:lnTo>
                <a:lnTo>
                  <a:pt x="185992" y="124343"/>
                </a:lnTo>
                <a:lnTo>
                  <a:pt x="192190" y="118000"/>
                </a:lnTo>
                <a:lnTo>
                  <a:pt x="198388" y="133628"/>
                </a:lnTo>
                <a:lnTo>
                  <a:pt x="204590" y="103720"/>
                </a:lnTo>
                <a:lnTo>
                  <a:pt x="210788" y="127919"/>
                </a:lnTo>
                <a:lnTo>
                  <a:pt x="216989" y="108409"/>
                </a:lnTo>
                <a:lnTo>
                  <a:pt x="223188" y="114703"/>
                </a:lnTo>
                <a:lnTo>
                  <a:pt x="229389" y="117562"/>
                </a:lnTo>
                <a:lnTo>
                  <a:pt x="235587" y="126593"/>
                </a:lnTo>
                <a:lnTo>
                  <a:pt x="241789" y="97233"/>
                </a:lnTo>
                <a:lnTo>
                  <a:pt x="247987" y="126075"/>
                </a:lnTo>
                <a:lnTo>
                  <a:pt x="254186" y="113763"/>
                </a:lnTo>
                <a:lnTo>
                  <a:pt x="260387" y="103971"/>
                </a:lnTo>
                <a:lnTo>
                  <a:pt x="266585" y="128304"/>
                </a:lnTo>
                <a:lnTo>
                  <a:pt x="272787" y="105934"/>
                </a:lnTo>
                <a:lnTo>
                  <a:pt x="278985" y="132188"/>
                </a:lnTo>
                <a:lnTo>
                  <a:pt x="285186" y="130571"/>
                </a:lnTo>
                <a:lnTo>
                  <a:pt x="291385" y="130329"/>
                </a:lnTo>
                <a:lnTo>
                  <a:pt x="297586" y="140943"/>
                </a:lnTo>
                <a:lnTo>
                  <a:pt x="303784" y="127639"/>
                </a:lnTo>
              </a:path>
            </a:pathLst>
          </a:custGeom>
          <a:ln w="72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264263" y="2051487"/>
            <a:ext cx="304165" cy="219075"/>
          </a:xfrm>
          <a:custGeom>
            <a:avLst/>
            <a:gdLst/>
            <a:ahLst/>
            <a:cxnLst/>
            <a:rect l="l" t="t" r="r" b="b"/>
            <a:pathLst>
              <a:path w="304164" h="219075">
                <a:moveTo>
                  <a:pt x="0" y="191549"/>
                </a:moveTo>
                <a:lnTo>
                  <a:pt x="6201" y="191310"/>
                </a:lnTo>
                <a:lnTo>
                  <a:pt x="12399" y="218364"/>
                </a:lnTo>
                <a:lnTo>
                  <a:pt x="18598" y="218458"/>
                </a:lnTo>
                <a:lnTo>
                  <a:pt x="24799" y="186904"/>
                </a:lnTo>
                <a:lnTo>
                  <a:pt x="30997" y="204085"/>
                </a:lnTo>
                <a:lnTo>
                  <a:pt x="37199" y="80678"/>
                </a:lnTo>
                <a:lnTo>
                  <a:pt x="43397" y="126415"/>
                </a:lnTo>
                <a:lnTo>
                  <a:pt x="49598" y="136258"/>
                </a:lnTo>
                <a:lnTo>
                  <a:pt x="55797" y="165267"/>
                </a:lnTo>
                <a:lnTo>
                  <a:pt x="61998" y="191018"/>
                </a:lnTo>
                <a:lnTo>
                  <a:pt x="68196" y="158809"/>
                </a:lnTo>
                <a:lnTo>
                  <a:pt x="74398" y="181009"/>
                </a:lnTo>
                <a:lnTo>
                  <a:pt x="80596" y="173132"/>
                </a:lnTo>
                <a:lnTo>
                  <a:pt x="86794" y="97160"/>
                </a:lnTo>
                <a:lnTo>
                  <a:pt x="92996" y="0"/>
                </a:lnTo>
                <a:lnTo>
                  <a:pt x="99194" y="122976"/>
                </a:lnTo>
                <a:lnTo>
                  <a:pt x="105395" y="125890"/>
                </a:lnTo>
                <a:lnTo>
                  <a:pt x="111594" y="156504"/>
                </a:lnTo>
                <a:lnTo>
                  <a:pt x="117795" y="152322"/>
                </a:lnTo>
                <a:lnTo>
                  <a:pt x="123993" y="168897"/>
                </a:lnTo>
                <a:lnTo>
                  <a:pt x="130195" y="178220"/>
                </a:lnTo>
                <a:lnTo>
                  <a:pt x="136393" y="134327"/>
                </a:lnTo>
                <a:lnTo>
                  <a:pt x="142591" y="167548"/>
                </a:lnTo>
                <a:lnTo>
                  <a:pt x="148793" y="181863"/>
                </a:lnTo>
                <a:lnTo>
                  <a:pt x="154991" y="176229"/>
                </a:lnTo>
                <a:lnTo>
                  <a:pt x="161192" y="169536"/>
                </a:lnTo>
                <a:lnTo>
                  <a:pt x="167391" y="182296"/>
                </a:lnTo>
                <a:lnTo>
                  <a:pt x="173592" y="152028"/>
                </a:lnTo>
                <a:lnTo>
                  <a:pt x="179790" y="172526"/>
                </a:lnTo>
                <a:lnTo>
                  <a:pt x="185992" y="175521"/>
                </a:lnTo>
                <a:lnTo>
                  <a:pt x="192190" y="200367"/>
                </a:lnTo>
                <a:lnTo>
                  <a:pt x="198391" y="151672"/>
                </a:lnTo>
                <a:lnTo>
                  <a:pt x="204590" y="151995"/>
                </a:lnTo>
                <a:lnTo>
                  <a:pt x="210788" y="192589"/>
                </a:lnTo>
                <a:lnTo>
                  <a:pt x="216989" y="189978"/>
                </a:lnTo>
                <a:lnTo>
                  <a:pt x="223188" y="167679"/>
                </a:lnTo>
                <a:lnTo>
                  <a:pt x="229389" y="155402"/>
                </a:lnTo>
                <a:lnTo>
                  <a:pt x="235587" y="200874"/>
                </a:lnTo>
                <a:lnTo>
                  <a:pt x="241789" y="202815"/>
                </a:lnTo>
                <a:lnTo>
                  <a:pt x="247987" y="149236"/>
                </a:lnTo>
                <a:lnTo>
                  <a:pt x="254188" y="172756"/>
                </a:lnTo>
                <a:lnTo>
                  <a:pt x="260387" y="182186"/>
                </a:lnTo>
                <a:lnTo>
                  <a:pt x="266585" y="180994"/>
                </a:lnTo>
                <a:lnTo>
                  <a:pt x="272787" y="176602"/>
                </a:lnTo>
                <a:lnTo>
                  <a:pt x="278985" y="183529"/>
                </a:lnTo>
                <a:lnTo>
                  <a:pt x="285186" y="49310"/>
                </a:lnTo>
                <a:lnTo>
                  <a:pt x="291385" y="50420"/>
                </a:lnTo>
                <a:lnTo>
                  <a:pt x="297586" y="50801"/>
                </a:lnTo>
                <a:lnTo>
                  <a:pt x="303784" y="162620"/>
                </a:lnTo>
              </a:path>
            </a:pathLst>
          </a:custGeom>
          <a:ln w="72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568048" y="2057120"/>
            <a:ext cx="304165" cy="209550"/>
          </a:xfrm>
          <a:custGeom>
            <a:avLst/>
            <a:gdLst/>
            <a:ahLst/>
            <a:cxnLst/>
            <a:rect l="l" t="t" r="r" b="b"/>
            <a:pathLst>
              <a:path w="304164" h="209550">
                <a:moveTo>
                  <a:pt x="0" y="156987"/>
                </a:moveTo>
                <a:lnTo>
                  <a:pt x="6201" y="129728"/>
                </a:lnTo>
                <a:lnTo>
                  <a:pt x="12399" y="110955"/>
                </a:lnTo>
                <a:lnTo>
                  <a:pt x="18600" y="29135"/>
                </a:lnTo>
                <a:lnTo>
                  <a:pt x="24799" y="0"/>
                </a:lnTo>
                <a:lnTo>
                  <a:pt x="30997" y="31006"/>
                </a:lnTo>
                <a:lnTo>
                  <a:pt x="37199" y="52898"/>
                </a:lnTo>
                <a:lnTo>
                  <a:pt x="43397" y="123930"/>
                </a:lnTo>
                <a:lnTo>
                  <a:pt x="49598" y="144567"/>
                </a:lnTo>
                <a:lnTo>
                  <a:pt x="55797" y="121875"/>
                </a:lnTo>
                <a:lnTo>
                  <a:pt x="61998" y="147333"/>
                </a:lnTo>
                <a:lnTo>
                  <a:pt x="68196" y="156410"/>
                </a:lnTo>
                <a:lnTo>
                  <a:pt x="74398" y="169209"/>
                </a:lnTo>
                <a:lnTo>
                  <a:pt x="80596" y="136792"/>
                </a:lnTo>
                <a:lnTo>
                  <a:pt x="86797" y="165479"/>
                </a:lnTo>
                <a:lnTo>
                  <a:pt x="92996" y="180685"/>
                </a:lnTo>
                <a:lnTo>
                  <a:pt x="99194" y="160012"/>
                </a:lnTo>
                <a:lnTo>
                  <a:pt x="105395" y="137625"/>
                </a:lnTo>
                <a:lnTo>
                  <a:pt x="111594" y="176734"/>
                </a:lnTo>
                <a:lnTo>
                  <a:pt x="117795" y="168618"/>
                </a:lnTo>
                <a:lnTo>
                  <a:pt x="123993" y="149052"/>
                </a:lnTo>
                <a:lnTo>
                  <a:pt x="130195" y="182226"/>
                </a:lnTo>
                <a:lnTo>
                  <a:pt x="136393" y="185170"/>
                </a:lnTo>
                <a:lnTo>
                  <a:pt x="142594" y="185394"/>
                </a:lnTo>
                <a:lnTo>
                  <a:pt x="148793" y="166292"/>
                </a:lnTo>
                <a:lnTo>
                  <a:pt x="154991" y="189748"/>
                </a:lnTo>
                <a:lnTo>
                  <a:pt x="161192" y="182040"/>
                </a:lnTo>
                <a:lnTo>
                  <a:pt x="167391" y="168862"/>
                </a:lnTo>
                <a:lnTo>
                  <a:pt x="173592" y="186336"/>
                </a:lnTo>
                <a:lnTo>
                  <a:pt x="179790" y="101228"/>
                </a:lnTo>
                <a:lnTo>
                  <a:pt x="185992" y="108429"/>
                </a:lnTo>
                <a:lnTo>
                  <a:pt x="192190" y="135530"/>
                </a:lnTo>
                <a:lnTo>
                  <a:pt x="198391" y="143535"/>
                </a:lnTo>
                <a:lnTo>
                  <a:pt x="204590" y="165946"/>
                </a:lnTo>
                <a:lnTo>
                  <a:pt x="210791" y="181262"/>
                </a:lnTo>
                <a:lnTo>
                  <a:pt x="216989" y="146464"/>
                </a:lnTo>
                <a:lnTo>
                  <a:pt x="223188" y="209034"/>
                </a:lnTo>
                <a:lnTo>
                  <a:pt x="229389" y="184269"/>
                </a:lnTo>
                <a:lnTo>
                  <a:pt x="235587" y="207708"/>
                </a:lnTo>
                <a:lnTo>
                  <a:pt x="241789" y="133461"/>
                </a:lnTo>
                <a:lnTo>
                  <a:pt x="247987" y="186426"/>
                </a:lnTo>
                <a:lnTo>
                  <a:pt x="254188" y="182119"/>
                </a:lnTo>
                <a:lnTo>
                  <a:pt x="260387" y="149530"/>
                </a:lnTo>
                <a:lnTo>
                  <a:pt x="266588" y="177902"/>
                </a:lnTo>
                <a:lnTo>
                  <a:pt x="272787" y="179962"/>
                </a:lnTo>
                <a:lnTo>
                  <a:pt x="278985" y="193869"/>
                </a:lnTo>
                <a:lnTo>
                  <a:pt x="285186" y="130029"/>
                </a:lnTo>
                <a:lnTo>
                  <a:pt x="291385" y="89239"/>
                </a:lnTo>
                <a:lnTo>
                  <a:pt x="297586" y="107727"/>
                </a:lnTo>
                <a:lnTo>
                  <a:pt x="303784" y="149451"/>
                </a:lnTo>
              </a:path>
            </a:pathLst>
          </a:custGeom>
          <a:ln w="72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871833" y="2110076"/>
            <a:ext cx="304165" cy="153035"/>
          </a:xfrm>
          <a:custGeom>
            <a:avLst/>
            <a:gdLst/>
            <a:ahLst/>
            <a:cxnLst/>
            <a:rect l="l" t="t" r="r" b="b"/>
            <a:pathLst>
              <a:path w="304164" h="153035">
                <a:moveTo>
                  <a:pt x="0" y="96495"/>
                </a:moveTo>
                <a:lnTo>
                  <a:pt x="6201" y="72046"/>
                </a:lnTo>
                <a:lnTo>
                  <a:pt x="12399" y="113126"/>
                </a:lnTo>
                <a:lnTo>
                  <a:pt x="18600" y="112063"/>
                </a:lnTo>
                <a:lnTo>
                  <a:pt x="24799" y="111434"/>
                </a:lnTo>
                <a:lnTo>
                  <a:pt x="31000" y="99278"/>
                </a:lnTo>
                <a:lnTo>
                  <a:pt x="37199" y="132817"/>
                </a:lnTo>
                <a:lnTo>
                  <a:pt x="43397" y="115446"/>
                </a:lnTo>
                <a:lnTo>
                  <a:pt x="49598" y="109938"/>
                </a:lnTo>
                <a:lnTo>
                  <a:pt x="55797" y="118558"/>
                </a:lnTo>
                <a:lnTo>
                  <a:pt x="61998" y="144980"/>
                </a:lnTo>
                <a:lnTo>
                  <a:pt x="68196" y="126301"/>
                </a:lnTo>
                <a:lnTo>
                  <a:pt x="74398" y="110620"/>
                </a:lnTo>
                <a:lnTo>
                  <a:pt x="80596" y="74837"/>
                </a:lnTo>
                <a:lnTo>
                  <a:pt x="86797" y="104148"/>
                </a:lnTo>
                <a:lnTo>
                  <a:pt x="92996" y="100080"/>
                </a:lnTo>
                <a:lnTo>
                  <a:pt x="99197" y="112024"/>
                </a:lnTo>
                <a:lnTo>
                  <a:pt x="105395" y="120694"/>
                </a:lnTo>
                <a:lnTo>
                  <a:pt x="111594" y="110914"/>
                </a:lnTo>
                <a:lnTo>
                  <a:pt x="117795" y="106698"/>
                </a:lnTo>
                <a:lnTo>
                  <a:pt x="123993" y="80191"/>
                </a:lnTo>
                <a:lnTo>
                  <a:pt x="130195" y="152811"/>
                </a:lnTo>
                <a:lnTo>
                  <a:pt x="136393" y="134364"/>
                </a:lnTo>
                <a:lnTo>
                  <a:pt x="142594" y="115161"/>
                </a:lnTo>
                <a:lnTo>
                  <a:pt x="148793" y="118389"/>
                </a:lnTo>
                <a:lnTo>
                  <a:pt x="154994" y="141483"/>
                </a:lnTo>
                <a:lnTo>
                  <a:pt x="161192" y="148774"/>
                </a:lnTo>
                <a:lnTo>
                  <a:pt x="167391" y="96111"/>
                </a:lnTo>
                <a:lnTo>
                  <a:pt x="173592" y="151718"/>
                </a:lnTo>
                <a:lnTo>
                  <a:pt x="179790" y="144197"/>
                </a:lnTo>
                <a:lnTo>
                  <a:pt x="185992" y="151001"/>
                </a:lnTo>
                <a:lnTo>
                  <a:pt x="192190" y="136399"/>
                </a:lnTo>
                <a:lnTo>
                  <a:pt x="198391" y="7494"/>
                </a:lnTo>
                <a:lnTo>
                  <a:pt x="204590" y="60937"/>
                </a:lnTo>
                <a:lnTo>
                  <a:pt x="210791" y="67255"/>
                </a:lnTo>
                <a:lnTo>
                  <a:pt x="216989" y="90533"/>
                </a:lnTo>
                <a:lnTo>
                  <a:pt x="223191" y="124494"/>
                </a:lnTo>
                <a:lnTo>
                  <a:pt x="229389" y="134146"/>
                </a:lnTo>
                <a:lnTo>
                  <a:pt x="235587" y="0"/>
                </a:lnTo>
                <a:lnTo>
                  <a:pt x="241789" y="11434"/>
                </a:lnTo>
                <a:lnTo>
                  <a:pt x="247987" y="60211"/>
                </a:lnTo>
                <a:lnTo>
                  <a:pt x="254188" y="70504"/>
                </a:lnTo>
                <a:lnTo>
                  <a:pt x="260387" y="78588"/>
                </a:lnTo>
                <a:lnTo>
                  <a:pt x="266588" y="117139"/>
                </a:lnTo>
                <a:lnTo>
                  <a:pt x="272787" y="149652"/>
                </a:lnTo>
                <a:lnTo>
                  <a:pt x="278988" y="109950"/>
                </a:lnTo>
                <a:lnTo>
                  <a:pt x="285186" y="90510"/>
                </a:lnTo>
                <a:lnTo>
                  <a:pt x="291385" y="123905"/>
                </a:lnTo>
                <a:lnTo>
                  <a:pt x="297586" y="115239"/>
                </a:lnTo>
                <a:lnTo>
                  <a:pt x="303784" y="78681"/>
                </a:lnTo>
              </a:path>
            </a:pathLst>
          </a:custGeom>
          <a:ln w="72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175617" y="2188758"/>
            <a:ext cx="50165" cy="44450"/>
          </a:xfrm>
          <a:custGeom>
            <a:avLst/>
            <a:gdLst/>
            <a:ahLst/>
            <a:cxnLst/>
            <a:rect l="l" t="t" r="r" b="b"/>
            <a:pathLst>
              <a:path w="50164" h="44450">
                <a:moveTo>
                  <a:pt x="0" y="0"/>
                </a:moveTo>
                <a:lnTo>
                  <a:pt x="6201" y="11367"/>
                </a:lnTo>
                <a:lnTo>
                  <a:pt x="12399" y="40742"/>
                </a:lnTo>
                <a:lnTo>
                  <a:pt x="18600" y="36651"/>
                </a:lnTo>
                <a:lnTo>
                  <a:pt x="24799" y="35823"/>
                </a:lnTo>
                <a:lnTo>
                  <a:pt x="31000" y="43938"/>
                </a:lnTo>
                <a:lnTo>
                  <a:pt x="37199" y="44164"/>
                </a:lnTo>
                <a:lnTo>
                  <a:pt x="43400" y="43813"/>
                </a:lnTo>
                <a:lnTo>
                  <a:pt x="49598" y="36673"/>
                </a:lnTo>
              </a:path>
            </a:pathLst>
          </a:custGeom>
          <a:ln w="72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3714198" y="1839319"/>
            <a:ext cx="484505" cy="60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u="sng" spc="5" dirty="0">
                <a:latin typeface="Arial"/>
                <a:cs typeface="Arial"/>
              </a:rPr>
              <a:t>        </a:t>
            </a:r>
            <a:r>
              <a:rPr sz="300" u="sng" spc="15" dirty="0">
                <a:latin typeface="Arial"/>
                <a:cs typeface="Arial"/>
              </a:rPr>
              <a:t> </a:t>
            </a:r>
            <a:r>
              <a:rPr sz="300" spc="10" dirty="0">
                <a:latin typeface="Arial"/>
                <a:cs typeface="Arial"/>
              </a:rPr>
              <a:t>Fluorescence</a:t>
            </a:r>
            <a:r>
              <a:rPr sz="300" spc="5" dirty="0">
                <a:latin typeface="Arial"/>
                <a:cs typeface="Arial"/>
              </a:rPr>
              <a:t> signal</a:t>
            </a:r>
            <a:endParaRPr sz="300">
              <a:latin typeface="Arial"/>
              <a:cs typeface="Arial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3709413" y="1839536"/>
            <a:ext cx="487045" cy="55880"/>
          </a:xfrm>
          <a:custGeom>
            <a:avLst/>
            <a:gdLst/>
            <a:ahLst/>
            <a:cxnLst/>
            <a:rect l="l" t="t" r="r" b="b"/>
            <a:pathLst>
              <a:path w="487045" h="55880">
                <a:moveTo>
                  <a:pt x="0" y="55368"/>
                </a:moveTo>
                <a:lnTo>
                  <a:pt x="0" y="0"/>
                </a:lnTo>
                <a:lnTo>
                  <a:pt x="486661" y="0"/>
                </a:lnTo>
                <a:lnTo>
                  <a:pt x="486661" y="55368"/>
                </a:lnTo>
                <a:lnTo>
                  <a:pt x="0" y="55368"/>
                </a:lnTo>
              </a:path>
            </a:pathLst>
          </a:custGeom>
          <a:ln w="3175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95250" y="2494356"/>
            <a:ext cx="4165777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5" dirty="0" smtClean="0">
                <a:latin typeface="Arial"/>
                <a:cs typeface="Arial"/>
              </a:rPr>
              <a:t>Brain </a:t>
            </a:r>
            <a:r>
              <a:rPr sz="800" spc="10" dirty="0">
                <a:latin typeface="Arial"/>
                <a:cs typeface="Arial"/>
              </a:rPr>
              <a:t>activity </a:t>
            </a:r>
            <a:r>
              <a:rPr sz="800" spc="-30" dirty="0">
                <a:latin typeface="Arial"/>
                <a:cs typeface="Arial"/>
              </a:rPr>
              <a:t>is </a:t>
            </a:r>
            <a:r>
              <a:rPr sz="800" b="1" spc="-40" dirty="0">
                <a:latin typeface="Arial"/>
                <a:cs typeface="Arial"/>
              </a:rPr>
              <a:t>analogue 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50" dirty="0">
                <a:latin typeface="Arial"/>
                <a:cs typeface="Arial"/>
              </a:rPr>
              <a:t>it </a:t>
            </a:r>
            <a:r>
              <a:rPr sz="800" spc="-30" dirty="0">
                <a:latin typeface="Arial"/>
                <a:cs typeface="Arial"/>
              </a:rPr>
              <a:t>is observed </a:t>
            </a:r>
            <a:r>
              <a:rPr sz="800" spc="20" dirty="0">
                <a:latin typeface="Arial"/>
                <a:cs typeface="Arial"/>
              </a:rPr>
              <a:t>with </a:t>
            </a:r>
            <a:r>
              <a:rPr sz="800" b="1" spc="-20" dirty="0">
                <a:latin typeface="Arial"/>
                <a:cs typeface="Arial"/>
              </a:rPr>
              <a:t>digital </a:t>
            </a:r>
            <a:r>
              <a:rPr sz="800" dirty="0">
                <a:latin typeface="Arial"/>
                <a:cs typeface="Arial"/>
              </a:rPr>
              <a:t>two-photon  </a:t>
            </a:r>
            <a:r>
              <a:rPr sz="800" spc="25" dirty="0">
                <a:latin typeface="Arial"/>
                <a:cs typeface="Arial"/>
              </a:rPr>
              <a:t> </a:t>
            </a:r>
            <a:r>
              <a:rPr sz="800" spc="-25" dirty="0" smtClean="0">
                <a:latin typeface="Arial"/>
                <a:cs typeface="Arial"/>
              </a:rPr>
              <a:t>microscopes</a:t>
            </a:r>
            <a:endParaRPr lang="en-GB" sz="800" spc="-25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-30" dirty="0" smtClean="0">
                <a:latin typeface="Arial"/>
                <a:cs typeface="Arial"/>
              </a:rPr>
              <a:t>Neurones  </a:t>
            </a:r>
            <a:r>
              <a:rPr sz="800" spc="-10" dirty="0">
                <a:latin typeface="Arial"/>
                <a:cs typeface="Arial"/>
              </a:rPr>
              <a:t>communicate </a:t>
            </a:r>
            <a:r>
              <a:rPr sz="800" spc="5" dirty="0">
                <a:latin typeface="Arial"/>
                <a:cs typeface="Arial"/>
              </a:rPr>
              <a:t>through </a:t>
            </a:r>
            <a:r>
              <a:rPr sz="800" spc="-40" dirty="0">
                <a:latin typeface="Arial"/>
                <a:cs typeface="Arial"/>
              </a:rPr>
              <a:t>pulses  </a:t>
            </a:r>
            <a:r>
              <a:rPr sz="800" spc="-20" dirty="0">
                <a:latin typeface="Arial"/>
                <a:cs typeface="Arial"/>
              </a:rPr>
              <a:t>called </a:t>
            </a:r>
            <a:r>
              <a:rPr sz="800" spc="10" dirty="0">
                <a:latin typeface="Arial"/>
                <a:cs typeface="Arial"/>
              </a:rPr>
              <a:t>Action </a:t>
            </a:r>
            <a:r>
              <a:rPr sz="800" spc="-5" dirty="0">
                <a:latin typeface="Arial"/>
                <a:cs typeface="Arial"/>
              </a:rPr>
              <a:t>Potentials</a:t>
            </a:r>
            <a:r>
              <a:rPr sz="800" spc="120" dirty="0">
                <a:latin typeface="Arial"/>
                <a:cs typeface="Arial"/>
              </a:rPr>
              <a:t> </a:t>
            </a:r>
            <a:r>
              <a:rPr sz="800" spc="40" dirty="0">
                <a:latin typeface="Arial"/>
                <a:cs typeface="Arial"/>
              </a:rPr>
              <a:t>(AP</a:t>
            </a:r>
            <a:r>
              <a:rPr sz="800" spc="40" dirty="0" smtClean="0">
                <a:latin typeface="Arial"/>
                <a:cs typeface="Arial"/>
              </a:rPr>
              <a:t>)</a:t>
            </a:r>
            <a:endParaRPr lang="en-GB" sz="800" spc="4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dirty="0" smtClean="0">
                <a:latin typeface="Arial"/>
                <a:cs typeface="Arial"/>
              </a:rPr>
              <a:t>The </a:t>
            </a:r>
            <a:r>
              <a:rPr sz="800" spc="-15" dirty="0">
                <a:latin typeface="Arial"/>
                <a:cs typeface="Arial"/>
              </a:rPr>
              <a:t>problem </a:t>
            </a:r>
            <a:r>
              <a:rPr sz="800" spc="5" dirty="0">
                <a:latin typeface="Arial"/>
                <a:cs typeface="Arial"/>
              </a:rPr>
              <a:t>of </a:t>
            </a:r>
            <a:r>
              <a:rPr sz="800" spc="-5" dirty="0">
                <a:latin typeface="Arial"/>
                <a:cs typeface="Arial"/>
              </a:rPr>
              <a:t>reconstructing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10" dirty="0">
                <a:latin typeface="Arial"/>
                <a:cs typeface="Arial"/>
              </a:rPr>
              <a:t>activity </a:t>
            </a:r>
            <a:r>
              <a:rPr sz="800" dirty="0">
                <a:latin typeface="Arial"/>
                <a:cs typeface="Arial"/>
              </a:rPr>
              <a:t>of </a:t>
            </a:r>
            <a:r>
              <a:rPr sz="800" spc="-40" dirty="0">
                <a:latin typeface="Arial"/>
                <a:cs typeface="Arial"/>
              </a:rPr>
              <a:t>a </a:t>
            </a:r>
            <a:r>
              <a:rPr sz="800" spc="-25" dirty="0">
                <a:latin typeface="Arial"/>
                <a:cs typeface="Arial"/>
              </a:rPr>
              <a:t>neurone </a:t>
            </a:r>
            <a:r>
              <a:rPr sz="800" spc="-35" dirty="0" smtClean="0">
                <a:latin typeface="Arial"/>
                <a:cs typeface="Arial"/>
              </a:rPr>
              <a:t>is</a:t>
            </a:r>
            <a:r>
              <a:rPr lang="en-GB" sz="800" spc="-35" dirty="0" smtClean="0">
                <a:latin typeface="Arial"/>
                <a:cs typeface="Arial"/>
              </a:rPr>
              <a:t> </a:t>
            </a:r>
            <a:r>
              <a:rPr sz="800" spc="-35" dirty="0" smtClean="0">
                <a:solidFill>
                  <a:srgbClr val="FF0000"/>
                </a:solidFill>
                <a:latin typeface="Arial"/>
                <a:cs typeface="Arial"/>
              </a:rPr>
              <a:t>sparse</a:t>
            </a:r>
            <a:r>
              <a:rPr lang="en-GB" sz="800" spc="-3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800" spc="-35" dirty="0" smtClean="0">
                <a:latin typeface="Arial"/>
                <a:cs typeface="Arial"/>
              </a:rPr>
              <a:t>when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-40" dirty="0">
                <a:latin typeface="Arial"/>
                <a:cs typeface="Arial"/>
              </a:rPr>
              <a:t>shape  </a:t>
            </a:r>
            <a:r>
              <a:rPr sz="800" spc="5" dirty="0">
                <a:latin typeface="Arial"/>
                <a:cs typeface="Arial"/>
              </a:rPr>
              <a:t>of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15" dirty="0">
                <a:latin typeface="Arial"/>
                <a:cs typeface="Arial"/>
              </a:rPr>
              <a:t>AP </a:t>
            </a:r>
            <a:r>
              <a:rPr sz="800" spc="-30" dirty="0">
                <a:latin typeface="Arial"/>
                <a:cs typeface="Arial"/>
              </a:rPr>
              <a:t>is </a:t>
            </a:r>
            <a:r>
              <a:rPr sz="800" spc="-10" dirty="0">
                <a:latin typeface="Arial"/>
                <a:cs typeface="Arial"/>
              </a:rPr>
              <a:t>approximately </a:t>
            </a:r>
            <a:r>
              <a:rPr sz="800" spc="7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known.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155">
              <a:lnSpc>
                <a:spcPct val="100000"/>
              </a:lnSpc>
            </a:pPr>
            <a:r>
              <a:rPr spc="-40" dirty="0"/>
              <a:t>Sampling </a:t>
            </a:r>
            <a:r>
              <a:rPr spc="-15" dirty="0"/>
              <a:t>2-D</a:t>
            </a:r>
            <a:r>
              <a:rPr spc="25" dirty="0"/>
              <a:t> </a:t>
            </a:r>
            <a:r>
              <a:rPr spc="-55" dirty="0"/>
              <a:t>domains</a:t>
            </a:r>
          </a:p>
        </p:txBody>
      </p:sp>
      <p:sp>
        <p:nvSpPr>
          <p:cNvPr id="26" name="object 26"/>
          <p:cNvSpPr/>
          <p:nvPr/>
        </p:nvSpPr>
        <p:spPr>
          <a:xfrm>
            <a:off x="700293" y="948122"/>
            <a:ext cx="937342" cy="937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45785" y="952442"/>
            <a:ext cx="916179" cy="91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83956" y="948122"/>
            <a:ext cx="937342" cy="937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TextBox 32"/>
          <p:cNvSpPr txBox="1"/>
          <p:nvPr/>
        </p:nvSpPr>
        <p:spPr>
          <a:xfrm>
            <a:off x="171450" y="2035175"/>
            <a:ext cx="4254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The curve is uniquely specified by a finite number of parameters which </a:t>
            </a:r>
          </a:p>
          <a:p>
            <a:r>
              <a:rPr lang="en-US" sz="1000" dirty="0" smtClean="0">
                <a:latin typeface="Arial"/>
                <a:cs typeface="Arial"/>
              </a:rPr>
              <a:t>are found through annihilation of the samples [PanBD:TIP14].</a:t>
            </a:r>
            <a:endParaRPr lang="en-US" sz="1000" dirty="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6415">
              <a:lnSpc>
                <a:spcPct val="100000"/>
              </a:lnSpc>
            </a:pPr>
            <a:r>
              <a:rPr lang="en-GB" spc="-35" dirty="0" smtClean="0"/>
              <a:t>Performance Bounds in</a:t>
            </a:r>
            <a:r>
              <a:rPr spc="-40" dirty="0" smtClean="0"/>
              <a:t> </a:t>
            </a:r>
            <a:r>
              <a:rPr spc="-65" dirty="0"/>
              <a:t>Sparse</a:t>
            </a:r>
            <a:r>
              <a:rPr spc="200" dirty="0"/>
              <a:t> </a:t>
            </a:r>
            <a:r>
              <a:rPr spc="-40" dirty="0"/>
              <a:t>Sampling</a:t>
            </a:r>
          </a:p>
        </p:txBody>
      </p:sp>
      <p:sp>
        <p:nvSpPr>
          <p:cNvPr id="49" name="object 49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" name="Picture 50" descr="LadyMirror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9" y="739775"/>
            <a:ext cx="2238671" cy="25146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52" name="TextBox 51"/>
          <p:cNvSpPr txBox="1"/>
          <p:nvPr/>
        </p:nvSpPr>
        <p:spPr>
          <a:xfrm>
            <a:off x="0" y="892175"/>
            <a:ext cx="192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The elusive trade-off between noise and resolution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570" y="2873375"/>
            <a:ext cx="19294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Note: Image courtesy of Martin </a:t>
            </a:r>
            <a:r>
              <a:rPr lang="en-US" sz="800" dirty="0" err="1" smtClean="0">
                <a:latin typeface="Arial"/>
                <a:cs typeface="Arial"/>
              </a:rPr>
              <a:t>Vetterli</a:t>
            </a:r>
            <a:endParaRPr lang="en-US" sz="800" dirty="0">
              <a:latin typeface="Arial"/>
              <a:cs typeface="Arial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/>
          <p:nvPr/>
        </p:nvSpPr>
        <p:spPr>
          <a:xfrm>
            <a:off x="698080" y="943783"/>
            <a:ext cx="1439973" cy="1189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289911" y="916319"/>
            <a:ext cx="1620006" cy="1217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58012" y="2320683"/>
            <a:ext cx="3606800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spc="-25" dirty="0" smtClean="0">
                <a:latin typeface="Tahoma"/>
                <a:cs typeface="Tahoma"/>
              </a:rPr>
              <a:t>Samples </a:t>
            </a:r>
            <a:r>
              <a:rPr sz="900" spc="-45" dirty="0">
                <a:latin typeface="Tahoma"/>
                <a:cs typeface="Tahoma"/>
              </a:rPr>
              <a:t>are </a:t>
            </a:r>
            <a:r>
              <a:rPr sz="900" spc="-25" dirty="0">
                <a:latin typeface="Tahoma"/>
                <a:cs typeface="Tahoma"/>
              </a:rPr>
              <a:t>corrupted </a:t>
            </a:r>
            <a:r>
              <a:rPr sz="900" spc="-40" dirty="0">
                <a:latin typeface="Tahoma"/>
                <a:cs typeface="Tahoma"/>
              </a:rPr>
              <a:t>by </a:t>
            </a:r>
            <a:r>
              <a:rPr sz="900" spc="-15" dirty="0">
                <a:latin typeface="Tahoma"/>
                <a:cs typeface="Tahoma"/>
              </a:rPr>
              <a:t>additive</a:t>
            </a:r>
            <a:r>
              <a:rPr sz="900" spc="155" dirty="0">
                <a:latin typeface="Tahoma"/>
                <a:cs typeface="Tahoma"/>
              </a:rPr>
              <a:t> </a:t>
            </a:r>
            <a:r>
              <a:rPr sz="900" spc="-30" dirty="0" smtClean="0">
                <a:latin typeface="Tahoma"/>
                <a:cs typeface="Tahoma"/>
              </a:rPr>
              <a:t>noise.</a:t>
            </a:r>
            <a:endParaRPr lang="en-GB" sz="900" spc="-30" dirty="0" smtClean="0">
              <a:latin typeface="Tahoma"/>
              <a:cs typeface="Tahoma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spc="10" dirty="0" smtClean="0">
                <a:latin typeface="Tahoma"/>
                <a:cs typeface="Tahoma"/>
              </a:rPr>
              <a:t>This </a:t>
            </a:r>
            <a:r>
              <a:rPr sz="900" spc="-20" dirty="0">
                <a:latin typeface="Tahoma"/>
                <a:cs typeface="Tahoma"/>
              </a:rPr>
              <a:t>is </a:t>
            </a:r>
            <a:r>
              <a:rPr sz="900" spc="-35" dirty="0">
                <a:latin typeface="Tahoma"/>
                <a:cs typeface="Tahoma"/>
              </a:rPr>
              <a:t>a </a:t>
            </a:r>
            <a:r>
              <a:rPr sz="900" spc="-20" dirty="0">
                <a:latin typeface="Tahoma"/>
                <a:cs typeface="Tahoma"/>
              </a:rPr>
              <a:t>parametric </a:t>
            </a:r>
            <a:r>
              <a:rPr sz="900" spc="-15" dirty="0">
                <a:latin typeface="Tahoma"/>
                <a:cs typeface="Tahoma"/>
              </a:rPr>
              <a:t>estimation</a:t>
            </a:r>
            <a:r>
              <a:rPr sz="900" spc="50" dirty="0">
                <a:latin typeface="Tahoma"/>
                <a:cs typeface="Tahoma"/>
              </a:rPr>
              <a:t> </a:t>
            </a:r>
            <a:r>
              <a:rPr sz="900" spc="-25" dirty="0" smtClean="0">
                <a:latin typeface="Tahoma"/>
                <a:cs typeface="Tahoma"/>
              </a:rPr>
              <a:t>problem.</a:t>
            </a:r>
            <a:endParaRPr lang="en-GB" sz="900" spc="-25" dirty="0" smtClean="0">
              <a:latin typeface="Tahoma"/>
              <a:cs typeface="Tahoma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spc="-20" dirty="0" smtClean="0">
                <a:latin typeface="Tahoma"/>
                <a:cs typeface="Tahoma"/>
              </a:rPr>
              <a:t>Unbiased </a:t>
            </a:r>
            <a:r>
              <a:rPr sz="900" spc="-20" dirty="0">
                <a:latin typeface="Tahoma"/>
                <a:cs typeface="Tahoma"/>
              </a:rPr>
              <a:t>algorithms </a:t>
            </a:r>
            <a:r>
              <a:rPr sz="900" spc="-40" dirty="0">
                <a:latin typeface="Tahoma"/>
                <a:cs typeface="Tahoma"/>
              </a:rPr>
              <a:t>have </a:t>
            </a:r>
            <a:r>
              <a:rPr sz="900" spc="-35" dirty="0">
                <a:latin typeface="Tahoma"/>
                <a:cs typeface="Tahoma"/>
              </a:rPr>
              <a:t>a </a:t>
            </a:r>
            <a:r>
              <a:rPr sz="900" spc="-25" dirty="0">
                <a:latin typeface="Tahoma"/>
                <a:cs typeface="Tahoma"/>
              </a:rPr>
              <a:t>covariance </a:t>
            </a:r>
            <a:r>
              <a:rPr sz="900" spc="-10" dirty="0">
                <a:latin typeface="Tahoma"/>
                <a:cs typeface="Tahoma"/>
              </a:rPr>
              <a:t>matrix </a:t>
            </a:r>
            <a:r>
              <a:rPr sz="900" spc="-40" dirty="0">
                <a:latin typeface="Tahoma"/>
                <a:cs typeface="Tahoma"/>
              </a:rPr>
              <a:t>lower </a:t>
            </a:r>
            <a:r>
              <a:rPr sz="900" spc="-30" dirty="0">
                <a:latin typeface="Tahoma"/>
                <a:cs typeface="Tahoma"/>
              </a:rPr>
              <a:t>bounded </a:t>
            </a:r>
            <a:r>
              <a:rPr sz="900" spc="-40" dirty="0">
                <a:latin typeface="Tahoma"/>
                <a:cs typeface="Tahoma"/>
              </a:rPr>
              <a:t>by </a:t>
            </a:r>
            <a:r>
              <a:rPr sz="900" spc="165" dirty="0">
                <a:latin typeface="Tahoma"/>
                <a:cs typeface="Tahoma"/>
              </a:rPr>
              <a:t> </a:t>
            </a:r>
            <a:r>
              <a:rPr sz="900" spc="30" dirty="0" smtClean="0">
                <a:latin typeface="Tahoma"/>
                <a:cs typeface="Tahoma"/>
              </a:rPr>
              <a:t>CRB.</a:t>
            </a:r>
            <a:r>
              <a:rPr lang="en-GB" sz="900" dirty="0">
                <a:latin typeface="Tahoma"/>
                <a:cs typeface="Tahoma"/>
              </a:rPr>
              <a:t> </a:t>
            </a:r>
            <a:endParaRPr lang="en-GB" sz="900" dirty="0" smtClean="0">
              <a:latin typeface="Tahoma"/>
              <a:cs typeface="Tahoma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dirty="0" smtClean="0">
                <a:latin typeface="Tahoma"/>
                <a:cs typeface="Tahoma"/>
              </a:rPr>
              <a:t>The </a:t>
            </a:r>
            <a:r>
              <a:rPr sz="900" spc="-35" dirty="0">
                <a:latin typeface="Tahoma"/>
                <a:cs typeface="Tahoma"/>
              </a:rPr>
              <a:t>proposed </a:t>
            </a:r>
            <a:r>
              <a:rPr sz="900" spc="-15" dirty="0">
                <a:latin typeface="Tahoma"/>
                <a:cs typeface="Tahoma"/>
              </a:rPr>
              <a:t>algorithm </a:t>
            </a:r>
            <a:r>
              <a:rPr sz="900" spc="-40" dirty="0">
                <a:latin typeface="Tahoma"/>
                <a:cs typeface="Tahoma"/>
              </a:rPr>
              <a:t>reaches </a:t>
            </a:r>
            <a:r>
              <a:rPr sz="900" spc="50" dirty="0">
                <a:latin typeface="Tahoma"/>
                <a:cs typeface="Tahoma"/>
              </a:rPr>
              <a:t>CRB </a:t>
            </a:r>
            <a:r>
              <a:rPr sz="900" spc="-40" dirty="0">
                <a:latin typeface="Tahoma"/>
                <a:cs typeface="Tahoma"/>
              </a:rPr>
              <a:t>down </a:t>
            </a:r>
            <a:r>
              <a:rPr sz="900" dirty="0">
                <a:latin typeface="Tahoma"/>
                <a:cs typeface="Tahoma"/>
              </a:rPr>
              <a:t>to </a:t>
            </a:r>
            <a:r>
              <a:rPr sz="900" spc="30" dirty="0">
                <a:latin typeface="Tahoma"/>
                <a:cs typeface="Tahoma"/>
              </a:rPr>
              <a:t>SNR </a:t>
            </a:r>
            <a:r>
              <a:rPr sz="900" spc="-20" dirty="0">
                <a:latin typeface="Tahoma"/>
                <a:cs typeface="Tahoma"/>
              </a:rPr>
              <a:t>of</a:t>
            </a:r>
            <a:r>
              <a:rPr sz="900" spc="229" dirty="0">
                <a:latin typeface="Tahoma"/>
                <a:cs typeface="Tahoma"/>
              </a:rPr>
              <a:t> </a:t>
            </a:r>
            <a:r>
              <a:rPr sz="900" dirty="0">
                <a:latin typeface="Tahoma"/>
                <a:cs typeface="Tahoma"/>
              </a:rPr>
              <a:t>5dB.</a:t>
            </a:r>
          </a:p>
        </p:txBody>
      </p:sp>
      <p:sp>
        <p:nvSpPr>
          <p:cNvPr id="30" name="object 30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</p:spPr>
        <p:txBody>
          <a:bodyPr/>
          <a:lstStyle/>
          <a:p>
            <a:pPr algn="ctr"/>
            <a:r>
              <a:rPr lang="en-US" dirty="0" smtClean="0"/>
              <a:t>Performance Bounds in Sparse Sampling</a:t>
            </a:r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/>
          <p:nvPr/>
        </p:nvSpPr>
        <p:spPr>
          <a:xfrm>
            <a:off x="1224000" y="900860"/>
            <a:ext cx="2160008" cy="1623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58012" y="2692031"/>
            <a:ext cx="352343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spc="-15" dirty="0" smtClean="0">
                <a:latin typeface="Arial"/>
                <a:cs typeface="Arial"/>
              </a:rPr>
              <a:t>Phase</a:t>
            </a:r>
            <a:r>
              <a:rPr sz="900" spc="-15" dirty="0">
                <a:latin typeface="Arial"/>
                <a:cs typeface="Arial"/>
              </a:rPr>
              <a:t>-</a:t>
            </a:r>
            <a:r>
              <a:rPr sz="900" spc="-15" dirty="0" smtClean="0">
                <a:latin typeface="Arial"/>
                <a:cs typeface="Arial"/>
              </a:rPr>
              <a:t>transition</a:t>
            </a:r>
            <a:endParaRPr lang="en-GB" sz="900" spc="-15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dirty="0" smtClean="0">
                <a:latin typeface="Arial"/>
                <a:cs typeface="Arial"/>
              </a:rPr>
              <a:t>The </a:t>
            </a:r>
            <a:r>
              <a:rPr sz="900" spc="10" dirty="0">
                <a:latin typeface="Arial"/>
                <a:cs typeface="Arial"/>
              </a:rPr>
              <a:t>‘cut-off’ </a:t>
            </a:r>
            <a:r>
              <a:rPr sz="900" spc="30" dirty="0">
                <a:latin typeface="Arial"/>
                <a:cs typeface="Arial"/>
              </a:rPr>
              <a:t>SNR </a:t>
            </a:r>
            <a:r>
              <a:rPr sz="900" spc="-25" dirty="0">
                <a:latin typeface="Arial"/>
                <a:cs typeface="Arial"/>
              </a:rPr>
              <a:t>can </a:t>
            </a:r>
            <a:r>
              <a:rPr sz="900" spc="-35" dirty="0">
                <a:latin typeface="Arial"/>
                <a:cs typeface="Arial"/>
              </a:rPr>
              <a:t>be </a:t>
            </a:r>
            <a:r>
              <a:rPr sz="900" spc="-25" dirty="0">
                <a:latin typeface="Arial"/>
                <a:cs typeface="Arial"/>
              </a:rPr>
              <a:t>predicted </a:t>
            </a:r>
            <a:r>
              <a:rPr sz="900" spc="-30" dirty="0">
                <a:latin typeface="Arial"/>
                <a:cs typeface="Arial"/>
              </a:rPr>
              <a:t>precisely</a:t>
            </a:r>
            <a:r>
              <a:rPr sz="900" spc="170" dirty="0">
                <a:latin typeface="Arial"/>
                <a:cs typeface="Arial"/>
              </a:rPr>
              <a:t> </a:t>
            </a:r>
            <a:r>
              <a:rPr sz="900" spc="-15" dirty="0">
                <a:latin typeface="Arial"/>
                <a:cs typeface="Arial"/>
              </a:rPr>
              <a:t>[</a:t>
            </a:r>
            <a:r>
              <a:rPr sz="900" spc="-15" dirty="0">
                <a:latin typeface="Arial"/>
                <a:cs typeface="Arial"/>
                <a:hlinkClick r:id="rId3"/>
              </a:rPr>
              <a:t>Wei-Dragotti-15</a:t>
            </a:r>
            <a:r>
              <a:rPr sz="900" spc="-15" dirty="0">
                <a:latin typeface="Arial"/>
                <a:cs typeface="Arial"/>
              </a:rPr>
              <a:t>]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</p:spPr>
        <p:txBody>
          <a:bodyPr/>
          <a:lstStyle/>
          <a:p>
            <a:pPr algn="ctr"/>
            <a:r>
              <a:rPr lang="en-US" dirty="0" smtClean="0"/>
              <a:t>Performance Bounds in Sparse Sampling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0" y="2339975"/>
            <a:ext cx="503310" cy="628802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 descr="SubSpaceSwap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" y="739775"/>
            <a:ext cx="4513921" cy="2209800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44244">
              <a:lnSpc>
                <a:spcPct val="100000"/>
              </a:lnSpc>
            </a:pPr>
            <a:r>
              <a:rPr spc="-60" dirty="0"/>
              <a:t>Subspace </a:t>
            </a:r>
            <a:r>
              <a:rPr spc="-70" dirty="0"/>
              <a:t>Swap:  </a:t>
            </a:r>
            <a:r>
              <a:rPr spc="-45" dirty="0"/>
              <a:t>One</a:t>
            </a:r>
            <a:r>
              <a:rPr spc="-65" dirty="0"/>
              <a:t> </a:t>
            </a:r>
            <a:r>
              <a:rPr spc="-10" dirty="0"/>
              <a:t>Dirac</a:t>
            </a:r>
          </a:p>
        </p:txBody>
      </p:sp>
      <p:sp>
        <p:nvSpPr>
          <p:cNvPr id="97" name="object 97"/>
          <p:cNvSpPr txBox="1"/>
          <p:nvPr/>
        </p:nvSpPr>
        <p:spPr>
          <a:xfrm>
            <a:off x="0" y="2873375"/>
            <a:ext cx="4608195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9410">
              <a:lnSpc>
                <a:spcPts val="855"/>
              </a:lnSpc>
            </a:pPr>
            <a:r>
              <a:rPr sz="900" spc="-15" dirty="0">
                <a:latin typeface="Tahoma"/>
                <a:cs typeface="Tahoma"/>
              </a:rPr>
              <a:t>Note: </a:t>
            </a:r>
            <a:r>
              <a:rPr sz="900" i="1" dirty="0">
                <a:latin typeface="Arial"/>
                <a:cs typeface="Arial"/>
              </a:rPr>
              <a:t>L </a:t>
            </a:r>
            <a:r>
              <a:rPr sz="900" spc="60" dirty="0">
                <a:latin typeface="Tahoma"/>
                <a:cs typeface="Tahoma"/>
              </a:rPr>
              <a:t>= </a:t>
            </a:r>
            <a:r>
              <a:rPr sz="900" i="1" spc="-15" dirty="0">
                <a:latin typeface="Arial"/>
                <a:cs typeface="Arial"/>
              </a:rPr>
              <a:t>P </a:t>
            </a:r>
            <a:r>
              <a:rPr sz="900" spc="60" dirty="0">
                <a:latin typeface="Tahoma"/>
                <a:cs typeface="Tahoma"/>
              </a:rPr>
              <a:t>+</a:t>
            </a:r>
            <a:r>
              <a:rPr sz="900" spc="-70" dirty="0">
                <a:latin typeface="Tahoma"/>
                <a:cs typeface="Tahoma"/>
              </a:rPr>
              <a:t> </a:t>
            </a:r>
            <a:r>
              <a:rPr sz="900" spc="-35" dirty="0">
                <a:latin typeface="Tahoma"/>
                <a:cs typeface="Tahoma"/>
              </a:rPr>
              <a:t>1</a:t>
            </a:r>
            <a:endParaRPr sz="900" dirty="0">
              <a:latin typeface="Tahoma"/>
              <a:cs typeface="Tahoma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7890">
              <a:lnSpc>
                <a:spcPct val="100000"/>
              </a:lnSpc>
            </a:pPr>
            <a:r>
              <a:rPr spc="-60" dirty="0"/>
              <a:t>Subspace </a:t>
            </a:r>
            <a:r>
              <a:rPr spc="-70" dirty="0"/>
              <a:t>Swap:  </a:t>
            </a:r>
            <a:r>
              <a:rPr spc="-15" dirty="0"/>
              <a:t>Two</a:t>
            </a:r>
            <a:r>
              <a:rPr spc="-55" dirty="0"/>
              <a:t> </a:t>
            </a:r>
            <a:r>
              <a:rPr spc="-25" dirty="0"/>
              <a:t>Diracs</a:t>
            </a:r>
          </a:p>
        </p:txBody>
      </p:sp>
      <p:sp>
        <p:nvSpPr>
          <p:cNvPr id="33" name="object 33"/>
          <p:cNvSpPr/>
          <p:nvPr/>
        </p:nvSpPr>
        <p:spPr>
          <a:xfrm>
            <a:off x="1043997" y="1536900"/>
            <a:ext cx="2520048" cy="1459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Picture 47" descr="SubSpaceSwa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2" y="739775"/>
            <a:ext cx="4522448" cy="23495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400050" y="434975"/>
            <a:ext cx="3803333" cy="215444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Sparse Sampling and Neuroscience </a:t>
            </a:r>
          </a:p>
        </p:txBody>
      </p:sp>
      <p:pic>
        <p:nvPicPr>
          <p:cNvPr id="70658" name="Picture 1" descr="calciu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739775"/>
            <a:ext cx="3199858" cy="192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0" y="2492471"/>
            <a:ext cx="534164" cy="533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450" y="2494678"/>
            <a:ext cx="564422" cy="547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134" y="2492375"/>
            <a:ext cx="399117" cy="533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850" y="2797175"/>
            <a:ext cx="20450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[</a:t>
            </a:r>
            <a:r>
              <a:rPr lang="en-US" sz="1000" dirty="0" smtClean="0">
                <a:latin typeface="Arial"/>
                <a:cs typeface="Arial"/>
                <a:hlinkClick r:id="rId7"/>
              </a:rPr>
              <a:t>OnativiaSD:13</a:t>
            </a:r>
            <a:r>
              <a:rPr lang="en-US" sz="1000" dirty="0" smtClean="0">
                <a:latin typeface="Arial"/>
                <a:cs typeface="Arial"/>
              </a:rPr>
              <a:t>, ReynoldsSD:16]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32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400050" y="434975"/>
            <a:ext cx="3803333" cy="215444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Sparse Sampling and Neuroscience </a:t>
            </a:r>
          </a:p>
        </p:txBody>
      </p:sp>
      <p:pic>
        <p:nvPicPr>
          <p:cNvPr id="72706" name="Picture 1" descr="fluorescenc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8375"/>
            <a:ext cx="4375593" cy="164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90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400050" y="434975"/>
            <a:ext cx="3803333" cy="215444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Sparse Sampling and Neuroscience </a:t>
            </a:r>
          </a:p>
        </p:txBody>
      </p:sp>
      <p:pic>
        <p:nvPicPr>
          <p:cNvPr id="74754" name="Picture 1" descr="fluorescence_spik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9" y="968375"/>
            <a:ext cx="4478040" cy="168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47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400050" y="434975"/>
            <a:ext cx="3803333" cy="215444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Sparse Sampling and Neuroscience </a:t>
            </a:r>
          </a:p>
        </p:txBody>
      </p:sp>
      <p:pic>
        <p:nvPicPr>
          <p:cNvPr id="76802" name="Picture 3" descr="surrogate_RO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9" y="908447"/>
            <a:ext cx="2684423" cy="202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85978" y="1228887"/>
            <a:ext cx="1957692" cy="739062"/>
          </a:xfrm>
          <a:prstGeom prst="rect">
            <a:avLst/>
          </a:prstGeom>
          <a:noFill/>
        </p:spPr>
        <p:txBody>
          <a:bodyPr lIns="46113" tIns="23057" rIns="46113" bIns="23057">
            <a:spAutoFit/>
          </a:bodyPr>
          <a:lstStyle/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rgbClr val="040404"/>
                </a:solidFill>
              </a:rPr>
              <a:t>The algorithm </a:t>
            </a:r>
            <a:r>
              <a:rPr lang="en-US" sz="900" b="1" dirty="0">
                <a:solidFill>
                  <a:srgbClr val="0000FF"/>
                </a:solidFill>
              </a:rPr>
              <a:t>outperforms</a:t>
            </a:r>
          </a:p>
          <a:p>
            <a:pPr>
              <a:defRPr/>
            </a:pPr>
            <a:r>
              <a:rPr lang="en-US" sz="900" dirty="0">
                <a:solidFill>
                  <a:srgbClr val="040404"/>
                </a:solidFill>
              </a:rPr>
              <a:t>    state-of-the art methods</a:t>
            </a:r>
          </a:p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rgbClr val="040404"/>
                </a:solidFill>
              </a:rPr>
              <a:t>Can operate in </a:t>
            </a:r>
            <a:r>
              <a:rPr lang="en-US" sz="900" b="1" dirty="0">
                <a:solidFill>
                  <a:srgbClr val="3366FF"/>
                </a:solidFill>
              </a:rPr>
              <a:t>real-time </a:t>
            </a:r>
            <a:r>
              <a:rPr lang="en-US" sz="900" dirty="0">
                <a:solidFill>
                  <a:srgbClr val="040404"/>
                </a:solidFill>
              </a:rPr>
              <a:t>simultaneously on 80 streams</a:t>
            </a:r>
          </a:p>
          <a:p>
            <a:pPr marL="144104" indent="-144104">
              <a:buFont typeface="Arial"/>
              <a:buChar char="•"/>
              <a:defRPr/>
            </a:pPr>
            <a:r>
              <a:rPr lang="en-US" sz="900" dirty="0">
                <a:solidFill>
                  <a:srgbClr val="040404"/>
                </a:solidFill>
              </a:rPr>
              <a:t>Increase in </a:t>
            </a:r>
            <a:r>
              <a:rPr lang="en-US" sz="900" b="1" dirty="0">
                <a:solidFill>
                  <a:srgbClr val="0000FF"/>
                </a:solidFill>
              </a:rPr>
              <a:t>resolution</a:t>
            </a:r>
            <a:r>
              <a:rPr lang="en-US" sz="900" dirty="0">
                <a:solidFill>
                  <a:srgbClr val="040404"/>
                </a:solidFill>
              </a:rPr>
              <a:t> by factor 3</a:t>
            </a:r>
          </a:p>
        </p:txBody>
      </p:sp>
    </p:spTree>
    <p:extLst>
      <p:ext uri="{BB962C8B-B14F-4D97-AF65-F5344CB8AC3E}">
        <p14:creationId xmlns:p14="http://schemas.microsoft.com/office/powerpoint/2010/main" val="281678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0525">
              <a:lnSpc>
                <a:spcPct val="100000"/>
              </a:lnSpc>
            </a:pPr>
            <a:r>
              <a:rPr lang="en-GB" spc="-20" dirty="0" smtClean="0"/>
              <a:t>Application</a:t>
            </a:r>
            <a:r>
              <a:rPr spc="-20" dirty="0" smtClean="0"/>
              <a:t>: </a:t>
            </a:r>
            <a:r>
              <a:rPr spc="-20" dirty="0"/>
              <a:t>Estimation </a:t>
            </a:r>
            <a:r>
              <a:rPr spc="-40" dirty="0"/>
              <a:t>of </a:t>
            </a:r>
            <a:r>
              <a:rPr spc="-30" dirty="0"/>
              <a:t>Diffusion</a:t>
            </a:r>
            <a:r>
              <a:rPr spc="345" dirty="0"/>
              <a:t> </a:t>
            </a:r>
            <a:r>
              <a:rPr spc="-30" dirty="0"/>
              <a:t>Fields</a:t>
            </a:r>
          </a:p>
        </p:txBody>
      </p:sp>
      <p:sp>
        <p:nvSpPr>
          <p:cNvPr id="26" name="object 26"/>
          <p:cNvSpPr/>
          <p:nvPr/>
        </p:nvSpPr>
        <p:spPr>
          <a:xfrm>
            <a:off x="653999" y="877610"/>
            <a:ext cx="1247015" cy="1042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55520" y="872615"/>
            <a:ext cx="1900283" cy="1052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17830" y="2090382"/>
            <a:ext cx="3563620" cy="9571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440"/>
              </a:spcBef>
              <a:buFont typeface="Arial"/>
              <a:buChar char="•"/>
            </a:pPr>
            <a:r>
              <a:rPr lang="en-GB" sz="1050" spc="577" baseline="7936" dirty="0">
                <a:solidFill>
                  <a:srgbClr val="005296"/>
                </a:solidFill>
                <a:latin typeface="Arial"/>
                <a:cs typeface="Arial"/>
              </a:rPr>
              <a:t> </a:t>
            </a:r>
            <a:r>
              <a:rPr sz="800" spc="-35" dirty="0" smtClean="0">
                <a:latin typeface="Arial"/>
                <a:cs typeface="Arial"/>
              </a:rPr>
              <a:t>Can  </a:t>
            </a:r>
            <a:r>
              <a:rPr sz="800" spc="-50" dirty="0">
                <a:latin typeface="Arial"/>
                <a:cs typeface="Arial"/>
              </a:rPr>
              <a:t>we  </a:t>
            </a:r>
            <a:r>
              <a:rPr sz="800" spc="-20" dirty="0">
                <a:latin typeface="Arial"/>
                <a:cs typeface="Arial"/>
              </a:rPr>
              <a:t>localise </a:t>
            </a:r>
            <a:r>
              <a:rPr sz="800" spc="-5" dirty="0">
                <a:latin typeface="Arial"/>
                <a:cs typeface="Arial"/>
              </a:rPr>
              <a:t>diffusion </a:t>
            </a:r>
            <a:r>
              <a:rPr sz="800" spc="-40" dirty="0">
                <a:latin typeface="Arial"/>
                <a:cs typeface="Arial"/>
              </a:rPr>
              <a:t>sources  </a:t>
            </a:r>
            <a:r>
              <a:rPr sz="800" spc="-15" dirty="0">
                <a:latin typeface="Arial"/>
                <a:cs typeface="Arial"/>
              </a:rPr>
              <a:t>or acoustic </a:t>
            </a:r>
            <a:r>
              <a:rPr sz="800" spc="-40" dirty="0">
                <a:latin typeface="Arial"/>
                <a:cs typeface="Arial"/>
              </a:rPr>
              <a:t>sources  </a:t>
            </a:r>
            <a:r>
              <a:rPr sz="800" spc="-20" dirty="0">
                <a:latin typeface="Arial"/>
                <a:cs typeface="Arial"/>
              </a:rPr>
              <a:t>using </a:t>
            </a:r>
            <a:r>
              <a:rPr sz="800" spc="-45" dirty="0">
                <a:latin typeface="Arial"/>
                <a:cs typeface="Arial"/>
              </a:rPr>
              <a:t>sensor</a:t>
            </a:r>
            <a:r>
              <a:rPr sz="800" spc="114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networks</a:t>
            </a:r>
            <a:r>
              <a:rPr sz="800" spc="-20" dirty="0" smtClean="0">
                <a:latin typeface="Arial"/>
                <a:cs typeface="Arial"/>
              </a:rPr>
              <a:t>?</a:t>
            </a:r>
            <a:r>
              <a:rPr lang="en-US" sz="800" spc="5" dirty="0">
                <a:latin typeface="Arial"/>
                <a:cs typeface="Arial"/>
              </a:rPr>
              <a:t> </a:t>
            </a:r>
            <a:endParaRPr lang="en-US" sz="800" spc="5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440"/>
              </a:spcBef>
              <a:buFont typeface="Arial"/>
              <a:buChar char="•"/>
            </a:pPr>
            <a:r>
              <a:rPr lang="en-US" sz="800" spc="5" dirty="0" smtClean="0">
                <a:latin typeface="Arial"/>
                <a:cs typeface="Arial"/>
              </a:rPr>
              <a:t>Application</a:t>
            </a:r>
            <a:r>
              <a:rPr lang="en-US" sz="800" spc="5" dirty="0">
                <a:latin typeface="Arial"/>
                <a:cs typeface="Arial"/>
              </a:rPr>
              <a:t>:</a:t>
            </a:r>
            <a:endParaRPr lang="en-US" sz="800" dirty="0">
              <a:latin typeface="Arial"/>
              <a:cs typeface="Arial"/>
            </a:endParaRPr>
          </a:p>
          <a:p>
            <a:pPr marL="253365" marR="716915">
              <a:lnSpc>
                <a:spcPct val="101499"/>
              </a:lnSpc>
              <a:spcBef>
                <a:spcPts val="275"/>
              </a:spcBef>
            </a:pPr>
            <a:r>
              <a:rPr lang="en-US" sz="800" spc="-5" dirty="0">
                <a:solidFill>
                  <a:srgbClr val="005296"/>
                </a:solidFill>
                <a:latin typeface="Arial"/>
                <a:cs typeface="Arial"/>
              </a:rPr>
              <a:t>1.</a:t>
            </a:r>
            <a:r>
              <a:rPr lang="en-US" sz="800" spc="-5" dirty="0">
                <a:latin typeface="Arial"/>
                <a:cs typeface="Arial"/>
              </a:rPr>
              <a:t>Monitor </a:t>
            </a:r>
            <a:r>
              <a:rPr lang="en-US" sz="800" spc="-25" dirty="0">
                <a:latin typeface="Arial"/>
                <a:cs typeface="Arial"/>
              </a:rPr>
              <a:t>dispersion </a:t>
            </a:r>
            <a:r>
              <a:rPr lang="en-US" sz="800" spc="-10" dirty="0">
                <a:latin typeface="Arial"/>
                <a:cs typeface="Arial"/>
              </a:rPr>
              <a:t>in </a:t>
            </a:r>
            <a:r>
              <a:rPr lang="en-US" sz="800" spc="-20" dirty="0">
                <a:latin typeface="Arial"/>
                <a:cs typeface="Arial"/>
              </a:rPr>
              <a:t>factories producing bio-chemicals  </a:t>
            </a:r>
            <a:r>
              <a:rPr lang="en-US" sz="800" spc="-20" dirty="0">
                <a:solidFill>
                  <a:srgbClr val="005296"/>
                </a:solidFill>
                <a:latin typeface="Arial"/>
                <a:cs typeface="Arial"/>
              </a:rPr>
              <a:t>2.</a:t>
            </a:r>
            <a:r>
              <a:rPr lang="en-US" sz="800" spc="-20" dirty="0">
                <a:latin typeface="Arial"/>
                <a:cs typeface="Arial"/>
              </a:rPr>
              <a:t>Check </a:t>
            </a:r>
            <a:r>
              <a:rPr lang="en-US" sz="800" spc="-30" dirty="0">
                <a:latin typeface="Arial"/>
                <a:cs typeface="Arial"/>
              </a:rPr>
              <a:t>whether your government </a:t>
            </a:r>
            <a:r>
              <a:rPr lang="en-US" sz="800" spc="-20" dirty="0">
                <a:latin typeface="Arial"/>
                <a:cs typeface="Arial"/>
              </a:rPr>
              <a:t>is </a:t>
            </a:r>
            <a:r>
              <a:rPr lang="en-US" sz="800" spc="-15" dirty="0">
                <a:latin typeface="Arial"/>
                <a:cs typeface="Arial"/>
              </a:rPr>
              <a:t>lying </a:t>
            </a:r>
            <a:r>
              <a:rPr lang="en-US" sz="800" spc="-10" dirty="0">
                <a:latin typeface="Arial"/>
                <a:cs typeface="Arial"/>
              </a:rPr>
              <a:t> </a:t>
            </a:r>
            <a:r>
              <a:rPr lang="en-US" sz="800" spc="-25" dirty="0">
                <a:latin typeface="Arial"/>
                <a:cs typeface="Arial"/>
              </a:rPr>
              <a:t>;-</a:t>
            </a:r>
            <a:r>
              <a:rPr lang="en-US" sz="800" spc="-25" dirty="0" smtClean="0">
                <a:latin typeface="Arial"/>
                <a:cs typeface="Arial"/>
              </a:rPr>
              <a:t>)</a:t>
            </a:r>
            <a:endParaRPr lang="en-US" sz="80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lang="en-GB" sz="800" dirty="0" smtClean="0">
                <a:latin typeface="Arial"/>
                <a:cs typeface="Arial"/>
              </a:rPr>
              <a:t>The diffusion field is </a:t>
            </a:r>
            <a:r>
              <a:rPr lang="en-GB" sz="800" b="1" dirty="0" smtClean="0">
                <a:latin typeface="Arial"/>
                <a:cs typeface="Arial"/>
              </a:rPr>
              <a:t>analogue</a:t>
            </a:r>
            <a:r>
              <a:rPr lang="en-GB" sz="800" dirty="0" smtClean="0">
                <a:latin typeface="Arial"/>
                <a:cs typeface="Arial"/>
              </a:rPr>
              <a:t>, </a:t>
            </a:r>
            <a:r>
              <a:rPr lang="en-GB" sz="800" dirty="0" err="1" smtClean="0">
                <a:latin typeface="Arial"/>
                <a:cs typeface="Arial"/>
              </a:rPr>
              <a:t>spatio</a:t>
            </a:r>
            <a:r>
              <a:rPr lang="en-GB" sz="800" dirty="0" smtClean="0">
                <a:latin typeface="Arial"/>
                <a:cs typeface="Arial"/>
              </a:rPr>
              <a:t>-temporal sensor measurements are </a:t>
            </a:r>
            <a:r>
              <a:rPr lang="en-GB" sz="800" b="1" dirty="0" smtClean="0">
                <a:latin typeface="Arial"/>
                <a:cs typeface="Arial"/>
              </a:rPr>
              <a:t>digital</a:t>
            </a:r>
            <a:r>
              <a:rPr lang="en-GB" sz="800" dirty="0" smtClean="0">
                <a:latin typeface="Arial"/>
                <a:cs typeface="Arial"/>
              </a:rPr>
              <a:t>  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2592" y="307623"/>
            <a:ext cx="3803333" cy="215444"/>
          </a:xfrm>
        </p:spPr>
        <p:txBody>
          <a:bodyPr/>
          <a:lstStyle/>
          <a:p>
            <a:r>
              <a:rPr lang="en-GB" dirty="0" smtClean="0"/>
              <a:t>Segmentation and Calcium Transient Detection</a:t>
            </a:r>
            <a:endParaRPr lang="en-GB" dirty="0"/>
          </a:p>
        </p:txBody>
      </p:sp>
      <p:pic>
        <p:nvPicPr>
          <p:cNvPr id="6" name="resynth_jesper_v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1250" y="968375"/>
            <a:ext cx="1524769" cy="1526170"/>
          </a:xfrm>
          <a:prstGeom prst="rect">
            <a:avLst/>
          </a:prstGeom>
        </p:spPr>
      </p:pic>
      <p:pic>
        <p:nvPicPr>
          <p:cNvPr id="7" name="raw_jesper_vi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050" y="968375"/>
            <a:ext cx="1522281" cy="15236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7650" y="2797175"/>
            <a:ext cx="1146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[ReynoldsSD:16]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776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9"/>
    </mc:Choice>
    <mc:Fallback xmlns="">
      <p:transition spd="slow" advTm="5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95251" y="307622"/>
            <a:ext cx="4302754" cy="430887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Estimating Temperature Fields with Sensor Networks</a:t>
            </a:r>
          </a:p>
        </p:txBody>
      </p:sp>
      <p:pic>
        <p:nvPicPr>
          <p:cNvPr id="78850" name="Picture 4" descr="SensorsAndBoundary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815975"/>
            <a:ext cx="2153781" cy="181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450" y="2263775"/>
            <a:ext cx="501955" cy="8159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05050" y="2797175"/>
            <a:ext cx="16427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[</a:t>
            </a:r>
            <a:r>
              <a:rPr lang="en-US" sz="1100" dirty="0" smtClean="0">
                <a:latin typeface="Arial"/>
                <a:cs typeface="Arial"/>
                <a:hlinkClick r:id="rId5"/>
              </a:rPr>
              <a:t>MurrayBruceD:TSP15</a:t>
            </a:r>
            <a:r>
              <a:rPr lang="en-US" sz="1100" dirty="0" smtClean="0">
                <a:latin typeface="Arial"/>
                <a:cs typeface="Arial"/>
              </a:rPr>
              <a:t>]</a:t>
            </a:r>
            <a:endParaRPr lang="en-US"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331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95251" y="307622"/>
            <a:ext cx="4302754" cy="430887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Estimating Temperature Fields with Sensor Networks</a:t>
            </a:r>
          </a:p>
        </p:txBody>
      </p:sp>
      <p:pic>
        <p:nvPicPr>
          <p:cNvPr id="80901" name="SpatiotemporalSamps2.mp4" descr="/Users/dragotti/latex/rapport/presentations/MMSP10/teddy_original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82" y="1074275"/>
            <a:ext cx="1995309" cy="158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2" descr="TempSensor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431" y="1074275"/>
            <a:ext cx="2138574" cy="160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51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9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09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90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901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>
          <a:xfrm>
            <a:off x="95250" y="282575"/>
            <a:ext cx="4378954" cy="430887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Estimating Temperature Fields with Sensor Networks</a:t>
            </a:r>
          </a:p>
        </p:txBody>
      </p:sp>
      <p:pic>
        <p:nvPicPr>
          <p:cNvPr id="80901" name="SpatiotemporalSamps2.mp4" descr="/Users/dragotti/latex/rapport/presentations/MMSP10/teddy_original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82" y="1074275"/>
            <a:ext cx="1995309" cy="158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nstructed.mp4" descr="/Users/dragotti/latex/rapport/presentations/MMSP10/teddy_rendered.avi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094" y="1094302"/>
            <a:ext cx="1996910" cy="1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99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9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09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90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90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95250" y="434975"/>
            <a:ext cx="4302754" cy="430887"/>
          </a:xfrm>
        </p:spPr>
        <p:txBody>
          <a:bodyPr/>
          <a:lstStyle/>
          <a:p>
            <a:pPr algn="ctr"/>
            <a:r>
              <a:rPr lang="en-US" dirty="0">
                <a:ea typeface="ＭＳ Ｐゴシック" charset="0"/>
              </a:rPr>
              <a:t>Estimating Temperature Fields with Sensor Networks</a:t>
            </a:r>
          </a:p>
        </p:txBody>
      </p:sp>
      <p:pic>
        <p:nvPicPr>
          <p:cNvPr id="6" name="Real_and_Recon.mp4" descr="/Users/dragotti/latex/rapport/presentations/MMSP10/teddy_original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27" y="1026209"/>
            <a:ext cx="3960204" cy="165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5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6705">
              <a:lnSpc>
                <a:spcPct val="100000"/>
              </a:lnSpc>
            </a:pPr>
            <a:r>
              <a:rPr spc="-25" dirty="0"/>
              <a:t>Localisation </a:t>
            </a:r>
            <a:r>
              <a:rPr spc="-40" dirty="0"/>
              <a:t>of </a:t>
            </a:r>
            <a:r>
              <a:rPr spc="-30" dirty="0"/>
              <a:t>Diffusion </a:t>
            </a:r>
            <a:r>
              <a:rPr spc="-60" dirty="0"/>
              <a:t>Sources:  </a:t>
            </a:r>
            <a:r>
              <a:rPr spc="-35" dirty="0"/>
              <a:t>Real</a:t>
            </a:r>
            <a:r>
              <a:rPr spc="70" dirty="0"/>
              <a:t> </a:t>
            </a:r>
            <a:r>
              <a:rPr spc="-10" dirty="0"/>
              <a:t>Data</a:t>
            </a:r>
          </a:p>
        </p:txBody>
      </p:sp>
      <p:sp>
        <p:nvSpPr>
          <p:cNvPr id="26" name="object 26"/>
          <p:cNvSpPr/>
          <p:nvPr/>
        </p:nvSpPr>
        <p:spPr>
          <a:xfrm>
            <a:off x="655440" y="1166262"/>
            <a:ext cx="1194158" cy="9385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41833" y="178257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0" y="0"/>
                </a:moveTo>
                <a:lnTo>
                  <a:pt x="25654" y="25654"/>
                </a:lnTo>
              </a:path>
            </a:pathLst>
          </a:custGeom>
          <a:ln w="732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41833" y="178257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5">
                <a:moveTo>
                  <a:pt x="25654" y="0"/>
                </a:moveTo>
                <a:lnTo>
                  <a:pt x="0" y="25654"/>
                </a:lnTo>
              </a:path>
            </a:pathLst>
          </a:custGeom>
          <a:ln w="732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24069" y="145822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8324" y="9162"/>
                </a:moveTo>
                <a:lnTo>
                  <a:pt x="18324" y="14231"/>
                </a:lnTo>
                <a:lnTo>
                  <a:pt x="14216" y="18324"/>
                </a:lnTo>
                <a:lnTo>
                  <a:pt x="9162" y="18324"/>
                </a:lnTo>
                <a:lnTo>
                  <a:pt x="4108" y="18324"/>
                </a:lnTo>
                <a:lnTo>
                  <a:pt x="0" y="14231"/>
                </a:lnTo>
                <a:lnTo>
                  <a:pt x="0" y="9162"/>
                </a:lnTo>
                <a:lnTo>
                  <a:pt x="0" y="4108"/>
                </a:lnTo>
                <a:lnTo>
                  <a:pt x="4108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108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22462" y="1839697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093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093"/>
                </a:lnTo>
                <a:lnTo>
                  <a:pt x="4093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093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38468" y="2012251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108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108"/>
                </a:lnTo>
                <a:lnTo>
                  <a:pt x="4108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108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8715" y="2002472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324" y="9162"/>
                </a:moveTo>
                <a:lnTo>
                  <a:pt x="18324" y="14231"/>
                </a:lnTo>
                <a:lnTo>
                  <a:pt x="14216" y="18324"/>
                </a:lnTo>
                <a:lnTo>
                  <a:pt x="9162" y="18324"/>
                </a:lnTo>
                <a:lnTo>
                  <a:pt x="4093" y="18324"/>
                </a:lnTo>
                <a:lnTo>
                  <a:pt x="0" y="14231"/>
                </a:lnTo>
                <a:lnTo>
                  <a:pt x="0" y="9162"/>
                </a:lnTo>
                <a:lnTo>
                  <a:pt x="0" y="4108"/>
                </a:lnTo>
                <a:lnTo>
                  <a:pt x="4093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108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15173" y="1497625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8324" y="9162"/>
                </a:moveTo>
                <a:lnTo>
                  <a:pt x="18324" y="14231"/>
                </a:lnTo>
                <a:lnTo>
                  <a:pt x="14216" y="18324"/>
                </a:lnTo>
                <a:lnTo>
                  <a:pt x="9162" y="18324"/>
                </a:lnTo>
                <a:lnTo>
                  <a:pt x="4108" y="18324"/>
                </a:lnTo>
                <a:lnTo>
                  <a:pt x="0" y="14231"/>
                </a:lnTo>
                <a:lnTo>
                  <a:pt x="0" y="9162"/>
                </a:lnTo>
                <a:lnTo>
                  <a:pt x="0" y="4108"/>
                </a:lnTo>
                <a:lnTo>
                  <a:pt x="4108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108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57539" y="140631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093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093"/>
                </a:lnTo>
                <a:lnTo>
                  <a:pt x="4093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093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08492" y="172241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108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093"/>
                </a:lnTo>
                <a:lnTo>
                  <a:pt x="4108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093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90434" y="170592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108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093"/>
                </a:lnTo>
                <a:lnTo>
                  <a:pt x="4108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093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25511" y="1588648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108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093"/>
                </a:lnTo>
                <a:lnTo>
                  <a:pt x="4108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093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70496" y="161155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093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093"/>
                </a:lnTo>
                <a:lnTo>
                  <a:pt x="4093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093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35419" y="1543136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093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108"/>
                </a:lnTo>
                <a:lnTo>
                  <a:pt x="4093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108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91740" y="1807013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4">
                <a:moveTo>
                  <a:pt x="18324" y="9162"/>
                </a:moveTo>
                <a:lnTo>
                  <a:pt x="18324" y="14216"/>
                </a:lnTo>
                <a:lnTo>
                  <a:pt x="14216" y="18324"/>
                </a:lnTo>
                <a:lnTo>
                  <a:pt x="9162" y="18324"/>
                </a:lnTo>
                <a:lnTo>
                  <a:pt x="4108" y="18324"/>
                </a:lnTo>
                <a:lnTo>
                  <a:pt x="0" y="14216"/>
                </a:lnTo>
                <a:lnTo>
                  <a:pt x="0" y="9162"/>
                </a:lnTo>
                <a:lnTo>
                  <a:pt x="0" y="4108"/>
                </a:lnTo>
                <a:lnTo>
                  <a:pt x="4108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108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75734" y="1474719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5" h="18415">
                <a:moveTo>
                  <a:pt x="18324" y="9162"/>
                </a:moveTo>
                <a:lnTo>
                  <a:pt x="18324" y="14231"/>
                </a:lnTo>
                <a:lnTo>
                  <a:pt x="14216" y="18324"/>
                </a:lnTo>
                <a:lnTo>
                  <a:pt x="9162" y="18324"/>
                </a:lnTo>
                <a:lnTo>
                  <a:pt x="4093" y="18324"/>
                </a:lnTo>
                <a:lnTo>
                  <a:pt x="0" y="14231"/>
                </a:lnTo>
                <a:lnTo>
                  <a:pt x="0" y="9162"/>
                </a:lnTo>
                <a:lnTo>
                  <a:pt x="0" y="4108"/>
                </a:lnTo>
                <a:lnTo>
                  <a:pt x="4093" y="0"/>
                </a:lnTo>
                <a:lnTo>
                  <a:pt x="9162" y="0"/>
                </a:lnTo>
                <a:lnTo>
                  <a:pt x="14216" y="0"/>
                </a:lnTo>
                <a:lnTo>
                  <a:pt x="18324" y="4108"/>
                </a:lnTo>
                <a:lnTo>
                  <a:pt x="18324" y="9162"/>
                </a:lnTo>
              </a:path>
            </a:pathLst>
          </a:custGeom>
          <a:ln w="73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483152" y="1599462"/>
            <a:ext cx="90805" cy="70485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75" baseline="12345" dirty="0">
                <a:latin typeface="Century Gothic"/>
                <a:cs typeface="Century Gothic"/>
              </a:rPr>
              <a:t>x</a:t>
            </a:r>
            <a:r>
              <a:rPr sz="200" dirty="0">
                <a:latin typeface="Century Gothic"/>
                <a:cs typeface="Century Gothic"/>
              </a:rPr>
              <a:t>2</a:t>
            </a:r>
            <a:endParaRPr sz="200">
              <a:latin typeface="Century Gothic"/>
              <a:cs typeface="Century Gothic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72582" y="1075511"/>
            <a:ext cx="560070" cy="80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dirty="0">
                <a:latin typeface="Century Gothic"/>
                <a:cs typeface="Century Gothic"/>
              </a:rPr>
              <a:t>Initial Thermal</a:t>
            </a:r>
            <a:r>
              <a:rPr sz="450" spc="-40" dirty="0">
                <a:latin typeface="Century Gothic"/>
                <a:cs typeface="Century Gothic"/>
              </a:rPr>
              <a:t> </a:t>
            </a:r>
            <a:r>
              <a:rPr sz="450" spc="5" dirty="0">
                <a:latin typeface="Century Gothic"/>
                <a:cs typeface="Century Gothic"/>
              </a:rPr>
              <a:t>Map</a:t>
            </a:r>
            <a:endParaRPr sz="450">
              <a:latin typeface="Century Gothic"/>
              <a:cs typeface="Century Gothic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55440" y="1166262"/>
            <a:ext cx="1194435" cy="0"/>
          </a:xfrm>
          <a:custGeom>
            <a:avLst/>
            <a:gdLst/>
            <a:ahLst/>
            <a:cxnLst/>
            <a:rect l="l" t="t" r="r" b="b"/>
            <a:pathLst>
              <a:path w="1194435">
                <a:moveTo>
                  <a:pt x="0" y="0"/>
                </a:moveTo>
                <a:lnTo>
                  <a:pt x="11941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55440" y="2104791"/>
            <a:ext cx="1194435" cy="0"/>
          </a:xfrm>
          <a:custGeom>
            <a:avLst/>
            <a:gdLst/>
            <a:ahLst/>
            <a:cxnLst/>
            <a:rect l="l" t="t" r="r" b="b"/>
            <a:pathLst>
              <a:path w="1194435">
                <a:moveTo>
                  <a:pt x="0" y="0"/>
                </a:moveTo>
                <a:lnTo>
                  <a:pt x="11941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49600" y="1166262"/>
            <a:ext cx="0" cy="938530"/>
          </a:xfrm>
          <a:custGeom>
            <a:avLst/>
            <a:gdLst/>
            <a:ahLst/>
            <a:cxnLst/>
            <a:rect l="l" t="t" r="r" b="b"/>
            <a:pathLst>
              <a:path h="938530">
                <a:moveTo>
                  <a:pt x="0" y="93852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55440" y="1166262"/>
            <a:ext cx="0" cy="938530"/>
          </a:xfrm>
          <a:custGeom>
            <a:avLst/>
            <a:gdLst/>
            <a:ahLst/>
            <a:cxnLst/>
            <a:rect l="l" t="t" r="r" b="b"/>
            <a:pathLst>
              <a:path h="938530">
                <a:moveTo>
                  <a:pt x="0" y="93852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55440" y="2104791"/>
            <a:ext cx="1194435" cy="0"/>
          </a:xfrm>
          <a:custGeom>
            <a:avLst/>
            <a:gdLst/>
            <a:ahLst/>
            <a:cxnLst/>
            <a:rect l="l" t="t" r="r" b="b"/>
            <a:pathLst>
              <a:path w="1194435">
                <a:moveTo>
                  <a:pt x="0" y="0"/>
                </a:moveTo>
                <a:lnTo>
                  <a:pt x="11941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55440" y="1166262"/>
            <a:ext cx="0" cy="938530"/>
          </a:xfrm>
          <a:custGeom>
            <a:avLst/>
            <a:gdLst/>
            <a:ahLst/>
            <a:cxnLst/>
            <a:rect l="l" t="t" r="r" b="b"/>
            <a:pathLst>
              <a:path h="938530">
                <a:moveTo>
                  <a:pt x="0" y="93852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56957" y="2092579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2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56957" y="1166262"/>
            <a:ext cx="0" cy="12065"/>
          </a:xfrm>
          <a:custGeom>
            <a:avLst/>
            <a:gdLst/>
            <a:ahLst/>
            <a:cxnLst/>
            <a:rect l="l" t="t" r="r" b="b"/>
            <a:pathLst>
              <a:path h="12065">
                <a:moveTo>
                  <a:pt x="0" y="0"/>
                </a:moveTo>
                <a:lnTo>
                  <a:pt x="0" y="119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634183" y="2117325"/>
            <a:ext cx="46355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20" dirty="0">
                <a:latin typeface="Arial"/>
                <a:cs typeface="Arial"/>
              </a:rPr>
              <a:t>0</a:t>
            </a:r>
            <a:endParaRPr sz="25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61279" y="2092579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2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61279" y="1166262"/>
            <a:ext cx="0" cy="12065"/>
          </a:xfrm>
          <a:custGeom>
            <a:avLst/>
            <a:gdLst/>
            <a:ahLst/>
            <a:cxnLst/>
            <a:rect l="l" t="t" r="r" b="b"/>
            <a:pathLst>
              <a:path h="12065">
                <a:moveTo>
                  <a:pt x="0" y="0"/>
                </a:moveTo>
                <a:lnTo>
                  <a:pt x="0" y="119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65299" y="2092579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2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65299" y="1166262"/>
            <a:ext cx="0" cy="12065"/>
          </a:xfrm>
          <a:custGeom>
            <a:avLst/>
            <a:gdLst/>
            <a:ahLst/>
            <a:cxnLst/>
            <a:rect l="l" t="t" r="r" b="b"/>
            <a:pathLst>
              <a:path h="12065">
                <a:moveTo>
                  <a:pt x="0" y="0"/>
                </a:moveTo>
                <a:lnTo>
                  <a:pt x="0" y="119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269621" y="2092579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2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269621" y="1166262"/>
            <a:ext cx="0" cy="12065"/>
          </a:xfrm>
          <a:custGeom>
            <a:avLst/>
            <a:gdLst/>
            <a:ahLst/>
            <a:cxnLst/>
            <a:rect l="l" t="t" r="r" b="b"/>
            <a:pathLst>
              <a:path h="12065">
                <a:moveTo>
                  <a:pt x="0" y="0"/>
                </a:moveTo>
                <a:lnTo>
                  <a:pt x="0" y="119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473942" y="2092579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2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473942" y="1166262"/>
            <a:ext cx="0" cy="12065"/>
          </a:xfrm>
          <a:custGeom>
            <a:avLst/>
            <a:gdLst/>
            <a:ahLst/>
            <a:cxnLst/>
            <a:rect l="l" t="t" r="r" b="b"/>
            <a:pathLst>
              <a:path h="12065">
                <a:moveTo>
                  <a:pt x="0" y="0"/>
                </a:moveTo>
                <a:lnTo>
                  <a:pt x="0" y="119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813157" y="2117325"/>
            <a:ext cx="709930" cy="122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6535" algn="l"/>
                <a:tab pos="420370" algn="l"/>
                <a:tab pos="624840" algn="l"/>
              </a:tabLst>
            </a:pPr>
            <a:r>
              <a:rPr sz="250" spc="15" dirty="0">
                <a:latin typeface="Arial"/>
                <a:cs typeface="Arial"/>
              </a:rPr>
              <a:t>0.02	0.04	0.06	0.08</a:t>
            </a:r>
            <a:endParaRPr sz="250">
              <a:latin typeface="Arial"/>
              <a:cs typeface="Arial"/>
            </a:endParaRPr>
          </a:p>
          <a:p>
            <a:pPr marL="186055" algn="ctr">
              <a:lnSpc>
                <a:spcPct val="100000"/>
              </a:lnSpc>
              <a:spcBef>
                <a:spcPts val="70"/>
              </a:spcBef>
            </a:pPr>
            <a:r>
              <a:rPr sz="675" spc="7" baseline="12345" dirty="0">
                <a:latin typeface="Century Gothic"/>
                <a:cs typeface="Century Gothic"/>
              </a:rPr>
              <a:t>x</a:t>
            </a:r>
            <a:r>
              <a:rPr sz="200" spc="-5" dirty="0">
                <a:latin typeface="Century Gothic"/>
                <a:cs typeface="Century Gothic"/>
              </a:rPr>
              <a:t>1</a:t>
            </a:r>
            <a:endParaRPr sz="200">
              <a:latin typeface="Century Gothic"/>
              <a:cs typeface="Century Gothic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678263" y="2092579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2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678263" y="1166262"/>
            <a:ext cx="0" cy="12065"/>
          </a:xfrm>
          <a:custGeom>
            <a:avLst/>
            <a:gdLst/>
            <a:ahLst/>
            <a:cxnLst/>
            <a:rect l="l" t="t" r="r" b="b"/>
            <a:pathLst>
              <a:path h="12065">
                <a:moveTo>
                  <a:pt x="0" y="0"/>
                </a:moveTo>
                <a:lnTo>
                  <a:pt x="0" y="1191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1640212" y="2117325"/>
            <a:ext cx="76835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15" dirty="0">
                <a:latin typeface="Arial"/>
                <a:cs typeface="Arial"/>
              </a:rPr>
              <a:t>0.1</a:t>
            </a:r>
            <a:endParaRPr sz="25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55440" y="2102958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837388" y="2102958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611889" y="2084647"/>
            <a:ext cx="46355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20" dirty="0">
                <a:latin typeface="Arial"/>
                <a:cs typeface="Arial"/>
              </a:rPr>
              <a:t>0</a:t>
            </a:r>
            <a:endParaRPr sz="250"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55440" y="1996675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837388" y="1996675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560884" y="1978363"/>
            <a:ext cx="97155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15" dirty="0">
                <a:latin typeface="Arial"/>
                <a:cs typeface="Arial"/>
              </a:rPr>
              <a:t>0.01</a:t>
            </a:r>
            <a:endParaRPr sz="250"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55440" y="1890391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837388" y="1890391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560884" y="1872079"/>
            <a:ext cx="97155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15" dirty="0">
                <a:latin typeface="Arial"/>
                <a:cs typeface="Arial"/>
              </a:rPr>
              <a:t>0.02</a:t>
            </a:r>
            <a:endParaRPr sz="250">
              <a:latin typeface="Arial"/>
              <a:cs typeface="Arial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655440" y="1784107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37388" y="178410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560884" y="1765796"/>
            <a:ext cx="97155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15" dirty="0">
                <a:latin typeface="Arial"/>
                <a:cs typeface="Arial"/>
              </a:rPr>
              <a:t>0.03</a:t>
            </a:r>
            <a:endParaRPr sz="250">
              <a:latin typeface="Arial"/>
              <a:cs typeface="Arial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655440" y="1677823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837388" y="1677823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560884" y="1659513"/>
            <a:ext cx="97155" cy="51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15" dirty="0">
                <a:latin typeface="Arial"/>
                <a:cs typeface="Arial"/>
              </a:rPr>
              <a:t>0.04</a:t>
            </a:r>
            <a:endParaRPr sz="250">
              <a:latin typeface="Arial"/>
              <a:cs typeface="Arial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655440" y="1571540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837388" y="157154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55440" y="1465256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837388" y="1465256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55440" y="1358972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837388" y="1358972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55440" y="1252689"/>
            <a:ext cx="12065" cy="0"/>
          </a:xfrm>
          <a:custGeom>
            <a:avLst/>
            <a:gdLst/>
            <a:ahLst/>
            <a:cxnLst/>
            <a:rect l="l" t="t" r="r" b="b"/>
            <a:pathLst>
              <a:path w="12065">
                <a:moveTo>
                  <a:pt x="0" y="0"/>
                </a:moveTo>
                <a:lnTo>
                  <a:pt x="119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837388" y="125268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12211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560884" y="1234378"/>
            <a:ext cx="97155" cy="370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15" dirty="0">
                <a:latin typeface="Arial"/>
                <a:cs typeface="Arial"/>
              </a:rPr>
              <a:t>0.08</a:t>
            </a:r>
            <a:endParaRPr sz="2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50" spc="15" dirty="0">
                <a:latin typeface="Arial"/>
                <a:cs typeface="Arial"/>
              </a:rPr>
              <a:t>0.07</a:t>
            </a:r>
            <a:endParaRPr sz="2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50" spc="15" dirty="0">
                <a:latin typeface="Arial"/>
                <a:cs typeface="Arial"/>
              </a:rPr>
              <a:t>0.06</a:t>
            </a:r>
            <a:endParaRPr sz="2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50" spc="15" dirty="0">
                <a:latin typeface="Arial"/>
                <a:cs typeface="Arial"/>
              </a:rPr>
              <a:t>0.05</a:t>
            </a:r>
            <a:endParaRPr sz="250">
              <a:latin typeface="Arial"/>
              <a:cs typeface="Arial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655440" y="1166262"/>
            <a:ext cx="1194435" cy="0"/>
          </a:xfrm>
          <a:custGeom>
            <a:avLst/>
            <a:gdLst/>
            <a:ahLst/>
            <a:cxnLst/>
            <a:rect l="l" t="t" r="r" b="b"/>
            <a:pathLst>
              <a:path w="1194435">
                <a:moveTo>
                  <a:pt x="0" y="0"/>
                </a:moveTo>
                <a:lnTo>
                  <a:pt x="11941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55440" y="2104791"/>
            <a:ext cx="1194435" cy="0"/>
          </a:xfrm>
          <a:custGeom>
            <a:avLst/>
            <a:gdLst/>
            <a:ahLst/>
            <a:cxnLst/>
            <a:rect l="l" t="t" r="r" b="b"/>
            <a:pathLst>
              <a:path w="1194435">
                <a:moveTo>
                  <a:pt x="0" y="0"/>
                </a:moveTo>
                <a:lnTo>
                  <a:pt x="119415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849600" y="1166262"/>
            <a:ext cx="0" cy="938530"/>
          </a:xfrm>
          <a:custGeom>
            <a:avLst/>
            <a:gdLst/>
            <a:ahLst/>
            <a:cxnLst/>
            <a:rect l="l" t="t" r="r" b="b"/>
            <a:pathLst>
              <a:path h="938530">
                <a:moveTo>
                  <a:pt x="0" y="93852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55440" y="1166262"/>
            <a:ext cx="0" cy="938530"/>
          </a:xfrm>
          <a:custGeom>
            <a:avLst/>
            <a:gdLst/>
            <a:ahLst/>
            <a:cxnLst/>
            <a:rect l="l" t="t" r="r" b="b"/>
            <a:pathLst>
              <a:path h="938530">
                <a:moveTo>
                  <a:pt x="0" y="93852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387135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387135" y="16664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480192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480192" y="16664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573260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573260" y="16664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666089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666089" y="16664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759158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759158" y="16664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852226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52226" y="16664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387135" y="2131562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852226" y="213156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387135" y="2038505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852226" y="203850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387135" y="1945436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852226" y="194543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387135" y="1852607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852226" y="185260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387135" y="1759539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852226" y="175953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387135" y="1666471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52226" y="16664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387135" y="1666471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387135" y="2131562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52226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387135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387135" y="2131562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387135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387135" y="2126688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487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387135" y="1666471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0"/>
                </a:moveTo>
                <a:lnTo>
                  <a:pt x="0" y="48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480192" y="2126688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487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480192" y="1666471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0"/>
                </a:moveTo>
                <a:lnTo>
                  <a:pt x="0" y="48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573260" y="2126688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487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573260" y="1666471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0"/>
                </a:moveTo>
                <a:lnTo>
                  <a:pt x="0" y="48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666089" y="2126688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487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666089" y="1666471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0"/>
                </a:moveTo>
                <a:lnTo>
                  <a:pt x="0" y="48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759158" y="2126688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487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759158" y="1666471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0"/>
                </a:moveTo>
                <a:lnTo>
                  <a:pt x="0" y="48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852226" y="2126688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487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852226" y="1666471"/>
            <a:ext cx="0" cy="5080"/>
          </a:xfrm>
          <a:custGeom>
            <a:avLst/>
            <a:gdLst/>
            <a:ahLst/>
            <a:cxnLst/>
            <a:rect l="l" t="t" r="r" b="b"/>
            <a:pathLst>
              <a:path h="5080">
                <a:moveTo>
                  <a:pt x="0" y="0"/>
                </a:moveTo>
                <a:lnTo>
                  <a:pt x="0" y="487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387135" y="2131562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87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847352" y="2131562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487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 txBox="1"/>
          <p:nvPr/>
        </p:nvSpPr>
        <p:spPr>
          <a:xfrm>
            <a:off x="2351223" y="2116377"/>
            <a:ext cx="533400" cy="6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0"/>
              </a:lnSpc>
            </a:pPr>
            <a:r>
              <a:rPr sz="200" spc="10" dirty="0">
                <a:latin typeface="Arial"/>
                <a:cs typeface="Arial"/>
              </a:rPr>
              <a:t>0</a:t>
            </a:r>
            <a:endParaRPr sz="200">
              <a:latin typeface="Arial"/>
              <a:cs typeface="Arial"/>
            </a:endParaRPr>
          </a:p>
          <a:p>
            <a:pPr marL="27940">
              <a:lnSpc>
                <a:spcPts val="210"/>
              </a:lnSpc>
            </a:pPr>
            <a:r>
              <a:rPr sz="200" spc="10" dirty="0">
                <a:latin typeface="Arial"/>
                <a:cs typeface="Arial"/>
              </a:rPr>
              <a:t>0       </a:t>
            </a:r>
            <a:r>
              <a:rPr sz="200" spc="5" dirty="0">
                <a:latin typeface="Arial"/>
                <a:cs typeface="Arial"/>
              </a:rPr>
              <a:t>0.02     0.04     0.06     0.08    </a:t>
            </a:r>
            <a:r>
              <a:rPr sz="200" spc="45" dirty="0">
                <a:latin typeface="Arial"/>
                <a:cs typeface="Arial"/>
              </a:rPr>
              <a:t> </a:t>
            </a:r>
            <a:r>
              <a:rPr sz="200" spc="5" dirty="0">
                <a:latin typeface="Arial"/>
                <a:cs typeface="Arial"/>
              </a:rPr>
              <a:t>0.1</a:t>
            </a:r>
            <a:endParaRPr sz="200">
              <a:latin typeface="Arial"/>
              <a:cs typeface="Arial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2387135" y="2038505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87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847352" y="2038505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487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 txBox="1"/>
          <p:nvPr/>
        </p:nvSpPr>
        <p:spPr>
          <a:xfrm>
            <a:off x="2312466" y="2023312"/>
            <a:ext cx="80010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5" dirty="0">
                <a:latin typeface="Arial"/>
                <a:cs typeface="Arial"/>
              </a:rPr>
              <a:t>0.02</a:t>
            </a:r>
            <a:endParaRPr sz="200">
              <a:latin typeface="Arial"/>
              <a:cs typeface="Arial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2387135" y="1945436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87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847352" y="1945436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487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 txBox="1"/>
          <p:nvPr/>
        </p:nvSpPr>
        <p:spPr>
          <a:xfrm>
            <a:off x="2312466" y="1930248"/>
            <a:ext cx="80010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5" dirty="0">
                <a:latin typeface="Arial"/>
                <a:cs typeface="Arial"/>
              </a:rPr>
              <a:t>0.04</a:t>
            </a:r>
            <a:endParaRPr sz="200">
              <a:latin typeface="Arial"/>
              <a:cs typeface="Arial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2387135" y="1852607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87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847352" y="1852607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487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 txBox="1"/>
          <p:nvPr/>
        </p:nvSpPr>
        <p:spPr>
          <a:xfrm>
            <a:off x="2312466" y="1837414"/>
            <a:ext cx="80010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5" dirty="0">
                <a:latin typeface="Arial"/>
                <a:cs typeface="Arial"/>
              </a:rPr>
              <a:t>0.06</a:t>
            </a:r>
            <a:endParaRPr sz="200">
              <a:latin typeface="Arial"/>
              <a:cs typeface="Arial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2387135" y="1759539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87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847352" y="1759539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487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 txBox="1"/>
          <p:nvPr/>
        </p:nvSpPr>
        <p:spPr>
          <a:xfrm>
            <a:off x="2312466" y="1744352"/>
            <a:ext cx="80010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5" dirty="0">
                <a:latin typeface="Arial"/>
                <a:cs typeface="Arial"/>
              </a:rPr>
              <a:t>0.08</a:t>
            </a:r>
            <a:endParaRPr sz="200">
              <a:latin typeface="Arial"/>
              <a:cs typeface="Arial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2387135" y="1666471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0" y="0"/>
                </a:moveTo>
                <a:lnTo>
                  <a:pt x="487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847352" y="1666471"/>
            <a:ext cx="5080" cy="0"/>
          </a:xfrm>
          <a:custGeom>
            <a:avLst/>
            <a:gdLst/>
            <a:ahLst/>
            <a:cxnLst/>
            <a:rect l="l" t="t" r="r" b="b"/>
            <a:pathLst>
              <a:path w="5080">
                <a:moveTo>
                  <a:pt x="487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 txBox="1"/>
          <p:nvPr/>
        </p:nvSpPr>
        <p:spPr>
          <a:xfrm>
            <a:off x="2328015" y="1651286"/>
            <a:ext cx="64135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5" dirty="0">
                <a:latin typeface="Arial"/>
                <a:cs typeface="Arial"/>
              </a:rPr>
              <a:t>0.1</a:t>
            </a:r>
            <a:endParaRPr sz="200">
              <a:latin typeface="Arial"/>
              <a:cs typeface="Arial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2387135" y="1666471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387135" y="2131562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09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852226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387135" y="1666471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509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658202" y="195239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658202" y="195239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2657038" y="200763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657038" y="2007630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663304" y="198790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663304" y="1987907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662848" y="195147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662848" y="195147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647987" y="195309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647987" y="1953095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656810" y="197142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656810" y="197142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636151" y="198350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636151" y="1983501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664001" y="196841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664001" y="196841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650544" y="195680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650544" y="195680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660759" y="196075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660759" y="1960754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680710" y="195657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680710" y="195657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674912" y="195913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674912" y="1959133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636390" y="194056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636390" y="194056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668178" y="198813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668178" y="1988136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664936" y="19393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664936" y="19393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677001" y="197305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677001" y="197305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640796" y="196841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640796" y="196841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672823" y="198186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672823" y="1981869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666089" y="19393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666089" y="1939398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2652632" y="195170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0" y="0"/>
                </a:moveTo>
                <a:lnTo>
                  <a:pt x="19494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652632" y="1951702"/>
            <a:ext cx="19685" cy="19685"/>
          </a:xfrm>
          <a:custGeom>
            <a:avLst/>
            <a:gdLst/>
            <a:ahLst/>
            <a:cxnLst/>
            <a:rect l="l" t="t" r="r" b="b"/>
            <a:pathLst>
              <a:path w="19685" h="19685">
                <a:moveTo>
                  <a:pt x="19494" y="0"/>
                </a:moveTo>
                <a:lnTo>
                  <a:pt x="0" y="19494"/>
                </a:lnTo>
              </a:path>
            </a:pathLst>
          </a:custGeom>
          <a:ln w="556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2645202" y="1992781"/>
            <a:ext cx="36195" cy="0"/>
          </a:xfrm>
          <a:custGeom>
            <a:avLst/>
            <a:gdLst/>
            <a:ahLst/>
            <a:cxnLst/>
            <a:rect l="l" t="t" r="r" b="b"/>
            <a:pathLst>
              <a:path w="36194">
                <a:moveTo>
                  <a:pt x="0" y="0"/>
                </a:moveTo>
                <a:lnTo>
                  <a:pt x="36204" y="0"/>
                </a:lnTo>
              </a:path>
            </a:pathLst>
          </a:custGeom>
          <a:ln w="556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663304" y="1974678"/>
            <a:ext cx="0" cy="36195"/>
          </a:xfrm>
          <a:custGeom>
            <a:avLst/>
            <a:gdLst/>
            <a:ahLst/>
            <a:cxnLst/>
            <a:rect l="l" t="t" r="r" b="b"/>
            <a:pathLst>
              <a:path h="36194">
                <a:moveTo>
                  <a:pt x="0" y="0"/>
                </a:moveTo>
                <a:lnTo>
                  <a:pt x="0" y="36204"/>
                </a:lnTo>
              </a:path>
            </a:pathLst>
          </a:custGeom>
          <a:ln w="556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 txBox="1"/>
          <p:nvPr/>
        </p:nvSpPr>
        <p:spPr>
          <a:xfrm>
            <a:off x="2591407" y="2174795"/>
            <a:ext cx="59690" cy="61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25" baseline="7936" dirty="0">
                <a:latin typeface="Century Gothic"/>
                <a:cs typeface="Century Gothic"/>
              </a:rPr>
              <a:t>x</a:t>
            </a:r>
            <a:r>
              <a:rPr sz="150" spc="15" dirty="0">
                <a:latin typeface="Century Gothic"/>
                <a:cs typeface="Century Gothic"/>
              </a:rPr>
              <a:t>1</a:t>
            </a:r>
            <a:endParaRPr sz="150">
              <a:latin typeface="Century Gothic"/>
              <a:cs typeface="Century Gothic"/>
            </a:endParaRPr>
          </a:p>
        </p:txBody>
      </p:sp>
      <p:sp>
        <p:nvSpPr>
          <p:cNvPr id="200" name="object 200"/>
          <p:cNvSpPr txBox="1"/>
          <p:nvPr/>
        </p:nvSpPr>
        <p:spPr>
          <a:xfrm>
            <a:off x="2253397" y="1868688"/>
            <a:ext cx="75565" cy="5969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25" baseline="7936" dirty="0">
                <a:latin typeface="Century Gothic"/>
                <a:cs typeface="Century Gothic"/>
              </a:rPr>
              <a:t>x</a:t>
            </a:r>
            <a:r>
              <a:rPr sz="150" dirty="0">
                <a:latin typeface="Century Gothic"/>
                <a:cs typeface="Century Gothic"/>
              </a:rPr>
              <a:t>2</a:t>
            </a:r>
            <a:endParaRPr sz="150">
              <a:latin typeface="Century Gothic"/>
              <a:cs typeface="Century Gothic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2564209" y="1964931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02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02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738270" y="206890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14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14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2622226" y="1949146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14"/>
                </a:lnTo>
                <a:lnTo>
                  <a:pt x="10814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14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14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2653329" y="184796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02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02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523131" y="2057531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02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02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799072" y="1951931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14"/>
                </a:lnTo>
                <a:lnTo>
                  <a:pt x="10814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14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14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540309" y="184796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02"/>
                </a:lnTo>
                <a:lnTo>
                  <a:pt x="10802" y="13924"/>
                </a:lnTo>
                <a:lnTo>
                  <a:pt x="6962" y="13924"/>
                </a:lnTo>
                <a:lnTo>
                  <a:pt x="3110" y="13924"/>
                </a:lnTo>
                <a:lnTo>
                  <a:pt x="0" y="10802"/>
                </a:lnTo>
                <a:lnTo>
                  <a:pt x="0" y="6962"/>
                </a:lnTo>
                <a:lnTo>
                  <a:pt x="0" y="3121"/>
                </a:lnTo>
                <a:lnTo>
                  <a:pt x="3110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2777956" y="192362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02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02"/>
                </a:lnTo>
                <a:lnTo>
                  <a:pt x="0" y="6962"/>
                </a:lnTo>
                <a:lnTo>
                  <a:pt x="0" y="3110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10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2688837" y="1798061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14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14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2698813" y="208607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02"/>
                </a:lnTo>
                <a:lnTo>
                  <a:pt x="10814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02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14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2776564" y="1793883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14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14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2514776" y="191201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02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02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2646366" y="1921992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924" y="6962"/>
                </a:moveTo>
                <a:lnTo>
                  <a:pt x="13924" y="10814"/>
                </a:lnTo>
                <a:lnTo>
                  <a:pt x="10802" y="13924"/>
                </a:lnTo>
                <a:lnTo>
                  <a:pt x="6962" y="13924"/>
                </a:lnTo>
                <a:lnTo>
                  <a:pt x="3121" y="13924"/>
                </a:lnTo>
                <a:lnTo>
                  <a:pt x="0" y="10814"/>
                </a:lnTo>
                <a:lnTo>
                  <a:pt x="0" y="6962"/>
                </a:lnTo>
                <a:lnTo>
                  <a:pt x="0" y="3121"/>
                </a:lnTo>
                <a:lnTo>
                  <a:pt x="3121" y="0"/>
                </a:lnTo>
                <a:lnTo>
                  <a:pt x="6962" y="0"/>
                </a:lnTo>
                <a:lnTo>
                  <a:pt x="10802" y="0"/>
                </a:lnTo>
                <a:lnTo>
                  <a:pt x="13924" y="3121"/>
                </a:lnTo>
                <a:lnTo>
                  <a:pt x="13924" y="6962"/>
                </a:lnTo>
              </a:path>
            </a:pathLst>
          </a:custGeom>
          <a:ln w="5569">
            <a:solidFill>
              <a:srgbClr val="218A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116799" y="1666710"/>
            <a:ext cx="1411605" cy="0"/>
          </a:xfrm>
          <a:custGeom>
            <a:avLst/>
            <a:gdLst/>
            <a:ahLst/>
            <a:cxnLst/>
            <a:rect l="l" t="t" r="r" b="b"/>
            <a:pathLst>
              <a:path w="1411604">
                <a:moveTo>
                  <a:pt x="0" y="0"/>
                </a:moveTo>
                <a:lnTo>
                  <a:pt x="141128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3116799" y="2131562"/>
            <a:ext cx="1411605" cy="0"/>
          </a:xfrm>
          <a:custGeom>
            <a:avLst/>
            <a:gdLst/>
            <a:ahLst/>
            <a:cxnLst/>
            <a:rect l="l" t="t" r="r" b="b"/>
            <a:pathLst>
              <a:path w="1411604">
                <a:moveTo>
                  <a:pt x="0" y="0"/>
                </a:moveTo>
                <a:lnTo>
                  <a:pt x="141128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528085" y="1666710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485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3116799" y="1666710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485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3116799" y="2131562"/>
            <a:ext cx="1411605" cy="0"/>
          </a:xfrm>
          <a:custGeom>
            <a:avLst/>
            <a:gdLst/>
            <a:ahLst/>
            <a:cxnLst/>
            <a:rect l="l" t="t" r="r" b="b"/>
            <a:pathLst>
              <a:path w="1411604">
                <a:moveTo>
                  <a:pt x="0" y="0"/>
                </a:moveTo>
                <a:lnTo>
                  <a:pt x="141128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3116799" y="1666710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485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3191057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3191057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3339597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3339597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3488125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3488125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3636653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3636653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3785193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3785193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3933721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3933721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4082250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082250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4230789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230789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379317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4379317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528085" y="2117408"/>
            <a:ext cx="0" cy="14604"/>
          </a:xfrm>
          <a:custGeom>
            <a:avLst/>
            <a:gdLst/>
            <a:ahLst/>
            <a:cxnLst/>
            <a:rect l="l" t="t" r="r" b="b"/>
            <a:pathLst>
              <a:path h="14605">
                <a:moveTo>
                  <a:pt x="0" y="14153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4528085" y="1666710"/>
            <a:ext cx="0" cy="13970"/>
          </a:xfrm>
          <a:custGeom>
            <a:avLst/>
            <a:gdLst/>
            <a:ahLst/>
            <a:cxnLst/>
            <a:rect l="l" t="t" r="r" b="b"/>
            <a:pathLst>
              <a:path h="13969">
                <a:moveTo>
                  <a:pt x="0" y="0"/>
                </a:moveTo>
                <a:lnTo>
                  <a:pt x="0" y="139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 txBox="1"/>
          <p:nvPr/>
        </p:nvSpPr>
        <p:spPr>
          <a:xfrm>
            <a:off x="4054235" y="2139818"/>
            <a:ext cx="502284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0" dirty="0">
                <a:latin typeface="Arial"/>
                <a:cs typeface="Arial"/>
              </a:rPr>
              <a:t>14              16              18           </a:t>
            </a:r>
            <a:r>
              <a:rPr sz="200" spc="65" dirty="0">
                <a:latin typeface="Arial"/>
                <a:cs typeface="Arial"/>
              </a:rPr>
              <a:t> </a:t>
            </a:r>
            <a:r>
              <a:rPr sz="200" spc="10" dirty="0">
                <a:latin typeface="Arial"/>
                <a:cs typeface="Arial"/>
              </a:rPr>
              <a:t>20</a:t>
            </a:r>
            <a:endParaRPr sz="200">
              <a:latin typeface="Arial"/>
              <a:cs typeface="Arial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3116799" y="2131562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92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4513932" y="2131562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1415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3080655" y="2116377"/>
            <a:ext cx="131445" cy="67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0"/>
              </a:lnSpc>
            </a:pPr>
            <a:r>
              <a:rPr sz="200" spc="10" dirty="0">
                <a:latin typeface="Arial"/>
                <a:cs typeface="Arial"/>
              </a:rPr>
              <a:t>0</a:t>
            </a:r>
            <a:endParaRPr sz="200">
              <a:latin typeface="Arial"/>
              <a:cs typeface="Arial"/>
            </a:endParaRPr>
          </a:p>
          <a:p>
            <a:pPr marR="5080" algn="r">
              <a:lnSpc>
                <a:spcPts val="210"/>
              </a:lnSpc>
            </a:pPr>
            <a:r>
              <a:rPr sz="200" spc="10" dirty="0">
                <a:latin typeface="Arial"/>
                <a:cs typeface="Arial"/>
              </a:rPr>
              <a:t>2</a:t>
            </a:r>
            <a:endParaRPr sz="200">
              <a:latin typeface="Arial"/>
              <a:cs typeface="Arial"/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3116799" y="2015289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92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4513932" y="2015289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1415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3080655" y="2000104"/>
            <a:ext cx="41275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0" dirty="0">
                <a:latin typeface="Arial"/>
                <a:cs typeface="Arial"/>
              </a:rPr>
              <a:t>1</a:t>
            </a:r>
            <a:endParaRPr sz="2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3116799" y="1899016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92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513932" y="1899016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1415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 txBox="1"/>
          <p:nvPr/>
        </p:nvSpPr>
        <p:spPr>
          <a:xfrm>
            <a:off x="3080655" y="1883831"/>
            <a:ext cx="41275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0" dirty="0">
                <a:latin typeface="Arial"/>
                <a:cs typeface="Arial"/>
              </a:rPr>
              <a:t>2</a:t>
            </a:r>
            <a:endParaRPr sz="200">
              <a:latin typeface="Arial"/>
              <a:cs typeface="Arial"/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3116799" y="1782744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92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4513932" y="178274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1415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 txBox="1"/>
          <p:nvPr/>
        </p:nvSpPr>
        <p:spPr>
          <a:xfrm>
            <a:off x="3080655" y="1767559"/>
            <a:ext cx="41275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0" dirty="0">
                <a:latin typeface="Arial"/>
                <a:cs typeface="Arial"/>
              </a:rPr>
              <a:t>3</a:t>
            </a:r>
            <a:endParaRPr sz="200">
              <a:latin typeface="Arial"/>
              <a:cs typeface="Arial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3116799" y="1666710"/>
            <a:ext cx="13970" cy="0"/>
          </a:xfrm>
          <a:custGeom>
            <a:avLst/>
            <a:gdLst/>
            <a:ahLst/>
            <a:cxnLst/>
            <a:rect l="l" t="t" r="r" b="b"/>
            <a:pathLst>
              <a:path w="13969">
                <a:moveTo>
                  <a:pt x="0" y="0"/>
                </a:moveTo>
                <a:lnTo>
                  <a:pt x="1392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4513932" y="1666710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1415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 txBox="1"/>
          <p:nvPr/>
        </p:nvSpPr>
        <p:spPr>
          <a:xfrm>
            <a:off x="3080655" y="1651517"/>
            <a:ext cx="41275" cy="4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" spc="10" dirty="0">
                <a:latin typeface="Arial"/>
                <a:cs typeface="Arial"/>
              </a:rPr>
              <a:t>4</a:t>
            </a:r>
            <a:endParaRPr sz="200">
              <a:latin typeface="Arial"/>
              <a:cs typeface="Arial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3116799" y="1666710"/>
            <a:ext cx="1411605" cy="0"/>
          </a:xfrm>
          <a:custGeom>
            <a:avLst/>
            <a:gdLst/>
            <a:ahLst/>
            <a:cxnLst/>
            <a:rect l="l" t="t" r="r" b="b"/>
            <a:pathLst>
              <a:path w="1411604">
                <a:moveTo>
                  <a:pt x="0" y="0"/>
                </a:moveTo>
                <a:lnTo>
                  <a:pt x="141128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3116799" y="2131562"/>
            <a:ext cx="1411605" cy="0"/>
          </a:xfrm>
          <a:custGeom>
            <a:avLst/>
            <a:gdLst/>
            <a:ahLst/>
            <a:cxnLst/>
            <a:rect l="l" t="t" r="r" b="b"/>
            <a:pathLst>
              <a:path w="1411604">
                <a:moveTo>
                  <a:pt x="0" y="0"/>
                </a:moveTo>
                <a:lnTo>
                  <a:pt x="141128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4528085" y="1666710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485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3116799" y="1666710"/>
            <a:ext cx="0" cy="465455"/>
          </a:xfrm>
          <a:custGeom>
            <a:avLst/>
            <a:gdLst/>
            <a:ahLst/>
            <a:cxnLst/>
            <a:rect l="l" t="t" r="r" b="b"/>
            <a:pathLst>
              <a:path h="465455">
                <a:moveTo>
                  <a:pt x="0" y="46485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116799" y="1882306"/>
            <a:ext cx="1411605" cy="61594"/>
          </a:xfrm>
          <a:custGeom>
            <a:avLst/>
            <a:gdLst/>
            <a:ahLst/>
            <a:cxnLst/>
            <a:rect l="l" t="t" r="r" b="b"/>
            <a:pathLst>
              <a:path w="1411604" h="61594">
                <a:moveTo>
                  <a:pt x="0" y="47116"/>
                </a:moveTo>
                <a:lnTo>
                  <a:pt x="74258" y="35280"/>
                </a:lnTo>
                <a:lnTo>
                  <a:pt x="148528" y="57559"/>
                </a:lnTo>
                <a:lnTo>
                  <a:pt x="222798" y="8126"/>
                </a:lnTo>
                <a:lnTo>
                  <a:pt x="297056" y="17406"/>
                </a:lnTo>
                <a:lnTo>
                  <a:pt x="371326" y="35747"/>
                </a:lnTo>
                <a:lnTo>
                  <a:pt x="445596" y="41317"/>
                </a:lnTo>
                <a:lnTo>
                  <a:pt x="519854" y="44331"/>
                </a:lnTo>
                <a:lnTo>
                  <a:pt x="594124" y="39229"/>
                </a:lnTo>
                <a:lnTo>
                  <a:pt x="668394" y="43406"/>
                </a:lnTo>
                <a:lnTo>
                  <a:pt x="742652" y="6962"/>
                </a:lnTo>
                <a:lnTo>
                  <a:pt x="816922" y="46887"/>
                </a:lnTo>
                <a:lnTo>
                  <a:pt x="891192" y="41774"/>
                </a:lnTo>
                <a:lnTo>
                  <a:pt x="965450" y="61269"/>
                </a:lnTo>
                <a:lnTo>
                  <a:pt x="1039720" y="0"/>
                </a:lnTo>
                <a:lnTo>
                  <a:pt x="1113990" y="49204"/>
                </a:lnTo>
                <a:lnTo>
                  <a:pt x="1188248" y="9290"/>
                </a:lnTo>
                <a:lnTo>
                  <a:pt x="1262518" y="59420"/>
                </a:lnTo>
                <a:lnTo>
                  <a:pt x="1336788" y="4645"/>
                </a:lnTo>
                <a:lnTo>
                  <a:pt x="1411286" y="6962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3108444" y="192106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3182702" y="190923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4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3256972" y="193151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3331242" y="188207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3405500" y="189135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3479770" y="190969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3554040" y="191526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3628298" y="1918283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3702568" y="191318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3776838" y="1917358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851096" y="188091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3925366" y="1920839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3999636" y="191572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4073895" y="193522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4148164" y="1873951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4222434" y="1923156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4296704" y="188324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55" y="16709"/>
                </a:lnTo>
                <a:lnTo>
                  <a:pt x="8354" y="16709"/>
                </a:lnTo>
                <a:lnTo>
                  <a:pt x="3731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31" y="0"/>
                </a:lnTo>
                <a:lnTo>
                  <a:pt x="8354" y="0"/>
                </a:lnTo>
                <a:lnTo>
                  <a:pt x="12955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4370962" y="1933372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4445232" y="1878597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4519730" y="1880914"/>
            <a:ext cx="17145" cy="17145"/>
          </a:xfrm>
          <a:custGeom>
            <a:avLst/>
            <a:gdLst/>
            <a:ahLst/>
            <a:cxnLst/>
            <a:rect l="l" t="t" r="r" b="b"/>
            <a:pathLst>
              <a:path w="17145" h="17144">
                <a:moveTo>
                  <a:pt x="16709" y="8354"/>
                </a:moveTo>
                <a:lnTo>
                  <a:pt x="16709" y="12966"/>
                </a:lnTo>
                <a:lnTo>
                  <a:pt x="12966" y="16709"/>
                </a:lnTo>
                <a:lnTo>
                  <a:pt x="8354" y="16709"/>
                </a:lnTo>
                <a:lnTo>
                  <a:pt x="3743" y="16709"/>
                </a:lnTo>
                <a:lnTo>
                  <a:pt x="0" y="12966"/>
                </a:lnTo>
                <a:lnTo>
                  <a:pt x="0" y="8354"/>
                </a:lnTo>
                <a:lnTo>
                  <a:pt x="0" y="3743"/>
                </a:lnTo>
                <a:lnTo>
                  <a:pt x="3743" y="0"/>
                </a:lnTo>
                <a:lnTo>
                  <a:pt x="8354" y="0"/>
                </a:lnTo>
                <a:lnTo>
                  <a:pt x="12966" y="0"/>
                </a:lnTo>
                <a:lnTo>
                  <a:pt x="16709" y="3743"/>
                </a:lnTo>
                <a:lnTo>
                  <a:pt x="16709" y="8354"/>
                </a:lnTo>
              </a:path>
            </a:pathLst>
          </a:custGeom>
          <a:ln w="6962">
            <a:solidFill>
              <a:srgbClr val="0066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3116799" y="1924549"/>
            <a:ext cx="1411605" cy="0"/>
          </a:xfrm>
          <a:custGeom>
            <a:avLst/>
            <a:gdLst/>
            <a:ahLst/>
            <a:cxnLst/>
            <a:rect l="l" t="t" r="r" b="b"/>
            <a:pathLst>
              <a:path w="1411604">
                <a:moveTo>
                  <a:pt x="0" y="0"/>
                </a:moveTo>
                <a:lnTo>
                  <a:pt x="1411286" y="0"/>
                </a:lnTo>
              </a:path>
            </a:pathLst>
          </a:custGeom>
          <a:ln w="4177">
            <a:solidFill>
              <a:srgbClr val="666666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3108444" y="1924549"/>
            <a:ext cx="17145" cy="0"/>
          </a:xfrm>
          <a:custGeom>
            <a:avLst/>
            <a:gdLst/>
            <a:ahLst/>
            <a:cxnLst/>
            <a:rect l="l" t="t" r="r" b="b"/>
            <a:pathLst>
              <a:path w="17144">
                <a:moveTo>
                  <a:pt x="0" y="0"/>
                </a:moveTo>
                <a:lnTo>
                  <a:pt x="16709" y="0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3116799" y="1916194"/>
            <a:ext cx="0" cy="17145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0" y="0"/>
                </a:moveTo>
                <a:lnTo>
                  <a:pt x="0" y="16709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3776838" y="192454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09" y="0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3785193" y="1916194"/>
            <a:ext cx="0" cy="17145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0" y="0"/>
                </a:moveTo>
                <a:lnTo>
                  <a:pt x="0" y="16709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4519730" y="1924549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709" y="0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4528085" y="1916194"/>
            <a:ext cx="0" cy="17145"/>
          </a:xfrm>
          <a:custGeom>
            <a:avLst/>
            <a:gdLst/>
            <a:ahLst/>
            <a:cxnLst/>
            <a:rect l="l" t="t" r="r" b="b"/>
            <a:pathLst>
              <a:path h="17144">
                <a:moveTo>
                  <a:pt x="0" y="0"/>
                </a:moveTo>
                <a:lnTo>
                  <a:pt x="0" y="16709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3110989" y="191875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0" y="0"/>
                </a:moveTo>
                <a:lnTo>
                  <a:pt x="11607" y="11596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3110989" y="191875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11607" y="0"/>
                </a:moveTo>
                <a:lnTo>
                  <a:pt x="0" y="11596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3779383" y="191875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0" y="0"/>
                </a:moveTo>
                <a:lnTo>
                  <a:pt x="11607" y="11596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3779383" y="191875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11607" y="0"/>
                </a:moveTo>
                <a:lnTo>
                  <a:pt x="0" y="11596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4522287" y="191875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0" y="0"/>
                </a:moveTo>
                <a:lnTo>
                  <a:pt x="11596" y="11596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4522287" y="1918751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11596" y="0"/>
                </a:moveTo>
                <a:lnTo>
                  <a:pt x="0" y="11596"/>
                </a:lnTo>
              </a:path>
            </a:pathLst>
          </a:custGeom>
          <a:ln w="4177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 txBox="1"/>
          <p:nvPr/>
        </p:nvSpPr>
        <p:spPr>
          <a:xfrm>
            <a:off x="3319235" y="2139818"/>
            <a:ext cx="735330" cy="92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25"/>
              </a:lnSpc>
              <a:tabLst>
                <a:tab pos="160655" algn="l"/>
                <a:tab pos="309245" algn="l"/>
              </a:tabLst>
            </a:pPr>
            <a:r>
              <a:rPr sz="200" spc="10" dirty="0">
                <a:latin typeface="Arial"/>
                <a:cs typeface="Arial"/>
              </a:rPr>
              <a:t>4	6	8              10            </a:t>
            </a:r>
            <a:r>
              <a:rPr sz="200" spc="50" dirty="0">
                <a:latin typeface="Arial"/>
                <a:cs typeface="Arial"/>
              </a:rPr>
              <a:t> </a:t>
            </a:r>
            <a:r>
              <a:rPr sz="200" spc="10" dirty="0">
                <a:latin typeface="Arial"/>
                <a:cs typeface="Arial"/>
              </a:rPr>
              <a:t>12</a:t>
            </a:r>
            <a:endParaRPr sz="200">
              <a:latin typeface="Arial"/>
              <a:cs typeface="Arial"/>
            </a:endParaRPr>
          </a:p>
          <a:p>
            <a:pPr marL="213360">
              <a:lnSpc>
                <a:spcPts val="405"/>
              </a:lnSpc>
            </a:pPr>
            <a:r>
              <a:rPr sz="350" dirty="0">
                <a:latin typeface="Century Gothic"/>
                <a:cs typeface="Century Gothic"/>
              </a:rPr>
              <a:t>Independent</a:t>
            </a:r>
            <a:r>
              <a:rPr sz="350" spc="-50" dirty="0">
                <a:latin typeface="Century Gothic"/>
                <a:cs typeface="Century Gothic"/>
              </a:rPr>
              <a:t> </a:t>
            </a:r>
            <a:r>
              <a:rPr sz="350" spc="-5" dirty="0">
                <a:latin typeface="Century Gothic"/>
                <a:cs typeface="Century Gothic"/>
              </a:rPr>
              <a:t>Trial</a:t>
            </a:r>
            <a:r>
              <a:rPr sz="350" spc="-50" dirty="0">
                <a:latin typeface="Century Gothic"/>
                <a:cs typeface="Century Gothic"/>
              </a:rPr>
              <a:t> </a:t>
            </a:r>
            <a:r>
              <a:rPr sz="350" spc="-5" dirty="0">
                <a:latin typeface="Century Gothic"/>
                <a:cs typeface="Century Gothic"/>
              </a:rPr>
              <a:t>Index</a:t>
            </a:r>
            <a:endParaRPr sz="350">
              <a:latin typeface="Century Gothic"/>
              <a:cs typeface="Century Gothic"/>
            </a:endParaRPr>
          </a:p>
        </p:txBody>
      </p:sp>
      <p:sp>
        <p:nvSpPr>
          <p:cNvPr id="295" name="object 295"/>
          <p:cNvSpPr txBox="1"/>
          <p:nvPr/>
        </p:nvSpPr>
        <p:spPr>
          <a:xfrm>
            <a:off x="3021588" y="1719249"/>
            <a:ext cx="70485" cy="35814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350" spc="-5" dirty="0">
                <a:latin typeface="Century Gothic"/>
                <a:cs typeface="Century Gothic"/>
              </a:rPr>
              <a:t>Ac</a:t>
            </a:r>
            <a:r>
              <a:rPr sz="350" dirty="0">
                <a:latin typeface="Century Gothic"/>
                <a:cs typeface="Century Gothic"/>
              </a:rPr>
              <a:t>tivati</a:t>
            </a:r>
            <a:r>
              <a:rPr sz="350" spc="-5" dirty="0">
                <a:latin typeface="Century Gothic"/>
                <a:cs typeface="Century Gothic"/>
              </a:rPr>
              <a:t>o</a:t>
            </a:r>
            <a:r>
              <a:rPr sz="350" dirty="0">
                <a:latin typeface="Century Gothic"/>
                <a:cs typeface="Century Gothic"/>
              </a:rPr>
              <a:t>n </a:t>
            </a:r>
            <a:r>
              <a:rPr sz="350" spc="-5" dirty="0">
                <a:latin typeface="Century Gothic"/>
                <a:cs typeface="Century Gothic"/>
              </a:rPr>
              <a:t>T</a:t>
            </a:r>
            <a:r>
              <a:rPr sz="350" dirty="0">
                <a:latin typeface="Century Gothic"/>
                <a:cs typeface="Century Gothic"/>
              </a:rPr>
              <a:t>i</a:t>
            </a:r>
            <a:r>
              <a:rPr sz="350" spc="-5" dirty="0">
                <a:latin typeface="Century Gothic"/>
                <a:cs typeface="Century Gothic"/>
              </a:rPr>
              <a:t>me</a:t>
            </a:r>
            <a:endParaRPr sz="350">
              <a:latin typeface="Century Gothic"/>
              <a:cs typeface="Century Gothic"/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480" y="2644775"/>
            <a:ext cx="463620" cy="464046"/>
          </a:xfrm>
          <a:prstGeom prst="rect">
            <a:avLst/>
          </a:prstGeom>
        </p:spPr>
      </p:pic>
      <p:sp>
        <p:nvSpPr>
          <p:cNvPr id="297" name="object 297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</p:spPr>
        <p:txBody>
          <a:bodyPr/>
          <a:lstStyle/>
          <a:p>
            <a:pPr algn="ctr"/>
            <a:r>
              <a:rPr lang="en-US" dirty="0" smtClean="0"/>
              <a:t>FRESH: FRI-based Single-Image Super-Resolution</a:t>
            </a:r>
            <a:endParaRPr lang="en-US" dirty="0"/>
          </a:p>
        </p:txBody>
      </p:sp>
      <p:pic>
        <p:nvPicPr>
          <p:cNvPr id="10" name="Shape 75" descr="Screen Shot 2016-05-02 at 01.46.1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044575"/>
            <a:ext cx="4514849" cy="91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Shape 74"/>
          <p:cNvSpPr txBox="1">
            <a:spLocks noGrp="1"/>
          </p:cNvSpPr>
          <p:nvPr>
            <p:ph type="body" idx="1"/>
          </p:nvPr>
        </p:nvSpPr>
        <p:spPr>
          <a:xfrm>
            <a:off x="38100" y="2035175"/>
            <a:ext cx="45720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71450" lvl="0" indent="-171450">
              <a:spcBef>
                <a:spcPts val="0"/>
              </a:spcBef>
              <a:buFont typeface="Arial"/>
              <a:buChar char="•"/>
            </a:pPr>
            <a:r>
              <a:rPr lang="en-GB" dirty="0">
                <a:latin typeface="Arial"/>
                <a:cs typeface="Arial"/>
              </a:rPr>
              <a:t>Algorithm capable of </a:t>
            </a:r>
            <a:r>
              <a:rPr lang="en-GB" b="1" dirty="0">
                <a:latin typeface="Arial"/>
                <a:cs typeface="Arial"/>
              </a:rPr>
              <a:t>increasing the resolution of digital images up to 4X</a:t>
            </a:r>
            <a:r>
              <a:rPr lang="en-GB" dirty="0" smtClean="0">
                <a:latin typeface="Arial"/>
                <a:cs typeface="Arial"/>
              </a:rPr>
              <a:t>.</a:t>
            </a:r>
          </a:p>
          <a:p>
            <a:pPr marL="171450" lvl="0" indent="-171450">
              <a:spcBef>
                <a:spcPts val="0"/>
              </a:spcBef>
              <a:buFont typeface="Arial"/>
              <a:buChar char="•"/>
            </a:pPr>
            <a:r>
              <a:rPr lang="en-GB" dirty="0" smtClean="0">
                <a:latin typeface="Arial"/>
                <a:cs typeface="Arial"/>
              </a:rPr>
              <a:t>Based on applying FRI-based Sampling Theory along several directions of the image</a:t>
            </a:r>
          </a:p>
          <a:p>
            <a:pPr marL="171450" lvl="0" indent="-171450">
              <a:spcBef>
                <a:spcPts val="0"/>
              </a:spcBef>
              <a:buFont typeface="Arial"/>
              <a:buChar char="•"/>
            </a:pPr>
            <a:r>
              <a:rPr lang="en-GB" dirty="0" smtClean="0">
                <a:latin typeface="Arial"/>
                <a:cs typeface="Arial"/>
              </a:rPr>
              <a:t>The </a:t>
            </a:r>
            <a:r>
              <a:rPr lang="en-GB" dirty="0" err="1" smtClean="0">
                <a:latin typeface="Arial"/>
                <a:cs typeface="Arial"/>
              </a:rPr>
              <a:t>upsampled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lang="en-GB" dirty="0" smtClean="0">
                <a:latin typeface="Arial"/>
                <a:cs typeface="Arial"/>
              </a:rPr>
              <a:t>images are merged using wavelet theory </a:t>
            </a:r>
            <a:endParaRPr lang="en-GB" dirty="0">
              <a:latin typeface="Arial"/>
              <a:cs typeface="Arial"/>
            </a:endParaRPr>
          </a:p>
          <a:p>
            <a:pPr marL="171450" lvl="0" indent="-171450">
              <a:spcBef>
                <a:spcPts val="0"/>
              </a:spcBef>
              <a:buFont typeface="Arial"/>
              <a:buChar char="•"/>
            </a:pPr>
            <a:r>
              <a:rPr lang="en-GB" b="1" dirty="0">
                <a:latin typeface="Arial"/>
                <a:cs typeface="Arial"/>
              </a:rPr>
              <a:t>Accurately retrieve fine details</a:t>
            </a:r>
            <a:r>
              <a:rPr lang="en-GB" dirty="0">
                <a:latin typeface="Arial"/>
                <a:cs typeface="Arial"/>
              </a:rPr>
              <a:t> lost during the acquisition process.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4650" y="2873375"/>
            <a:ext cx="944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[</a:t>
            </a:r>
            <a:r>
              <a:rPr lang="en-US" sz="1000" dirty="0" smtClean="0">
                <a:latin typeface="Arial"/>
                <a:cs typeface="Arial"/>
                <a:hlinkClick r:id="rId5"/>
              </a:rPr>
              <a:t>WeiD:TIP16</a:t>
            </a:r>
            <a:r>
              <a:rPr lang="en-US" sz="1000" dirty="0" smtClean="0">
                <a:latin typeface="Arial"/>
                <a:cs typeface="Arial"/>
              </a:rPr>
              <a:t>]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9050" y="2644775"/>
            <a:ext cx="36595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2263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object 297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</p:spPr>
        <p:txBody>
          <a:bodyPr/>
          <a:lstStyle/>
          <a:p>
            <a:pPr algn="ctr"/>
            <a:r>
              <a:rPr lang="en-US" dirty="0" smtClean="0"/>
              <a:t>FRESH: FRI-based Single-Image Super-Resolution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FRES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775"/>
            <a:ext cx="4610100" cy="23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4147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object 297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704850" y="2720975"/>
            <a:ext cx="1040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Low-res input</a:t>
            </a:r>
          </a:p>
          <a:p>
            <a:r>
              <a:rPr lang="en-US" sz="1000" dirty="0" smtClean="0">
                <a:latin typeface="Arial"/>
                <a:cs typeface="Arial"/>
              </a:rPr>
              <a:t>128x128 pixels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4650" y="2720975"/>
            <a:ext cx="1040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Final result</a:t>
            </a:r>
          </a:p>
          <a:p>
            <a:r>
              <a:rPr lang="en-US" sz="1000" dirty="0" smtClean="0">
                <a:latin typeface="Arial"/>
                <a:cs typeface="Arial"/>
              </a:rPr>
              <a:t>512x512 pixels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8" name="Shape 331" descr="Screen Shot 2016-05-02 at 02.19.2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850" y="739775"/>
            <a:ext cx="1978998" cy="197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32" descr="fri_r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7450" y="739775"/>
            <a:ext cx="19812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</p:spPr>
        <p:txBody>
          <a:bodyPr/>
          <a:lstStyle/>
          <a:p>
            <a:pPr algn="ctr"/>
            <a:r>
              <a:rPr lang="en-US" dirty="0" smtClean="0"/>
              <a:t>FRESH Results: Lena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71711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object 297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6" name="Shape 354" descr="Screen Shot 2016-05-02 at 02.26.1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50" y="892175"/>
            <a:ext cx="1902798" cy="182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355" descr="fri_r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1250" y="892175"/>
            <a:ext cx="19812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04850" y="2720975"/>
            <a:ext cx="9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Low-res input</a:t>
            </a:r>
          </a:p>
          <a:p>
            <a:r>
              <a:rPr lang="en-US" sz="1000" dirty="0" smtClean="0">
                <a:latin typeface="Arial"/>
                <a:cs typeface="Arial"/>
              </a:rPr>
              <a:t>64 x64 pixels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4650" y="2720975"/>
            <a:ext cx="1040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Final result</a:t>
            </a:r>
          </a:p>
          <a:p>
            <a:r>
              <a:rPr lang="en-US" sz="1000" dirty="0" smtClean="0">
                <a:latin typeface="Arial"/>
                <a:cs typeface="Arial"/>
              </a:rPr>
              <a:t>256x256 pixels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</p:spPr>
        <p:txBody>
          <a:bodyPr/>
          <a:lstStyle/>
          <a:p>
            <a:pPr algn="ctr"/>
            <a:r>
              <a:rPr lang="en-US" dirty="0" smtClean="0"/>
              <a:t>FRESH Results: Real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4672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3805">
              <a:lnSpc>
                <a:spcPct val="100000"/>
              </a:lnSpc>
            </a:pPr>
            <a:r>
              <a:rPr spc="-30" dirty="0"/>
              <a:t>Problem</a:t>
            </a:r>
            <a:r>
              <a:rPr spc="-40" dirty="0"/>
              <a:t> </a:t>
            </a:r>
            <a:r>
              <a:rPr spc="-35" dirty="0"/>
              <a:t>Statement</a:t>
            </a:r>
          </a:p>
        </p:txBody>
      </p:sp>
      <p:sp>
        <p:nvSpPr>
          <p:cNvPr id="26" name="object 26"/>
          <p:cNvSpPr txBox="1">
            <a:spLocks noGrp="1"/>
          </p:cNvSpPr>
          <p:nvPr>
            <p:ph type="body" idx="1"/>
          </p:nvPr>
        </p:nvSpPr>
        <p:spPr>
          <a:xfrm>
            <a:off x="347294" y="788250"/>
            <a:ext cx="3915511" cy="20774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5" dirty="0">
                <a:latin typeface="Arial"/>
                <a:cs typeface="Arial"/>
              </a:rPr>
              <a:t>What </a:t>
            </a:r>
            <a:r>
              <a:rPr spc="-30" dirty="0">
                <a:latin typeface="Arial"/>
                <a:cs typeface="Arial"/>
              </a:rPr>
              <a:t>do </a:t>
            </a:r>
            <a:r>
              <a:rPr spc="-5" dirty="0">
                <a:latin typeface="Arial"/>
                <a:cs typeface="Arial"/>
              </a:rPr>
              <a:t>all </a:t>
            </a:r>
            <a:r>
              <a:rPr spc="-35" dirty="0">
                <a:latin typeface="Arial"/>
                <a:cs typeface="Arial"/>
              </a:rPr>
              <a:t>these </a:t>
            </a:r>
            <a:r>
              <a:rPr spc="-30" dirty="0">
                <a:latin typeface="Arial"/>
                <a:cs typeface="Arial"/>
              </a:rPr>
              <a:t>problems </a:t>
            </a:r>
            <a:r>
              <a:rPr spc="-40" dirty="0">
                <a:latin typeface="Arial"/>
                <a:cs typeface="Arial"/>
              </a:rPr>
              <a:t>have </a:t>
            </a:r>
            <a:r>
              <a:rPr spc="-10" dirty="0">
                <a:latin typeface="Arial"/>
                <a:cs typeface="Arial"/>
              </a:rPr>
              <a:t>in 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20" dirty="0">
                <a:latin typeface="Arial"/>
                <a:cs typeface="Arial"/>
              </a:rPr>
              <a:t>common</a:t>
            </a:r>
            <a:r>
              <a:rPr spc="-20" dirty="0" smtClean="0">
                <a:latin typeface="Arial"/>
                <a:cs typeface="Arial"/>
              </a:rPr>
              <a:t>?</a:t>
            </a:r>
            <a:endParaRPr lang="en-GB" spc="-2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dirty="0" smtClean="0">
                <a:latin typeface="Arial"/>
                <a:cs typeface="Arial"/>
              </a:rPr>
              <a:t>The </a:t>
            </a:r>
            <a:r>
              <a:rPr spc="-30" dirty="0">
                <a:latin typeface="Arial"/>
                <a:cs typeface="Arial"/>
              </a:rPr>
              <a:t>world </a:t>
            </a:r>
            <a:r>
              <a:rPr spc="-20" dirty="0">
                <a:latin typeface="Arial"/>
                <a:cs typeface="Arial"/>
              </a:rPr>
              <a:t>is </a:t>
            </a:r>
            <a:r>
              <a:rPr b="1" spc="-40" dirty="0">
                <a:latin typeface="Arial"/>
                <a:cs typeface="Arial"/>
              </a:rPr>
              <a:t>analogue</a:t>
            </a:r>
            <a:r>
              <a:rPr spc="-40" dirty="0">
                <a:latin typeface="Arial"/>
                <a:cs typeface="Arial"/>
              </a:rPr>
              <a:t>, </a:t>
            </a:r>
            <a:r>
              <a:rPr spc="-15" dirty="0">
                <a:latin typeface="Arial"/>
                <a:cs typeface="Arial"/>
              </a:rPr>
              <a:t>computation </a:t>
            </a:r>
            <a:r>
              <a:rPr spc="-20" dirty="0">
                <a:latin typeface="Arial"/>
                <a:cs typeface="Arial"/>
              </a:rPr>
              <a:t>is</a:t>
            </a:r>
            <a:r>
              <a:rPr spc="170" dirty="0">
                <a:latin typeface="Arial"/>
                <a:cs typeface="Arial"/>
              </a:rPr>
              <a:t> </a:t>
            </a:r>
            <a:r>
              <a:rPr b="1" spc="-20" dirty="0" smtClean="0">
                <a:latin typeface="Arial"/>
                <a:cs typeface="Arial"/>
              </a:rPr>
              <a:t>digital</a:t>
            </a:r>
            <a:endParaRPr lang="en-GB" b="1" spc="-2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dirty="0" smtClean="0">
                <a:latin typeface="Arial"/>
                <a:cs typeface="Arial"/>
              </a:rPr>
              <a:t>The </a:t>
            </a:r>
            <a:r>
              <a:rPr spc="-35" dirty="0">
                <a:latin typeface="Arial"/>
                <a:cs typeface="Arial"/>
              </a:rPr>
              <a:t>source </a:t>
            </a:r>
            <a:r>
              <a:rPr spc="-20" dirty="0">
                <a:latin typeface="Arial"/>
                <a:cs typeface="Arial"/>
              </a:rPr>
              <a:t>is continuous </a:t>
            </a:r>
            <a:r>
              <a:rPr spc="-10" dirty="0">
                <a:latin typeface="Arial"/>
                <a:cs typeface="Arial"/>
              </a:rPr>
              <a:t>in </a:t>
            </a:r>
            <a:r>
              <a:rPr spc="-15" dirty="0">
                <a:latin typeface="Arial"/>
                <a:cs typeface="Arial"/>
              </a:rPr>
              <a:t>time </a:t>
            </a:r>
            <a:r>
              <a:rPr spc="-5" dirty="0">
                <a:latin typeface="Arial"/>
                <a:cs typeface="Arial"/>
              </a:rPr>
              <a:t>and/or </a:t>
            </a:r>
            <a:r>
              <a:rPr spc="-35" dirty="0">
                <a:latin typeface="Arial"/>
                <a:cs typeface="Arial"/>
              </a:rPr>
              <a:t>space, measurements </a:t>
            </a:r>
            <a:r>
              <a:rPr spc="-45" dirty="0">
                <a:latin typeface="Arial"/>
                <a:cs typeface="Arial"/>
              </a:rPr>
              <a:t>are </a:t>
            </a:r>
            <a:r>
              <a:rPr spc="-25" dirty="0">
                <a:latin typeface="Arial"/>
                <a:cs typeface="Arial"/>
              </a:rPr>
              <a:t>discrete  (e.g., pixels </a:t>
            </a:r>
            <a:r>
              <a:rPr spc="-10" dirty="0">
                <a:latin typeface="Arial"/>
                <a:cs typeface="Arial"/>
              </a:rPr>
              <a:t>in </a:t>
            </a:r>
            <a:r>
              <a:rPr spc="-35" dirty="0">
                <a:latin typeface="Arial"/>
                <a:cs typeface="Arial"/>
              </a:rPr>
              <a:t>a </a:t>
            </a:r>
            <a:r>
              <a:rPr spc="-30" dirty="0">
                <a:latin typeface="Arial"/>
                <a:cs typeface="Arial"/>
              </a:rPr>
              <a:t>camera, </a:t>
            </a:r>
            <a:r>
              <a:rPr spc="-45" dirty="0">
                <a:latin typeface="Arial"/>
                <a:cs typeface="Arial"/>
              </a:rPr>
              <a:t>sensors </a:t>
            </a:r>
            <a:r>
              <a:rPr spc="15" dirty="0">
                <a:latin typeface="Arial"/>
                <a:cs typeface="Arial"/>
              </a:rPr>
              <a:t> </a:t>
            </a:r>
            <a:r>
              <a:rPr spc="-30" dirty="0">
                <a:latin typeface="Arial"/>
                <a:cs typeface="Arial"/>
              </a:rPr>
              <a:t>measurements</a:t>
            </a:r>
            <a:r>
              <a:rPr spc="-30" dirty="0" smtClean="0">
                <a:latin typeface="Arial"/>
                <a:cs typeface="Arial"/>
              </a:rPr>
              <a:t>)</a:t>
            </a:r>
            <a:endParaRPr lang="en-GB" spc="-3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dirty="0" smtClean="0">
                <a:latin typeface="Arial"/>
                <a:cs typeface="Arial"/>
              </a:rPr>
              <a:t>The</a:t>
            </a:r>
            <a:r>
              <a:rPr lang="en-GB" dirty="0" smtClean="0">
                <a:latin typeface="Arial"/>
                <a:cs typeface="Arial"/>
              </a:rPr>
              <a:t> </a:t>
            </a:r>
            <a:r>
              <a:rPr lang="en-GB" b="1" dirty="0" smtClean="0">
                <a:latin typeface="Arial"/>
                <a:cs typeface="Arial"/>
              </a:rPr>
              <a:t>data formation </a:t>
            </a:r>
            <a:r>
              <a:rPr b="1" spc="-35" dirty="0" smtClean="0">
                <a:latin typeface="Arial"/>
                <a:cs typeface="Arial"/>
              </a:rPr>
              <a:t>process </a:t>
            </a:r>
            <a:r>
              <a:rPr lang="en-GB" spc="-35" dirty="0" smtClean="0">
                <a:latin typeface="Arial"/>
                <a:cs typeface="Arial"/>
              </a:rPr>
              <a:t>is well understood and </a:t>
            </a:r>
            <a:r>
              <a:rPr spc="-25" dirty="0" smtClean="0">
                <a:latin typeface="Arial"/>
                <a:cs typeface="Arial"/>
              </a:rPr>
              <a:t>involves </a:t>
            </a:r>
            <a:r>
              <a:rPr spc="-15" dirty="0">
                <a:latin typeface="Arial"/>
                <a:cs typeface="Arial"/>
              </a:rPr>
              <a:t>deterministic </a:t>
            </a:r>
            <a:r>
              <a:rPr spc="-20" dirty="0">
                <a:latin typeface="Arial"/>
                <a:cs typeface="Arial"/>
              </a:rPr>
              <a:t>smoothing </a:t>
            </a:r>
            <a:r>
              <a:rPr spc="-15" dirty="0">
                <a:latin typeface="Arial"/>
                <a:cs typeface="Arial"/>
              </a:rPr>
              <a:t>functions  </a:t>
            </a:r>
            <a:r>
              <a:rPr spc="-20" dirty="0">
                <a:latin typeface="Arial"/>
                <a:cs typeface="Arial"/>
              </a:rPr>
              <a:t>normally </a:t>
            </a:r>
            <a:r>
              <a:rPr spc="-30" dirty="0">
                <a:latin typeface="Arial"/>
                <a:cs typeface="Arial"/>
              </a:rPr>
              <a:t>known </a:t>
            </a:r>
            <a:r>
              <a:rPr spc="-35" dirty="0">
                <a:latin typeface="Arial"/>
                <a:cs typeface="Arial"/>
              </a:rPr>
              <a:t>a </a:t>
            </a:r>
            <a:r>
              <a:rPr spc="-20" dirty="0">
                <a:latin typeface="Arial"/>
                <a:cs typeface="Arial"/>
              </a:rPr>
              <a:t>priori </a:t>
            </a:r>
            <a:r>
              <a:rPr spc="-25" dirty="0">
                <a:latin typeface="Arial"/>
                <a:cs typeface="Arial"/>
              </a:rPr>
              <a:t>(e.g., </a:t>
            </a:r>
            <a:r>
              <a:rPr spc="-5" dirty="0">
                <a:latin typeface="Arial"/>
                <a:cs typeface="Arial"/>
              </a:rPr>
              <a:t>point </a:t>
            </a:r>
            <a:r>
              <a:rPr spc="-40" dirty="0">
                <a:latin typeface="Arial"/>
                <a:cs typeface="Arial"/>
              </a:rPr>
              <a:t>spread </a:t>
            </a:r>
            <a:r>
              <a:rPr spc="-10" dirty="0">
                <a:latin typeface="Arial"/>
                <a:cs typeface="Arial"/>
              </a:rPr>
              <a:t>function in </a:t>
            </a:r>
            <a:r>
              <a:rPr spc="-35" dirty="0">
                <a:latin typeface="Arial"/>
                <a:cs typeface="Arial"/>
              </a:rPr>
              <a:t>a </a:t>
            </a:r>
            <a:r>
              <a:rPr spc="-30" dirty="0">
                <a:latin typeface="Arial"/>
                <a:cs typeface="Arial"/>
              </a:rPr>
              <a:t>camera, </a:t>
            </a:r>
            <a:r>
              <a:rPr spc="-20" dirty="0">
                <a:latin typeface="Arial"/>
                <a:cs typeface="Arial"/>
              </a:rPr>
              <a:t>the  diffusion </a:t>
            </a:r>
            <a:r>
              <a:rPr spc="-30" dirty="0">
                <a:latin typeface="Arial"/>
                <a:cs typeface="Arial"/>
              </a:rPr>
              <a:t>kernel </a:t>
            </a:r>
            <a:r>
              <a:rPr spc="-25" dirty="0">
                <a:latin typeface="Arial"/>
                <a:cs typeface="Arial"/>
              </a:rPr>
              <a:t>for </a:t>
            </a:r>
            <a:r>
              <a:rPr spc="-20" dirty="0">
                <a:latin typeface="Arial"/>
                <a:cs typeface="Arial"/>
              </a:rPr>
              <a:t>diffusion</a:t>
            </a:r>
            <a:r>
              <a:rPr spc="155" dirty="0">
                <a:latin typeface="Arial"/>
                <a:cs typeface="Arial"/>
              </a:rPr>
              <a:t> </a:t>
            </a:r>
            <a:r>
              <a:rPr spc="-20" dirty="0">
                <a:latin typeface="Arial"/>
                <a:cs typeface="Arial"/>
              </a:rPr>
              <a:t>fields</a:t>
            </a:r>
            <a:r>
              <a:rPr spc="-20" dirty="0" smtClean="0">
                <a:latin typeface="Arial"/>
                <a:cs typeface="Arial"/>
              </a:rPr>
              <a:t>)</a:t>
            </a:r>
            <a:endParaRPr lang="en-GB" spc="-2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lang="en-GB" b="1" spc="-20" dirty="0" smtClean="0">
                <a:latin typeface="Arial"/>
                <a:cs typeface="Arial"/>
              </a:rPr>
              <a:t>Strong priors </a:t>
            </a:r>
            <a:r>
              <a:rPr lang="en-GB" spc="-20" dirty="0" smtClean="0">
                <a:latin typeface="Arial"/>
                <a:cs typeface="Arial"/>
              </a:rPr>
              <a:t>on </a:t>
            </a:r>
            <a:r>
              <a:rPr lang="en-GB" dirty="0">
                <a:latin typeface="Arial"/>
                <a:cs typeface="Arial"/>
              </a:rPr>
              <a:t>t</a:t>
            </a:r>
            <a:r>
              <a:rPr dirty="0" smtClean="0">
                <a:latin typeface="Arial"/>
                <a:cs typeface="Arial"/>
              </a:rPr>
              <a:t>he </a:t>
            </a:r>
            <a:r>
              <a:rPr spc="-35" dirty="0">
                <a:latin typeface="Arial"/>
                <a:cs typeface="Arial"/>
              </a:rPr>
              <a:t>source </a:t>
            </a:r>
            <a:r>
              <a:rPr dirty="0">
                <a:latin typeface="Arial"/>
                <a:cs typeface="Arial"/>
              </a:rPr>
              <a:t>to </a:t>
            </a:r>
            <a:r>
              <a:rPr spc="-35" dirty="0">
                <a:latin typeface="Arial"/>
                <a:cs typeface="Arial"/>
              </a:rPr>
              <a:t>be </a:t>
            </a:r>
            <a:r>
              <a:rPr spc="-20" dirty="0" smtClean="0">
                <a:latin typeface="Arial"/>
                <a:cs typeface="Arial"/>
              </a:rPr>
              <a:t>estimated  </a:t>
            </a:r>
            <a:endParaRPr lang="en-GB" spc="-2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lang="en-GB" spc="-2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mtClean="0">
                <a:latin typeface="Arial"/>
                <a:cs typeface="Arial"/>
              </a:rPr>
              <a:t>Our</a:t>
            </a:r>
            <a:r>
              <a:rPr spc="-45" dirty="0" smtClean="0">
                <a:latin typeface="Arial"/>
                <a:cs typeface="Arial"/>
              </a:rPr>
              <a:t> </a:t>
            </a:r>
            <a:r>
              <a:rPr spc="-15" dirty="0" smtClean="0">
                <a:latin typeface="Arial"/>
                <a:cs typeface="Arial"/>
              </a:rPr>
              <a:t>Approach</a:t>
            </a:r>
            <a:endParaRPr lang="en-GB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pc="-10" dirty="0" smtClean="0">
                <a:latin typeface="Arial"/>
                <a:cs typeface="Arial"/>
              </a:rPr>
              <a:t>From </a:t>
            </a:r>
            <a:r>
              <a:rPr spc="-20" dirty="0">
                <a:latin typeface="Arial"/>
                <a:cs typeface="Arial"/>
              </a:rPr>
              <a:t>the </a:t>
            </a:r>
            <a:r>
              <a:rPr spc="-35" dirty="0">
                <a:latin typeface="Arial"/>
                <a:cs typeface="Arial"/>
              </a:rPr>
              <a:t>samples, </a:t>
            </a:r>
            <a:r>
              <a:rPr spc="-30" dirty="0">
                <a:latin typeface="Arial"/>
                <a:cs typeface="Arial"/>
              </a:rPr>
              <a:t>using </a:t>
            </a:r>
            <a:r>
              <a:rPr spc="-20" dirty="0">
                <a:latin typeface="Arial"/>
                <a:cs typeface="Arial"/>
              </a:rPr>
              <a:t>the </a:t>
            </a:r>
            <a:r>
              <a:rPr spc="-35" dirty="0">
                <a:latin typeface="Arial"/>
                <a:cs typeface="Arial"/>
              </a:rPr>
              <a:t>knowledge </a:t>
            </a:r>
            <a:r>
              <a:rPr spc="-20" dirty="0">
                <a:latin typeface="Arial"/>
                <a:cs typeface="Arial"/>
              </a:rPr>
              <a:t>of the </a:t>
            </a:r>
            <a:r>
              <a:rPr spc="-25" dirty="0">
                <a:latin typeface="Arial"/>
                <a:cs typeface="Arial"/>
              </a:rPr>
              <a:t>observation </a:t>
            </a:r>
            <a:r>
              <a:rPr spc="-35" dirty="0">
                <a:latin typeface="Arial"/>
                <a:cs typeface="Arial"/>
              </a:rPr>
              <a:t>process,  </a:t>
            </a:r>
            <a:r>
              <a:rPr spc="-20" dirty="0" smtClean="0">
                <a:latin typeface="Arial"/>
                <a:cs typeface="Arial"/>
              </a:rPr>
              <a:t>estimate</a:t>
            </a:r>
            <a:r>
              <a:rPr lang="en-GB" spc="-20" dirty="0" smtClean="0">
                <a:latin typeface="Arial"/>
                <a:cs typeface="Arial"/>
              </a:rPr>
              <a:t> </a:t>
            </a:r>
            <a:r>
              <a:rPr spc="-30" dirty="0" smtClean="0">
                <a:latin typeface="Arial"/>
                <a:cs typeface="Arial"/>
              </a:rPr>
              <a:t>proper </a:t>
            </a:r>
            <a:r>
              <a:rPr spc="-15" dirty="0">
                <a:latin typeface="Arial"/>
                <a:cs typeface="Arial"/>
              </a:rPr>
              <a:t>integral </a:t>
            </a:r>
            <a:r>
              <a:rPr spc="-35" dirty="0">
                <a:latin typeface="Arial"/>
                <a:cs typeface="Arial"/>
              </a:rPr>
              <a:t>measurements </a:t>
            </a:r>
            <a:r>
              <a:rPr spc="-20" dirty="0">
                <a:latin typeface="Arial"/>
                <a:cs typeface="Arial"/>
              </a:rPr>
              <a:t>of the </a:t>
            </a:r>
            <a:r>
              <a:rPr spc="-35" dirty="0">
                <a:latin typeface="Arial"/>
                <a:cs typeface="Arial"/>
              </a:rPr>
              <a:t>source </a:t>
            </a:r>
            <a:r>
              <a:rPr spc="-25" dirty="0">
                <a:latin typeface="Arial"/>
                <a:cs typeface="Arial"/>
              </a:rPr>
              <a:t>(e.g., </a:t>
            </a:r>
            <a:r>
              <a:rPr spc="-20" dirty="0">
                <a:latin typeface="Arial"/>
                <a:cs typeface="Arial"/>
              </a:rPr>
              <a:t>estimate the  </a:t>
            </a:r>
            <a:r>
              <a:rPr spc="-15" dirty="0">
                <a:latin typeface="Arial"/>
                <a:cs typeface="Arial"/>
              </a:rPr>
              <a:t>Fourier </a:t>
            </a:r>
            <a:r>
              <a:rPr spc="-20" dirty="0">
                <a:latin typeface="Arial"/>
                <a:cs typeface="Arial"/>
              </a:rPr>
              <a:t>transform </a:t>
            </a:r>
            <a:r>
              <a:rPr dirty="0">
                <a:latin typeface="Arial"/>
                <a:cs typeface="Arial"/>
              </a:rPr>
              <a:t>at </a:t>
            </a:r>
            <a:r>
              <a:rPr spc="-15" dirty="0">
                <a:latin typeface="Arial"/>
                <a:cs typeface="Arial"/>
              </a:rPr>
              <a:t>specific</a:t>
            </a:r>
            <a:r>
              <a:rPr spc="100" dirty="0">
                <a:latin typeface="Arial"/>
                <a:cs typeface="Arial"/>
              </a:rPr>
              <a:t> </a:t>
            </a:r>
            <a:r>
              <a:rPr spc="-30" dirty="0">
                <a:latin typeface="Arial"/>
                <a:cs typeface="Arial"/>
              </a:rPr>
              <a:t>frequencies</a:t>
            </a:r>
            <a:r>
              <a:rPr spc="-30" dirty="0" smtClean="0">
                <a:latin typeface="Arial"/>
                <a:cs typeface="Arial"/>
              </a:rPr>
              <a:t>)</a:t>
            </a:r>
            <a:endParaRPr lang="en-GB" spc="-3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pc="-20" dirty="0" smtClean="0">
                <a:latin typeface="Arial"/>
                <a:cs typeface="Arial"/>
              </a:rPr>
              <a:t>Given </a:t>
            </a:r>
            <a:r>
              <a:rPr spc="-20" dirty="0">
                <a:latin typeface="Arial"/>
                <a:cs typeface="Arial"/>
              </a:rPr>
              <a:t>the </a:t>
            </a:r>
            <a:r>
              <a:rPr spc="-15" dirty="0">
                <a:latin typeface="Arial"/>
                <a:cs typeface="Arial"/>
              </a:rPr>
              <a:t>integral </a:t>
            </a:r>
            <a:r>
              <a:rPr spc="-35" dirty="0">
                <a:latin typeface="Arial"/>
                <a:cs typeface="Arial"/>
              </a:rPr>
              <a:t>measurements </a:t>
            </a:r>
            <a:r>
              <a:rPr spc="-25" dirty="0">
                <a:latin typeface="Arial"/>
                <a:cs typeface="Arial"/>
              </a:rPr>
              <a:t>(e.g., </a:t>
            </a:r>
            <a:r>
              <a:rPr spc="-10" dirty="0">
                <a:latin typeface="Arial"/>
                <a:cs typeface="Arial"/>
              </a:rPr>
              <a:t>partial </a:t>
            </a:r>
            <a:r>
              <a:rPr spc="-15" dirty="0">
                <a:latin typeface="Arial"/>
                <a:cs typeface="Arial"/>
              </a:rPr>
              <a:t>Fourier </a:t>
            </a:r>
            <a:r>
              <a:rPr spc="-20" dirty="0">
                <a:latin typeface="Arial"/>
                <a:cs typeface="Arial"/>
              </a:rPr>
              <a:t>transform), </a:t>
            </a:r>
            <a:r>
              <a:rPr spc="-35" dirty="0">
                <a:latin typeface="Arial"/>
                <a:cs typeface="Arial"/>
              </a:rPr>
              <a:t>solve  </a:t>
            </a:r>
            <a:r>
              <a:rPr spc="-20" dirty="0">
                <a:latin typeface="Arial"/>
                <a:cs typeface="Arial"/>
              </a:rPr>
              <a:t>the </a:t>
            </a:r>
            <a:r>
              <a:rPr spc="-15" dirty="0">
                <a:latin typeface="Arial"/>
                <a:cs typeface="Arial"/>
              </a:rPr>
              <a:t>inverse/reconstruction </a:t>
            </a:r>
            <a:r>
              <a:rPr spc="-30" dirty="0">
                <a:latin typeface="Arial"/>
                <a:cs typeface="Arial"/>
              </a:rPr>
              <a:t>problem </a:t>
            </a:r>
            <a:r>
              <a:rPr spc="-30" dirty="0" smtClean="0">
                <a:latin typeface="Arial"/>
                <a:cs typeface="Arial"/>
              </a:rPr>
              <a:t>using</a:t>
            </a:r>
            <a:r>
              <a:rPr lang="en-GB" spc="-30" dirty="0" smtClean="0">
                <a:latin typeface="Arial"/>
                <a:cs typeface="Arial"/>
              </a:rPr>
              <a:t> </a:t>
            </a:r>
            <a:r>
              <a:rPr spc="-30" dirty="0" smtClean="0">
                <a:solidFill>
                  <a:srgbClr val="FF0000"/>
                </a:solidFill>
                <a:latin typeface="Arial"/>
                <a:cs typeface="Arial"/>
              </a:rPr>
              <a:t>proper</a:t>
            </a:r>
            <a:r>
              <a:rPr lang="en-GB" spc="-3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30" dirty="0" smtClean="0">
                <a:latin typeface="Arial"/>
                <a:cs typeface="Arial"/>
              </a:rPr>
              <a:t>sparsity</a:t>
            </a:r>
            <a:r>
              <a:rPr spc="200" dirty="0" smtClean="0">
                <a:latin typeface="Arial"/>
                <a:cs typeface="Arial"/>
              </a:rPr>
              <a:t> </a:t>
            </a:r>
            <a:r>
              <a:rPr spc="-30" dirty="0">
                <a:latin typeface="Arial"/>
                <a:cs typeface="Arial"/>
              </a:rPr>
              <a:t>priors</a:t>
            </a:r>
            <a:endParaRPr dirty="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2730">
              <a:lnSpc>
                <a:spcPct val="100000"/>
              </a:lnSpc>
            </a:pPr>
            <a:r>
              <a:rPr spc="-45" dirty="0"/>
              <a:t>Conclusions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71450" y="739775"/>
            <a:ext cx="4191000" cy="23544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5" dirty="0" smtClean="0">
                <a:solidFill>
                  <a:srgbClr val="0000FF"/>
                </a:solidFill>
                <a:latin typeface="Tahoma"/>
                <a:cs typeface="Tahoma"/>
              </a:rPr>
              <a:t>S</a:t>
            </a:r>
            <a:r>
              <a:rPr lang="en-GB" sz="900" spc="-15" dirty="0" smtClean="0">
                <a:solidFill>
                  <a:srgbClr val="0000FF"/>
                </a:solidFill>
                <a:latin typeface="Tahoma"/>
                <a:cs typeface="Tahoma"/>
              </a:rPr>
              <a:t>parse Sampling</a:t>
            </a:r>
            <a:r>
              <a:rPr sz="900" spc="-35" dirty="0" smtClean="0">
                <a:solidFill>
                  <a:srgbClr val="0000FF"/>
                </a:solidFill>
                <a:latin typeface="Tahoma"/>
                <a:cs typeface="Tahoma"/>
              </a:rPr>
              <a:t>:</a:t>
            </a:r>
            <a:endParaRPr lang="en-GB" sz="900" spc="-35" dirty="0" smtClean="0">
              <a:solidFill>
                <a:srgbClr val="0000FF"/>
              </a:solidFill>
              <a:latin typeface="Tahoma"/>
              <a:cs typeface="Tahoma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spc="-20" dirty="0" smtClean="0">
                <a:latin typeface="Tahoma"/>
                <a:cs typeface="Tahoma"/>
              </a:rPr>
              <a:t>New </a:t>
            </a:r>
            <a:r>
              <a:rPr sz="900" spc="-30" dirty="0">
                <a:latin typeface="Tahoma"/>
                <a:cs typeface="Tahoma"/>
              </a:rPr>
              <a:t>framework </a:t>
            </a:r>
            <a:r>
              <a:rPr sz="900" dirty="0">
                <a:latin typeface="Tahoma"/>
                <a:cs typeface="Tahoma"/>
              </a:rPr>
              <a:t>that </a:t>
            </a:r>
            <a:r>
              <a:rPr sz="900" spc="-25" dirty="0">
                <a:latin typeface="Tahoma"/>
                <a:cs typeface="Tahoma"/>
              </a:rPr>
              <a:t>allows </a:t>
            </a:r>
            <a:r>
              <a:rPr sz="900" spc="-20" dirty="0">
                <a:latin typeface="Tahoma"/>
                <a:cs typeface="Tahoma"/>
              </a:rPr>
              <a:t>the </a:t>
            </a:r>
            <a:r>
              <a:rPr sz="900" spc="-25" dirty="0">
                <a:latin typeface="Tahoma"/>
                <a:cs typeface="Tahoma"/>
              </a:rPr>
              <a:t>sampling </a:t>
            </a:r>
            <a:r>
              <a:rPr sz="900" spc="-30" dirty="0">
                <a:latin typeface="Tahoma"/>
                <a:cs typeface="Tahoma"/>
              </a:rPr>
              <a:t>and </a:t>
            </a:r>
            <a:r>
              <a:rPr sz="900" spc="-15" dirty="0">
                <a:latin typeface="Tahoma"/>
                <a:cs typeface="Tahoma"/>
              </a:rPr>
              <a:t>reconstruction </a:t>
            </a:r>
            <a:r>
              <a:rPr sz="900" spc="-20" dirty="0">
                <a:latin typeface="Tahoma"/>
                <a:cs typeface="Tahoma"/>
              </a:rPr>
              <a:t>of  continuous-time non-bandlimited</a:t>
            </a:r>
            <a:r>
              <a:rPr sz="900" spc="95" dirty="0">
                <a:latin typeface="Tahoma"/>
                <a:cs typeface="Tahoma"/>
              </a:rPr>
              <a:t> </a:t>
            </a:r>
            <a:r>
              <a:rPr sz="900" spc="-25" dirty="0" smtClean="0">
                <a:latin typeface="Tahoma"/>
                <a:cs typeface="Tahoma"/>
              </a:rPr>
              <a:t>signals.</a:t>
            </a:r>
            <a:endParaRPr lang="en-GB" sz="900" spc="-25" dirty="0" smtClean="0">
              <a:latin typeface="Tahoma"/>
              <a:cs typeface="Tahoma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900" spc="-25" dirty="0" smtClean="0">
                <a:latin typeface="Tahoma"/>
                <a:cs typeface="Tahoma"/>
              </a:rPr>
              <a:t>Use </a:t>
            </a:r>
            <a:r>
              <a:rPr sz="900" spc="-20" dirty="0">
                <a:latin typeface="Tahoma"/>
                <a:cs typeface="Tahoma"/>
              </a:rPr>
              <a:t>the </a:t>
            </a:r>
            <a:r>
              <a:rPr sz="900" spc="-35" dirty="0">
                <a:latin typeface="Tahoma"/>
                <a:cs typeface="Tahoma"/>
              </a:rPr>
              <a:t>knowledge </a:t>
            </a:r>
            <a:r>
              <a:rPr sz="900" spc="-20" dirty="0">
                <a:latin typeface="Tahoma"/>
                <a:cs typeface="Tahoma"/>
              </a:rPr>
              <a:t>of the </a:t>
            </a:r>
            <a:r>
              <a:rPr sz="900" spc="-15" dirty="0">
                <a:latin typeface="Tahoma"/>
                <a:cs typeface="Tahoma"/>
              </a:rPr>
              <a:t>acquisition </a:t>
            </a:r>
            <a:r>
              <a:rPr sz="900" spc="-35" dirty="0">
                <a:latin typeface="Tahoma"/>
                <a:cs typeface="Tahoma"/>
              </a:rPr>
              <a:t>process </a:t>
            </a:r>
            <a:r>
              <a:rPr sz="900" dirty="0">
                <a:latin typeface="Tahoma"/>
                <a:cs typeface="Tahoma"/>
              </a:rPr>
              <a:t>to </a:t>
            </a:r>
            <a:r>
              <a:rPr sz="900" spc="-30" dirty="0">
                <a:latin typeface="Tahoma"/>
                <a:cs typeface="Tahoma"/>
              </a:rPr>
              <a:t>map </a:t>
            </a:r>
            <a:r>
              <a:rPr sz="900" spc="-25" dirty="0">
                <a:latin typeface="Tahoma"/>
                <a:cs typeface="Tahoma"/>
              </a:rPr>
              <a:t>discrete  </a:t>
            </a:r>
            <a:r>
              <a:rPr sz="900" spc="-35" dirty="0">
                <a:latin typeface="Tahoma"/>
                <a:cs typeface="Tahoma"/>
              </a:rPr>
              <a:t>measurements </a:t>
            </a:r>
            <a:r>
              <a:rPr sz="900" dirty="0">
                <a:latin typeface="Tahoma"/>
                <a:cs typeface="Tahoma"/>
              </a:rPr>
              <a:t>to </a:t>
            </a:r>
            <a:r>
              <a:rPr sz="900" spc="-15" dirty="0">
                <a:latin typeface="Tahoma"/>
                <a:cs typeface="Tahoma"/>
              </a:rPr>
              <a:t>specific integral</a:t>
            </a:r>
            <a:r>
              <a:rPr sz="900" spc="110" dirty="0">
                <a:latin typeface="Tahoma"/>
                <a:cs typeface="Tahoma"/>
              </a:rPr>
              <a:t> </a:t>
            </a:r>
            <a:r>
              <a:rPr sz="900" spc="-35" dirty="0" smtClean="0">
                <a:latin typeface="Tahoma"/>
                <a:cs typeface="Tahoma"/>
              </a:rPr>
              <a:t>measurements</a:t>
            </a:r>
            <a:endParaRPr lang="en-GB" sz="900" spc="-35" dirty="0">
              <a:latin typeface="Tahoma"/>
              <a:cs typeface="Tahoma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endParaRPr lang="en-GB" sz="900" spc="-20" dirty="0" smtClean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lang="en-GB" sz="900" spc="-20" dirty="0" smtClean="0">
                <a:solidFill>
                  <a:srgbClr val="0000FF"/>
                </a:solidFill>
                <a:latin typeface="Tahoma"/>
                <a:cs typeface="Tahoma"/>
              </a:rPr>
              <a:t>Key Insights:</a:t>
            </a: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lang="en-GB" sz="900" spc="-20" dirty="0" smtClean="0">
                <a:latin typeface="Tahoma"/>
                <a:cs typeface="Tahoma"/>
              </a:rPr>
              <a:t>No need to discretize the input signals (use the mathematics of Hilbert and shift-invariant spaces)</a:t>
            </a: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lang="en-GB" sz="900" spc="-20" dirty="0" smtClean="0">
                <a:latin typeface="Tahoma"/>
                <a:cs typeface="Tahoma"/>
              </a:rPr>
              <a:t>Non-convex reconstruction algorithms (i.e., structured least-squares methods) often superior to other methods</a:t>
            </a: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lang="en-GB" sz="900" spc="-20" dirty="0" smtClean="0">
                <a:latin typeface="Tahoma"/>
                <a:cs typeface="Tahoma"/>
              </a:rPr>
              <a:t>Be creative with the notion of </a:t>
            </a:r>
            <a:r>
              <a:rPr lang="en-GB" sz="900" spc="-20" dirty="0" err="1" smtClean="0">
                <a:latin typeface="Tahoma"/>
                <a:cs typeface="Tahoma"/>
              </a:rPr>
              <a:t>sparsity</a:t>
            </a:r>
            <a:r>
              <a:rPr lang="en-GB" sz="900" spc="-20" dirty="0" smtClean="0">
                <a:latin typeface="Tahoma"/>
                <a:cs typeface="Tahoma"/>
              </a:rPr>
              <a:t>!</a:t>
            </a: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lang="en-GB" sz="900" spc="-20" dirty="0" smtClean="0">
                <a:latin typeface="Tahoma"/>
                <a:cs typeface="Tahoma"/>
              </a:rPr>
              <a:t>Carve the right solution for the problem at hand: discrete/continuous, convex/non-convex, noise/no-noise</a:t>
            </a:r>
          </a:p>
          <a:p>
            <a:pPr marL="12700">
              <a:lnSpc>
                <a:spcPct val="100000"/>
              </a:lnSpc>
            </a:pPr>
            <a:endParaRPr lang="en-GB" sz="900" spc="-2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900" spc="-5" dirty="0" smtClean="0">
                <a:solidFill>
                  <a:srgbClr val="0000FF"/>
                </a:solidFill>
                <a:latin typeface="Tahoma"/>
                <a:cs typeface="Tahoma"/>
              </a:rPr>
              <a:t>Outlook</a:t>
            </a:r>
            <a:r>
              <a:rPr lang="en-GB" sz="900" spc="-5" dirty="0" smtClean="0">
                <a:solidFill>
                  <a:srgbClr val="0000FF"/>
                </a:solidFill>
                <a:latin typeface="Tahoma"/>
                <a:cs typeface="Tahoma"/>
              </a:rPr>
              <a:t>: </a:t>
            </a:r>
            <a:r>
              <a:rPr lang="en-GB" sz="900" spc="-5" dirty="0" smtClean="0">
                <a:latin typeface="Tahoma"/>
                <a:cs typeface="Tahoma"/>
              </a:rPr>
              <a:t>This is the era of inverse problem! Be prepared to witness and contribute to surprising new results and applications!</a:t>
            </a:r>
            <a:endParaRPr sz="900" dirty="0">
              <a:latin typeface="Tahoma"/>
              <a:cs typeface="Tahom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3370">
              <a:lnSpc>
                <a:spcPct val="100000"/>
              </a:lnSpc>
            </a:pPr>
            <a:r>
              <a:rPr spc="-65" dirty="0"/>
              <a:t>References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47294" y="781977"/>
            <a:ext cx="3896995" cy="2185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-5" dirty="0">
                <a:latin typeface="Arial"/>
                <a:cs typeface="Arial"/>
              </a:rPr>
              <a:t>On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spc="-15" dirty="0" smtClean="0">
                <a:latin typeface="Arial"/>
                <a:cs typeface="Arial"/>
              </a:rPr>
              <a:t>sampling</a:t>
            </a:r>
            <a:endParaRPr lang="en-GB" sz="800" b="1" spc="-15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lang="en-GB" sz="800" spc="-15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5" dirty="0" smtClean="0">
                <a:latin typeface="Arial"/>
                <a:cs typeface="Arial"/>
              </a:rPr>
              <a:t>J</a:t>
            </a:r>
            <a:r>
              <a:rPr sz="800" spc="5" dirty="0">
                <a:latin typeface="Arial"/>
                <a:cs typeface="Arial"/>
              </a:rPr>
              <a:t>. </a:t>
            </a:r>
            <a:r>
              <a:rPr sz="800" spc="-10" dirty="0">
                <a:latin typeface="Arial"/>
                <a:cs typeface="Arial"/>
              </a:rPr>
              <a:t>Uriguen, </a:t>
            </a:r>
            <a:r>
              <a:rPr sz="800" spc="50" dirty="0">
                <a:latin typeface="Arial"/>
                <a:cs typeface="Arial"/>
              </a:rPr>
              <a:t>T. </a:t>
            </a:r>
            <a:r>
              <a:rPr sz="800" spc="10" dirty="0">
                <a:latin typeface="Arial"/>
                <a:cs typeface="Arial"/>
              </a:rPr>
              <a:t>Blu,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10" dirty="0">
                <a:latin typeface="Arial"/>
                <a:cs typeface="Arial"/>
              </a:rPr>
              <a:t>P.L. </a:t>
            </a:r>
            <a:r>
              <a:rPr sz="800" spc="20" dirty="0">
                <a:latin typeface="Arial"/>
                <a:cs typeface="Arial"/>
              </a:rPr>
              <a:t>Dragotti </a:t>
            </a:r>
            <a:r>
              <a:rPr sz="800" spc="5" dirty="0">
                <a:latin typeface="Arial"/>
                <a:cs typeface="Arial"/>
              </a:rPr>
              <a:t>‘FRI </a:t>
            </a:r>
            <a:r>
              <a:rPr sz="800" spc="-15" dirty="0">
                <a:latin typeface="Arial"/>
                <a:cs typeface="Arial"/>
              </a:rPr>
              <a:t>Sampling </a:t>
            </a:r>
            <a:r>
              <a:rPr sz="800" spc="20" dirty="0">
                <a:latin typeface="Arial"/>
                <a:cs typeface="Arial"/>
              </a:rPr>
              <a:t>with </a:t>
            </a:r>
            <a:r>
              <a:rPr sz="800" spc="10" dirty="0">
                <a:latin typeface="Arial"/>
                <a:cs typeface="Arial"/>
              </a:rPr>
              <a:t>Arbitrary </a:t>
            </a:r>
            <a:r>
              <a:rPr sz="800" spc="-10" dirty="0">
                <a:latin typeface="Arial"/>
                <a:cs typeface="Arial"/>
              </a:rPr>
              <a:t>Kernels’,  </a:t>
            </a:r>
            <a:r>
              <a:rPr sz="800" spc="-20" dirty="0">
                <a:latin typeface="Arial"/>
                <a:cs typeface="Arial"/>
              </a:rPr>
              <a:t>IEEE </a:t>
            </a:r>
            <a:r>
              <a:rPr sz="800" spc="-15" dirty="0">
                <a:latin typeface="Arial"/>
                <a:cs typeface="Arial"/>
              </a:rPr>
              <a:t>Trans.  on Signal </a:t>
            </a:r>
            <a:r>
              <a:rPr sz="800" spc="-20" dirty="0">
                <a:latin typeface="Arial"/>
                <a:cs typeface="Arial"/>
              </a:rPr>
              <a:t>Processing, </a:t>
            </a:r>
            <a:r>
              <a:rPr sz="800" spc="-15" dirty="0">
                <a:latin typeface="Arial"/>
                <a:cs typeface="Arial"/>
              </a:rPr>
              <a:t>November </a:t>
            </a:r>
            <a:r>
              <a:rPr sz="800" spc="100" dirty="0">
                <a:latin typeface="Arial"/>
                <a:cs typeface="Arial"/>
              </a:rPr>
              <a:t> </a:t>
            </a:r>
            <a:r>
              <a:rPr sz="800" spc="-25" dirty="0" smtClean="0">
                <a:latin typeface="Arial"/>
                <a:cs typeface="Arial"/>
              </a:rPr>
              <a:t>2013</a:t>
            </a:r>
            <a:endParaRPr lang="en-GB" sz="800" spc="-25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endParaRPr lang="en-GB" sz="800" spc="-25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50" dirty="0" smtClean="0">
                <a:latin typeface="Arial"/>
                <a:cs typeface="Arial"/>
              </a:rPr>
              <a:t>T</a:t>
            </a:r>
            <a:r>
              <a:rPr sz="800" spc="50" dirty="0">
                <a:latin typeface="Arial"/>
                <a:cs typeface="Arial"/>
              </a:rPr>
              <a:t>. </a:t>
            </a:r>
            <a:r>
              <a:rPr sz="800" spc="10" dirty="0">
                <a:latin typeface="Arial"/>
                <a:cs typeface="Arial"/>
              </a:rPr>
              <a:t>Blu, </a:t>
            </a:r>
            <a:r>
              <a:rPr sz="800" spc="-10" dirty="0">
                <a:latin typeface="Arial"/>
                <a:cs typeface="Arial"/>
              </a:rPr>
              <a:t>P.L. </a:t>
            </a:r>
            <a:r>
              <a:rPr sz="800" spc="15" dirty="0">
                <a:latin typeface="Arial"/>
                <a:cs typeface="Arial"/>
              </a:rPr>
              <a:t>Dragotti, </a:t>
            </a:r>
            <a:r>
              <a:rPr sz="800" spc="40" dirty="0">
                <a:latin typeface="Arial"/>
                <a:cs typeface="Arial"/>
              </a:rPr>
              <a:t>M. </a:t>
            </a:r>
            <a:r>
              <a:rPr sz="800" spc="10" dirty="0">
                <a:latin typeface="Arial"/>
                <a:cs typeface="Arial"/>
              </a:rPr>
              <a:t>Vetterli, </a:t>
            </a:r>
            <a:r>
              <a:rPr sz="800" spc="-30" dirty="0">
                <a:latin typeface="Arial"/>
                <a:cs typeface="Arial"/>
              </a:rPr>
              <a:t>P. </a:t>
            </a:r>
            <a:r>
              <a:rPr sz="800" dirty="0">
                <a:latin typeface="Arial"/>
                <a:cs typeface="Arial"/>
              </a:rPr>
              <a:t>Marziliano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10" dirty="0">
                <a:latin typeface="Arial"/>
                <a:cs typeface="Arial"/>
              </a:rPr>
              <a:t>L. </a:t>
            </a:r>
            <a:r>
              <a:rPr sz="800" spc="-5" dirty="0">
                <a:latin typeface="Arial"/>
                <a:cs typeface="Arial"/>
              </a:rPr>
              <a:t>Coulot </a:t>
            </a:r>
            <a:r>
              <a:rPr sz="800" spc="-30" dirty="0">
                <a:latin typeface="Arial"/>
                <a:cs typeface="Arial"/>
              </a:rPr>
              <a:t>‘Sparse </a:t>
            </a:r>
            <a:r>
              <a:rPr sz="800" spc="-15" dirty="0">
                <a:latin typeface="Arial"/>
                <a:cs typeface="Arial"/>
              </a:rPr>
              <a:t>Sampling  </a:t>
            </a:r>
            <a:r>
              <a:rPr sz="800" spc="5" dirty="0">
                <a:latin typeface="Arial"/>
                <a:cs typeface="Arial"/>
              </a:rPr>
              <a:t>of </a:t>
            </a:r>
            <a:r>
              <a:rPr sz="800" spc="-15" dirty="0">
                <a:latin typeface="Arial"/>
                <a:cs typeface="Arial"/>
              </a:rPr>
              <a:t>Signal </a:t>
            </a:r>
            <a:r>
              <a:rPr sz="800" spc="-5" dirty="0">
                <a:latin typeface="Arial"/>
                <a:cs typeface="Arial"/>
              </a:rPr>
              <a:t>Innovations: </a:t>
            </a:r>
            <a:r>
              <a:rPr sz="800" spc="-15" dirty="0">
                <a:latin typeface="Arial"/>
                <a:cs typeface="Arial"/>
              </a:rPr>
              <a:t>Theory, </a:t>
            </a:r>
            <a:r>
              <a:rPr sz="800" dirty="0">
                <a:latin typeface="Arial"/>
                <a:cs typeface="Arial"/>
              </a:rPr>
              <a:t>Algorithms </a:t>
            </a:r>
            <a:r>
              <a:rPr sz="800" spc="-20" dirty="0">
                <a:latin typeface="Arial"/>
                <a:cs typeface="Arial"/>
              </a:rPr>
              <a:t>and Performance </a:t>
            </a:r>
            <a:r>
              <a:rPr sz="800" spc="-5" dirty="0">
                <a:latin typeface="Arial"/>
                <a:cs typeface="Arial"/>
              </a:rPr>
              <a:t>Bounds,’ </a:t>
            </a:r>
            <a:r>
              <a:rPr sz="800" spc="-20" dirty="0">
                <a:latin typeface="Arial"/>
                <a:cs typeface="Arial"/>
              </a:rPr>
              <a:t>IEEE  </a:t>
            </a:r>
            <a:r>
              <a:rPr sz="800" spc="-15" dirty="0">
                <a:latin typeface="Arial"/>
                <a:cs typeface="Arial"/>
              </a:rPr>
              <a:t>Signal </a:t>
            </a:r>
            <a:r>
              <a:rPr sz="800" spc="-25" dirty="0">
                <a:latin typeface="Arial"/>
                <a:cs typeface="Arial"/>
              </a:rPr>
              <a:t>Processing </a:t>
            </a:r>
            <a:r>
              <a:rPr sz="800" spc="-15" dirty="0">
                <a:latin typeface="Arial"/>
                <a:cs typeface="Arial"/>
              </a:rPr>
              <a:t>Magazine, </a:t>
            </a:r>
            <a:r>
              <a:rPr sz="800" dirty="0">
                <a:latin typeface="Arial"/>
                <a:cs typeface="Arial"/>
              </a:rPr>
              <a:t>vol.  </a:t>
            </a:r>
            <a:r>
              <a:rPr sz="800" spc="10" dirty="0">
                <a:latin typeface="Arial"/>
                <a:cs typeface="Arial"/>
              </a:rPr>
              <a:t>25(2), </a:t>
            </a:r>
            <a:r>
              <a:rPr sz="800" spc="-5" dirty="0">
                <a:latin typeface="Arial"/>
                <a:cs typeface="Arial"/>
              </a:rPr>
              <a:t>pp.  </a:t>
            </a:r>
            <a:r>
              <a:rPr sz="800" spc="-15" dirty="0">
                <a:latin typeface="Arial"/>
                <a:cs typeface="Arial"/>
              </a:rPr>
              <a:t>31-40, </a:t>
            </a:r>
            <a:r>
              <a:rPr sz="800" spc="-5" dirty="0">
                <a:latin typeface="Arial"/>
                <a:cs typeface="Arial"/>
              </a:rPr>
              <a:t>March </a:t>
            </a:r>
            <a:r>
              <a:rPr sz="800" spc="125" dirty="0">
                <a:latin typeface="Arial"/>
                <a:cs typeface="Arial"/>
              </a:rPr>
              <a:t> </a:t>
            </a:r>
            <a:r>
              <a:rPr sz="800" spc="-25" dirty="0" smtClean="0">
                <a:latin typeface="Arial"/>
                <a:cs typeface="Arial"/>
              </a:rPr>
              <a:t>2008</a:t>
            </a:r>
            <a:r>
              <a:rPr sz="1050" spc="577" baseline="7936" dirty="0" smtClean="0">
                <a:solidFill>
                  <a:srgbClr val="005296"/>
                </a:solidFill>
                <a:latin typeface="Arial"/>
                <a:cs typeface="Arial"/>
              </a:rPr>
              <a:t> </a:t>
            </a:r>
            <a:endParaRPr lang="en-GB" sz="1050" spc="577" baseline="7936" dirty="0" smtClean="0">
              <a:solidFill>
                <a:srgbClr val="005296"/>
              </a:solidFill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endParaRPr lang="en-GB" sz="1050" spc="577" baseline="7936" dirty="0" smtClean="0">
              <a:solidFill>
                <a:srgbClr val="005296"/>
              </a:solidFill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-10" dirty="0" smtClean="0">
                <a:latin typeface="Arial"/>
                <a:cs typeface="Arial"/>
              </a:rPr>
              <a:t>P.L</a:t>
            </a:r>
            <a:r>
              <a:rPr sz="800" spc="-10" dirty="0">
                <a:latin typeface="Arial"/>
                <a:cs typeface="Arial"/>
              </a:rPr>
              <a:t>. </a:t>
            </a:r>
            <a:r>
              <a:rPr sz="800" spc="15" dirty="0">
                <a:latin typeface="Arial"/>
                <a:cs typeface="Arial"/>
              </a:rPr>
              <a:t>Dragotti, </a:t>
            </a:r>
            <a:r>
              <a:rPr sz="800" spc="40" dirty="0">
                <a:latin typeface="Arial"/>
                <a:cs typeface="Arial"/>
              </a:rPr>
              <a:t>M. </a:t>
            </a:r>
            <a:r>
              <a:rPr sz="800" spc="10" dirty="0">
                <a:latin typeface="Arial"/>
                <a:cs typeface="Arial"/>
              </a:rPr>
              <a:t>Vetterli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50" dirty="0">
                <a:latin typeface="Arial"/>
                <a:cs typeface="Arial"/>
              </a:rPr>
              <a:t>T. </a:t>
            </a:r>
            <a:r>
              <a:rPr sz="800" spc="10" dirty="0">
                <a:latin typeface="Arial"/>
                <a:cs typeface="Arial"/>
              </a:rPr>
              <a:t>Blu, </a:t>
            </a:r>
            <a:r>
              <a:rPr sz="800" spc="-5" dirty="0">
                <a:latin typeface="Arial"/>
                <a:cs typeface="Arial"/>
              </a:rPr>
              <a:t>‘Sampling Moments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10" dirty="0">
                <a:latin typeface="Arial"/>
                <a:cs typeface="Arial"/>
              </a:rPr>
              <a:t>Reconstructing  </a:t>
            </a:r>
            <a:r>
              <a:rPr sz="800" spc="-25" dirty="0">
                <a:latin typeface="Arial"/>
                <a:cs typeface="Arial"/>
              </a:rPr>
              <a:t>Signals </a:t>
            </a:r>
            <a:r>
              <a:rPr sz="800" spc="5" dirty="0">
                <a:latin typeface="Arial"/>
                <a:cs typeface="Arial"/>
              </a:rPr>
              <a:t>of Finite </a:t>
            </a:r>
            <a:r>
              <a:rPr sz="800" spc="-15" dirty="0">
                <a:latin typeface="Arial"/>
                <a:cs typeface="Arial"/>
              </a:rPr>
              <a:t>Rate </a:t>
            </a:r>
            <a:r>
              <a:rPr sz="800" spc="5" dirty="0">
                <a:latin typeface="Arial"/>
                <a:cs typeface="Arial"/>
              </a:rPr>
              <a:t>of </a:t>
            </a:r>
            <a:r>
              <a:rPr sz="800" dirty="0">
                <a:latin typeface="Arial"/>
                <a:cs typeface="Arial"/>
              </a:rPr>
              <a:t>Innovation: </a:t>
            </a:r>
            <a:r>
              <a:rPr sz="800" spc="-25" dirty="0">
                <a:latin typeface="Arial"/>
                <a:cs typeface="Arial"/>
              </a:rPr>
              <a:t>Shannon meets </a:t>
            </a:r>
            <a:r>
              <a:rPr sz="800" spc="5" dirty="0">
                <a:latin typeface="Arial"/>
                <a:cs typeface="Arial"/>
              </a:rPr>
              <a:t>Strang-Fix’, </a:t>
            </a:r>
            <a:r>
              <a:rPr sz="800" spc="-20" dirty="0">
                <a:latin typeface="Arial"/>
                <a:cs typeface="Arial"/>
              </a:rPr>
              <a:t>IEEE </a:t>
            </a:r>
            <a:r>
              <a:rPr sz="800" spc="-15" dirty="0">
                <a:latin typeface="Arial"/>
                <a:cs typeface="Arial"/>
              </a:rPr>
              <a:t>Trans.  on Signal </a:t>
            </a:r>
            <a:r>
              <a:rPr sz="800" spc="-20" dirty="0">
                <a:latin typeface="Arial"/>
                <a:cs typeface="Arial"/>
              </a:rPr>
              <a:t>Processing, </a:t>
            </a:r>
            <a:r>
              <a:rPr sz="800" spc="-10" dirty="0">
                <a:latin typeface="Arial"/>
                <a:cs typeface="Arial"/>
              </a:rPr>
              <a:t>vol.55 </a:t>
            </a:r>
            <a:r>
              <a:rPr sz="800" spc="25" dirty="0">
                <a:latin typeface="Arial"/>
                <a:cs typeface="Arial"/>
              </a:rPr>
              <a:t>(5), </a:t>
            </a:r>
            <a:r>
              <a:rPr sz="800" spc="-15" dirty="0">
                <a:latin typeface="Arial"/>
                <a:cs typeface="Arial"/>
              </a:rPr>
              <a:t>pp.1741-1757, </a:t>
            </a:r>
            <a:r>
              <a:rPr sz="800" spc="-5" dirty="0">
                <a:latin typeface="Arial"/>
                <a:cs typeface="Arial"/>
              </a:rPr>
              <a:t>May  </a:t>
            </a:r>
            <a:r>
              <a:rPr sz="800" spc="40" dirty="0">
                <a:latin typeface="Arial"/>
                <a:cs typeface="Arial"/>
              </a:rPr>
              <a:t> </a:t>
            </a:r>
            <a:r>
              <a:rPr sz="800" spc="-15" dirty="0">
                <a:latin typeface="Arial"/>
                <a:cs typeface="Arial"/>
              </a:rPr>
              <a:t>2007</a:t>
            </a:r>
            <a:r>
              <a:rPr sz="800" spc="-15" dirty="0" smtClean="0">
                <a:latin typeface="Arial"/>
                <a:cs typeface="Arial"/>
              </a:rPr>
              <a:t>.</a:t>
            </a:r>
            <a:r>
              <a:rPr sz="1050" spc="577" baseline="7936" dirty="0" smtClean="0">
                <a:solidFill>
                  <a:srgbClr val="005296"/>
                </a:solidFill>
                <a:latin typeface="Arial"/>
                <a:cs typeface="Arial"/>
              </a:rPr>
              <a:t> </a:t>
            </a:r>
            <a:endParaRPr lang="en-GB" sz="1050" spc="577" baseline="7936" dirty="0" smtClean="0">
              <a:solidFill>
                <a:srgbClr val="005296"/>
              </a:solidFill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endParaRPr lang="en-GB" sz="1050" spc="577" baseline="7936" dirty="0" smtClean="0">
              <a:solidFill>
                <a:srgbClr val="005296"/>
              </a:solidFill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15" dirty="0" smtClean="0">
                <a:latin typeface="Arial"/>
                <a:cs typeface="Arial"/>
              </a:rPr>
              <a:t>H</a:t>
            </a:r>
            <a:r>
              <a:rPr sz="800" spc="15" dirty="0">
                <a:latin typeface="Arial"/>
                <a:cs typeface="Arial"/>
              </a:rPr>
              <a:t>. </a:t>
            </a:r>
            <a:r>
              <a:rPr sz="800" spc="-15" dirty="0">
                <a:latin typeface="Arial"/>
                <a:cs typeface="Arial"/>
              </a:rPr>
              <a:t>Pan, </a:t>
            </a:r>
            <a:r>
              <a:rPr sz="800" spc="50" dirty="0">
                <a:latin typeface="Arial"/>
                <a:cs typeface="Arial"/>
              </a:rPr>
              <a:t>T. </a:t>
            </a:r>
            <a:r>
              <a:rPr sz="800" spc="10" dirty="0">
                <a:latin typeface="Arial"/>
                <a:cs typeface="Arial"/>
              </a:rPr>
              <a:t>Blu,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10" dirty="0">
                <a:latin typeface="Arial"/>
                <a:cs typeface="Arial"/>
              </a:rPr>
              <a:t>P.L. </a:t>
            </a:r>
            <a:r>
              <a:rPr sz="800" spc="15" dirty="0">
                <a:latin typeface="Arial"/>
                <a:cs typeface="Arial"/>
              </a:rPr>
              <a:t>Dragotti, </a:t>
            </a:r>
            <a:r>
              <a:rPr sz="800" spc="-5" dirty="0">
                <a:latin typeface="Arial"/>
                <a:cs typeface="Arial"/>
              </a:rPr>
              <a:t>‘Sampling </a:t>
            </a:r>
            <a:r>
              <a:rPr sz="800" spc="-35" dirty="0">
                <a:latin typeface="Arial"/>
                <a:cs typeface="Arial"/>
              </a:rPr>
              <a:t>Curves </a:t>
            </a:r>
            <a:r>
              <a:rPr sz="800" spc="20" dirty="0">
                <a:latin typeface="Arial"/>
                <a:cs typeface="Arial"/>
              </a:rPr>
              <a:t>with </a:t>
            </a:r>
            <a:r>
              <a:rPr sz="800" spc="5" dirty="0">
                <a:latin typeface="Arial"/>
                <a:cs typeface="Arial"/>
              </a:rPr>
              <a:t>Finite </a:t>
            </a:r>
            <a:r>
              <a:rPr sz="800" spc="-15" dirty="0">
                <a:latin typeface="Arial"/>
                <a:cs typeface="Arial"/>
              </a:rPr>
              <a:t>Rate </a:t>
            </a:r>
            <a:r>
              <a:rPr sz="800" spc="5" dirty="0">
                <a:latin typeface="Arial"/>
                <a:cs typeface="Arial"/>
              </a:rPr>
              <a:t>of  Innovation’ </a:t>
            </a:r>
            <a:r>
              <a:rPr sz="800" spc="-20" dirty="0">
                <a:latin typeface="Arial"/>
                <a:cs typeface="Arial"/>
              </a:rPr>
              <a:t>IEEE </a:t>
            </a:r>
            <a:r>
              <a:rPr sz="800" spc="-15" dirty="0">
                <a:latin typeface="Arial"/>
                <a:cs typeface="Arial"/>
              </a:rPr>
              <a:t>Trans.  on Signal </a:t>
            </a:r>
            <a:r>
              <a:rPr sz="800" spc="-20" dirty="0">
                <a:latin typeface="Arial"/>
                <a:cs typeface="Arial"/>
              </a:rPr>
              <a:t>Processing, January  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spc="-20" dirty="0">
                <a:latin typeface="Arial"/>
                <a:cs typeface="Arial"/>
              </a:rPr>
              <a:t>2014</a:t>
            </a:r>
            <a:r>
              <a:rPr sz="800" spc="-20" dirty="0" smtClean="0">
                <a:latin typeface="Arial"/>
                <a:cs typeface="Arial"/>
              </a:rPr>
              <a:t>.</a:t>
            </a:r>
            <a:endParaRPr lang="en-GB" sz="800" spc="-2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endParaRPr lang="en-GB" sz="800" spc="-2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buFont typeface="Arial"/>
              <a:buChar char="•"/>
            </a:pPr>
            <a:r>
              <a:rPr sz="800" spc="20" dirty="0" smtClean="0">
                <a:latin typeface="Arial"/>
                <a:cs typeface="Arial"/>
              </a:rPr>
              <a:t>X</a:t>
            </a:r>
            <a:r>
              <a:rPr sz="800" spc="20" dirty="0">
                <a:latin typeface="Arial"/>
                <a:cs typeface="Arial"/>
              </a:rPr>
              <a:t>. </a:t>
            </a:r>
            <a:r>
              <a:rPr sz="800" spc="-10" dirty="0">
                <a:latin typeface="Arial"/>
                <a:cs typeface="Arial"/>
              </a:rPr>
              <a:t>Wei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10" dirty="0">
                <a:latin typeface="Arial"/>
                <a:cs typeface="Arial"/>
              </a:rPr>
              <a:t>P.L. </a:t>
            </a:r>
            <a:r>
              <a:rPr sz="800" spc="15" dirty="0">
                <a:latin typeface="Arial"/>
                <a:cs typeface="Arial"/>
              </a:rPr>
              <a:t>Dragotti, </a:t>
            </a:r>
            <a:r>
              <a:rPr sz="800" spc="-25" dirty="0">
                <a:latin typeface="Arial"/>
                <a:cs typeface="Arial"/>
              </a:rPr>
              <a:t>Guaranteed </a:t>
            </a:r>
            <a:r>
              <a:rPr sz="800" spc="-20" dirty="0">
                <a:latin typeface="Arial"/>
                <a:cs typeface="Arial"/>
              </a:rPr>
              <a:t>Performance </a:t>
            </a:r>
            <a:r>
              <a:rPr sz="800" spc="5" dirty="0">
                <a:latin typeface="Arial"/>
                <a:cs typeface="Arial"/>
              </a:rPr>
              <a:t>in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-10" dirty="0">
                <a:latin typeface="Arial"/>
                <a:cs typeface="Arial"/>
              </a:rPr>
              <a:t>FRI </a:t>
            </a:r>
            <a:r>
              <a:rPr sz="800" dirty="0">
                <a:latin typeface="Arial"/>
                <a:cs typeface="Arial"/>
              </a:rPr>
              <a:t>setting, </a:t>
            </a:r>
            <a:r>
              <a:rPr sz="800" spc="-20" dirty="0">
                <a:latin typeface="Arial"/>
                <a:cs typeface="Arial"/>
              </a:rPr>
              <a:t>IEEE  </a:t>
            </a:r>
            <a:r>
              <a:rPr sz="800" spc="-15" dirty="0">
                <a:latin typeface="Arial"/>
                <a:cs typeface="Arial"/>
              </a:rPr>
              <a:t>Signal </a:t>
            </a:r>
            <a:r>
              <a:rPr sz="800" spc="-25" dirty="0">
                <a:latin typeface="Arial"/>
                <a:cs typeface="Arial"/>
              </a:rPr>
              <a:t>Processing </a:t>
            </a:r>
            <a:r>
              <a:rPr sz="800" dirty="0">
                <a:latin typeface="Arial"/>
                <a:cs typeface="Arial"/>
              </a:rPr>
              <a:t>Letters,</a:t>
            </a:r>
            <a:r>
              <a:rPr sz="800" spc="170" dirty="0">
                <a:latin typeface="Arial"/>
                <a:cs typeface="Arial"/>
              </a:rPr>
              <a:t> </a:t>
            </a:r>
            <a:r>
              <a:rPr sz="800" spc="-25" dirty="0">
                <a:latin typeface="Arial"/>
                <a:cs typeface="Arial"/>
              </a:rPr>
              <a:t>2015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/>
          <p:nvPr/>
        </p:nvSpPr>
        <p:spPr>
          <a:xfrm>
            <a:off x="4532315" y="3036696"/>
            <a:ext cx="30480" cy="12700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479" y="0"/>
                </a:moveTo>
                <a:lnTo>
                  <a:pt x="15239" y="12699"/>
                </a:lnTo>
                <a:lnTo>
                  <a:pt x="0" y="0"/>
                </a:lnTo>
              </a:path>
            </a:pathLst>
          </a:custGeom>
          <a:ln w="5060">
            <a:solidFill>
              <a:srgbClr val="99B9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1265">
              <a:lnSpc>
                <a:spcPct val="100000"/>
              </a:lnSpc>
            </a:pPr>
            <a:r>
              <a:rPr spc="-65" dirty="0"/>
              <a:t>References</a:t>
            </a:r>
            <a:r>
              <a:rPr spc="-20" dirty="0"/>
              <a:t> </a:t>
            </a:r>
            <a:r>
              <a:rPr spc="-10" dirty="0"/>
              <a:t>(cont’d)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23850" y="739775"/>
            <a:ext cx="3787775" cy="23788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-5" dirty="0">
                <a:latin typeface="Arial"/>
                <a:cs typeface="Arial"/>
              </a:rPr>
              <a:t>On </a:t>
            </a:r>
            <a:r>
              <a:rPr lang="en-GB" sz="800" b="1" spc="-5" dirty="0" smtClean="0">
                <a:latin typeface="Arial"/>
                <a:cs typeface="Arial"/>
              </a:rPr>
              <a:t>Single-Image  </a:t>
            </a:r>
            <a:r>
              <a:rPr sz="800" b="1" spc="-25" dirty="0" smtClean="0">
                <a:latin typeface="Arial"/>
                <a:cs typeface="Arial"/>
              </a:rPr>
              <a:t>Image</a:t>
            </a:r>
            <a:r>
              <a:rPr sz="800" b="1" spc="85" dirty="0" smtClean="0">
                <a:latin typeface="Arial"/>
                <a:cs typeface="Arial"/>
              </a:rPr>
              <a:t> </a:t>
            </a:r>
            <a:r>
              <a:rPr sz="800" b="1" spc="-15" dirty="0">
                <a:latin typeface="Arial"/>
                <a:cs typeface="Arial"/>
              </a:rPr>
              <a:t>Super-</a:t>
            </a:r>
            <a:r>
              <a:rPr sz="800" b="1" spc="-15" dirty="0" smtClean="0">
                <a:latin typeface="Arial"/>
                <a:cs typeface="Arial"/>
              </a:rPr>
              <a:t>Resolution</a:t>
            </a:r>
            <a:r>
              <a:rPr sz="800" b="1" spc="-10" dirty="0" smtClean="0">
                <a:latin typeface="Arial"/>
                <a:cs typeface="Arial"/>
              </a:rPr>
              <a:t> </a:t>
            </a:r>
            <a:endParaRPr lang="en-GB" sz="800" b="1" spc="-1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lang="en-GB" sz="800" b="1" spc="-10" dirty="0" smtClean="0">
              <a:latin typeface="Arial"/>
              <a:cs typeface="Arial"/>
            </a:endParaRPr>
          </a:p>
          <a:p>
            <a:pPr marL="184150" indent="-171450">
              <a:buFont typeface="Arial"/>
              <a:buChar char="•"/>
            </a:pPr>
            <a:r>
              <a:rPr lang="en-GB" sz="800" spc="-10" dirty="0" smtClean="0">
                <a:latin typeface="Arial"/>
                <a:cs typeface="Arial"/>
              </a:rPr>
              <a:t>X. Wei </a:t>
            </a:r>
            <a:r>
              <a:rPr sz="800" spc="-20" dirty="0" smtClean="0">
                <a:latin typeface="Arial"/>
                <a:cs typeface="Arial"/>
              </a:rPr>
              <a:t>and </a:t>
            </a:r>
            <a:r>
              <a:rPr sz="800" spc="-10" dirty="0">
                <a:latin typeface="Arial"/>
                <a:cs typeface="Arial"/>
              </a:rPr>
              <a:t>P.L. </a:t>
            </a:r>
            <a:r>
              <a:rPr sz="800" spc="15" dirty="0">
                <a:latin typeface="Arial"/>
                <a:cs typeface="Arial"/>
              </a:rPr>
              <a:t>Dragotti, </a:t>
            </a:r>
            <a:r>
              <a:rPr lang="en-GB" sz="800" spc="5" dirty="0">
                <a:latin typeface="Arial"/>
                <a:cs typeface="Arial"/>
              </a:rPr>
              <a:t>F</a:t>
            </a:r>
            <a:r>
              <a:rPr lang="en-US" sz="800" spc="5" dirty="0" smtClean="0">
                <a:latin typeface="Arial"/>
                <a:cs typeface="Arial"/>
              </a:rPr>
              <a:t>RESH </a:t>
            </a:r>
            <a:r>
              <a:rPr lang="en-US" sz="800" spc="5" dirty="0">
                <a:latin typeface="Arial"/>
                <a:cs typeface="Arial"/>
              </a:rPr>
              <a:t>-FRI-based single image super-resolution algorithm, IEEE Trans on Image Processing, Vol.25(8), pp. 3723-3735, August </a:t>
            </a:r>
            <a:r>
              <a:rPr lang="en-US" sz="800" spc="5" dirty="0" smtClean="0">
                <a:latin typeface="Arial"/>
                <a:cs typeface="Arial"/>
              </a:rPr>
              <a:t>2016</a:t>
            </a:r>
            <a:r>
              <a:rPr sz="800" spc="-20" dirty="0" smtClean="0">
                <a:latin typeface="Arial"/>
                <a:cs typeface="Arial"/>
              </a:rPr>
              <a:t>.</a:t>
            </a:r>
            <a:endParaRPr lang="en-GB" sz="800" dirty="0">
              <a:latin typeface="Arial"/>
              <a:cs typeface="Arial"/>
            </a:endParaRPr>
          </a:p>
          <a:p>
            <a:pPr marL="184150" indent="-171450">
              <a:buFont typeface="Arial"/>
              <a:buChar char="•"/>
            </a:pPr>
            <a:endParaRPr lang="en-GB" sz="800" b="1" spc="-5" dirty="0">
              <a:latin typeface="Arial"/>
              <a:cs typeface="Arial"/>
            </a:endParaRPr>
          </a:p>
          <a:p>
            <a:pPr marL="12700"/>
            <a:r>
              <a:rPr sz="800" b="1" spc="-5" dirty="0" smtClean="0">
                <a:latin typeface="Arial"/>
                <a:cs typeface="Arial"/>
              </a:rPr>
              <a:t>On </a:t>
            </a:r>
            <a:r>
              <a:rPr sz="800" b="1" spc="-15" dirty="0">
                <a:latin typeface="Arial"/>
                <a:cs typeface="Arial"/>
              </a:rPr>
              <a:t>Calcium </a:t>
            </a:r>
            <a:r>
              <a:rPr sz="800" b="1" spc="-10" dirty="0">
                <a:latin typeface="Arial"/>
                <a:cs typeface="Arial"/>
              </a:rPr>
              <a:t>Transient</a:t>
            </a:r>
            <a:r>
              <a:rPr sz="800" b="1" spc="190" dirty="0">
                <a:latin typeface="Arial"/>
                <a:cs typeface="Arial"/>
              </a:rPr>
              <a:t> </a:t>
            </a:r>
            <a:r>
              <a:rPr sz="800" b="1" dirty="0" smtClean="0">
                <a:latin typeface="Arial"/>
                <a:cs typeface="Arial"/>
              </a:rPr>
              <a:t>Detection</a:t>
            </a:r>
            <a:endParaRPr lang="en-GB" sz="800" b="1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254"/>
              </a:spcBef>
              <a:buFont typeface="Arial"/>
              <a:buChar char="•"/>
            </a:pPr>
            <a:r>
              <a:rPr sz="800" spc="-15" dirty="0" smtClean="0">
                <a:latin typeface="Arial"/>
                <a:cs typeface="Arial"/>
              </a:rPr>
              <a:t>Jon </a:t>
            </a:r>
            <a:r>
              <a:rPr sz="800" spc="5" dirty="0">
                <a:latin typeface="Arial"/>
                <a:cs typeface="Arial"/>
              </a:rPr>
              <a:t>Onativia, </a:t>
            </a:r>
            <a:r>
              <a:rPr sz="800" spc="-15" dirty="0">
                <a:latin typeface="Arial"/>
                <a:cs typeface="Arial"/>
              </a:rPr>
              <a:t>Simon </a:t>
            </a:r>
            <a:r>
              <a:rPr sz="800" spc="-10" dirty="0">
                <a:latin typeface="Arial"/>
                <a:cs typeface="Arial"/>
              </a:rPr>
              <a:t>R. </a:t>
            </a:r>
            <a:r>
              <a:rPr sz="800" spc="-5" dirty="0">
                <a:latin typeface="Arial"/>
                <a:cs typeface="Arial"/>
              </a:rPr>
              <a:t>Schultz,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5" dirty="0">
                <a:latin typeface="Arial"/>
                <a:cs typeface="Arial"/>
              </a:rPr>
              <a:t>Pier </a:t>
            </a:r>
            <a:r>
              <a:rPr sz="800" spc="5" dirty="0">
                <a:latin typeface="Arial"/>
                <a:cs typeface="Arial"/>
              </a:rPr>
              <a:t>Luigi </a:t>
            </a:r>
            <a:r>
              <a:rPr sz="800" spc="15" dirty="0">
                <a:latin typeface="Arial"/>
                <a:cs typeface="Arial"/>
              </a:rPr>
              <a:t>Dragotti, </a:t>
            </a:r>
            <a:r>
              <a:rPr sz="800" spc="30" dirty="0">
                <a:latin typeface="Arial"/>
                <a:cs typeface="Arial"/>
              </a:rPr>
              <a:t>A </a:t>
            </a:r>
            <a:r>
              <a:rPr sz="800" spc="5" dirty="0">
                <a:latin typeface="Arial"/>
                <a:cs typeface="Arial"/>
              </a:rPr>
              <a:t>Finite </a:t>
            </a:r>
            <a:r>
              <a:rPr sz="800" spc="-15" dirty="0">
                <a:latin typeface="Arial"/>
                <a:cs typeface="Arial"/>
              </a:rPr>
              <a:t>Rate </a:t>
            </a:r>
            <a:r>
              <a:rPr sz="800" spc="5" dirty="0">
                <a:latin typeface="Arial"/>
                <a:cs typeface="Arial"/>
              </a:rPr>
              <a:t>of  </a:t>
            </a:r>
            <a:r>
              <a:rPr sz="800" dirty="0">
                <a:latin typeface="Arial"/>
                <a:cs typeface="Arial"/>
              </a:rPr>
              <a:t>Innovation algorithm for fast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15" dirty="0">
                <a:latin typeface="Arial"/>
                <a:cs typeface="Arial"/>
              </a:rPr>
              <a:t>accurate </a:t>
            </a:r>
            <a:r>
              <a:rPr sz="800" spc="-30" dirty="0">
                <a:latin typeface="Arial"/>
                <a:cs typeface="Arial"/>
              </a:rPr>
              <a:t>spike </a:t>
            </a:r>
            <a:r>
              <a:rPr sz="800" spc="-5" dirty="0">
                <a:latin typeface="Arial"/>
                <a:cs typeface="Arial"/>
              </a:rPr>
              <a:t>detection </a:t>
            </a:r>
            <a:r>
              <a:rPr sz="800" spc="5" dirty="0">
                <a:latin typeface="Arial"/>
                <a:cs typeface="Arial"/>
              </a:rPr>
              <a:t>from </a:t>
            </a:r>
            <a:r>
              <a:rPr sz="800" dirty="0">
                <a:latin typeface="Arial"/>
                <a:cs typeface="Arial"/>
              </a:rPr>
              <a:t>two-photon  </a:t>
            </a:r>
            <a:r>
              <a:rPr sz="800" spc="-10" dirty="0">
                <a:latin typeface="Arial"/>
                <a:cs typeface="Arial"/>
              </a:rPr>
              <a:t>calcium </a:t>
            </a:r>
            <a:r>
              <a:rPr sz="800" spc="-5" dirty="0">
                <a:latin typeface="Arial"/>
                <a:cs typeface="Arial"/>
              </a:rPr>
              <a:t>imaging, Journal </a:t>
            </a:r>
            <a:r>
              <a:rPr sz="800" spc="5" dirty="0">
                <a:latin typeface="Arial"/>
                <a:cs typeface="Arial"/>
              </a:rPr>
              <a:t>of </a:t>
            </a:r>
            <a:r>
              <a:rPr sz="800" spc="-10" dirty="0">
                <a:latin typeface="Arial"/>
                <a:cs typeface="Arial"/>
              </a:rPr>
              <a:t>Neural </a:t>
            </a:r>
            <a:r>
              <a:rPr sz="800" spc="-15" dirty="0">
                <a:latin typeface="Arial"/>
                <a:cs typeface="Arial"/>
              </a:rPr>
              <a:t>Engineering, </a:t>
            </a:r>
            <a:r>
              <a:rPr sz="800" dirty="0">
                <a:latin typeface="Arial"/>
                <a:cs typeface="Arial"/>
              </a:rPr>
              <a:t>August </a:t>
            </a:r>
            <a:r>
              <a:rPr sz="800" spc="-25" dirty="0" smtClean="0">
                <a:latin typeface="Arial"/>
                <a:cs typeface="Arial"/>
              </a:rPr>
              <a:t>2013</a:t>
            </a:r>
            <a:r>
              <a:rPr sz="800" spc="10" dirty="0" smtClean="0">
                <a:latin typeface="Arial"/>
                <a:cs typeface="Arial"/>
              </a:rPr>
              <a:t>.</a:t>
            </a:r>
            <a:endParaRPr lang="en-GB" sz="800" spc="10" dirty="0" smtClean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254"/>
              </a:spcBef>
              <a:buFont typeface="Arial"/>
              <a:buChar char="•"/>
            </a:pPr>
            <a:r>
              <a:rPr lang="en-GB" sz="800" dirty="0" smtClean="0">
                <a:latin typeface="Arial"/>
                <a:cs typeface="Arial"/>
              </a:rPr>
              <a:t>S</a:t>
            </a:r>
            <a:r>
              <a:rPr lang="en-GB" sz="800" dirty="0">
                <a:latin typeface="Arial"/>
                <a:cs typeface="Arial"/>
              </a:rPr>
              <a:t>. Reynolds, C.S. Copeland, S. Schultz and P.L. Dragotti, An Extension of the FRI framework for Calcium Transient Detection, International Symposium on </a:t>
            </a:r>
            <a:r>
              <a:rPr lang="en-GB" sz="800" dirty="0" err="1">
                <a:latin typeface="Arial"/>
                <a:cs typeface="Arial"/>
              </a:rPr>
              <a:t>BioMedical</a:t>
            </a:r>
            <a:r>
              <a:rPr lang="en-GB" sz="800" dirty="0">
                <a:latin typeface="Arial"/>
                <a:cs typeface="Arial"/>
              </a:rPr>
              <a:t> Imaging, (ISBI), Prague, Czech Republic, April 2016</a:t>
            </a:r>
            <a:r>
              <a:rPr lang="en-GB" sz="800" dirty="0" smtClean="0">
                <a:latin typeface="Arial"/>
                <a:cs typeface="Arial"/>
              </a:rPr>
              <a:t>.</a:t>
            </a:r>
          </a:p>
          <a:p>
            <a:pPr marL="184150" indent="-171450">
              <a:lnSpc>
                <a:spcPct val="100000"/>
              </a:lnSpc>
              <a:spcBef>
                <a:spcPts val="254"/>
              </a:spcBef>
              <a:buFont typeface="Arial"/>
              <a:buChar char="•"/>
            </a:pP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800" b="1" spc="-5" dirty="0">
                <a:latin typeface="Arial"/>
                <a:cs typeface="Arial"/>
              </a:rPr>
              <a:t>On </a:t>
            </a:r>
            <a:r>
              <a:rPr sz="800" b="1" dirty="0">
                <a:latin typeface="Arial"/>
                <a:cs typeface="Arial"/>
              </a:rPr>
              <a:t>Diffusion </a:t>
            </a:r>
            <a:r>
              <a:rPr sz="800" b="1" spc="-20" dirty="0">
                <a:latin typeface="Arial"/>
                <a:cs typeface="Arial"/>
              </a:rPr>
              <a:t>Fields and </a:t>
            </a:r>
            <a:r>
              <a:rPr sz="800" b="1" spc="-40" dirty="0">
                <a:latin typeface="Arial"/>
                <a:cs typeface="Arial"/>
              </a:rPr>
              <a:t>Sensor </a:t>
            </a:r>
            <a:r>
              <a:rPr sz="800" b="1" spc="114" dirty="0">
                <a:latin typeface="Arial"/>
                <a:cs typeface="Arial"/>
              </a:rPr>
              <a:t> </a:t>
            </a:r>
            <a:r>
              <a:rPr sz="800" b="1" spc="-15" dirty="0" smtClean="0">
                <a:latin typeface="Arial"/>
                <a:cs typeface="Arial"/>
              </a:rPr>
              <a:t>Network</a:t>
            </a:r>
            <a:r>
              <a:rPr lang="en-GB" sz="800" b="1" spc="-15" dirty="0" smtClean="0">
                <a:latin typeface="Arial"/>
                <a:cs typeface="Arial"/>
              </a:rPr>
              <a:t>s</a:t>
            </a:r>
          </a:p>
          <a:p>
            <a:pPr marL="184150" indent="-171450">
              <a:lnSpc>
                <a:spcPct val="100000"/>
              </a:lnSpc>
              <a:spcBef>
                <a:spcPts val="254"/>
              </a:spcBef>
              <a:buFont typeface="Arial"/>
              <a:buChar char="•"/>
            </a:pPr>
            <a:r>
              <a:rPr sz="800" spc="-10" dirty="0" smtClean="0">
                <a:latin typeface="Arial"/>
                <a:cs typeface="Arial"/>
              </a:rPr>
              <a:t>John </a:t>
            </a:r>
            <a:r>
              <a:rPr sz="800" dirty="0">
                <a:latin typeface="Arial"/>
                <a:cs typeface="Arial"/>
              </a:rPr>
              <a:t>Murray-Bruce </a:t>
            </a:r>
            <a:r>
              <a:rPr sz="800" spc="-20" dirty="0">
                <a:latin typeface="Arial"/>
                <a:cs typeface="Arial"/>
              </a:rPr>
              <a:t>and </a:t>
            </a:r>
            <a:r>
              <a:rPr sz="800" spc="-5" dirty="0">
                <a:latin typeface="Arial"/>
                <a:cs typeface="Arial"/>
              </a:rPr>
              <a:t>Pier </a:t>
            </a:r>
            <a:r>
              <a:rPr sz="800" spc="5" dirty="0">
                <a:latin typeface="Arial"/>
                <a:cs typeface="Arial"/>
              </a:rPr>
              <a:t>Luigi </a:t>
            </a:r>
            <a:r>
              <a:rPr sz="800" spc="15" dirty="0">
                <a:latin typeface="Arial"/>
                <a:cs typeface="Arial"/>
              </a:rPr>
              <a:t>Dragotti, </a:t>
            </a:r>
            <a:r>
              <a:rPr sz="800" spc="5" dirty="0">
                <a:latin typeface="Arial"/>
                <a:cs typeface="Arial"/>
              </a:rPr>
              <a:t>Estimating </a:t>
            </a:r>
            <a:r>
              <a:rPr sz="800" spc="-15" dirty="0">
                <a:latin typeface="Arial"/>
                <a:cs typeface="Arial"/>
              </a:rPr>
              <a:t>localized </a:t>
            </a:r>
            <a:r>
              <a:rPr sz="800" spc="-40" dirty="0">
                <a:latin typeface="Arial"/>
                <a:cs typeface="Arial"/>
              </a:rPr>
              <a:t>sources </a:t>
            </a:r>
            <a:r>
              <a:rPr sz="800" spc="5" dirty="0">
                <a:latin typeface="Arial"/>
                <a:cs typeface="Arial"/>
              </a:rPr>
              <a:t>of  </a:t>
            </a:r>
            <a:r>
              <a:rPr sz="800" spc="-5" dirty="0">
                <a:latin typeface="Arial"/>
                <a:cs typeface="Arial"/>
              </a:rPr>
              <a:t>diffusion </a:t>
            </a:r>
            <a:r>
              <a:rPr sz="800" spc="-15" dirty="0">
                <a:latin typeface="Arial"/>
                <a:cs typeface="Arial"/>
              </a:rPr>
              <a:t>fields </a:t>
            </a:r>
            <a:r>
              <a:rPr sz="800" spc="-20" dirty="0">
                <a:latin typeface="Arial"/>
                <a:cs typeface="Arial"/>
              </a:rPr>
              <a:t>using </a:t>
            </a:r>
            <a:r>
              <a:rPr sz="800" spc="-5" dirty="0">
                <a:latin typeface="Arial"/>
                <a:cs typeface="Arial"/>
              </a:rPr>
              <a:t>spatiotemporal </a:t>
            </a:r>
            <a:r>
              <a:rPr sz="800" spc="-45" dirty="0">
                <a:latin typeface="Arial"/>
                <a:cs typeface="Arial"/>
              </a:rPr>
              <a:t>sensor </a:t>
            </a:r>
            <a:r>
              <a:rPr sz="800" spc="-25" dirty="0">
                <a:latin typeface="Arial"/>
                <a:cs typeface="Arial"/>
              </a:rPr>
              <a:t>measurements, </a:t>
            </a:r>
            <a:r>
              <a:rPr sz="800" spc="-20" dirty="0">
                <a:latin typeface="Arial"/>
                <a:cs typeface="Arial"/>
              </a:rPr>
              <a:t>IEEE </a:t>
            </a:r>
            <a:r>
              <a:rPr sz="800" spc="-15" dirty="0">
                <a:latin typeface="Arial"/>
                <a:cs typeface="Arial"/>
              </a:rPr>
              <a:t>Trans. on  Signal </a:t>
            </a:r>
            <a:r>
              <a:rPr sz="800" spc="-20" dirty="0">
                <a:latin typeface="Arial"/>
                <a:cs typeface="Arial"/>
              </a:rPr>
              <a:t>Processing, </a:t>
            </a:r>
            <a:r>
              <a:rPr sz="800" spc="-25" dirty="0">
                <a:latin typeface="Arial"/>
                <a:cs typeface="Arial"/>
              </a:rPr>
              <a:t>June</a:t>
            </a:r>
            <a:r>
              <a:rPr sz="800" spc="140" dirty="0">
                <a:latin typeface="Arial"/>
                <a:cs typeface="Arial"/>
              </a:rPr>
              <a:t> </a:t>
            </a:r>
            <a:r>
              <a:rPr sz="800" spc="-15" dirty="0">
                <a:latin typeface="Arial"/>
                <a:cs typeface="Arial"/>
              </a:rPr>
              <a:t>2015.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-438150" y="481952"/>
            <a:ext cx="495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0115" algn="l">
              <a:lnSpc>
                <a:spcPct val="100000"/>
              </a:lnSpc>
            </a:pPr>
            <a:r>
              <a:rPr lang="en-GB" spc="-20" dirty="0" smtClean="0"/>
              <a:t>The Sampling Problem</a:t>
            </a:r>
            <a:endParaRPr spc="-70" dirty="0"/>
          </a:p>
        </p:txBody>
      </p:sp>
      <p:sp>
        <p:nvSpPr>
          <p:cNvPr id="35" name="object 35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Picture 33" descr="SamplingProble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775"/>
            <a:ext cx="4540250" cy="23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9111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85289">
              <a:lnSpc>
                <a:spcPct val="100000"/>
              </a:lnSpc>
            </a:pPr>
            <a:r>
              <a:rPr spc="-20" dirty="0"/>
              <a:t>Outline</a:t>
            </a:r>
          </a:p>
        </p:txBody>
      </p:sp>
      <p:sp>
        <p:nvSpPr>
          <p:cNvPr id="26" name="object 26"/>
          <p:cNvSpPr txBox="1">
            <a:spLocks noGrp="1"/>
          </p:cNvSpPr>
          <p:nvPr>
            <p:ph type="body" idx="1"/>
          </p:nvPr>
        </p:nvSpPr>
        <p:spPr>
          <a:xfrm>
            <a:off x="347294" y="788250"/>
            <a:ext cx="3915511" cy="1964486"/>
          </a:xfrm>
          <a:prstGeom prst="rect">
            <a:avLst/>
          </a:prstGeom>
        </p:spPr>
        <p:txBody>
          <a:bodyPr vert="horz" wrap="square" lIns="0" tIns="75920" rIns="0" bIns="0" rtlCol="0">
            <a:spAutoFit/>
          </a:bodyPr>
          <a:lstStyle/>
          <a:p>
            <a:pPr marL="123189">
              <a:lnSpc>
                <a:spcPct val="100000"/>
              </a:lnSpc>
            </a:pPr>
            <a:r>
              <a:rPr sz="900" b="1" spc="-40" dirty="0" smtClean="0">
                <a:latin typeface="Arial"/>
                <a:cs typeface="Arial"/>
              </a:rPr>
              <a:t>Goal  </a:t>
            </a:r>
            <a:r>
              <a:rPr sz="900" b="1" spc="-40" dirty="0">
                <a:latin typeface="Arial"/>
                <a:cs typeface="Arial"/>
              </a:rPr>
              <a:t>1</a:t>
            </a:r>
            <a:r>
              <a:rPr sz="900" spc="-40" dirty="0"/>
              <a:t>:  </a:t>
            </a:r>
            <a:r>
              <a:rPr sz="900" dirty="0"/>
              <a:t>to </a:t>
            </a:r>
            <a:r>
              <a:rPr sz="900" spc="-30" dirty="0"/>
              <a:t>map </a:t>
            </a:r>
            <a:r>
              <a:rPr sz="900" spc="-20" dirty="0"/>
              <a:t>the </a:t>
            </a:r>
            <a:r>
              <a:rPr sz="900" spc="-35" dirty="0"/>
              <a:t>samples </a:t>
            </a:r>
            <a:r>
              <a:rPr sz="900" dirty="0"/>
              <a:t>to </a:t>
            </a:r>
            <a:r>
              <a:rPr sz="900" spc="-10" dirty="0"/>
              <a:t>partial </a:t>
            </a:r>
            <a:r>
              <a:rPr sz="900" spc="-15" dirty="0"/>
              <a:t>Fourier information about </a:t>
            </a:r>
            <a:r>
              <a:rPr sz="900" i="1" spc="-30" dirty="0">
                <a:latin typeface="Arial"/>
                <a:cs typeface="Arial"/>
              </a:rPr>
              <a:t>x</a:t>
            </a:r>
            <a:r>
              <a:rPr sz="900" i="1" spc="-45" dirty="0">
                <a:latin typeface="Arial"/>
                <a:cs typeface="Arial"/>
              </a:rPr>
              <a:t> </a:t>
            </a:r>
            <a:r>
              <a:rPr sz="900" spc="55" dirty="0"/>
              <a:t>(</a:t>
            </a:r>
            <a:r>
              <a:rPr sz="900" i="1" spc="55" dirty="0">
                <a:latin typeface="Arial"/>
                <a:cs typeface="Arial"/>
              </a:rPr>
              <a:t>t</a:t>
            </a:r>
            <a:r>
              <a:rPr sz="900" spc="55" dirty="0"/>
              <a:t>)</a:t>
            </a:r>
            <a:endParaRPr sz="900" dirty="0">
              <a:latin typeface="Arial"/>
              <a:cs typeface="Arial"/>
            </a:endParaRPr>
          </a:p>
          <a:p>
            <a:pPr marL="558165" indent="-171450">
              <a:lnSpc>
                <a:spcPct val="100000"/>
              </a:lnSpc>
              <a:spcBef>
                <a:spcPts val="414"/>
              </a:spcBef>
              <a:buFont typeface="Arial"/>
              <a:buChar char="•"/>
            </a:pPr>
            <a:r>
              <a:rPr lang="en-GB" sz="900" spc="-15" dirty="0" smtClean="0"/>
              <a:t>Sample Formation Process (</a:t>
            </a:r>
            <a:r>
              <a:rPr sz="900" spc="-15" dirty="0" smtClean="0"/>
              <a:t>Sampling</a:t>
            </a:r>
            <a:r>
              <a:rPr sz="900" spc="-55" dirty="0" smtClean="0"/>
              <a:t> </a:t>
            </a:r>
            <a:r>
              <a:rPr sz="900" spc="-35" dirty="0" smtClean="0"/>
              <a:t>kernels</a:t>
            </a:r>
            <a:r>
              <a:rPr lang="en-GB" sz="900" spc="-35" dirty="0" smtClean="0"/>
              <a:t>)</a:t>
            </a:r>
            <a:endParaRPr sz="900" dirty="0">
              <a:latin typeface="Arial"/>
              <a:cs typeface="Arial"/>
            </a:endParaRPr>
          </a:p>
          <a:p>
            <a:pPr marL="558165" indent="-171450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r>
              <a:rPr sz="900" spc="-15" dirty="0" smtClean="0"/>
              <a:t>Reproduction </a:t>
            </a:r>
            <a:r>
              <a:rPr sz="900" spc="-20" dirty="0"/>
              <a:t>of </a:t>
            </a:r>
            <a:r>
              <a:rPr sz="900" spc="-25" dirty="0"/>
              <a:t>exponentials </a:t>
            </a:r>
            <a:r>
              <a:rPr sz="900" spc="-30" dirty="0"/>
              <a:t>and </a:t>
            </a:r>
            <a:r>
              <a:rPr sz="900" spc="-35" dirty="0"/>
              <a:t>generalised </a:t>
            </a:r>
            <a:r>
              <a:rPr sz="900" spc="-5" dirty="0"/>
              <a:t>Strang-Fix </a:t>
            </a:r>
            <a:r>
              <a:rPr sz="900" spc="-15" dirty="0" smtClean="0"/>
              <a:t>conditions</a:t>
            </a:r>
            <a:endParaRPr sz="900" dirty="0">
              <a:latin typeface="Arial"/>
              <a:cs typeface="Arial"/>
            </a:endParaRPr>
          </a:p>
          <a:p>
            <a:pPr marL="123189">
              <a:lnSpc>
                <a:spcPct val="100000"/>
              </a:lnSpc>
              <a:spcBef>
                <a:spcPts val="414"/>
              </a:spcBef>
            </a:pPr>
            <a:r>
              <a:rPr sz="900" b="1" spc="-40" dirty="0" smtClean="0">
                <a:latin typeface="Arial"/>
                <a:cs typeface="Arial"/>
              </a:rPr>
              <a:t>Goal </a:t>
            </a:r>
            <a:r>
              <a:rPr sz="900" b="1" spc="-40" dirty="0">
                <a:latin typeface="Arial"/>
                <a:cs typeface="Arial"/>
              </a:rPr>
              <a:t>2</a:t>
            </a:r>
            <a:r>
              <a:rPr sz="900" spc="-40" dirty="0"/>
              <a:t>:  </a:t>
            </a:r>
            <a:r>
              <a:rPr sz="900" spc="-20" dirty="0"/>
              <a:t>from </a:t>
            </a:r>
            <a:r>
              <a:rPr sz="900" spc="-10" dirty="0"/>
              <a:t>partial </a:t>
            </a:r>
            <a:r>
              <a:rPr sz="900" spc="-35" dirty="0"/>
              <a:t>knowledge </a:t>
            </a:r>
            <a:r>
              <a:rPr sz="900" spc="-20" dirty="0"/>
              <a:t>of </a:t>
            </a:r>
            <a:r>
              <a:rPr sz="900" i="1" spc="-30" dirty="0">
                <a:latin typeface="Arial"/>
                <a:cs typeface="Arial"/>
              </a:rPr>
              <a:t>x </a:t>
            </a:r>
            <a:r>
              <a:rPr sz="900" spc="55" dirty="0"/>
              <a:t>(</a:t>
            </a:r>
            <a:r>
              <a:rPr sz="900" i="1" spc="55" dirty="0">
                <a:latin typeface="Arial"/>
                <a:cs typeface="Arial"/>
              </a:rPr>
              <a:t>t</a:t>
            </a:r>
            <a:r>
              <a:rPr sz="900" spc="55" dirty="0"/>
              <a:t>) </a:t>
            </a:r>
            <a:r>
              <a:rPr sz="900" dirty="0"/>
              <a:t>to </a:t>
            </a:r>
            <a:r>
              <a:rPr sz="900" i="1" spc="-30" dirty="0">
                <a:latin typeface="Arial"/>
                <a:cs typeface="Arial"/>
              </a:rPr>
              <a:t>x</a:t>
            </a:r>
            <a:r>
              <a:rPr sz="900" i="1" spc="-185" dirty="0">
                <a:latin typeface="Arial"/>
                <a:cs typeface="Arial"/>
              </a:rPr>
              <a:t> </a:t>
            </a:r>
            <a:r>
              <a:rPr sz="900" spc="55" dirty="0"/>
              <a:t>(</a:t>
            </a:r>
            <a:r>
              <a:rPr sz="900" i="1" spc="55" dirty="0">
                <a:latin typeface="Arial"/>
                <a:cs typeface="Arial"/>
              </a:rPr>
              <a:t>t</a:t>
            </a:r>
            <a:r>
              <a:rPr sz="900" spc="55" dirty="0"/>
              <a:t>)</a:t>
            </a:r>
            <a:endParaRPr sz="900" dirty="0">
              <a:latin typeface="Arial"/>
              <a:cs typeface="Arial"/>
            </a:endParaRPr>
          </a:p>
          <a:p>
            <a:pPr marL="558165" indent="-171450">
              <a:lnSpc>
                <a:spcPct val="100000"/>
              </a:lnSpc>
              <a:spcBef>
                <a:spcPts val="414"/>
              </a:spcBef>
              <a:buFont typeface="Arial"/>
              <a:buChar char="•"/>
            </a:pPr>
            <a:r>
              <a:rPr sz="900" i="1" spc="-25" dirty="0" smtClean="0">
                <a:solidFill>
                  <a:srgbClr val="FF0000"/>
                </a:solidFill>
                <a:latin typeface="Trebuchet MS"/>
                <a:cs typeface="Trebuchet MS"/>
              </a:rPr>
              <a:t>Analogue </a:t>
            </a:r>
            <a:r>
              <a:rPr sz="900" spc="-30" dirty="0"/>
              <a:t>sparsity:  </a:t>
            </a:r>
            <a:r>
              <a:rPr sz="900" spc="-20" dirty="0"/>
              <a:t>Signals </a:t>
            </a:r>
            <a:r>
              <a:rPr sz="900" spc="-5" dirty="0"/>
              <a:t>with </a:t>
            </a:r>
            <a:r>
              <a:rPr sz="900" dirty="0"/>
              <a:t>Finite </a:t>
            </a:r>
            <a:r>
              <a:rPr sz="900" spc="-10" dirty="0"/>
              <a:t>Rate </a:t>
            </a:r>
            <a:r>
              <a:rPr sz="900" spc="-20" dirty="0"/>
              <a:t>of </a:t>
            </a:r>
            <a:r>
              <a:rPr sz="900" spc="-25" dirty="0"/>
              <a:t>Innovation</a:t>
            </a:r>
            <a:r>
              <a:rPr sz="900" spc="225" dirty="0"/>
              <a:t> </a:t>
            </a:r>
            <a:r>
              <a:rPr sz="900" spc="5" dirty="0"/>
              <a:t>(FRI)</a:t>
            </a:r>
            <a:endParaRPr sz="900" dirty="0">
              <a:latin typeface="Trebuchet MS"/>
              <a:cs typeface="Trebuchet MS"/>
            </a:endParaRPr>
          </a:p>
          <a:p>
            <a:pPr marL="558165" indent="-171450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r>
              <a:rPr sz="900" dirty="0" smtClean="0"/>
              <a:t>Prony’s </a:t>
            </a:r>
            <a:r>
              <a:rPr sz="900" spc="-5" dirty="0"/>
              <a:t>Methods </a:t>
            </a:r>
            <a:r>
              <a:rPr sz="900" spc="-30" dirty="0"/>
              <a:t>and </a:t>
            </a:r>
            <a:r>
              <a:rPr sz="900" spc="-10" dirty="0"/>
              <a:t>Structured </a:t>
            </a:r>
            <a:r>
              <a:rPr sz="900" spc="-25" dirty="0"/>
              <a:t>Least-Squares</a:t>
            </a:r>
            <a:r>
              <a:rPr sz="900" spc="135" dirty="0"/>
              <a:t> </a:t>
            </a:r>
            <a:r>
              <a:rPr sz="900" spc="-5" dirty="0"/>
              <a:t>Methods</a:t>
            </a:r>
            <a:endParaRPr sz="900" dirty="0">
              <a:latin typeface="Arial"/>
              <a:cs typeface="Arial"/>
            </a:endParaRPr>
          </a:p>
          <a:p>
            <a:pPr marL="558165" indent="-171450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r>
              <a:rPr sz="900" dirty="0" smtClean="0"/>
              <a:t>Exact </a:t>
            </a:r>
            <a:r>
              <a:rPr sz="900" spc="-25" dirty="0"/>
              <a:t>results </a:t>
            </a:r>
            <a:r>
              <a:rPr sz="900" spc="-30" dirty="0"/>
              <a:t>and performance</a:t>
            </a:r>
            <a:r>
              <a:rPr sz="900" spc="145" dirty="0"/>
              <a:t> </a:t>
            </a:r>
            <a:r>
              <a:rPr sz="900" spc="-25" dirty="0"/>
              <a:t>analysis</a:t>
            </a:r>
            <a:endParaRPr sz="900" dirty="0">
              <a:latin typeface="Arial"/>
              <a:cs typeface="Arial"/>
            </a:endParaRPr>
          </a:p>
          <a:p>
            <a:pPr marL="123189">
              <a:lnSpc>
                <a:spcPct val="100000"/>
              </a:lnSpc>
              <a:spcBef>
                <a:spcPts val="414"/>
              </a:spcBef>
            </a:pPr>
            <a:r>
              <a:rPr sz="900" b="1" spc="-5" dirty="0" smtClean="0"/>
              <a:t>Applications</a:t>
            </a:r>
            <a:endParaRPr lang="en-GB" sz="900" b="1" spc="-5" dirty="0" smtClean="0"/>
          </a:p>
          <a:p>
            <a:pPr marL="558165" indent="-171450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r>
              <a:rPr lang="en-GB" dirty="0" smtClean="0"/>
              <a:t>Neuroscience</a:t>
            </a:r>
          </a:p>
          <a:p>
            <a:pPr marL="558165" indent="-171450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r>
              <a:rPr lang="en-GB" dirty="0" smtClean="0"/>
              <a:t>Sensor Networks and Diffusion Fields</a:t>
            </a:r>
          </a:p>
          <a:p>
            <a:pPr marL="558165" indent="-171450">
              <a:spcBef>
                <a:spcPts val="15"/>
              </a:spcBef>
              <a:buFont typeface="Arial"/>
              <a:buChar char="•"/>
            </a:pPr>
            <a:r>
              <a:rPr lang="en-GB" dirty="0"/>
              <a:t>Single Image Super-Resolution</a:t>
            </a:r>
          </a:p>
          <a:p>
            <a:pPr marL="558165" indent="-171450"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900" dirty="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347294" y="481952"/>
            <a:ext cx="3915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01090">
              <a:lnSpc>
                <a:spcPct val="100000"/>
              </a:lnSpc>
            </a:pPr>
            <a:r>
              <a:rPr spc="-15" dirty="0"/>
              <a:t>The </a:t>
            </a:r>
            <a:r>
              <a:rPr spc="-40" dirty="0"/>
              <a:t>Sampling</a:t>
            </a:r>
            <a:r>
              <a:rPr spc="20" dirty="0"/>
              <a:t> </a:t>
            </a:r>
            <a:r>
              <a:rPr lang="en-GB" spc="-30" dirty="0" smtClean="0"/>
              <a:t>Kernel</a:t>
            </a:r>
            <a:endParaRPr spc="-30" dirty="0"/>
          </a:p>
        </p:txBody>
      </p:sp>
      <p:sp>
        <p:nvSpPr>
          <p:cNvPr id="42" name="object 42"/>
          <p:cNvSpPr/>
          <p:nvPr/>
        </p:nvSpPr>
        <p:spPr>
          <a:xfrm>
            <a:off x="2993364" y="3134197"/>
            <a:ext cx="1614625" cy="321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Picture 43" descr="SamplingKerne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" y="815975"/>
            <a:ext cx="4579345" cy="22098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1285</TotalTime>
  <Words>1724</Words>
  <Application>Microsoft Office PowerPoint</Application>
  <PresentationFormat>Custom</PresentationFormat>
  <Paragraphs>321</Paragraphs>
  <Slides>62</Slides>
  <Notes>18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Office Theme</vt:lpstr>
      <vt:lpstr>Equation</vt:lpstr>
      <vt:lpstr>Sensing the physical world: Sparse Sampling  meets Strang-Fix and Baron de  Prony</vt:lpstr>
      <vt:lpstr>Special Thank to Collaborators and Students  </vt:lpstr>
      <vt:lpstr>A few Interesting Applications: Digital Imaging</vt:lpstr>
      <vt:lpstr>Application: Neuroscience</vt:lpstr>
      <vt:lpstr>Application: Estimation of Diffusion Fields</vt:lpstr>
      <vt:lpstr>Problem Statement</vt:lpstr>
      <vt:lpstr>The Sampling Problem</vt:lpstr>
      <vt:lpstr>Outline</vt:lpstr>
      <vt:lpstr>The Sampling Kernel</vt:lpstr>
      <vt:lpstr>The Data Formation Process</vt:lpstr>
      <vt:lpstr>The Data Formation Process</vt:lpstr>
      <vt:lpstr>The Sampling Kernel</vt:lpstr>
      <vt:lpstr>From Samples to Signals</vt:lpstr>
      <vt:lpstr>From Samples to Signals</vt:lpstr>
      <vt:lpstr>Exponential Reproducing Functions</vt:lpstr>
      <vt:lpstr>Exponential Reproducing Functions</vt:lpstr>
      <vt:lpstr>From Samples to Signals</vt:lpstr>
      <vt:lpstr>Approximation of Exponentials</vt:lpstr>
      <vt:lpstr>Generalized Strang-Fix Conditions</vt:lpstr>
      <vt:lpstr>Approximate Strang-Fix</vt:lpstr>
      <vt:lpstr>Reproduction of Exponentials (exact)</vt:lpstr>
      <vt:lpstr>Approximate Strang-Fix</vt:lpstr>
      <vt:lpstr>Strang-Fix and the Acquisition Devices </vt:lpstr>
      <vt:lpstr>Strang-Fix and Generalized Strang-Fix Conditions</vt:lpstr>
      <vt:lpstr>Strang-Fix and Generalized Strang-Fix Conditions</vt:lpstr>
      <vt:lpstr>From Samples to Signals</vt:lpstr>
      <vt:lpstr>Signals with Finite Rate of Innovation</vt:lpstr>
      <vt:lpstr>Sampling the ‘Starry Sky above me’ </vt:lpstr>
      <vt:lpstr>PowerPoint Presentation</vt:lpstr>
      <vt:lpstr>Sampling the ‘Starry Sky above me’ </vt:lpstr>
      <vt:lpstr>Annihilation of the Starry Sky </vt:lpstr>
      <vt:lpstr>Annihilation of the Starry Sky </vt:lpstr>
      <vt:lpstr>Sampling Streams of Diracs</vt:lpstr>
      <vt:lpstr>Prony’s Method</vt:lpstr>
      <vt:lpstr>Overview of Prony’s Method</vt:lpstr>
      <vt:lpstr>Overview of Prony’s Method</vt:lpstr>
      <vt:lpstr>Sparse Sampling Overview </vt:lpstr>
      <vt:lpstr>Sampling Streams of Diracs:  Numerical Example</vt:lpstr>
      <vt:lpstr>Stream of Decaying Exponentials</vt:lpstr>
      <vt:lpstr>Sampling 2-D domains</vt:lpstr>
      <vt:lpstr>Performance Bounds in Sparse Sampling</vt:lpstr>
      <vt:lpstr>Performance Bounds in Sparse Sampling</vt:lpstr>
      <vt:lpstr>Performance Bounds in Sparse Sampling</vt:lpstr>
      <vt:lpstr>Subspace Swap:  One Dirac</vt:lpstr>
      <vt:lpstr>Subspace Swap:  Two Diracs</vt:lpstr>
      <vt:lpstr>Sparse Sampling and Neuroscience </vt:lpstr>
      <vt:lpstr>Sparse Sampling and Neuroscience </vt:lpstr>
      <vt:lpstr>Sparse Sampling and Neuroscience </vt:lpstr>
      <vt:lpstr>Sparse Sampling and Neuroscience </vt:lpstr>
      <vt:lpstr>Segmentation and Calcium Transient Detection</vt:lpstr>
      <vt:lpstr>Estimating Temperature Fields with Sensor Networks</vt:lpstr>
      <vt:lpstr>Estimating Temperature Fields with Sensor Networks</vt:lpstr>
      <vt:lpstr>Estimating Temperature Fields with Sensor Networks</vt:lpstr>
      <vt:lpstr>Estimating Temperature Fields with Sensor Networks</vt:lpstr>
      <vt:lpstr>Localisation of Diffusion Sources:  Real Data</vt:lpstr>
      <vt:lpstr>FRESH: FRI-based Single-Image Super-Resolution</vt:lpstr>
      <vt:lpstr>FRESH: FRI-based Single-Image Super-Resolution</vt:lpstr>
      <vt:lpstr>FRESH Results: Lena</vt:lpstr>
      <vt:lpstr>FRESH Results: Real Data</vt:lpstr>
      <vt:lpstr>Conclusions</vt:lpstr>
      <vt:lpstr>References</vt:lpstr>
      <vt:lpstr>References (cont’d)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Sensing the physical world: Sparse Sampling meets Strang-Fix and Baron de Prony</dc:title>
  <dc:creator>Pier Luigi Dragotti  Imperial College London</dc:creator>
  <cp:lastModifiedBy>Dragotti, Pier Luigi</cp:lastModifiedBy>
  <cp:revision>79</cp:revision>
  <dcterms:created xsi:type="dcterms:W3CDTF">2016-08-20T21:30:26Z</dcterms:created>
  <dcterms:modified xsi:type="dcterms:W3CDTF">2016-08-26T10:12:26Z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2016-08-20T00:00:00Z</vt:filetime>
  </property>
  <property fmtid="{D5CDD505-2E9C-101B-9397-08002B2CF9AE}" pid="3" name="Creator">
    <vt:lpwstr>LaTeX with Beamer class version 3.36</vt:lpwstr>
  </property>
  <property fmtid="{D5CDD505-2E9C-101B-9397-08002B2CF9AE}" pid="4" name="LastSaved">
    <vt:filetime>2016-08-20T00:00:00Z</vt:filetime>
  </property>
</Properties>
</file>